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61" r:id="rId6"/>
    <p:sldId id="271" r:id="rId7"/>
    <p:sldId id="272" r:id="rId8"/>
    <p:sldId id="274" r:id="rId9"/>
    <p:sldId id="276" r:id="rId10"/>
    <p:sldId id="273" r:id="rId11"/>
    <p:sldId id="262" r:id="rId12"/>
    <p:sldId id="259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60" r:id="rId22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57"/>
            <p14:sldId id="258"/>
            <p14:sldId id="261"/>
            <p14:sldId id="271"/>
            <p14:sldId id="272"/>
            <p14:sldId id="274"/>
            <p14:sldId id="276"/>
            <p14:sldId id="273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AA"/>
    <a:srgbClr val="00C421"/>
    <a:srgbClr val="14CA4C"/>
    <a:srgbClr val="8F69FB"/>
    <a:srgbClr val="8366FE"/>
    <a:srgbClr val="7150FE"/>
    <a:srgbClr val="DECF0C"/>
    <a:srgbClr val="A8A400"/>
    <a:srgbClr val="DA00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59" autoAdjust="0"/>
    <p:restoredTop sz="83656" autoAdjust="0"/>
  </p:normalViewPr>
  <p:slideViewPr>
    <p:cSldViewPr>
      <p:cViewPr varScale="1">
        <p:scale>
          <a:sx n="72" d="100"/>
          <a:sy n="72" d="100"/>
        </p:scale>
        <p:origin x="576" y="43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Institute of Architecture of Application 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03859-9_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ss.2020.1105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ciencedirect.com/science/article/pii/S016412122030075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/>
              <a:t>Cellular Automata for Cloud Resource Allocation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Koushik Ragavendran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st169478@stud.uni-stuttgart.de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344423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44620-9A1C-4EE4-8BDE-5C355659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548680"/>
            <a:ext cx="9433049" cy="1355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BCC738-B4E6-4C1D-91AA-BDB29F00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03695"/>
            <a:ext cx="9433049" cy="1369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EFC03C-F5F6-4E2F-BDAD-49954204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10" y="3242803"/>
            <a:ext cx="9413307" cy="1330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E8BC71-3F7D-4F73-8C6D-4245A4684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31" y="4567566"/>
            <a:ext cx="9413307" cy="13222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</a:t>
            </a:r>
          </a:p>
        </p:txBody>
      </p:sp>
    </p:spTree>
    <p:extLst>
      <p:ext uri="{BB962C8B-B14F-4D97-AF65-F5344CB8AC3E}">
        <p14:creationId xmlns:p14="http://schemas.microsoft.com/office/powerpoint/2010/main" val="17641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B044B-4AF9-4A7E-BCDE-F7424DB9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615032"/>
            <a:ext cx="9433049" cy="135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49A12-5A6E-44EA-B17A-604507FA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71701"/>
            <a:ext cx="9433049" cy="134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3068-61A0-4667-9594-470E6C72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68" y="3313153"/>
            <a:ext cx="9433049" cy="134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9EE7B-C400-4DF5-8455-07CD8F717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895" y="4654605"/>
            <a:ext cx="9433049" cy="13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6824-F60D-4B79-8ADC-B39264A1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Wolfram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8B78-2CAC-4F7E-A8CB-E8EEA5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Arial-BoldMT"/>
              </a:rPr>
              <a:t>Classification of rule from rule set when cellular automata and immediate </a:t>
            </a:r>
            <a:r>
              <a:rPr lang="en-US" sz="1800" dirty="0" err="1">
                <a:latin typeface="Arial-BoldMT"/>
              </a:rPr>
              <a:t>neighbours</a:t>
            </a:r>
            <a:r>
              <a:rPr lang="en-US" sz="1800" dirty="0">
                <a:latin typeface="Arial-BoldMT"/>
              </a:rPr>
              <a:t> are used for evolution. The total number of rules for evolution is 255. Some rules from these 255 rule set is classified into four classes as follows:</a:t>
            </a:r>
          </a:p>
          <a:p>
            <a:pPr marL="0" indent="0" algn="l">
              <a:buNone/>
            </a:pPr>
            <a:endParaRPr lang="en-US" sz="1800" i="0" strike="noStrike" baseline="0" dirty="0">
              <a:latin typeface="Arial-BoldMT"/>
            </a:endParaRP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1</a:t>
            </a:r>
            <a:r>
              <a:rPr lang="en-US" sz="1800" b="1" i="0" u="none" strike="noStrike" baseline="0" dirty="0">
                <a:latin typeface="Arial-BoldMT"/>
              </a:rPr>
              <a:t>: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uniform state. Examples are rules 0, 32, 160 and 232.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2: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repetitive or stable state. Examples are rules 4, 108, 218 and 250.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3: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appear to remain in a random state. Examples are rules 22, 30, 126, 150, 182.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4: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form areas of repetitive or stable states, but also form structures that interact with each other in complicated ways. An example is rule 110.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2BF6E-2663-4E5A-B76B-24960FD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4DD-5444-49C1-809D-AA3CC903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0969-652E-44C3-897C-75B57E50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Rule 23 and Rule 232.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3BC86-DDB9-4A1D-BCDA-4EDCAEE9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00189-2828-4FA1-A9F5-36FC70C3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81" y="1628800"/>
            <a:ext cx="492294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9BC9-1119-4918-8E45-1E9FB97E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B596-ABCF-48D3-A87C-750E0D7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Wolfram’s rules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9DB29-DC3C-4C27-8E9A-9CB0FEBB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B04F-F32E-4960-B3E3-EF4FDB4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0" y="1628800"/>
            <a:ext cx="4816257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A26-C97E-498E-A31E-7AEF8D2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C8A6-6C84-49E7-A563-681B6732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Rule 23 evolution form a hot spot in the data </a:t>
            </a:r>
            <a:r>
              <a:rPr lang="en-IN" dirty="0" err="1"/>
              <a:t>center</a:t>
            </a:r>
            <a:r>
              <a:rPr lang="en-IN" dirty="0"/>
              <a:t> by allocating VM in the location where temperature is already high.</a:t>
            </a:r>
          </a:p>
          <a:p>
            <a:r>
              <a:rPr lang="en-IN" dirty="0"/>
              <a:t>The Rule 232 evolution distributes the temperature in the data </a:t>
            </a:r>
            <a:r>
              <a:rPr lang="en-IN" dirty="0" err="1"/>
              <a:t>center</a:t>
            </a:r>
            <a:r>
              <a:rPr lang="en-IN" dirty="0"/>
              <a:t> by not allocating the VM in the location where temperature is already high.</a:t>
            </a:r>
          </a:p>
          <a:p>
            <a:r>
              <a:rPr lang="en-IN" dirty="0"/>
              <a:t>From the results we can conclude when the temperature is distributed in the data </a:t>
            </a:r>
            <a:r>
              <a:rPr lang="en-IN" dirty="0" err="1"/>
              <a:t>center</a:t>
            </a:r>
            <a:r>
              <a:rPr lang="en-IN" dirty="0"/>
              <a:t> the cooling cost of the data </a:t>
            </a:r>
            <a:r>
              <a:rPr lang="en-IN" dirty="0" err="1"/>
              <a:t>center</a:t>
            </a:r>
            <a:r>
              <a:rPr lang="en-IN" dirty="0"/>
              <a:t> reduces.</a:t>
            </a:r>
          </a:p>
          <a:p>
            <a:r>
              <a:rPr lang="en-IN" dirty="0"/>
              <a:t>From the results from Wolfram classification graph the order of performance is class 3 &gt; class 2 &gt; class 4 &gt; class 1. But class 3 remains in random state, so it is not possible say it is better. Therefore from results, we can say class 2 has better performance.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8A0A-742A-4AF0-AE6C-E43D8373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3CF-6285-4B75-8E06-90F01C5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728-87C0-48ED-8805-AAD366DB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on performance of rules from different Wolfram’s classes.</a:t>
            </a:r>
          </a:p>
          <a:p>
            <a:r>
              <a:rPr lang="en-IN" dirty="0"/>
              <a:t>Study on relation and performance of rules from same class.</a:t>
            </a:r>
          </a:p>
          <a:p>
            <a:r>
              <a:rPr lang="en-IN" dirty="0"/>
              <a:t>Comparing cellular automata resource allocation result from other related 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41180-CEA0-4097-9D73-4B7563E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846-815A-4594-B619-EC7AB2BA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C21C-D7DF-41EB-AE9D-DC344677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eXGyreTermesX-Regular"/>
              </a:rPr>
              <a:t>V. D. Reddy, B. </a:t>
            </a:r>
            <a:r>
              <a:rPr lang="en-IN" sz="1800" b="0" i="0" u="none" strike="noStrike" baseline="0" dirty="0" err="1">
                <a:latin typeface="TeXGyreTermesX-Regular"/>
              </a:rPr>
              <a:t>Setz</a:t>
            </a:r>
            <a:r>
              <a:rPr lang="en-IN" sz="1800" b="0" i="0" u="none" strike="noStrike" baseline="0" dirty="0">
                <a:latin typeface="TeXGyreTermesX-Regular"/>
              </a:rPr>
              <a:t>, G. S. V. R. K. Rao, G. R.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 and M. Aiello, "Metrics for Sustainable Data </a:t>
            </a:r>
            <a:r>
              <a:rPr lang="en-IN" sz="1800" b="0" i="0" u="none" strike="noStrike" baseline="0" dirty="0" err="1">
                <a:latin typeface="TeXGyreTermesX-Regular"/>
              </a:rPr>
              <a:t>Centers</a:t>
            </a:r>
            <a:r>
              <a:rPr lang="en-IN" sz="1800" b="0" i="0" u="none" strike="noStrike" baseline="0" dirty="0">
                <a:latin typeface="TeXGyreTermesX-Regular"/>
              </a:rPr>
              <a:t>," in IEEE Transactions on Sustainable Computing, vol. 2, no. 3, pp. 290-303, 1 July-Sept. 2017,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10.1109/TSUSC.2017.2701883.</a:t>
            </a:r>
          </a:p>
          <a:p>
            <a:pPr algn="l"/>
            <a:r>
              <a:rPr lang="en-IN" sz="1800" b="0" i="0" u="none" strike="noStrike" baseline="0" dirty="0">
                <a:latin typeface="TeXGyreTermesX-Regular"/>
              </a:rPr>
              <a:t>Goyal, </a:t>
            </a:r>
            <a:r>
              <a:rPr lang="en-IN" sz="1800" b="0" i="0" u="none" strike="noStrike" baseline="0" dirty="0" err="1">
                <a:latin typeface="TeXGyreTermesX-Regular"/>
              </a:rPr>
              <a:t>Tarun</a:t>
            </a:r>
            <a:r>
              <a:rPr lang="en-IN" sz="1800" b="0" i="0" u="none" strike="noStrike" baseline="0" dirty="0">
                <a:latin typeface="TeXGyreTermesX-Regular"/>
              </a:rPr>
              <a:t> Singh, </a:t>
            </a:r>
            <a:r>
              <a:rPr lang="en-IN" sz="1800" b="0" i="0" u="none" strike="noStrike" baseline="0" dirty="0" err="1">
                <a:latin typeface="TeXGyreTermesX-Regular"/>
              </a:rPr>
              <a:t>Ajit</a:t>
            </a:r>
            <a:r>
              <a:rPr lang="en-IN" sz="1800" b="0" i="0" u="none" strike="noStrike" baseline="0" dirty="0">
                <a:latin typeface="TeXGyreTermesX-Regular"/>
              </a:rPr>
              <a:t> Agrawal, </a:t>
            </a:r>
            <a:r>
              <a:rPr lang="en-IN" sz="1800" b="0" i="0" u="none" strike="noStrike" baseline="0" dirty="0" err="1">
                <a:latin typeface="TeXGyreTermesX-Regular"/>
              </a:rPr>
              <a:t>Aakanksha</a:t>
            </a:r>
            <a:r>
              <a:rPr lang="en-IN" sz="1800" b="0" i="0" u="none" strike="noStrike" baseline="0" dirty="0">
                <a:latin typeface="TeXGyreTermesX-Regular"/>
              </a:rPr>
              <a:t>. (2012). </a:t>
            </a:r>
            <a:r>
              <a:rPr lang="en-IN" sz="1800" b="0" i="0" u="none" strike="noStrike" baseline="0" dirty="0" err="1">
                <a:latin typeface="TeXGyreTermesX-Regular"/>
              </a:rPr>
              <a:t>Cloudsim</a:t>
            </a:r>
            <a:r>
              <a:rPr lang="en-IN" sz="1800" b="0" i="0" u="none" strike="noStrike" baseline="0" dirty="0">
                <a:latin typeface="TeXGyreTermesX-Regular"/>
              </a:rPr>
              <a:t>: Simulator for</a:t>
            </a:r>
            <a:r>
              <a:rPr lang="en-US" sz="1800" b="0" i="0" u="none" strike="noStrike" baseline="0" dirty="0">
                <a:latin typeface="TeXGyreTermesX-Regular"/>
              </a:rPr>
              <a:t>cloud computing infrastructure and modeling. Procedia Engineering. 38. 3566-3572.</a:t>
            </a:r>
            <a:r>
              <a:rPr lang="en-IN" sz="1800" b="0" i="0" u="none" strike="noStrike" baseline="0" dirty="0">
                <a:latin typeface="TeXGyreTermesX-Regular"/>
              </a:rPr>
              <a:t>10.1016/j.proeng.2012.06.412.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Q. Tang, S. K. S. Gupta and G. </a:t>
            </a:r>
            <a:r>
              <a:rPr lang="en-US" sz="1800" b="0" i="0" u="none" strike="noStrike" baseline="0" dirty="0" err="1">
                <a:latin typeface="TeXGyreTermesX-Regular"/>
              </a:rPr>
              <a:t>Varsamopoulos</a:t>
            </a:r>
            <a:r>
              <a:rPr lang="en-US" sz="1800" b="0" i="0" u="none" strike="noStrike" baseline="0" dirty="0">
                <a:latin typeface="TeXGyreTermesX-Regular"/>
              </a:rPr>
              <a:t>, "Thermal-aware task scheduling for data centers through minimizing heat recirculation,"2007 IEEE International Conference on Cluster Computing, Austin, TX, 2007, pp. 129-138, </a:t>
            </a:r>
            <a:r>
              <a:rPr lang="en-US" sz="1800" b="0" i="0" u="none" strike="noStrike" baseline="0" dirty="0" err="1">
                <a:latin typeface="TeXGyreTermesX-Regular"/>
              </a:rPr>
              <a:t>doi</a:t>
            </a:r>
            <a:r>
              <a:rPr lang="en-US" sz="1800" b="0" i="0" u="none" strike="noStrike" baseline="0" dirty="0">
                <a:latin typeface="TeXGyreTermesX-Regular"/>
              </a:rPr>
              <a:t>: 10.1109/CLUSTR.2007.4629225.</a:t>
            </a:r>
          </a:p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Mhedheb</a:t>
            </a:r>
            <a:r>
              <a:rPr lang="en-IN" sz="1800" b="0" i="0" u="none" strike="noStrike" baseline="0" dirty="0">
                <a:latin typeface="TeXGyreTermesX-Regular"/>
              </a:rPr>
              <a:t> Y., </a:t>
            </a:r>
            <a:r>
              <a:rPr lang="en-IN" sz="1800" b="0" i="0" u="none" strike="noStrike" baseline="0" dirty="0" err="1">
                <a:latin typeface="TeXGyreTermesX-Regular"/>
              </a:rPr>
              <a:t>Jrad</a:t>
            </a:r>
            <a:r>
              <a:rPr lang="en-IN" sz="1800" b="0" i="0" u="none" strike="noStrike" baseline="0" dirty="0">
                <a:latin typeface="TeXGyreTermesX-Regular"/>
              </a:rPr>
              <a:t> F., Tao J., Zhao J.,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</a:t>
            </a:r>
            <a:r>
              <a:rPr lang="en-IN" sz="1800" b="0" i="0" u="none" strike="noStrike" baseline="0" dirty="0" err="1">
                <a:latin typeface="TeXGyreTermesX-Regular"/>
              </a:rPr>
              <a:t>Streit</a:t>
            </a:r>
            <a:r>
              <a:rPr lang="en-IN" sz="1800" b="0" i="0" u="none" strike="noStrike" baseline="0" dirty="0">
                <a:latin typeface="TeXGyreTermesX-Regular"/>
              </a:rPr>
              <a:t> A. (2013) Load and Thermal-</a:t>
            </a:r>
            <a:r>
              <a:rPr lang="en-IN" sz="1800" b="0" i="0" u="none" strike="noStrike" baseline="0" dirty="0" err="1">
                <a:latin typeface="TeXGyreTermesX-Regular"/>
              </a:rPr>
              <a:t>AwareVM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b="0" i="0" u="none" strike="noStrike" baseline="0" dirty="0">
                <a:latin typeface="TeXGyreTermesX-Regular"/>
              </a:rPr>
              <a:t>Scheduling on the Cloud. In: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Di Martino B., Talia D., </a:t>
            </a:r>
            <a:r>
              <a:rPr lang="en-IN" sz="1800" b="0" i="0" u="none" strike="noStrike" baseline="0" dirty="0" err="1">
                <a:latin typeface="TeXGyreTermesX-Regular"/>
              </a:rPr>
              <a:t>Xiong</a:t>
            </a:r>
            <a:r>
              <a:rPr lang="en-IN" sz="1800" b="0" i="0" u="none" strike="noStrike" baseline="0" dirty="0">
                <a:latin typeface="TeXGyreTermesX-Regular"/>
              </a:rPr>
              <a:t> K. (eds) Algorithms </a:t>
            </a:r>
            <a:r>
              <a:rPr lang="en-US" sz="1800" b="0" i="0" u="none" strike="noStrike" baseline="0" dirty="0">
                <a:latin typeface="TeXGyreTermesX-Regular"/>
              </a:rPr>
              <a:t>and Architectures for Parallel Processing. ICA3PP 2013. Lecture Notes in Computer Science, </a:t>
            </a:r>
            <a:r>
              <a:rPr lang="en-IN" sz="1800" b="0" i="0" u="none" strike="noStrike" baseline="0" dirty="0">
                <a:latin typeface="TeXGyreTermesX-Regular"/>
              </a:rPr>
              <a:t>vol 8285. Springer, Cham.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https://doi.org/10.1007/978-3-319-03859-9_8</a:t>
            </a:r>
            <a:r>
              <a:rPr lang="en-IN" sz="1800" b="0" i="0" u="none" strike="noStrike" baseline="0" dirty="0">
                <a:latin typeface="TeXGyreTermesX-Regular"/>
              </a:rPr>
              <a:t>.</a:t>
            </a:r>
          </a:p>
          <a:p>
            <a:r>
              <a:rPr lang="en-IN" sz="1800" b="0" i="0" u="none" strike="noStrike" baseline="0" dirty="0">
                <a:latin typeface="TeXGyreTermesX-Regular"/>
              </a:rPr>
              <a:t>Dinesh Reddy, V.,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, G.R. Rao, G.S.V.R.K. Energy-aware virtual machine </a:t>
            </a:r>
            <a:r>
              <a:rPr lang="en-US" sz="1800" b="0" i="0" u="none" strike="noStrike" baseline="0" dirty="0">
                <a:latin typeface="TeXGyreTermesX-Regular"/>
              </a:rPr>
              <a:t>allocation and selection in cloud data centers. Soft </a:t>
            </a:r>
            <a:r>
              <a:rPr lang="en-US" sz="1800" b="0" i="0" u="none" strike="noStrike" baseline="0" dirty="0" err="1">
                <a:latin typeface="TeXGyreTermesX-Regular"/>
              </a:rPr>
              <a:t>Comput</a:t>
            </a:r>
            <a:r>
              <a:rPr lang="en-US" sz="1800" b="0" i="0" u="none" strike="noStrike" baseline="0" dirty="0">
                <a:latin typeface="TeXGyreTermesX-Regular"/>
              </a:rPr>
              <a:t> 23, 1917–1932 (2019). </a:t>
            </a:r>
            <a:r>
              <a:rPr lang="en-IN" sz="1800" b="0" i="0" u="none" strike="noStrike" baseline="0" dirty="0">
                <a:latin typeface="TeXGyreTermesX-Regular"/>
              </a:rPr>
              <a:t>https://doi.org/10.1007/s00500-017-2905-z.</a:t>
            </a:r>
          </a:p>
          <a:p>
            <a:pPr algn="l"/>
            <a:endParaRPr lang="en-IN" sz="1800" b="0" i="0" u="none" strike="noStrike" baseline="0" dirty="0">
              <a:latin typeface="TeXGyreTermesX-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20248-C34E-47DB-9522-95D9ED5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1CC-72F4-4356-A602-8A3506C3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3336-25F0-45C4-8648-A7488A88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Sukhpal</a:t>
            </a:r>
            <a:r>
              <a:rPr lang="en-IN" sz="1800" b="0" i="0" u="none" strike="noStrike" baseline="0" dirty="0">
                <a:latin typeface="TeXGyreTermesX-Regular"/>
              </a:rPr>
              <a:t> Singh Gill, </a:t>
            </a:r>
            <a:r>
              <a:rPr lang="en-IN" sz="1800" b="0" i="0" u="none" strike="noStrike" baseline="0" dirty="0" err="1">
                <a:latin typeface="TeXGyreTermesX-Regular"/>
              </a:rPr>
              <a:t>Shreshth</a:t>
            </a:r>
            <a:r>
              <a:rPr lang="en-IN" sz="1800" b="0" i="0" u="none" strike="noStrike" baseline="0" dirty="0">
                <a:latin typeface="TeXGyreTermesX-Regular"/>
              </a:rPr>
              <a:t> Tuli, Adel </a:t>
            </a:r>
            <a:r>
              <a:rPr lang="en-IN" sz="1800" b="0" i="0" u="none" strike="noStrike" baseline="0" dirty="0" err="1">
                <a:latin typeface="TeXGyreTermesX-Regular"/>
              </a:rPr>
              <a:t>Nadjaran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Toosi</a:t>
            </a:r>
            <a:r>
              <a:rPr lang="en-IN" sz="1800" b="0" i="0" u="none" strike="noStrike" baseline="0" dirty="0">
                <a:latin typeface="TeXGyreTermesX-Regular"/>
              </a:rPr>
              <a:t>, Felix </a:t>
            </a:r>
            <a:r>
              <a:rPr lang="en-IN" sz="1800" b="0" i="0" u="none" strike="noStrike" baseline="0" dirty="0" err="1">
                <a:latin typeface="TeXGyreTermesX-Regular"/>
              </a:rPr>
              <a:t>Cuadrado</a:t>
            </a:r>
            <a:r>
              <a:rPr lang="en-IN" sz="1800" b="0" i="0" u="none" strike="noStrike" baseline="0" dirty="0">
                <a:latin typeface="TeXGyreTermesX-Regular"/>
              </a:rPr>
              <a:t>, Peter </a:t>
            </a:r>
            <a:r>
              <a:rPr lang="en-IN" sz="1800" b="0" i="0" u="none" strike="noStrike" baseline="0" dirty="0" err="1">
                <a:latin typeface="TeXGyreTermesX-Regular"/>
              </a:rPr>
              <a:t>Garraghan</a:t>
            </a:r>
            <a:r>
              <a:rPr lang="en-IN" sz="1800" b="0" i="0" u="none" strike="noStrike" baseline="0" dirty="0">
                <a:latin typeface="TeXGyreTermesX-Regular"/>
              </a:rPr>
              <a:t>, Rami </a:t>
            </a:r>
            <a:r>
              <a:rPr lang="en-IN" sz="1800" b="0" i="0" u="none" strike="noStrike" baseline="0" dirty="0" err="1">
                <a:latin typeface="TeXGyreTermesX-Regular"/>
              </a:rPr>
              <a:t>Bahsoon</a:t>
            </a:r>
            <a:r>
              <a:rPr lang="en-IN" sz="1800" b="0" i="0" u="none" strike="noStrike" baseline="0" dirty="0">
                <a:latin typeface="TeXGyreTermesX-Regular"/>
              </a:rPr>
              <a:t>, Hanan </a:t>
            </a:r>
            <a:r>
              <a:rPr lang="en-IN" sz="1800" b="0" i="0" u="none" strike="noStrike" baseline="0" dirty="0" err="1">
                <a:latin typeface="TeXGyreTermesX-Regular"/>
              </a:rPr>
              <a:t>Lutfiyya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IN" sz="1800" b="0" i="0" u="none" strike="noStrike" baseline="0" dirty="0" err="1">
                <a:latin typeface="TeXGyreTermesX-Regular"/>
              </a:rPr>
              <a:t>Rizos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Sakellariou</a:t>
            </a:r>
            <a:r>
              <a:rPr lang="en-IN" sz="1800" b="0" i="0" u="none" strike="noStrike" baseline="0" dirty="0">
                <a:latin typeface="TeXGyreTermesX-Regular"/>
              </a:rPr>
              <a:t>, Omer Rana, </a:t>
            </a:r>
            <a:r>
              <a:rPr lang="en-IN" sz="1800" b="0" i="0" u="none" strike="noStrike" baseline="0" dirty="0" err="1">
                <a:latin typeface="TeXGyreTermesX-Regular"/>
              </a:rPr>
              <a:t>Schahram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Dustdar</a:t>
            </a:r>
            <a:r>
              <a:rPr lang="en-IN" sz="1800" b="0" i="0" u="none" strike="noStrike" baseline="0" dirty="0">
                <a:latin typeface="TeXGyreTermesX-Regular"/>
              </a:rPr>
              <a:t>, Rajkumar </a:t>
            </a:r>
            <a:r>
              <a:rPr lang="en-IN" sz="1800" b="0" i="0" u="none" strike="noStrike" baseline="0" dirty="0" err="1">
                <a:latin typeface="TeXGyreTermesX-Regular"/>
              </a:rPr>
              <a:t>Buyya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US" sz="1800" b="0" i="0" u="none" strike="noStrike" baseline="0" dirty="0" err="1">
                <a:latin typeface="TeXGyreTermesX-Regular"/>
              </a:rPr>
              <a:t>ThermoSim</a:t>
            </a:r>
            <a:r>
              <a:rPr lang="en-US" sz="1800" b="0" i="0" u="none" strike="noStrike" baseline="0" dirty="0">
                <a:latin typeface="TeXGyreTermesX-Regular"/>
              </a:rPr>
              <a:t>: Deep learning based framework for modeling and simulation of thermal-aware resource management for cloud computing environments, Journal of Systems and Software, </a:t>
            </a:r>
            <a:r>
              <a:rPr lang="en-IN" sz="1800" b="0" i="0" u="none" strike="noStrike" baseline="0" dirty="0">
                <a:latin typeface="TeXGyreTermesX-Regular"/>
              </a:rPr>
              <a:t>Volume 166, 2020, 110596, ISSN 0164-1212,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https://doi.org/10.1016/j.jss.2020.110596</a:t>
            </a:r>
            <a:r>
              <a:rPr lang="en-IN" sz="1800" b="0" i="0" u="none" strike="noStrike" baseline="0" dirty="0">
                <a:latin typeface="TeXGyreTermesX-Regular"/>
              </a:rPr>
              <a:t>. (</a:t>
            </a:r>
            <a:r>
              <a:rPr lang="en-IN" sz="1800" b="0" i="0" u="none" strike="noStrike" baseline="0" dirty="0">
                <a:latin typeface="TeXGyreTermesX-Regular"/>
                <a:hlinkClick r:id="rId4"/>
              </a:rPr>
              <a:t>http://www.sciencedirect.com/science/article/pii/S0164121220300753</a:t>
            </a:r>
            <a:r>
              <a:rPr lang="en-IN" sz="1800" b="0" i="0" u="none" strike="noStrike" baseline="0" dirty="0">
                <a:latin typeface="TeXGyreTermesX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Z. Chen, J. Hu and G. Min, "Learning-Based Resource Allocation in Cloud Data Center using</a:t>
            </a:r>
            <a:r>
              <a:rPr lang="en-IN" sz="1800" b="0" i="0" u="none" strike="noStrike" baseline="0" dirty="0">
                <a:latin typeface="TeXGyreTermesX-Regular"/>
              </a:rPr>
              <a:t>Advantage Actor-</a:t>
            </a:r>
            <a:r>
              <a:rPr lang="en-IN" sz="1800" b="0" i="0" u="none" strike="noStrike" baseline="0" dirty="0" err="1">
                <a:latin typeface="TeXGyreTermesX-Regular"/>
              </a:rPr>
              <a:t>Critic,ÏCC</a:t>
            </a:r>
            <a:r>
              <a:rPr lang="en-IN" sz="1800" b="0" i="0" u="none" strike="noStrike" baseline="0" dirty="0">
                <a:latin typeface="TeXGyreTermesX-Regular"/>
              </a:rPr>
              <a:t> 2019 - 2019 IEEE International Conference on Communications(ICC), Shanghai, China, 2019, pp. 1-6,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10.1109/ICC.2019.8761309.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M. Ghosh, R. Kumar, M. </a:t>
            </a:r>
            <a:r>
              <a:rPr lang="en-US" sz="1800" b="0" i="0" u="none" strike="noStrike" baseline="0" dirty="0" err="1">
                <a:latin typeface="TeXGyreTermesX-Regular"/>
              </a:rPr>
              <a:t>Saha</a:t>
            </a:r>
            <a:r>
              <a:rPr lang="en-US" sz="1800" b="0" i="0" u="none" strike="noStrike" baseline="0" dirty="0">
                <a:latin typeface="TeXGyreTermesX-Regular"/>
              </a:rPr>
              <a:t> and B. K. </a:t>
            </a:r>
            <a:r>
              <a:rPr lang="en-US" sz="1800" b="0" i="0" u="none" strike="noStrike" baseline="0" dirty="0" err="1">
                <a:latin typeface="TeXGyreTermesX-Regular"/>
              </a:rPr>
              <a:t>Sikdar</a:t>
            </a:r>
            <a:r>
              <a:rPr lang="en-US" sz="1800" b="0" i="0" u="none" strike="noStrike" baseline="0" dirty="0">
                <a:latin typeface="TeXGyreTermesX-Regular"/>
              </a:rPr>
              <a:t>, "Cellular Automata and Its Applications,"2018 IEEE International Conference on Automatic Control and Intelligent Systems (I2CACIS), Shah </a:t>
            </a:r>
            <a:r>
              <a:rPr lang="pt-BR" sz="1800" b="0" i="0" u="none" strike="noStrike" baseline="0" dirty="0">
                <a:latin typeface="TeXGyreTermesX-Regular"/>
              </a:rPr>
              <a:t>Alam, 2018, pp. 52-56, doi: 10.1109/I2CACIS.2018.8603689.</a:t>
            </a:r>
          </a:p>
          <a:p>
            <a:pPr algn="l"/>
            <a:r>
              <a:rPr lang="en-IN" sz="1800" dirty="0">
                <a:latin typeface="TeXGyreTermesX-Regular"/>
              </a:rPr>
              <a:t>Martinez, Genaro J. &amp; </a:t>
            </a:r>
            <a:r>
              <a:rPr lang="en-IN" sz="1800" dirty="0" err="1">
                <a:latin typeface="TeXGyreTermesX-Regular"/>
              </a:rPr>
              <a:t>Seck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dirty="0" err="1">
                <a:latin typeface="TeXGyreTermesX-Regular"/>
              </a:rPr>
              <a:t>Tuoh</a:t>
            </a:r>
            <a:r>
              <a:rPr lang="en-IN" sz="1800" dirty="0">
                <a:latin typeface="TeXGyreTermesX-Regular"/>
              </a:rPr>
              <a:t> Mora, Juan &amp; </a:t>
            </a:r>
            <a:r>
              <a:rPr lang="en-IN" sz="1800" dirty="0" err="1">
                <a:latin typeface="TeXGyreTermesX-Regular"/>
              </a:rPr>
              <a:t>Zenil</a:t>
            </a:r>
            <a:r>
              <a:rPr lang="en-IN" sz="1800" dirty="0">
                <a:latin typeface="TeXGyreTermesX-Regular"/>
              </a:rPr>
              <a:t>, Hector. (2012). Wolfram's Classification and Computation in Cellular Automata </a:t>
            </a:r>
            <a:r>
              <a:rPr lang="en-IN" sz="1800" dirty="0" err="1">
                <a:latin typeface="TeXGyreTermesX-Regular"/>
              </a:rPr>
              <a:t>ClassesIII</a:t>
            </a:r>
            <a:r>
              <a:rPr lang="en-IN" sz="1800" dirty="0">
                <a:latin typeface="TeXGyreTermesX-Regular"/>
              </a:rPr>
              <a:t> and IV. 10.1007/978-3-642-35482-3_17.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B883-491B-479E-A388-43FCA39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8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r>
              <a:rPr lang="de-DE" dirty="0"/>
              <a:t>Modelling and Simulation</a:t>
            </a:r>
          </a:p>
          <a:p>
            <a:r>
              <a:rPr lang="de-DE" dirty="0"/>
              <a:t>Optimization Algorithm</a:t>
            </a:r>
          </a:p>
          <a:p>
            <a:r>
              <a:rPr lang="de-DE" dirty="0"/>
              <a:t>Rule 23 and Rule 232</a:t>
            </a:r>
          </a:p>
          <a:p>
            <a:r>
              <a:rPr lang="de-DE" dirty="0"/>
              <a:t>Wolfram classification</a:t>
            </a:r>
          </a:p>
          <a:p>
            <a:r>
              <a:rPr lang="de-DE" dirty="0"/>
              <a:t>Result</a:t>
            </a:r>
          </a:p>
          <a:p>
            <a:r>
              <a:rPr lang="de-DE" dirty="0"/>
              <a:t>Conclusion</a:t>
            </a:r>
          </a:p>
          <a:p>
            <a:r>
              <a:rPr lang="de-DE" dirty="0"/>
              <a:t>Future Work</a:t>
            </a:r>
          </a:p>
          <a:p>
            <a:r>
              <a:rPr lang="de-DE" dirty="0"/>
              <a:t>References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882-B9C8-43BD-A90C-9AA1A36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43C9-531B-4F65-827A-9894800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Cellular Automata:</a:t>
            </a:r>
          </a:p>
          <a:p>
            <a:pPr lvl="1"/>
            <a:r>
              <a:rPr lang="en-IN" dirty="0"/>
              <a:t>A cell on grid that represent a state of a instance in a system is called a Cellular Automata. Collection of Cellular Automata is called a Cellular Automaton.</a:t>
            </a:r>
          </a:p>
          <a:p>
            <a:pPr lvl="1"/>
            <a:r>
              <a:rPr lang="en-IN" dirty="0"/>
              <a:t>Cellular Automata can be used to represent complex systems.</a:t>
            </a:r>
          </a:p>
          <a:p>
            <a:pPr lvl="1"/>
            <a:r>
              <a:rPr lang="en-IN" dirty="0"/>
              <a:t>State of the Cellular Automata can be evolved as a function of state of itself and its neighbours from previous generation. The function can be defined by the rule.</a:t>
            </a:r>
          </a:p>
          <a:p>
            <a:pPr marL="457200" lvl="1" indent="0">
              <a:buNone/>
            </a:pPr>
            <a:endParaRPr lang="en-IN" b="1" u="sng" dirty="0"/>
          </a:p>
          <a:p>
            <a:r>
              <a:rPr lang="en-IN" b="1" u="sng" dirty="0"/>
              <a:t>Cooling Cost in 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1"/>
            <a:r>
              <a:rPr lang="en-IN" dirty="0"/>
              <a:t>One of metrics considered in sustainable data </a:t>
            </a:r>
            <a:r>
              <a:rPr lang="en-IN" dirty="0" err="1"/>
              <a:t>center</a:t>
            </a:r>
            <a:r>
              <a:rPr lang="en-IN" dirty="0"/>
              <a:t> is cooling cost. The energy consumed by the data </a:t>
            </a:r>
            <a:r>
              <a:rPr lang="en-IN" dirty="0" err="1"/>
              <a:t>center</a:t>
            </a:r>
            <a:r>
              <a:rPr lang="en-IN" dirty="0"/>
              <a:t> can be reduced by reducing the cooling cost of data </a:t>
            </a:r>
            <a:r>
              <a:rPr lang="en-IN" dirty="0" err="1"/>
              <a:t>center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cooling cost of the data </a:t>
            </a:r>
            <a:r>
              <a:rPr lang="en-IN" dirty="0" err="1"/>
              <a:t>center</a:t>
            </a:r>
            <a:r>
              <a:rPr lang="en-IN" dirty="0"/>
              <a:t> depends on the temperature produced by the hosts in the data </a:t>
            </a:r>
            <a:r>
              <a:rPr lang="en-IN" dirty="0" err="1"/>
              <a:t>center</a:t>
            </a:r>
            <a:r>
              <a:rPr lang="en-IN" dirty="0"/>
              <a:t>, which in turn depends on the utilization of the hosts.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ABAF-40C2-4491-A542-73AEFBB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D818-1048-4EC7-B806-B6DB0EA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063-9865-4E84-B326-C2DF6CB5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Modelling:</a:t>
            </a:r>
          </a:p>
          <a:p>
            <a:pPr lvl="1"/>
            <a:r>
              <a:rPr lang="en-IN" b="1" u="sng" dirty="0"/>
              <a:t>Host:</a:t>
            </a:r>
          </a:p>
          <a:p>
            <a:pPr lvl="2"/>
            <a:r>
              <a:rPr lang="en-IN" dirty="0"/>
              <a:t>The host temperature depends on it Utilisation and neighbour’s Utilization. As follows: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r>
              <a:rPr lang="en-IN" b="1" u="sng" dirty="0"/>
              <a:t>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2"/>
            <a:r>
              <a:rPr lang="en-IN" dirty="0"/>
              <a:t>The Data </a:t>
            </a:r>
            <a:r>
              <a:rPr lang="en-IN" dirty="0" err="1"/>
              <a:t>center</a:t>
            </a:r>
            <a:r>
              <a:rPr lang="en-IN" dirty="0"/>
              <a:t> updates the temperature of the host at regular interval. As follows:</a:t>
            </a:r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AD55-4F7F-4D8E-AC36-1C92269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765AF-324E-425A-8CDF-71832925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7" y="2289574"/>
            <a:ext cx="6462320" cy="60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A6952-D7C9-42C3-805A-D2B7030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77" y="4149080"/>
            <a:ext cx="693480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80C-7E7F-4654-964A-483CFD6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9B60-02E1-4964-92E9-4CE7226D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Simulation:</a:t>
            </a:r>
          </a:p>
          <a:p>
            <a:pPr lvl="1"/>
            <a:r>
              <a:rPr lang="en-IN" dirty="0"/>
              <a:t>The experiment is conducted for number of simulation. The experiment is done for different number of VM and different rules of cellular automata.</a:t>
            </a:r>
          </a:p>
          <a:p>
            <a:pPr lvl="1"/>
            <a:r>
              <a:rPr lang="en-IN" dirty="0"/>
              <a:t>Each simulation is initiated with number of VM and rule for evolving cellular automata.</a:t>
            </a:r>
          </a:p>
          <a:p>
            <a:pPr lvl="1"/>
            <a:r>
              <a:rPr lang="en-IN" dirty="0"/>
              <a:t>At start of each simulation, the cellular automata is evolved for finite number of generation and recorded at each generation.</a:t>
            </a:r>
          </a:p>
          <a:p>
            <a:pPr lvl="1"/>
            <a:r>
              <a:rPr lang="en-IN" dirty="0"/>
              <a:t>At each optimization of simulation, the states of host is determined by the states of cellular automata in the generation from recording.</a:t>
            </a:r>
          </a:p>
          <a:p>
            <a:pPr lvl="1"/>
            <a:r>
              <a:rPr lang="en-IN" dirty="0"/>
              <a:t>After every simulation the energy consumed is observed.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44EC-F7E1-41EC-80CA-6D2DA6A7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FE91-9A34-49F2-87B1-FB708282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363-59C5-4195-8578-42DCB631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AA5-4D69-41CB-8252-CCA18C32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B8BB6-166A-480F-91B7-31A62927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86" y="1558634"/>
            <a:ext cx="5212126" cy="50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E7AD-2682-49A5-9659-32FE179C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8690-BFFA-4BF2-97B3-6B11746D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32C32-63D4-4B6A-B65F-89AE10A6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26498-CAD2-41FF-A824-9A250FCC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64" y="1510485"/>
            <a:ext cx="689669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F739-BD3D-4D1E-9C5E-52F439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Optimization Algorithm</a:t>
            </a:r>
            <a:br>
              <a:rPr lang="de-DE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24C-3ED5-4064-B74F-DB2941F6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VM Allocation Policy:</a:t>
            </a:r>
          </a:p>
          <a:p>
            <a:pPr lvl="1"/>
            <a:r>
              <a:rPr lang="en-IN" dirty="0"/>
              <a:t>The switched off host at current generation is obtained and the all the VMs from these host have to be migrated.</a:t>
            </a:r>
          </a:p>
          <a:p>
            <a:pPr lvl="1"/>
            <a:r>
              <a:rPr lang="en-IN" dirty="0"/>
              <a:t>The algorithm finds the suitable host for these VMs to be migrated. </a:t>
            </a:r>
          </a:p>
          <a:p>
            <a:pPr lvl="1"/>
            <a:r>
              <a:rPr lang="en-IN" dirty="0"/>
              <a:t>The VMs and suitable host is mapped and returned for allocation.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5F499-1671-4F68-9237-23E3065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AE06A-C596-409C-B948-9ABDA10A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29" y="3068960"/>
            <a:ext cx="705678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4955-5F35-46C9-AF80-F322E126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23 and Rule 232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9FE3-5E4C-4585-908C-B0694D5D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Rule 23:</a:t>
            </a:r>
          </a:p>
          <a:p>
            <a:pPr lvl="1"/>
            <a:r>
              <a:rPr lang="en-IN" dirty="0"/>
              <a:t>The host is switched off, if the less than 2 hosts from itself, left and right is switched on, else host is switched on.</a:t>
            </a:r>
          </a:p>
          <a:p>
            <a:pPr lvl="1"/>
            <a:r>
              <a:rPr lang="en-IN" dirty="0"/>
              <a:t>Converges to state where it does not change the state in upcoming generation.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u="sng" dirty="0"/>
              <a:t>Rule 232:</a:t>
            </a:r>
          </a:p>
          <a:p>
            <a:pPr lvl="1"/>
            <a:r>
              <a:rPr lang="en-IN" dirty="0"/>
              <a:t>The host is switched off, if the more than 1 hosts from itself, left and right host is switched on, else host is switched on.</a:t>
            </a:r>
          </a:p>
          <a:p>
            <a:pPr lvl="1"/>
            <a:r>
              <a:rPr lang="en-IN" dirty="0"/>
              <a:t>Forms a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F6D6-5C19-4E49-AF58-96D3C4E7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IAAS_Presentation_Master_16_9</Template>
  <TotalTime>169</TotalTime>
  <Words>1372</Words>
  <Application>Microsoft Office PowerPoint</Application>
  <PresentationFormat>Custom</PresentationFormat>
  <Paragraphs>118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Arial-BoldMT</vt:lpstr>
      <vt:lpstr>ArialMT</vt:lpstr>
      <vt:lpstr>Calibri</vt:lpstr>
      <vt:lpstr>Century Gothic</vt:lpstr>
      <vt:lpstr>TeXGyreTermesX-Regular</vt:lpstr>
      <vt:lpstr>Verdana Ref</vt:lpstr>
      <vt:lpstr>Wingdings</vt:lpstr>
      <vt:lpstr>Title Master</vt:lpstr>
      <vt:lpstr>Content Slide Master</vt:lpstr>
      <vt:lpstr>Separator Master</vt:lpstr>
      <vt:lpstr>Cellular Automata for Cloud Resource Allocation</vt:lpstr>
      <vt:lpstr>Overview</vt:lpstr>
      <vt:lpstr>Introduction</vt:lpstr>
      <vt:lpstr>Modelling and Simulation</vt:lpstr>
      <vt:lpstr>Modelling and Simulation</vt:lpstr>
      <vt:lpstr>Modelling and Simulation</vt:lpstr>
      <vt:lpstr>Modelling and Simulation</vt:lpstr>
      <vt:lpstr>Optimization Algorithm </vt:lpstr>
      <vt:lpstr>Rule 23 and Rule 232 </vt:lpstr>
      <vt:lpstr>PowerPoint Presentation</vt:lpstr>
      <vt:lpstr>PowerPoint Presentation</vt:lpstr>
      <vt:lpstr>Wolfram Classification</vt:lpstr>
      <vt:lpstr>Results</vt:lpstr>
      <vt:lpstr>Results</vt:lpstr>
      <vt:lpstr>Conclusion</vt:lpstr>
      <vt:lpstr>Future Work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for Cloud Resource Allocation</dc:title>
  <dc:creator>Koushik k</dc:creator>
  <cp:lastModifiedBy>Koushik k</cp:lastModifiedBy>
  <cp:revision>18</cp:revision>
  <dcterms:created xsi:type="dcterms:W3CDTF">2021-01-22T14:08:36Z</dcterms:created>
  <dcterms:modified xsi:type="dcterms:W3CDTF">2021-01-22T19:20:31Z</dcterms:modified>
</cp:coreProperties>
</file>