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0" r:id="rId3"/>
  </p:sldMasterIdLst>
  <p:notesMasterIdLst>
    <p:notesMasterId r:id="rId21"/>
  </p:notesMasterIdLst>
  <p:handoutMasterIdLst>
    <p:handoutMasterId r:id="rId22"/>
  </p:handoutMasterIdLst>
  <p:sldIdLst>
    <p:sldId id="257" r:id="rId4"/>
    <p:sldId id="258" r:id="rId5"/>
    <p:sldId id="261" r:id="rId6"/>
    <p:sldId id="271" r:id="rId7"/>
    <p:sldId id="272" r:id="rId8"/>
    <p:sldId id="273" r:id="rId9"/>
    <p:sldId id="262" r:id="rId10"/>
    <p:sldId id="259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60" r:id="rId20"/>
  </p:sldIdLst>
  <p:sldSz cx="109807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237493B-EE9E-4578-8C50-78D69E5947ED}">
          <p14:sldIdLst>
            <p14:sldId id="257"/>
            <p14:sldId id="258"/>
            <p14:sldId id="261"/>
            <p14:sldId id="271"/>
            <p14:sldId id="272"/>
            <p14:sldId id="273"/>
            <p14:sldId id="262"/>
            <p14:sldId id="259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AA"/>
    <a:srgbClr val="00C421"/>
    <a:srgbClr val="14CA4C"/>
    <a:srgbClr val="8F69FB"/>
    <a:srgbClr val="8366FE"/>
    <a:srgbClr val="7150FE"/>
    <a:srgbClr val="DECF0C"/>
    <a:srgbClr val="A8A400"/>
    <a:srgbClr val="DA00D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59" autoAdjust="0"/>
    <p:restoredTop sz="83656" autoAdjust="0"/>
  </p:normalViewPr>
  <p:slideViewPr>
    <p:cSldViewPr>
      <p:cViewPr>
        <p:scale>
          <a:sx n="79" d="100"/>
          <a:sy n="79" d="100"/>
        </p:scale>
        <p:origin x="346" y="43"/>
      </p:cViewPr>
      <p:guideLst>
        <p:guide orient="horz" pos="2160"/>
        <p:guide pos="34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34B2-D815-4D95-BE0F-6329721836E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3E38-A4B9-47E3-9346-8E1EE3A1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1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9A5B-5940-4F90-A959-5747455D089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3925-DBA6-4339-B321-5E323984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9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8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38835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44019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77090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9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9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998466" y="1916832"/>
            <a:ext cx="8983807" cy="2695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4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702940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-1" y="0"/>
            <a:ext cx="10980739" cy="4941168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grpSp>
        <p:nvGrpSpPr>
          <p:cNvPr id="27" name="Logo"/>
          <p:cNvGrpSpPr/>
          <p:nvPr/>
        </p:nvGrpSpPr>
        <p:grpSpPr>
          <a:xfrm>
            <a:off x="4122217" y="3573016"/>
            <a:ext cx="3021914" cy="691789"/>
            <a:chOff x="2267744" y="1756325"/>
            <a:chExt cx="5353509" cy="1225547"/>
          </a:xfrm>
        </p:grpSpPr>
        <p:pic>
          <p:nvPicPr>
            <p:cNvPr id="2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uppieren 28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35" name="Abgerundetes Rechteck 34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4" name="Gruppieren 53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5" name="Abgerundetes Rechteck 64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Abgerundetes Rechteck 65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5" name="Abgerundetes Rechteck 54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Gleichschenkliges Dreieck 55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9" name="Gruppieren 58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Abgerundetes Rechteck 6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Halbbogen 59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Halbbogen 60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7" name="Author"/>
          <p:cNvSpPr txBox="1">
            <a:spLocks noChangeArrowheads="1"/>
          </p:cNvSpPr>
          <p:nvPr/>
        </p:nvSpPr>
        <p:spPr bwMode="auto">
          <a:xfrm>
            <a:off x="3191888" y="6132960"/>
            <a:ext cx="45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noProof="0" dirty="0">
                <a:solidFill>
                  <a:srgbClr val="000000"/>
                </a:solidFill>
                <a:latin typeface="Calibri" pitchFamily="34" charset="0"/>
              </a:rPr>
              <a:t>Institute of Architecture of Application Systems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56173" y="5320122"/>
            <a:ext cx="2065320" cy="1161703"/>
            <a:chOff x="324843" y="5248250"/>
            <a:chExt cx="2205037" cy="1240292"/>
          </a:xfrm>
        </p:grpSpPr>
        <p:pic>
          <p:nvPicPr>
            <p:cNvPr id="1026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6" b="31111"/>
            <a:stretch/>
          </p:blipFill>
          <p:spPr bwMode="auto">
            <a:xfrm>
              <a:off x="324843" y="6037730"/>
              <a:ext cx="2205037" cy="45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925"/>
            <a:stretch/>
          </p:blipFill>
          <p:spPr bwMode="auto">
            <a:xfrm>
              <a:off x="1013261" y="5248250"/>
              <a:ext cx="895758" cy="87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534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9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9275" y="635635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54FC-8FED-40AA-BD89-30FE731A98E4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51263" y="6356350"/>
            <a:ext cx="347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6368225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lussdiagramm: Verzögerung 6"/>
          <p:cNvSpPr/>
          <p:nvPr/>
        </p:nvSpPr>
        <p:spPr bwMode="auto">
          <a:xfrm>
            <a:off x="-4522" y="1494"/>
            <a:ext cx="443042" cy="6876785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>
              <a:ln>
                <a:noFill/>
              </a:ln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7" r:id="rId2"/>
    <p:sldLayoutId id="2147483686" r:id="rId3"/>
    <p:sldLayoutId id="214748368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 bwMode="auto">
          <a:xfrm>
            <a:off x="-1" y="-27086"/>
            <a:ext cx="10980739" cy="6912173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319-03859-9_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ss.2020.11059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ciencedirect.com/science/article/pii/S016412122030075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/>
              <a:t>Cellular Automata for Cloud Resource Allocation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Koushik Ragavendran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st169478@stud.uni-stuttgart.de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344423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6824-F60D-4B79-8ADC-B39264A1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Wolfram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8B78-2CAC-4F7E-A8CB-E8EEA506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Arial-BoldMT"/>
              </a:rPr>
              <a:t>Classification of rule from rule set when cellular automata and immediate </a:t>
            </a:r>
            <a:r>
              <a:rPr lang="en-US" sz="1800" dirty="0" err="1">
                <a:latin typeface="Arial-BoldMT"/>
              </a:rPr>
              <a:t>neighbours</a:t>
            </a:r>
            <a:r>
              <a:rPr lang="en-US" sz="1800" dirty="0">
                <a:latin typeface="Arial-BoldMT"/>
              </a:rPr>
              <a:t> are used for evolution. The total number of rules for evolution is 255. Some rules from these 255 rule set is classified into four classes as follows:</a:t>
            </a:r>
          </a:p>
          <a:p>
            <a:pPr marL="0" indent="0" algn="l">
              <a:buNone/>
            </a:pPr>
            <a:endParaRPr lang="en-US" sz="1800" i="0" strike="noStrike" baseline="0" dirty="0">
              <a:latin typeface="Arial-BoldMT"/>
            </a:endParaRP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1</a:t>
            </a:r>
            <a:r>
              <a:rPr lang="en-US" sz="1800" b="1" i="0" u="none" strike="noStrike" baseline="0" dirty="0">
                <a:latin typeface="Arial-BoldMT"/>
              </a:rPr>
              <a:t>: </a:t>
            </a:r>
            <a:r>
              <a:rPr lang="en-US" sz="1800" b="0" i="0" u="none" strike="noStrike" baseline="0" dirty="0">
                <a:latin typeface="ArialMT"/>
              </a:rPr>
              <a:t>Cellular automata which rapidly converge to a uniform state. Examples are rules 0, 32, 160 and 232.</a:t>
            </a: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2: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Cellular automata which rapidly converge to a repetitive or stable state. Examples are rules 4, 108, 218 and 250.</a:t>
            </a: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3: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Cellular automata which appear to remain in a random state. Examples are rules 22, 30, 126, 150, 182.</a:t>
            </a:r>
          </a:p>
          <a:p>
            <a:pPr algn="l"/>
            <a:r>
              <a:rPr lang="en-US" sz="1800" b="1" i="0" u="sng" strike="noStrike" baseline="0" dirty="0">
                <a:latin typeface="Arial-BoldMT"/>
              </a:rPr>
              <a:t>Class 4:</a:t>
            </a: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Cellular automata which form areas of repetitive or stable states, but also form structures that interact with each other in complicated ways. An example is rule 110.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2BF6E-2663-4E5A-B76B-24960FD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4DD-5444-49C1-809D-AA3CC903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0969-652E-44C3-897C-75B57E50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Rule 23 and Rule 232.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3BC86-DDB9-4A1D-BCDA-4EDCAEE9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00189-2828-4FA1-A9F5-36FC70C3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81" y="1628800"/>
            <a:ext cx="4922947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9BC9-1119-4918-8E45-1E9FB97E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B596-ABCF-48D3-A87C-750E0D7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Wolfram’s rules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9DB29-DC3C-4C27-8E9A-9CB0FEBB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FB04F-F32E-4960-B3E3-EF4FDB45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0" y="1628800"/>
            <a:ext cx="4816257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5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3A26-C97E-498E-A31E-7AEF8D2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C8A6-6C84-49E7-A563-681B6732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Rule 23 evolution form a hot spot in the data </a:t>
            </a:r>
            <a:r>
              <a:rPr lang="en-IN" dirty="0" err="1"/>
              <a:t>center</a:t>
            </a:r>
            <a:r>
              <a:rPr lang="en-IN" dirty="0"/>
              <a:t> by allocating VM in the location where temperature is already high.</a:t>
            </a:r>
          </a:p>
          <a:p>
            <a:r>
              <a:rPr lang="en-IN" dirty="0"/>
              <a:t>The Rule 232 evolution distributes the temperature in the data </a:t>
            </a:r>
            <a:r>
              <a:rPr lang="en-IN" dirty="0" err="1"/>
              <a:t>center</a:t>
            </a:r>
            <a:r>
              <a:rPr lang="en-IN" dirty="0"/>
              <a:t> by not allocating the VM in the location where temperature is already high.</a:t>
            </a:r>
          </a:p>
          <a:p>
            <a:r>
              <a:rPr lang="en-IN" dirty="0"/>
              <a:t>From the results we can conclude when the temperature is distributed in the data </a:t>
            </a:r>
            <a:r>
              <a:rPr lang="en-IN" dirty="0" err="1"/>
              <a:t>center</a:t>
            </a:r>
            <a:r>
              <a:rPr lang="en-IN" dirty="0"/>
              <a:t> the cooling cost of the data </a:t>
            </a:r>
            <a:r>
              <a:rPr lang="en-IN" dirty="0" err="1"/>
              <a:t>center</a:t>
            </a:r>
            <a:r>
              <a:rPr lang="en-IN" dirty="0"/>
              <a:t> reduces.</a:t>
            </a:r>
          </a:p>
          <a:p>
            <a:r>
              <a:rPr lang="en-IN" dirty="0"/>
              <a:t>From the results from Wolfram classification graph the order of performance is class 3 &gt; class 2 &gt; class 4 &gt; class 1. But class 3 remains in random state, so it is not possible say it is better. Therefore from results, we can say class 2 has better performance.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98A0A-742A-4AF0-AE6C-E43D8373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93CF-6285-4B75-8E06-90F01C5D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9728-87C0-48ED-8805-AAD366DB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Study on performance of rules from different Wolfram’s classes.</a:t>
            </a:r>
          </a:p>
          <a:p>
            <a:r>
              <a:rPr lang="en-IN" dirty="0"/>
              <a:t>Study on relation and performance of rules from same class.</a:t>
            </a:r>
          </a:p>
          <a:p>
            <a:r>
              <a:rPr lang="en-IN" dirty="0"/>
              <a:t>Comparing cellular automata resource allocation result from other related 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41180-CEA0-4097-9D73-4B7563E9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5846-815A-4594-B619-EC7AB2BA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C21C-D7DF-41EB-AE9D-DC344677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TeXGyreTermesX-Regular"/>
              </a:rPr>
              <a:t>V. D. Reddy, B. </a:t>
            </a:r>
            <a:r>
              <a:rPr lang="en-IN" sz="1800" b="0" i="0" u="none" strike="noStrike" baseline="0" dirty="0" err="1">
                <a:latin typeface="TeXGyreTermesX-Regular"/>
              </a:rPr>
              <a:t>Setz</a:t>
            </a:r>
            <a:r>
              <a:rPr lang="en-IN" sz="1800" b="0" i="0" u="none" strike="noStrike" baseline="0" dirty="0">
                <a:latin typeface="TeXGyreTermesX-Regular"/>
              </a:rPr>
              <a:t>, G. S. V. R. K. Rao, G. R. </a:t>
            </a:r>
            <a:r>
              <a:rPr lang="en-IN" sz="1800" b="0" i="0" u="none" strike="noStrike" baseline="0" dirty="0" err="1">
                <a:latin typeface="TeXGyreTermesX-Regular"/>
              </a:rPr>
              <a:t>Gangadharan</a:t>
            </a:r>
            <a:r>
              <a:rPr lang="en-IN" sz="1800" b="0" i="0" u="none" strike="noStrike" baseline="0" dirty="0">
                <a:latin typeface="TeXGyreTermesX-Regular"/>
              </a:rPr>
              <a:t> and M. Aiello, "Metrics for Sustainable Data </a:t>
            </a:r>
            <a:r>
              <a:rPr lang="en-IN" sz="1800" b="0" i="0" u="none" strike="noStrike" baseline="0" dirty="0" err="1">
                <a:latin typeface="TeXGyreTermesX-Regular"/>
              </a:rPr>
              <a:t>Centers</a:t>
            </a:r>
            <a:r>
              <a:rPr lang="en-IN" sz="1800" b="0" i="0" u="none" strike="noStrike" baseline="0" dirty="0">
                <a:latin typeface="TeXGyreTermesX-Regular"/>
              </a:rPr>
              <a:t>," in IEEE Transactions on Sustainable Computing, vol. 2, no. 3, pp. 290-303, 1 July-Sept. 2017, </a:t>
            </a:r>
            <a:r>
              <a:rPr lang="en-IN" sz="1800" b="0" i="0" u="none" strike="noStrike" baseline="0" dirty="0" err="1">
                <a:latin typeface="TeXGyreTermesX-Regular"/>
              </a:rPr>
              <a:t>doi</a:t>
            </a:r>
            <a:r>
              <a:rPr lang="en-IN" sz="1800" b="0" i="0" u="none" strike="noStrike" baseline="0" dirty="0">
                <a:latin typeface="TeXGyreTermesX-Regular"/>
              </a:rPr>
              <a:t>: 10.1109/TSUSC.2017.2701883.</a:t>
            </a:r>
          </a:p>
          <a:p>
            <a:pPr algn="l"/>
            <a:r>
              <a:rPr lang="en-IN" sz="1800" b="0" i="0" u="none" strike="noStrike" baseline="0" dirty="0">
                <a:latin typeface="TeXGyreTermesX-Regular"/>
              </a:rPr>
              <a:t>Goyal, </a:t>
            </a:r>
            <a:r>
              <a:rPr lang="en-IN" sz="1800" b="0" i="0" u="none" strike="noStrike" baseline="0" dirty="0" err="1">
                <a:latin typeface="TeXGyreTermesX-Regular"/>
              </a:rPr>
              <a:t>Tarun</a:t>
            </a:r>
            <a:r>
              <a:rPr lang="en-IN" sz="1800" b="0" i="0" u="none" strike="noStrike" baseline="0" dirty="0">
                <a:latin typeface="TeXGyreTermesX-Regular"/>
              </a:rPr>
              <a:t> Singh, </a:t>
            </a:r>
            <a:r>
              <a:rPr lang="en-IN" sz="1800" b="0" i="0" u="none" strike="noStrike" baseline="0" dirty="0" err="1">
                <a:latin typeface="TeXGyreTermesX-Regular"/>
              </a:rPr>
              <a:t>Ajit</a:t>
            </a:r>
            <a:r>
              <a:rPr lang="en-IN" sz="1800" b="0" i="0" u="none" strike="noStrike" baseline="0" dirty="0">
                <a:latin typeface="TeXGyreTermesX-Regular"/>
              </a:rPr>
              <a:t> Agrawal, </a:t>
            </a:r>
            <a:r>
              <a:rPr lang="en-IN" sz="1800" b="0" i="0" u="none" strike="noStrike" baseline="0" dirty="0" err="1">
                <a:latin typeface="TeXGyreTermesX-Regular"/>
              </a:rPr>
              <a:t>Aakanksha</a:t>
            </a:r>
            <a:r>
              <a:rPr lang="en-IN" sz="1800" b="0" i="0" u="none" strike="noStrike" baseline="0" dirty="0">
                <a:latin typeface="TeXGyreTermesX-Regular"/>
              </a:rPr>
              <a:t>. (2012). </a:t>
            </a:r>
            <a:r>
              <a:rPr lang="en-IN" sz="1800" b="0" i="0" u="none" strike="noStrike" baseline="0" dirty="0" err="1">
                <a:latin typeface="TeXGyreTermesX-Regular"/>
              </a:rPr>
              <a:t>Cloudsim</a:t>
            </a:r>
            <a:r>
              <a:rPr lang="en-IN" sz="1800" b="0" i="0" u="none" strike="noStrike" baseline="0" dirty="0">
                <a:latin typeface="TeXGyreTermesX-Regular"/>
              </a:rPr>
              <a:t>: Simulator for</a:t>
            </a:r>
            <a:r>
              <a:rPr lang="en-US" sz="1800" b="0" i="0" u="none" strike="noStrike" baseline="0" dirty="0">
                <a:latin typeface="TeXGyreTermesX-Regular"/>
              </a:rPr>
              <a:t>cloud computing infrastructure and modeling. Procedia Engineering. 38. 3566-3572.</a:t>
            </a:r>
            <a:r>
              <a:rPr lang="en-IN" sz="1800" b="0" i="0" u="none" strike="noStrike" baseline="0" dirty="0">
                <a:latin typeface="TeXGyreTermesX-Regular"/>
              </a:rPr>
              <a:t>10.1016/j.proeng.2012.06.412.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Q. Tang, S. K. S. Gupta and G. </a:t>
            </a:r>
            <a:r>
              <a:rPr lang="en-US" sz="1800" b="0" i="0" u="none" strike="noStrike" baseline="0" dirty="0" err="1">
                <a:latin typeface="TeXGyreTermesX-Regular"/>
              </a:rPr>
              <a:t>Varsamopoulos</a:t>
            </a:r>
            <a:r>
              <a:rPr lang="en-US" sz="1800" b="0" i="0" u="none" strike="noStrike" baseline="0" dirty="0">
                <a:latin typeface="TeXGyreTermesX-Regular"/>
              </a:rPr>
              <a:t>, "Thermal-aware task scheduling for data centers through minimizing heat recirculation,"2007 IEEE International Conference on Cluster Computing, Austin, TX, 2007, pp. 129-138, </a:t>
            </a:r>
            <a:r>
              <a:rPr lang="en-US" sz="1800" b="0" i="0" u="none" strike="noStrike" baseline="0" dirty="0" err="1">
                <a:latin typeface="TeXGyreTermesX-Regular"/>
              </a:rPr>
              <a:t>doi</a:t>
            </a:r>
            <a:r>
              <a:rPr lang="en-US" sz="1800" b="0" i="0" u="none" strike="noStrike" baseline="0" dirty="0">
                <a:latin typeface="TeXGyreTermesX-Regular"/>
              </a:rPr>
              <a:t>: 10.1109/CLUSTR.2007.4629225.</a:t>
            </a:r>
          </a:p>
          <a:p>
            <a:pPr algn="l"/>
            <a:r>
              <a:rPr lang="en-IN" sz="1800" b="0" i="0" u="none" strike="noStrike" baseline="0" dirty="0" err="1">
                <a:latin typeface="TeXGyreTermesX-Regular"/>
              </a:rPr>
              <a:t>Mhedheb</a:t>
            </a:r>
            <a:r>
              <a:rPr lang="en-IN" sz="1800" b="0" i="0" u="none" strike="noStrike" baseline="0" dirty="0">
                <a:latin typeface="TeXGyreTermesX-Regular"/>
              </a:rPr>
              <a:t> Y., </a:t>
            </a:r>
            <a:r>
              <a:rPr lang="en-IN" sz="1800" b="0" i="0" u="none" strike="noStrike" baseline="0" dirty="0" err="1">
                <a:latin typeface="TeXGyreTermesX-Regular"/>
              </a:rPr>
              <a:t>Jrad</a:t>
            </a:r>
            <a:r>
              <a:rPr lang="en-IN" sz="1800" b="0" i="0" u="none" strike="noStrike" baseline="0" dirty="0">
                <a:latin typeface="TeXGyreTermesX-Regular"/>
              </a:rPr>
              <a:t> F., Tao J., Zhao J., </a:t>
            </a:r>
            <a:r>
              <a:rPr lang="en-IN" sz="1800" b="0" i="0" u="none" strike="noStrike" baseline="0" dirty="0" err="1">
                <a:latin typeface="TeXGyreTermesX-Regular"/>
              </a:rPr>
              <a:t>Kołodziej</a:t>
            </a:r>
            <a:r>
              <a:rPr lang="en-IN" sz="1800" b="0" i="0" u="none" strike="noStrike" baseline="0" dirty="0">
                <a:latin typeface="TeXGyreTermesX-Regular"/>
              </a:rPr>
              <a:t> J., </a:t>
            </a:r>
            <a:r>
              <a:rPr lang="en-IN" sz="1800" b="0" i="0" u="none" strike="noStrike" baseline="0" dirty="0" err="1">
                <a:latin typeface="TeXGyreTermesX-Regular"/>
              </a:rPr>
              <a:t>Streit</a:t>
            </a:r>
            <a:r>
              <a:rPr lang="en-IN" sz="1800" b="0" i="0" u="none" strike="noStrike" baseline="0" dirty="0">
                <a:latin typeface="TeXGyreTermesX-Regular"/>
              </a:rPr>
              <a:t> A. (2013) Load and Thermal-</a:t>
            </a:r>
            <a:r>
              <a:rPr lang="en-IN" sz="1800" b="0" i="0" u="none" strike="noStrike" baseline="0" dirty="0" err="1">
                <a:latin typeface="TeXGyreTermesX-Regular"/>
              </a:rPr>
              <a:t>AwareVM</a:t>
            </a:r>
            <a:r>
              <a:rPr lang="en-IN" sz="1800" dirty="0">
                <a:latin typeface="TeXGyreTermesX-Regular"/>
              </a:rPr>
              <a:t> </a:t>
            </a:r>
            <a:r>
              <a:rPr lang="en-IN" sz="1800" b="0" i="0" u="none" strike="noStrike" baseline="0" dirty="0">
                <a:latin typeface="TeXGyreTermesX-Regular"/>
              </a:rPr>
              <a:t>Scheduling on the Cloud. In: </a:t>
            </a:r>
            <a:r>
              <a:rPr lang="en-IN" sz="1800" b="0" i="0" u="none" strike="noStrike" baseline="0" dirty="0" err="1">
                <a:latin typeface="TeXGyreTermesX-Regular"/>
              </a:rPr>
              <a:t>Kołodziej</a:t>
            </a:r>
            <a:r>
              <a:rPr lang="en-IN" sz="1800" b="0" i="0" u="none" strike="noStrike" baseline="0" dirty="0">
                <a:latin typeface="TeXGyreTermesX-Regular"/>
              </a:rPr>
              <a:t> J., Di Martino B., Talia D., </a:t>
            </a:r>
            <a:r>
              <a:rPr lang="en-IN" sz="1800" b="0" i="0" u="none" strike="noStrike" baseline="0" dirty="0" err="1">
                <a:latin typeface="TeXGyreTermesX-Regular"/>
              </a:rPr>
              <a:t>Xiong</a:t>
            </a:r>
            <a:r>
              <a:rPr lang="en-IN" sz="1800" b="0" i="0" u="none" strike="noStrike" baseline="0" dirty="0">
                <a:latin typeface="TeXGyreTermesX-Regular"/>
              </a:rPr>
              <a:t> K. (eds) Algorithms </a:t>
            </a:r>
            <a:r>
              <a:rPr lang="en-US" sz="1800" b="0" i="0" u="none" strike="noStrike" baseline="0" dirty="0">
                <a:latin typeface="TeXGyreTermesX-Regular"/>
              </a:rPr>
              <a:t>and Architectures for Parallel Processing. ICA3PP 2013. Lecture Notes in Computer Science, </a:t>
            </a:r>
            <a:r>
              <a:rPr lang="en-IN" sz="1800" b="0" i="0" u="none" strike="noStrike" baseline="0" dirty="0">
                <a:latin typeface="TeXGyreTermesX-Regular"/>
              </a:rPr>
              <a:t>vol 8285. Springer, Cham. </a:t>
            </a:r>
            <a:r>
              <a:rPr lang="en-IN" sz="1800" b="0" i="0" u="none" strike="noStrike" baseline="0" dirty="0">
                <a:latin typeface="TeXGyreTermesX-Regular"/>
                <a:hlinkClick r:id="rId3"/>
              </a:rPr>
              <a:t>https://doi.org/10.1007/978-3-319-03859-9_8</a:t>
            </a:r>
            <a:r>
              <a:rPr lang="en-IN" sz="1800" b="0" i="0" u="none" strike="noStrike" baseline="0" dirty="0">
                <a:latin typeface="TeXGyreTermesX-Regular"/>
              </a:rPr>
              <a:t>.</a:t>
            </a:r>
          </a:p>
          <a:p>
            <a:r>
              <a:rPr lang="en-IN" sz="1800" b="0" i="0" u="none" strike="noStrike" baseline="0" dirty="0">
                <a:latin typeface="TeXGyreTermesX-Regular"/>
              </a:rPr>
              <a:t>Dinesh Reddy, V., </a:t>
            </a:r>
            <a:r>
              <a:rPr lang="en-IN" sz="1800" b="0" i="0" u="none" strike="noStrike" baseline="0" dirty="0" err="1">
                <a:latin typeface="TeXGyreTermesX-Regular"/>
              </a:rPr>
              <a:t>Gangadharan</a:t>
            </a:r>
            <a:r>
              <a:rPr lang="en-IN" sz="1800" b="0" i="0" u="none" strike="noStrike" baseline="0" dirty="0">
                <a:latin typeface="TeXGyreTermesX-Regular"/>
              </a:rPr>
              <a:t>, G.R. Rao, G.S.V.R.K. Energy-aware virtual machine </a:t>
            </a:r>
            <a:r>
              <a:rPr lang="en-US" sz="1800" b="0" i="0" u="none" strike="noStrike" baseline="0" dirty="0">
                <a:latin typeface="TeXGyreTermesX-Regular"/>
              </a:rPr>
              <a:t>allocation and selection in cloud data centers. Soft </a:t>
            </a:r>
            <a:r>
              <a:rPr lang="en-US" sz="1800" b="0" i="0" u="none" strike="noStrike" baseline="0" dirty="0" err="1">
                <a:latin typeface="TeXGyreTermesX-Regular"/>
              </a:rPr>
              <a:t>Comput</a:t>
            </a:r>
            <a:r>
              <a:rPr lang="en-US" sz="1800" b="0" i="0" u="none" strike="noStrike" baseline="0" dirty="0">
                <a:latin typeface="TeXGyreTermesX-Regular"/>
              </a:rPr>
              <a:t> 23, 1917–1932 (2019). </a:t>
            </a:r>
            <a:r>
              <a:rPr lang="en-IN" sz="1800" b="0" i="0" u="none" strike="noStrike" baseline="0" dirty="0">
                <a:latin typeface="TeXGyreTermesX-Regular"/>
              </a:rPr>
              <a:t>https://doi.org/10.1007/s00500-017-2905-z.</a:t>
            </a:r>
          </a:p>
          <a:p>
            <a:pPr algn="l"/>
            <a:endParaRPr lang="en-IN" sz="1800" b="0" i="0" u="none" strike="noStrike" baseline="0" dirty="0">
              <a:latin typeface="TeXGyreTermesX-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20248-C34E-47DB-9522-95D9ED5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21CC-72F4-4356-A602-8A3506C3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3336-25F0-45C4-8648-A7488A88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 err="1">
                <a:latin typeface="TeXGyreTermesX-Regular"/>
              </a:rPr>
              <a:t>Sukhpal</a:t>
            </a:r>
            <a:r>
              <a:rPr lang="en-IN" sz="1800" b="0" i="0" u="none" strike="noStrike" baseline="0" dirty="0">
                <a:latin typeface="TeXGyreTermesX-Regular"/>
              </a:rPr>
              <a:t> Singh Gill, </a:t>
            </a:r>
            <a:r>
              <a:rPr lang="en-IN" sz="1800" b="0" i="0" u="none" strike="noStrike" baseline="0" dirty="0" err="1">
                <a:latin typeface="TeXGyreTermesX-Regular"/>
              </a:rPr>
              <a:t>Shreshth</a:t>
            </a:r>
            <a:r>
              <a:rPr lang="en-IN" sz="1800" b="0" i="0" u="none" strike="noStrike" baseline="0" dirty="0">
                <a:latin typeface="TeXGyreTermesX-Regular"/>
              </a:rPr>
              <a:t> Tuli, Adel </a:t>
            </a:r>
            <a:r>
              <a:rPr lang="en-IN" sz="1800" b="0" i="0" u="none" strike="noStrike" baseline="0" dirty="0" err="1">
                <a:latin typeface="TeXGyreTermesX-Regular"/>
              </a:rPr>
              <a:t>Nadjaran</a:t>
            </a:r>
            <a:r>
              <a:rPr lang="en-IN" sz="1800" b="0" i="0" u="none" strike="noStrike" baseline="0" dirty="0">
                <a:latin typeface="TeXGyreTermesX-Regular"/>
              </a:rPr>
              <a:t> </a:t>
            </a:r>
            <a:r>
              <a:rPr lang="en-IN" sz="1800" b="0" i="0" u="none" strike="noStrike" baseline="0" dirty="0" err="1">
                <a:latin typeface="TeXGyreTermesX-Regular"/>
              </a:rPr>
              <a:t>Toosi</a:t>
            </a:r>
            <a:r>
              <a:rPr lang="en-IN" sz="1800" b="0" i="0" u="none" strike="noStrike" baseline="0" dirty="0">
                <a:latin typeface="TeXGyreTermesX-Regular"/>
              </a:rPr>
              <a:t>, Felix </a:t>
            </a:r>
            <a:r>
              <a:rPr lang="en-IN" sz="1800" b="0" i="0" u="none" strike="noStrike" baseline="0" dirty="0" err="1">
                <a:latin typeface="TeXGyreTermesX-Regular"/>
              </a:rPr>
              <a:t>Cuadrado</a:t>
            </a:r>
            <a:r>
              <a:rPr lang="en-IN" sz="1800" b="0" i="0" u="none" strike="noStrike" baseline="0" dirty="0">
                <a:latin typeface="TeXGyreTermesX-Regular"/>
              </a:rPr>
              <a:t>, Peter </a:t>
            </a:r>
            <a:r>
              <a:rPr lang="en-IN" sz="1800" b="0" i="0" u="none" strike="noStrike" baseline="0" dirty="0" err="1">
                <a:latin typeface="TeXGyreTermesX-Regular"/>
              </a:rPr>
              <a:t>Garraghan</a:t>
            </a:r>
            <a:r>
              <a:rPr lang="en-IN" sz="1800" b="0" i="0" u="none" strike="noStrike" baseline="0" dirty="0">
                <a:latin typeface="TeXGyreTermesX-Regular"/>
              </a:rPr>
              <a:t>, Rami </a:t>
            </a:r>
            <a:r>
              <a:rPr lang="en-IN" sz="1800" b="0" i="0" u="none" strike="noStrike" baseline="0" dirty="0" err="1">
                <a:latin typeface="TeXGyreTermesX-Regular"/>
              </a:rPr>
              <a:t>Bahsoon</a:t>
            </a:r>
            <a:r>
              <a:rPr lang="en-IN" sz="1800" b="0" i="0" u="none" strike="noStrike" baseline="0" dirty="0">
                <a:latin typeface="TeXGyreTermesX-Regular"/>
              </a:rPr>
              <a:t>, Hanan </a:t>
            </a:r>
            <a:r>
              <a:rPr lang="en-IN" sz="1800" b="0" i="0" u="none" strike="noStrike" baseline="0" dirty="0" err="1">
                <a:latin typeface="TeXGyreTermesX-Regular"/>
              </a:rPr>
              <a:t>Lutfiyya</a:t>
            </a:r>
            <a:r>
              <a:rPr lang="en-IN" sz="1800" b="0" i="0" u="none" strike="noStrike" baseline="0" dirty="0">
                <a:latin typeface="TeXGyreTermesX-Regular"/>
              </a:rPr>
              <a:t>, </a:t>
            </a:r>
            <a:r>
              <a:rPr lang="en-IN" sz="1800" b="0" i="0" u="none" strike="noStrike" baseline="0" dirty="0" err="1">
                <a:latin typeface="TeXGyreTermesX-Regular"/>
              </a:rPr>
              <a:t>Rizos</a:t>
            </a:r>
            <a:r>
              <a:rPr lang="en-IN" sz="1800" b="0" i="0" u="none" strike="noStrike" baseline="0" dirty="0">
                <a:latin typeface="TeXGyreTermesX-Regular"/>
              </a:rPr>
              <a:t> </a:t>
            </a:r>
            <a:r>
              <a:rPr lang="en-IN" sz="1800" b="0" i="0" u="none" strike="noStrike" baseline="0" dirty="0" err="1">
                <a:latin typeface="TeXGyreTermesX-Regular"/>
              </a:rPr>
              <a:t>Sakellariou</a:t>
            </a:r>
            <a:r>
              <a:rPr lang="en-IN" sz="1800" b="0" i="0" u="none" strike="noStrike" baseline="0" dirty="0">
                <a:latin typeface="TeXGyreTermesX-Regular"/>
              </a:rPr>
              <a:t>, Omer Rana, </a:t>
            </a:r>
            <a:r>
              <a:rPr lang="en-IN" sz="1800" b="0" i="0" u="none" strike="noStrike" baseline="0" dirty="0" err="1">
                <a:latin typeface="TeXGyreTermesX-Regular"/>
              </a:rPr>
              <a:t>Schahram</a:t>
            </a:r>
            <a:r>
              <a:rPr lang="en-IN" sz="1800" b="0" i="0" u="none" strike="noStrike" baseline="0" dirty="0">
                <a:latin typeface="TeXGyreTermesX-Regular"/>
              </a:rPr>
              <a:t> </a:t>
            </a:r>
            <a:r>
              <a:rPr lang="en-IN" sz="1800" b="0" i="0" u="none" strike="noStrike" baseline="0" dirty="0" err="1">
                <a:latin typeface="TeXGyreTermesX-Regular"/>
              </a:rPr>
              <a:t>Dustdar</a:t>
            </a:r>
            <a:r>
              <a:rPr lang="en-IN" sz="1800" b="0" i="0" u="none" strike="noStrike" baseline="0" dirty="0">
                <a:latin typeface="TeXGyreTermesX-Regular"/>
              </a:rPr>
              <a:t>, Rajkumar </a:t>
            </a:r>
            <a:r>
              <a:rPr lang="en-IN" sz="1800" b="0" i="0" u="none" strike="noStrike" baseline="0" dirty="0" err="1">
                <a:latin typeface="TeXGyreTermesX-Regular"/>
              </a:rPr>
              <a:t>Buyya</a:t>
            </a:r>
            <a:r>
              <a:rPr lang="en-IN" sz="1800" b="0" i="0" u="none" strike="noStrike" baseline="0" dirty="0">
                <a:latin typeface="TeXGyreTermesX-Regular"/>
              </a:rPr>
              <a:t>, </a:t>
            </a:r>
            <a:r>
              <a:rPr lang="en-US" sz="1800" b="0" i="0" u="none" strike="noStrike" baseline="0" dirty="0" err="1">
                <a:latin typeface="TeXGyreTermesX-Regular"/>
              </a:rPr>
              <a:t>ThermoSim</a:t>
            </a:r>
            <a:r>
              <a:rPr lang="en-US" sz="1800" b="0" i="0" u="none" strike="noStrike" baseline="0" dirty="0">
                <a:latin typeface="TeXGyreTermesX-Regular"/>
              </a:rPr>
              <a:t>: Deep learning based framework for modeling and simulation of thermal-aware resource management for cloud computing environments, Journal of Systems and Software, </a:t>
            </a:r>
            <a:r>
              <a:rPr lang="en-IN" sz="1800" b="0" i="0" u="none" strike="noStrike" baseline="0" dirty="0">
                <a:latin typeface="TeXGyreTermesX-Regular"/>
              </a:rPr>
              <a:t>Volume 166, 2020, 110596, ISSN 0164-1212, </a:t>
            </a:r>
            <a:r>
              <a:rPr lang="en-IN" sz="1800" b="0" i="0" u="none" strike="noStrike" baseline="0" dirty="0">
                <a:latin typeface="TeXGyreTermesX-Regular"/>
                <a:hlinkClick r:id="rId3"/>
              </a:rPr>
              <a:t>https://doi.org/10.1016/j.jss.2020.110596</a:t>
            </a:r>
            <a:r>
              <a:rPr lang="en-IN" sz="1800" b="0" i="0" u="none" strike="noStrike" baseline="0" dirty="0">
                <a:latin typeface="TeXGyreTermesX-Regular"/>
              </a:rPr>
              <a:t>. (</a:t>
            </a:r>
            <a:r>
              <a:rPr lang="en-IN" sz="1800" b="0" i="0" u="none" strike="noStrike" baseline="0" dirty="0">
                <a:latin typeface="TeXGyreTermesX-Regular"/>
                <a:hlinkClick r:id="rId4"/>
              </a:rPr>
              <a:t>http://www.sciencedirect.com/science/article/pii/S0164121220300753</a:t>
            </a:r>
            <a:r>
              <a:rPr lang="en-IN" sz="1800" b="0" i="0" u="none" strike="noStrike" baseline="0" dirty="0">
                <a:latin typeface="TeXGyreTermesX-Regular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Z. Chen, J. Hu and G. Min, "Learning-Based Resource Allocation in Cloud Data Center using</a:t>
            </a:r>
            <a:r>
              <a:rPr lang="en-IN" sz="1800" b="0" i="0" u="none" strike="noStrike" baseline="0" dirty="0">
                <a:latin typeface="TeXGyreTermesX-Regular"/>
              </a:rPr>
              <a:t>Advantage Actor-</a:t>
            </a:r>
            <a:r>
              <a:rPr lang="en-IN" sz="1800" b="0" i="0" u="none" strike="noStrike" baseline="0" dirty="0" err="1">
                <a:latin typeface="TeXGyreTermesX-Regular"/>
              </a:rPr>
              <a:t>Critic,ÏCC</a:t>
            </a:r>
            <a:r>
              <a:rPr lang="en-IN" sz="1800" b="0" i="0" u="none" strike="noStrike" baseline="0" dirty="0">
                <a:latin typeface="TeXGyreTermesX-Regular"/>
              </a:rPr>
              <a:t> 2019 - 2019 IEEE International Conference on Communications(ICC), Shanghai, China, 2019, pp. 1-6, </a:t>
            </a:r>
            <a:r>
              <a:rPr lang="en-IN" sz="1800" b="0" i="0" u="none" strike="noStrike" baseline="0" dirty="0" err="1">
                <a:latin typeface="TeXGyreTermesX-Regular"/>
              </a:rPr>
              <a:t>doi</a:t>
            </a:r>
            <a:r>
              <a:rPr lang="en-IN" sz="1800" b="0" i="0" u="none" strike="noStrike" baseline="0" dirty="0">
                <a:latin typeface="TeXGyreTermesX-Regular"/>
              </a:rPr>
              <a:t>: 10.1109/ICC.2019.8761309.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M. Ghosh, R. Kumar, M. </a:t>
            </a:r>
            <a:r>
              <a:rPr lang="en-US" sz="1800" b="0" i="0" u="none" strike="noStrike" baseline="0" dirty="0" err="1">
                <a:latin typeface="TeXGyreTermesX-Regular"/>
              </a:rPr>
              <a:t>Saha</a:t>
            </a:r>
            <a:r>
              <a:rPr lang="en-US" sz="1800" b="0" i="0" u="none" strike="noStrike" baseline="0" dirty="0">
                <a:latin typeface="TeXGyreTermesX-Regular"/>
              </a:rPr>
              <a:t> and B. K. </a:t>
            </a:r>
            <a:r>
              <a:rPr lang="en-US" sz="1800" b="0" i="0" u="none" strike="noStrike" baseline="0" dirty="0" err="1">
                <a:latin typeface="TeXGyreTermesX-Regular"/>
              </a:rPr>
              <a:t>Sikdar</a:t>
            </a:r>
            <a:r>
              <a:rPr lang="en-US" sz="1800" b="0" i="0" u="none" strike="noStrike" baseline="0" dirty="0">
                <a:latin typeface="TeXGyreTermesX-Regular"/>
              </a:rPr>
              <a:t>, "Cellular Automata and Its Applications,"2018 IEEE International Conference on Automatic Control and Intelligent Systems (I2CACIS), Shah </a:t>
            </a:r>
            <a:r>
              <a:rPr lang="pt-BR" sz="1800" b="0" i="0" u="none" strike="noStrike" baseline="0" dirty="0">
                <a:latin typeface="TeXGyreTermesX-Regular"/>
              </a:rPr>
              <a:t>Alam, 2018, pp. 52-56, doi: 10.1109/I2CACIS.2018.8603689.</a:t>
            </a:r>
          </a:p>
          <a:p>
            <a:pPr algn="l"/>
            <a:r>
              <a:rPr lang="en-IN" sz="1800" dirty="0">
                <a:latin typeface="TeXGyreTermesX-Regular"/>
              </a:rPr>
              <a:t>Martinez, Genaro J. &amp; </a:t>
            </a:r>
            <a:r>
              <a:rPr lang="en-IN" sz="1800" dirty="0" err="1">
                <a:latin typeface="TeXGyreTermesX-Regular"/>
              </a:rPr>
              <a:t>Seck</a:t>
            </a:r>
            <a:r>
              <a:rPr lang="en-IN" sz="1800" dirty="0">
                <a:latin typeface="TeXGyreTermesX-Regular"/>
              </a:rPr>
              <a:t> </a:t>
            </a:r>
            <a:r>
              <a:rPr lang="en-IN" sz="1800" dirty="0" err="1">
                <a:latin typeface="TeXGyreTermesX-Regular"/>
              </a:rPr>
              <a:t>Tuoh</a:t>
            </a:r>
            <a:r>
              <a:rPr lang="en-IN" sz="1800" dirty="0">
                <a:latin typeface="TeXGyreTermesX-Regular"/>
              </a:rPr>
              <a:t> Mora, Juan &amp; </a:t>
            </a:r>
            <a:r>
              <a:rPr lang="en-IN" sz="1800" dirty="0" err="1">
                <a:latin typeface="TeXGyreTermesX-Regular"/>
              </a:rPr>
              <a:t>Zenil</a:t>
            </a:r>
            <a:r>
              <a:rPr lang="en-IN" sz="1800" dirty="0">
                <a:latin typeface="TeXGyreTermesX-Regular"/>
              </a:rPr>
              <a:t>, Hector. (2012). Wolfram's Classification and Computation in Cellular Automata </a:t>
            </a:r>
            <a:r>
              <a:rPr lang="en-IN" sz="1800" dirty="0" err="1">
                <a:latin typeface="TeXGyreTermesX-Regular"/>
              </a:rPr>
              <a:t>ClassesIII</a:t>
            </a:r>
            <a:r>
              <a:rPr lang="en-IN" sz="1800" dirty="0">
                <a:latin typeface="TeXGyreTermesX-Regular"/>
              </a:rPr>
              <a:t> and IV. 10.1007/978-3-642-35482-3_17.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3B883-491B-479E-A388-43FCA39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885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  <a:p>
            <a:r>
              <a:rPr lang="de-DE" dirty="0"/>
              <a:t>Modelling and Simulation</a:t>
            </a:r>
          </a:p>
          <a:p>
            <a:r>
              <a:rPr lang="de-DE" dirty="0"/>
              <a:t>Optimization Algorithm</a:t>
            </a:r>
          </a:p>
          <a:p>
            <a:r>
              <a:rPr lang="de-DE" dirty="0"/>
              <a:t>Rule 23 and Rule 232</a:t>
            </a:r>
          </a:p>
          <a:p>
            <a:r>
              <a:rPr lang="de-DE" dirty="0"/>
              <a:t>Wolfram classification</a:t>
            </a:r>
          </a:p>
          <a:p>
            <a:r>
              <a:rPr lang="de-DE" dirty="0"/>
              <a:t>Result</a:t>
            </a:r>
          </a:p>
          <a:p>
            <a:r>
              <a:rPr lang="de-DE" dirty="0"/>
              <a:t>Conclusion</a:t>
            </a:r>
          </a:p>
          <a:p>
            <a:r>
              <a:rPr lang="de-DE" dirty="0"/>
              <a:t>Future Work</a:t>
            </a:r>
          </a:p>
          <a:p>
            <a:r>
              <a:rPr lang="de-DE" dirty="0"/>
              <a:t>References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882-B9C8-43BD-A90C-9AA1A362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43C9-531B-4F65-827A-98948005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Cellular Automata:</a:t>
            </a:r>
          </a:p>
          <a:p>
            <a:pPr lvl="1"/>
            <a:r>
              <a:rPr lang="en-IN" dirty="0"/>
              <a:t>A cell on grid that represent a state of a instance in a system is called a Cellular Automata. Collection of Cellular Automata is called a Cellular Automaton.</a:t>
            </a:r>
          </a:p>
          <a:p>
            <a:pPr lvl="1"/>
            <a:r>
              <a:rPr lang="en-IN" dirty="0"/>
              <a:t>Cellular Automata can be used to represent complex systems.</a:t>
            </a:r>
          </a:p>
          <a:p>
            <a:pPr lvl="1"/>
            <a:r>
              <a:rPr lang="en-IN" dirty="0"/>
              <a:t>State of the Cellular Automata can be evolved as a function of state of itself and its neighbours from previous generation. The function can be defined by the rule.</a:t>
            </a:r>
          </a:p>
          <a:p>
            <a:pPr marL="457200" lvl="1" indent="0">
              <a:buNone/>
            </a:pPr>
            <a:endParaRPr lang="en-IN" b="1" u="sng" dirty="0"/>
          </a:p>
          <a:p>
            <a:r>
              <a:rPr lang="en-IN" b="1" u="sng" dirty="0"/>
              <a:t>Cooling Cost in Data </a:t>
            </a:r>
            <a:r>
              <a:rPr lang="en-IN" b="1" u="sng" dirty="0" err="1"/>
              <a:t>Center</a:t>
            </a:r>
            <a:r>
              <a:rPr lang="en-IN" b="1" u="sng" dirty="0"/>
              <a:t>:</a:t>
            </a:r>
          </a:p>
          <a:p>
            <a:pPr lvl="1"/>
            <a:r>
              <a:rPr lang="en-IN" dirty="0"/>
              <a:t>One of metrics considered in sustainable data </a:t>
            </a:r>
            <a:r>
              <a:rPr lang="en-IN" dirty="0" err="1"/>
              <a:t>center</a:t>
            </a:r>
            <a:r>
              <a:rPr lang="en-IN" dirty="0"/>
              <a:t> is cooling cost. The energy consumed by the data </a:t>
            </a:r>
            <a:r>
              <a:rPr lang="en-IN" dirty="0" err="1"/>
              <a:t>center</a:t>
            </a:r>
            <a:r>
              <a:rPr lang="en-IN" dirty="0"/>
              <a:t> can be reduced by reducing the cooling cost of data </a:t>
            </a:r>
            <a:r>
              <a:rPr lang="en-IN" dirty="0" err="1"/>
              <a:t>center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cooling cost of the data </a:t>
            </a:r>
            <a:r>
              <a:rPr lang="en-IN" dirty="0" err="1"/>
              <a:t>center</a:t>
            </a:r>
            <a:r>
              <a:rPr lang="en-IN" dirty="0"/>
              <a:t> depends on the temperature produced by the hosts in the data </a:t>
            </a:r>
            <a:r>
              <a:rPr lang="en-IN" dirty="0" err="1"/>
              <a:t>center</a:t>
            </a:r>
            <a:r>
              <a:rPr lang="en-IN" dirty="0"/>
              <a:t>, which in turn depends on the utilization of the hosts.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6ABAF-40C2-4491-A542-73AEFBB6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D818-1048-4EC7-B806-B6DB0EA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7063-9865-4E84-B326-C2DF6CB5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Modelling:</a:t>
            </a:r>
          </a:p>
          <a:p>
            <a:pPr lvl="1"/>
            <a:r>
              <a:rPr lang="en-IN" b="1" u="sng" dirty="0"/>
              <a:t>Host:</a:t>
            </a:r>
          </a:p>
          <a:p>
            <a:pPr lvl="2"/>
            <a:r>
              <a:rPr lang="en-IN" dirty="0"/>
              <a:t>The host temperature depends on it Utilisation and neighbour’s Utilization. As follows: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r>
              <a:rPr lang="en-IN" b="1" u="sng" dirty="0"/>
              <a:t>Data </a:t>
            </a:r>
            <a:r>
              <a:rPr lang="en-IN" b="1" u="sng" dirty="0" err="1"/>
              <a:t>Center</a:t>
            </a:r>
            <a:r>
              <a:rPr lang="en-IN" b="1" u="sng" dirty="0"/>
              <a:t>:</a:t>
            </a:r>
          </a:p>
          <a:p>
            <a:pPr lvl="2"/>
            <a:r>
              <a:rPr lang="en-IN" dirty="0"/>
              <a:t>The Data </a:t>
            </a:r>
            <a:r>
              <a:rPr lang="en-IN" dirty="0" err="1"/>
              <a:t>center</a:t>
            </a:r>
            <a:r>
              <a:rPr lang="en-IN" dirty="0"/>
              <a:t> updates the temperature of the host at regular interval. As follows:</a:t>
            </a:r>
          </a:p>
          <a:p>
            <a:pPr marL="892175" lvl="2" indent="0">
              <a:buNone/>
            </a:pPr>
            <a:endParaRPr lang="en-IN" dirty="0"/>
          </a:p>
          <a:p>
            <a:pPr marL="892175" lvl="2" indent="0">
              <a:buNone/>
            </a:pPr>
            <a:endParaRPr lang="en-IN" dirty="0"/>
          </a:p>
          <a:p>
            <a:pPr marL="892175" lvl="2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DAD55-4F7F-4D8E-AC36-1C922692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765AF-324E-425A-8CDF-71832925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77" y="2289574"/>
            <a:ext cx="6462320" cy="609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A6952-D7C9-42C3-805A-D2B70308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77" y="4149080"/>
            <a:ext cx="693480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80C-7E7F-4654-964A-483CFD60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9B60-02E1-4964-92E9-4CE7226D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Simulation:</a:t>
            </a:r>
          </a:p>
          <a:p>
            <a:pPr lvl="1"/>
            <a:r>
              <a:rPr lang="en-IN" dirty="0"/>
              <a:t>The experiment is conducted for number of simulation. The experiment is done for different number of VM and different rules of cellular automata.</a:t>
            </a:r>
          </a:p>
          <a:p>
            <a:pPr lvl="1"/>
            <a:r>
              <a:rPr lang="en-IN" dirty="0"/>
              <a:t>Each simulation is initiated with number of VM and rule for evolving cellular automata.</a:t>
            </a:r>
          </a:p>
          <a:p>
            <a:pPr lvl="1"/>
            <a:r>
              <a:rPr lang="en-IN" dirty="0"/>
              <a:t>At start of each simulation, the cellular automata is evolved for finite number of generation and recorded at each generation.</a:t>
            </a:r>
          </a:p>
          <a:p>
            <a:pPr lvl="1"/>
            <a:r>
              <a:rPr lang="en-IN" dirty="0"/>
              <a:t>At each optimization of simulation, the states of host is determined by the states of cellular automata in the generation from recording.</a:t>
            </a:r>
          </a:p>
          <a:p>
            <a:pPr lvl="1"/>
            <a:r>
              <a:rPr lang="en-IN" dirty="0"/>
              <a:t>After every simulation the energy consumed is observed.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744EC-F7E1-41EC-80CA-6D2DA6A7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F739-BD3D-4D1E-9C5E-52F4392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Optimization Algorithm</a:t>
            </a:r>
            <a:br>
              <a:rPr lang="de-DE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624C-3ED5-4064-B74F-DB2941F6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VM Allocation Policy:</a:t>
            </a:r>
          </a:p>
          <a:p>
            <a:pPr lvl="1"/>
            <a:r>
              <a:rPr lang="en-IN" dirty="0"/>
              <a:t>The switched off host at current generation is obtained and the all the VMs from these host have to be migrated.</a:t>
            </a:r>
          </a:p>
          <a:p>
            <a:pPr lvl="1"/>
            <a:r>
              <a:rPr lang="en-IN" dirty="0"/>
              <a:t>The algorithm finds the suitable host for these VMs to be migrated.</a:t>
            </a:r>
          </a:p>
          <a:p>
            <a:pPr lvl="1"/>
            <a:r>
              <a:rPr lang="en-IN" dirty="0"/>
              <a:t>The VMs and suitable host is mapped and returned for allocation.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5F499-1671-4F68-9237-23E3065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AE06A-C596-409C-B948-9ABDA10A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29" y="3068960"/>
            <a:ext cx="7056784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4955-5F35-46C9-AF80-F322E126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23 and Rule 232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9FE3-5E4C-4585-908C-B0694D5D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Rule 23:</a:t>
            </a:r>
          </a:p>
          <a:p>
            <a:pPr lvl="1"/>
            <a:r>
              <a:rPr lang="en-IN" dirty="0"/>
              <a:t>The host is switched off, if the less than 2 hosts from itself, left and right is switched on, else host is switched on.</a:t>
            </a:r>
          </a:p>
          <a:p>
            <a:pPr lvl="1"/>
            <a:r>
              <a:rPr lang="en-IN" dirty="0"/>
              <a:t>Converges to state where it does not change the state in upcoming generation.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u="sng" dirty="0"/>
              <a:t>Rule 232:</a:t>
            </a:r>
          </a:p>
          <a:p>
            <a:pPr lvl="1"/>
            <a:r>
              <a:rPr lang="en-IN" dirty="0"/>
              <a:t>The host is switched off, if the more than 1 hosts from itself, left and right host is switched on, else host is switched on.</a:t>
            </a:r>
          </a:p>
          <a:p>
            <a:pPr lvl="1"/>
            <a:r>
              <a:rPr lang="en-IN" dirty="0"/>
              <a:t>Forms a pattern.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F6D6-5C19-4E49-AF58-96D3C4E7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81857" y="124650"/>
            <a:ext cx="9649072" cy="596864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244620-9A1C-4EE4-8BDE-5C355659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8" y="548680"/>
            <a:ext cx="9433049" cy="1355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BCC738-B4E6-4C1D-91AA-BDB29F000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68" y="1903695"/>
            <a:ext cx="9433049" cy="1369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EFC03C-F5F6-4E2F-BDAD-49954204F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10" y="3242803"/>
            <a:ext cx="9413307" cy="1330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E8BC71-3F7D-4F73-8C6D-4245A4684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131" y="4567566"/>
            <a:ext cx="9413307" cy="13222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2D520C-6667-43F7-859A-305327D00FAC}"/>
              </a:ext>
            </a:extLst>
          </p:cNvPr>
          <p:cNvSpPr txBox="1"/>
          <p:nvPr/>
        </p:nvSpPr>
        <p:spPr>
          <a:xfrm>
            <a:off x="3582157" y="15336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Generations from Rule 23</a:t>
            </a:r>
          </a:p>
        </p:txBody>
      </p:sp>
    </p:spTree>
    <p:extLst>
      <p:ext uri="{BB962C8B-B14F-4D97-AF65-F5344CB8AC3E}">
        <p14:creationId xmlns:p14="http://schemas.microsoft.com/office/powerpoint/2010/main" val="17641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81857" y="124650"/>
            <a:ext cx="9649072" cy="596864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2D520C-6667-43F7-859A-305327D00FAC}"/>
              </a:ext>
            </a:extLst>
          </p:cNvPr>
          <p:cNvSpPr txBox="1"/>
          <p:nvPr/>
        </p:nvSpPr>
        <p:spPr>
          <a:xfrm>
            <a:off x="3582157" y="15336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Generations from Rule 232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B044B-4AF9-4A7E-BCDE-F7424DB9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8" y="615032"/>
            <a:ext cx="9433049" cy="1356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49A12-5A6E-44EA-B17A-604507FA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68" y="1971701"/>
            <a:ext cx="9433049" cy="1341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3068-61A0-4667-9594-470E6C72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68" y="3313153"/>
            <a:ext cx="9433049" cy="134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9EE7B-C400-4DF5-8455-07CD8F717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895" y="4654605"/>
            <a:ext cx="9433049" cy="13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7120AC71-76D9-4B50-9858-9884328E6CA2}"/>
    </a:ext>
  </a:extLst>
</a:theme>
</file>

<file path=ppt/theme/theme2.xml><?xml version="1.0" encoding="utf-8"?>
<a:theme xmlns:a="http://schemas.openxmlformats.org/drawingml/2006/main" name="Content Slid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3998A4DB-FEA0-4B41-939E-A205E19E1291}"/>
    </a:ext>
  </a:extLst>
</a:theme>
</file>

<file path=ppt/theme/theme3.xml><?xml version="1.0" encoding="utf-8"?>
<a:theme xmlns:a="http://schemas.openxmlformats.org/drawingml/2006/main" name="Separator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48465DED-0A5C-46B5-91A4-BEDA4D3838F8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IAAS_Presentation_Master_16_9</Template>
  <TotalTime>153</TotalTime>
  <Words>1360</Words>
  <Application>Microsoft Office PowerPoint</Application>
  <PresentationFormat>Custom</PresentationFormat>
  <Paragraphs>112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Arial-BoldMT</vt:lpstr>
      <vt:lpstr>ArialMT</vt:lpstr>
      <vt:lpstr>Calibri</vt:lpstr>
      <vt:lpstr>Century Gothic</vt:lpstr>
      <vt:lpstr>TeXGyreTermesX-Regular</vt:lpstr>
      <vt:lpstr>Verdana Ref</vt:lpstr>
      <vt:lpstr>Wingdings</vt:lpstr>
      <vt:lpstr>Title Master</vt:lpstr>
      <vt:lpstr>Content Slide Master</vt:lpstr>
      <vt:lpstr>Separator Master</vt:lpstr>
      <vt:lpstr>Cellular Automata for Cloud Resource Allocation</vt:lpstr>
      <vt:lpstr>Overview</vt:lpstr>
      <vt:lpstr>Introduction</vt:lpstr>
      <vt:lpstr>Modelling and Simulation</vt:lpstr>
      <vt:lpstr>Modelling and Simulation</vt:lpstr>
      <vt:lpstr>Optimization Algorithm </vt:lpstr>
      <vt:lpstr>Rule 23 and Rule 232 </vt:lpstr>
      <vt:lpstr>PowerPoint Presentation</vt:lpstr>
      <vt:lpstr>PowerPoint Presentation</vt:lpstr>
      <vt:lpstr>Wolfram Classification</vt:lpstr>
      <vt:lpstr>Results</vt:lpstr>
      <vt:lpstr>Results</vt:lpstr>
      <vt:lpstr>Conclusion</vt:lpstr>
      <vt:lpstr>Future Work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Automata for Cloud Resource Allocation</dc:title>
  <dc:creator>Koushik k</dc:creator>
  <cp:lastModifiedBy>Koushik k</cp:lastModifiedBy>
  <cp:revision>14</cp:revision>
  <dcterms:created xsi:type="dcterms:W3CDTF">2021-01-22T14:08:36Z</dcterms:created>
  <dcterms:modified xsi:type="dcterms:W3CDTF">2021-01-22T16:41:48Z</dcterms:modified>
</cp:coreProperties>
</file>