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4257feda4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4257feda4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4257feda4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4257feda4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4257feda4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4257feda4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4257feda4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4257feda4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Times"/>
                <a:ea typeface="Times"/>
                <a:cs typeface="Times"/>
                <a:sym typeface="Times"/>
              </a:rPr>
              <a:t>This idea boils down to the linear diffusion case (a) in the interior of a region</a:t>
            </a:r>
            <a:endParaRPr sz="1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(I</a:t>
            </a:r>
            <a:r>
              <a:rPr lang="en" sz="900"/>
              <a:t>VU</a:t>
            </a:r>
            <a:r>
              <a:rPr i="1" lang="en" sz="700"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" sz="1200"/>
              <a:t>I</a:t>
            </a:r>
            <a:r>
              <a:rPr lang="en" sz="800">
                <a:latin typeface="Times"/>
                <a:ea typeface="Times"/>
                <a:cs typeface="Times"/>
                <a:sym typeface="Times"/>
              </a:rPr>
              <a:t>-+ </a:t>
            </a:r>
            <a:r>
              <a:rPr lang="en" sz="1000">
                <a:latin typeface="Times"/>
                <a:ea typeface="Times"/>
                <a:cs typeface="Times"/>
                <a:sym typeface="Times"/>
              </a:rPr>
              <a:t>0)andinhibitsdiffusionatstrongedges</a:t>
            </a:r>
            <a:r>
              <a:rPr lang="en" sz="1000"/>
              <a:t>(I</a:t>
            </a:r>
            <a:r>
              <a:rPr lang="en" sz="900"/>
              <a:t>VU</a:t>
            </a:r>
            <a:r>
              <a:rPr i="1" lang="en" sz="700"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" sz="1200"/>
              <a:t>I</a:t>
            </a:r>
            <a:r>
              <a:rPr lang="en" sz="800">
                <a:latin typeface="Times"/>
                <a:ea typeface="Times"/>
                <a:cs typeface="Times"/>
                <a:sym typeface="Times"/>
              </a:rPr>
              <a:t>-+ </a:t>
            </a:r>
            <a:r>
              <a:rPr lang="en" sz="1000">
                <a:latin typeface="Times"/>
                <a:ea typeface="Times"/>
                <a:cs typeface="Times"/>
                <a:sym typeface="Times"/>
              </a:rPr>
              <a:t>(0).</a:t>
            </a:r>
            <a:endParaRPr sz="10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4257feda4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4257feda4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4257feda4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4257feda4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4257feda4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4257feda4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5" Type="http://schemas.openxmlformats.org/officeDocument/2006/relationships/image" Target="../media/image3.jp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Arial"/>
                <a:ea typeface="Arial"/>
                <a:cs typeface="Arial"/>
                <a:sym typeface="Arial"/>
              </a:rPr>
              <a:t>Edge Enhancement Diffusion</a:t>
            </a:r>
            <a:endParaRPr sz="4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351575" y="672350"/>
            <a:ext cx="82221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351575" y="1572994"/>
            <a:ext cx="8222100" cy="28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frequent problem in low-level vision consists of eliminating noise and small-scale details from an image while still preserving or even enhancing the edge structure. Nonlinear anisotropic diffusion filtering may be one possibility to achieve these goals.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460950" y="4865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460950" y="1325351"/>
            <a:ext cx="8222100" cy="32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many practical applications, the nonlinear diffusion technique due to Perona and Malik is used. This method is well-known to give poor results for very noisy images. But also more robust regularizations may still lead to problems at noisy edges, as long as they use scalar-valued diffusivities.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is demonstrated that our model which uses an adapted diffusion tensor instead of a scalar diffusivity offer advantages over such filters.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ctrTitle"/>
          </p:nvPr>
        </p:nvSpPr>
        <p:spPr>
          <a:xfrm>
            <a:off x="460950" y="4641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Numerical Aspects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460950" y="1546400"/>
            <a:ext cx="7528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Image: Ω:= (0, a1) x (0,a2), a rectangle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       Г = dΩ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Initial condition: u(x,0) = f(x),  f: Ω       R on Ω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Boundary conditions: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           ∂tu = div(D(∇u</a:t>
            </a:r>
            <a:r>
              <a:rPr lang="en" sz="1100">
                <a:solidFill>
                  <a:srgbClr val="FFFFFF"/>
                </a:solidFill>
              </a:rPr>
              <a:t>σ</a:t>
            </a:r>
            <a:r>
              <a:rPr lang="en" sz="1800">
                <a:solidFill>
                  <a:srgbClr val="FFFFFF"/>
                </a:solidFill>
              </a:rPr>
              <a:t>)∇u)  on Ω x (0,∞)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           &lt;</a:t>
            </a:r>
            <a:r>
              <a:rPr lang="en" sz="1800">
                <a:solidFill>
                  <a:srgbClr val="FFFFFF"/>
                </a:solidFill>
              </a:rPr>
              <a:t>D(∇u</a:t>
            </a:r>
            <a:r>
              <a:rPr lang="en" sz="1100">
                <a:solidFill>
                  <a:srgbClr val="FFFFFF"/>
                </a:solidFill>
              </a:rPr>
              <a:t>σ</a:t>
            </a:r>
            <a:r>
              <a:rPr lang="en" sz="1800">
                <a:solidFill>
                  <a:srgbClr val="FFFFFF"/>
                </a:solidFill>
              </a:rPr>
              <a:t>)∇u,N</a:t>
            </a:r>
            <a:r>
              <a:rPr lang="en" sz="1800">
                <a:solidFill>
                  <a:srgbClr val="FFFFFF"/>
                </a:solidFill>
              </a:rPr>
              <a:t>&gt; = 0  on </a:t>
            </a:r>
            <a:r>
              <a:rPr lang="en" sz="1800">
                <a:solidFill>
                  <a:srgbClr val="FFFFFF"/>
                </a:solidFill>
              </a:rPr>
              <a:t>Г x (0, ∞)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              N = outward normal             D = diffusion tensor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              </a:t>
            </a:r>
            <a:r>
              <a:rPr lang="en" sz="1800">
                <a:solidFill>
                  <a:srgbClr val="FFFFFF"/>
                </a:solidFill>
              </a:rPr>
              <a:t>K</a:t>
            </a:r>
            <a:r>
              <a:rPr lang="en" sz="1100">
                <a:solidFill>
                  <a:srgbClr val="FFFFFF"/>
                </a:solidFill>
              </a:rPr>
              <a:t>σ</a:t>
            </a:r>
            <a:r>
              <a:rPr lang="en" sz="1800">
                <a:solidFill>
                  <a:srgbClr val="FFFFFF"/>
                </a:solidFill>
              </a:rPr>
              <a:t>(x) := 1/2πσ*σ * exp(-|x|^2/2σ)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                  </a:t>
            </a:r>
            <a:r>
              <a:rPr lang="en" sz="1800">
                <a:solidFill>
                  <a:srgbClr val="FFFFFF"/>
                </a:solidFill>
              </a:rPr>
              <a:t>u</a:t>
            </a:r>
            <a:r>
              <a:rPr lang="en" sz="1100">
                <a:solidFill>
                  <a:srgbClr val="FFFFFF"/>
                </a:solidFill>
              </a:rPr>
              <a:t>σ</a:t>
            </a:r>
            <a:r>
              <a:rPr lang="en" sz="1800">
                <a:solidFill>
                  <a:srgbClr val="FFFFFF"/>
                </a:solidFill>
              </a:rPr>
              <a:t>(x,t):= (K</a:t>
            </a:r>
            <a:r>
              <a:rPr lang="en" sz="1100">
                <a:solidFill>
                  <a:srgbClr val="FFFFFF"/>
                </a:solidFill>
              </a:rPr>
              <a:t>σ</a:t>
            </a:r>
            <a:r>
              <a:rPr lang="en" sz="1800">
                <a:solidFill>
                  <a:srgbClr val="FFFFFF"/>
                </a:solidFill>
              </a:rPr>
              <a:t> * u(.,t)) (x)</a:t>
            </a:r>
            <a:endParaRPr sz="1600">
              <a:solidFill>
                <a:srgbClr val="FFFFFF"/>
              </a:solidFill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 flipH="1" rot="10800000">
            <a:off x="4431900" y="2330950"/>
            <a:ext cx="280200" cy="11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subTitle"/>
          </p:nvPr>
        </p:nvSpPr>
        <p:spPr>
          <a:xfrm>
            <a:off x="598100" y="885324"/>
            <a:ext cx="8222100" cy="3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Linear Isotropic Diffusion: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	                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D(∇u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= I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Equivalent to convolving the original image with gaussian.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Non - linear Isotropic  Diffusion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    g is an edge detecting function such that, g(0) = 1,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    g(s) -&gt; 0 </a:t>
            </a:r>
            <a:r>
              <a:rPr lang="en" sz="1800"/>
              <a:t>a</a:t>
            </a:r>
            <a:r>
              <a:rPr lang="en" sz="1800"/>
              <a:t>s s -&gt; 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   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D(∇u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= g(|∇u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|)I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Non - linear Anisotropic Diffusion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    </a:t>
            </a:r>
            <a:r>
              <a:rPr lang="en" sz="1800"/>
              <a:t>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D(∇u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= g(√∇u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σ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Ⓧ ∇u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where a Ⓧ b = a(b)T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ctrTitle"/>
          </p:nvPr>
        </p:nvSpPr>
        <p:spPr>
          <a:xfrm>
            <a:off x="460950" y="3810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Results: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975" y="1333537"/>
            <a:ext cx="1716025" cy="171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 rotWithShape="1">
          <a:blip r:embed="rId4">
            <a:alphaModFix/>
          </a:blip>
          <a:srcRect b="7899" l="57194" r="3287" t="12311"/>
          <a:stretch/>
        </p:blipFill>
        <p:spPr>
          <a:xfrm>
            <a:off x="3702087" y="1321636"/>
            <a:ext cx="1739826" cy="173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5">
            <a:alphaModFix/>
          </a:blip>
          <a:srcRect b="4680" l="56391" r="758" t="0"/>
          <a:stretch/>
        </p:blipFill>
        <p:spPr>
          <a:xfrm>
            <a:off x="1587150" y="3163237"/>
            <a:ext cx="1799849" cy="17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3112" y="1371525"/>
            <a:ext cx="1679138" cy="164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02063" y="3163224"/>
            <a:ext cx="1816416" cy="182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8">
            <a:alphaModFix/>
          </a:blip>
          <a:srcRect b="21655" l="40560" r="36548" t="36652"/>
          <a:stretch/>
        </p:blipFill>
        <p:spPr>
          <a:xfrm>
            <a:off x="6033100" y="3218738"/>
            <a:ext cx="1799851" cy="171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325" y="523275"/>
            <a:ext cx="1740075" cy="175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8675" y="533275"/>
            <a:ext cx="1740075" cy="174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8675" y="2826975"/>
            <a:ext cx="1740075" cy="174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4325" y="2785270"/>
            <a:ext cx="1820350" cy="183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ctrTitle"/>
          </p:nvPr>
        </p:nvSpPr>
        <p:spPr>
          <a:xfrm>
            <a:off x="542075" y="14390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4314275" y="2812700"/>
            <a:ext cx="4280400" cy="1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Charupalli Charan (16XJ1A0549)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Medha Sahithi (17XJ1A0521)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Sai Koushik (17XJ1A0525)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Sai Sree Pokala (17XJ1A0569)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Satwik (17XJ1A0531)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