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F"/>
    <a:srgbClr val="1697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0" autoAdjust="0"/>
    <p:restoredTop sz="94660"/>
  </p:normalViewPr>
  <p:slideViewPr>
    <p:cSldViewPr snapToGrid="0">
      <p:cViewPr varScale="1">
        <p:scale>
          <a:sx n="18" d="100"/>
          <a:sy n="18" d="100"/>
        </p:scale>
        <p:origin x="134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title pos="t" align="ctr" overlay="0">
      <cx:tx>
        <cx:rich>
          <a:bodyPr spcFirstLastPara="1" vertOverflow="ellipsis" wrap="square" lIns="0" tIns="0" rIns="0" bIns="0" anchor="ctr" anchorCtr="1"/>
          <a:lstStyle/>
          <a:p>
            <a:pPr algn="ctr">
              <a:defRPr sz="3600"/>
            </a:pPr>
            <a:r>
              <a:rPr lang="en-US" sz="3600" dirty="0"/>
              <a:t>Chart Title</a:t>
            </a:r>
            <a:endParaRPr lang="en-US" dirty="0"/>
          </a:p>
        </cx:rich>
      </cx:tx>
    </cx:title>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164663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325313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30552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247118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23150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336584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248237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53750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2863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89204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D7C8C5-AECB-4A34-B450-B221EC972B4C}"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4DF3B2-E731-4585-91D4-72C62F6D6558}" type="slidenum">
              <a:rPr lang="en-US" smtClean="0"/>
              <a:t>‹#›</a:t>
            </a:fld>
            <a:endParaRPr lang="en-US" dirty="0"/>
          </a:p>
        </p:txBody>
      </p:sp>
    </p:spTree>
    <p:extLst>
      <p:ext uri="{BB962C8B-B14F-4D97-AF65-F5344CB8AC3E}">
        <p14:creationId xmlns:p14="http://schemas.microsoft.com/office/powerpoint/2010/main" val="108742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D7C8C5-AECB-4A34-B450-B221EC972B4C}" type="datetimeFigureOut">
              <a:rPr lang="en-US" smtClean="0"/>
              <a:t>12/5/2023</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04DF3B2-E731-4585-91D4-72C62F6D6558}" type="slidenum">
              <a:rPr lang="en-US" smtClean="0"/>
              <a:t>‹#›</a:t>
            </a:fld>
            <a:endParaRPr lang="en-US" dirty="0"/>
          </a:p>
        </p:txBody>
      </p:sp>
    </p:spTree>
    <p:extLst>
      <p:ext uri="{BB962C8B-B14F-4D97-AF65-F5344CB8AC3E}">
        <p14:creationId xmlns:p14="http://schemas.microsoft.com/office/powerpoint/2010/main" val="492557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it.ly/497Msu1" TargetMode="External"/><Relationship Id="rId13" Type="http://schemas.openxmlformats.org/officeDocument/2006/relationships/image" Target="../media/image5.jpg"/><Relationship Id="rId3" Type="http://schemas.microsoft.com/office/2014/relationships/chartEx" Target="../charts/chartEx1.xml"/><Relationship Id="rId7" Type="http://schemas.openxmlformats.org/officeDocument/2006/relationships/hyperlink" Target="https://bit.ly/3FxJlOD" TargetMode="External"/><Relationship Id="rId12"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hyperlink" Target="https://bit.ly/3Sjk426" TargetMode="External"/><Relationship Id="rId11" Type="http://schemas.openxmlformats.org/officeDocument/2006/relationships/image" Target="../media/image3.jpeg"/><Relationship Id="rId5" Type="http://schemas.openxmlformats.org/officeDocument/2006/relationships/hyperlink" Target="http://bit.ly/3Mkayb9" TargetMode="External"/><Relationship Id="rId10"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bit.ly/3Mkw67L"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0045" y="747722"/>
            <a:ext cx="31848599" cy="4862870"/>
          </a:xfrm>
          <a:prstGeom prst="rect">
            <a:avLst/>
          </a:prstGeom>
          <a:noFill/>
        </p:spPr>
        <p:txBody>
          <a:bodyPr wrap="square" rtlCol="0">
            <a:spAutoFit/>
          </a:bodyPr>
          <a:lstStyle/>
          <a:p>
            <a:r>
              <a:rPr lang="en-US" sz="10000" dirty="0"/>
              <a:t>Prediction of Intrusion Attacks Using ML Approach</a:t>
            </a:r>
          </a:p>
          <a:p>
            <a:pPr algn="just"/>
            <a:r>
              <a:rPr lang="en-US" sz="4500" dirty="0"/>
              <a:t>Guided by: Prof. </a:t>
            </a:r>
            <a:r>
              <a:rPr lang="en-US" sz="4500" dirty="0" err="1"/>
              <a:t>Dr.E.L.N</a:t>
            </a:r>
            <a:r>
              <a:rPr lang="en-US" sz="4500" dirty="0"/>
              <a:t>. Kiran Kumar, Associate Prof, School of  CS and AI.</a:t>
            </a:r>
          </a:p>
          <a:p>
            <a:r>
              <a:rPr lang="en-US" sz="4500" dirty="0"/>
              <a:t>																																																					</a:t>
            </a:r>
            <a:r>
              <a:rPr lang="en-US" sz="4000" dirty="0"/>
              <a:t>	M.Saiganesh-2003A53011</a:t>
            </a:r>
          </a:p>
          <a:p>
            <a:r>
              <a:rPr lang="en-US" sz="4000" dirty="0"/>
              <a:t>																																																						M.Koushik-2003A53010</a:t>
            </a:r>
          </a:p>
          <a:p>
            <a:r>
              <a:rPr lang="en-US" sz="4000" dirty="0"/>
              <a:t>																																																						</a:t>
            </a:r>
            <a:r>
              <a:rPr lang="en-US" sz="4000" dirty="0" err="1"/>
              <a:t>P.Shashi</a:t>
            </a:r>
            <a:r>
              <a:rPr lang="en-US" sz="4000" dirty="0"/>
              <a:t> Preetham-2003A53001   </a:t>
            </a:r>
          </a:p>
          <a:p>
            <a:r>
              <a:rPr lang="en-US" sz="4000" dirty="0"/>
              <a:t>																																																						T.Aravind-2003A53014</a:t>
            </a:r>
          </a:p>
        </p:txBody>
      </p:sp>
      <p:grpSp>
        <p:nvGrpSpPr>
          <p:cNvPr id="29" name="Group 28"/>
          <p:cNvGrpSpPr/>
          <p:nvPr/>
        </p:nvGrpSpPr>
        <p:grpSpPr>
          <a:xfrm>
            <a:off x="1219609" y="5568667"/>
            <a:ext cx="9748157" cy="19594286"/>
            <a:chOff x="1828800" y="5257800"/>
            <a:chExt cx="11372850" cy="22860000"/>
          </a:xfrm>
        </p:grpSpPr>
        <p:sp>
          <p:nvSpPr>
            <p:cNvPr id="7" name="Rounded Rectangle 6"/>
            <p:cNvSpPr/>
            <p:nvPr/>
          </p:nvSpPr>
          <p:spPr>
            <a:xfrm>
              <a:off x="1828800" y="5257800"/>
              <a:ext cx="11372850" cy="228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p>
          </p:txBody>
        </p:sp>
        <p:sp>
          <p:nvSpPr>
            <p:cNvPr id="8" name="TextBox 7"/>
            <p:cNvSpPr txBox="1"/>
            <p:nvPr/>
          </p:nvSpPr>
          <p:spPr>
            <a:xfrm>
              <a:off x="2714626" y="6115051"/>
              <a:ext cx="9623971" cy="1184940"/>
            </a:xfrm>
            <a:prstGeom prst="rect">
              <a:avLst/>
            </a:prstGeom>
            <a:noFill/>
          </p:spPr>
          <p:txBody>
            <a:bodyPr wrap="square" rtlCol="0">
              <a:spAutoFit/>
            </a:bodyPr>
            <a:lstStyle/>
            <a:p>
              <a:pPr algn="ctr"/>
              <a:r>
                <a:rPr lang="en-US" sz="6000" b="1" dirty="0"/>
                <a:t>Dataset:KDDCUP’99</a:t>
              </a:r>
            </a:p>
          </p:txBody>
        </p:sp>
        <p:sp>
          <p:nvSpPr>
            <p:cNvPr id="9" name="TextBox 8"/>
            <p:cNvSpPr txBox="1"/>
            <p:nvPr/>
          </p:nvSpPr>
          <p:spPr>
            <a:xfrm>
              <a:off x="2085975" y="7884825"/>
              <a:ext cx="10887074" cy="17835588"/>
            </a:xfrm>
            <a:prstGeom prst="rect">
              <a:avLst/>
            </a:prstGeom>
            <a:noFill/>
          </p:spPr>
          <p:txBody>
            <a:bodyPr wrap="square" rtlCol="0">
              <a:spAutoFit/>
            </a:bodyPr>
            <a:lstStyle/>
            <a:p>
              <a:pPr marL="587799" indent="-587799">
                <a:buFont typeface="Arial" panose="020B0604020202020204" pitchFamily="34" charset="0"/>
                <a:buChar char="•"/>
              </a:pPr>
              <a:r>
                <a:rPr lang="en-US" sz="4457" dirty="0"/>
                <a:t>We have taken the dataset from KDDCUP’99 year from which we have taken this type of rows they are:</a:t>
              </a:r>
              <a:r>
                <a:rPr lang="en-IN" sz="4800" dirty="0">
                  <a:latin typeface="Times New Roman" panose="02020603050405020304" pitchFamily="18" charset="0"/>
                  <a:cs typeface="Times New Roman" panose="02020603050405020304" pitchFamily="18" charset="0"/>
                </a:rPr>
                <a:t> src_bytes , dst_bytes , is_host_login , is_guest_login ,srv_diff_host_rate , diff_srv_rate , protocol_type , service , flag , attack_type,  severity, recommendation.</a:t>
              </a:r>
            </a:p>
            <a:p>
              <a:r>
                <a:rPr lang="en-IN" sz="4800" dirty="0">
                  <a:latin typeface="Times New Roman" panose="02020603050405020304" pitchFamily="18" charset="0"/>
                  <a:cs typeface="Times New Roman" panose="02020603050405020304" pitchFamily="18" charset="0"/>
                </a:rPr>
                <a:t>    </a:t>
              </a:r>
              <a:r>
                <a:rPr lang="en-IN" sz="4800" dirty="0"/>
                <a:t>For Prediction  we have converted      some  values in the data set  into integer type </a:t>
              </a:r>
              <a:r>
                <a:rPr lang="en-US" sz="4800" dirty="0"/>
                <a:t>we can easily preprocess the data </a:t>
              </a:r>
              <a:r>
                <a:rPr lang="en-IN" sz="4800" dirty="0"/>
                <a:t>. </a:t>
              </a:r>
            </a:p>
            <a:p>
              <a:pPr marL="685800" indent="-685800">
                <a:buFont typeface="Arial" panose="020B0604020202020204" pitchFamily="34" charset="0"/>
                <a:buChar char="•"/>
              </a:pPr>
              <a:r>
                <a:rPr lang="en-IN" sz="4800" dirty="0"/>
                <a:t>From the original dataset we has taken 4000 rows for testing and training by these we can easily preprocess the dataset .</a:t>
              </a:r>
              <a:r>
                <a:rPr lang="en-US" sz="4457" dirty="0"/>
                <a:t> </a:t>
              </a:r>
            </a:p>
            <a:p>
              <a:pPr marL="685800" indent="-685800">
                <a:buFont typeface="Arial" panose="020B0604020202020204" pitchFamily="34" charset="0"/>
                <a:buChar char="•"/>
              </a:pPr>
              <a:r>
                <a:rPr lang="en-US" sz="4457" dirty="0"/>
                <a:t>We add new column named “Recommendation” by these we can know which type of attack is happened. </a:t>
              </a:r>
              <a:endParaRPr lang="en-IN" sz="4800" dirty="0"/>
            </a:p>
          </p:txBody>
        </p:sp>
      </p:grpSp>
      <p:grpSp>
        <p:nvGrpSpPr>
          <p:cNvPr id="28" name="Group 27"/>
          <p:cNvGrpSpPr/>
          <p:nvPr/>
        </p:nvGrpSpPr>
        <p:grpSpPr>
          <a:xfrm>
            <a:off x="11436209" y="5476262"/>
            <a:ext cx="9748157" cy="19594286"/>
            <a:chOff x="14087475" y="5181600"/>
            <a:chExt cx="11372850" cy="22860000"/>
          </a:xfrm>
        </p:grpSpPr>
        <p:sp>
          <p:nvSpPr>
            <p:cNvPr id="11" name="Rounded Rectangle 10"/>
            <p:cNvSpPr/>
            <p:nvPr/>
          </p:nvSpPr>
          <p:spPr>
            <a:xfrm>
              <a:off x="14087475" y="5181600"/>
              <a:ext cx="11372850" cy="228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p>
          </p:txBody>
        </p:sp>
        <p:sp>
          <p:nvSpPr>
            <p:cNvPr id="12" name="TextBox 11"/>
            <p:cNvSpPr txBox="1"/>
            <p:nvPr/>
          </p:nvSpPr>
          <p:spPr>
            <a:xfrm>
              <a:off x="14973301" y="6304925"/>
              <a:ext cx="9601200" cy="1184940"/>
            </a:xfrm>
            <a:prstGeom prst="rect">
              <a:avLst/>
            </a:prstGeom>
            <a:noFill/>
          </p:spPr>
          <p:txBody>
            <a:bodyPr wrap="square" rtlCol="0">
              <a:spAutoFit/>
            </a:bodyPr>
            <a:lstStyle/>
            <a:p>
              <a:pPr algn="ctr"/>
              <a:r>
                <a:rPr lang="en-US" sz="6000" b="1" dirty="0"/>
                <a:t>Data-Preprocessing</a:t>
              </a:r>
            </a:p>
          </p:txBody>
        </p:sp>
        <p:sp>
          <p:nvSpPr>
            <p:cNvPr id="13" name="TextBox 12"/>
            <p:cNvSpPr txBox="1"/>
            <p:nvPr/>
          </p:nvSpPr>
          <p:spPr>
            <a:xfrm>
              <a:off x="14344650" y="7808625"/>
              <a:ext cx="10887074" cy="5709181"/>
            </a:xfrm>
            <a:prstGeom prst="rect">
              <a:avLst/>
            </a:prstGeom>
            <a:noFill/>
          </p:spPr>
          <p:txBody>
            <a:bodyPr wrap="square" rtlCol="0">
              <a:spAutoFit/>
            </a:bodyPr>
            <a:lstStyle/>
            <a:p>
              <a:r>
                <a:rPr lang="en-US" sz="4457" dirty="0"/>
                <a:t>The rows which we have considered for the prediction are some categorical data, those we have converted into numerical values. The type of data having highest frequency considered as First priority ,continued it accordingly.</a:t>
              </a:r>
            </a:p>
            <a:p>
              <a:pPr marL="587799" indent="-587799">
                <a:buFont typeface="Arial" panose="020B0604020202020204" pitchFamily="34" charset="0"/>
                <a:buChar char="•"/>
              </a:pPr>
              <a:endParaRPr lang="en-US" sz="4457" dirty="0"/>
            </a:p>
          </p:txBody>
        </p:sp>
        <p:graphicFrame>
          <p:nvGraphicFramePr>
            <p:cNvPr id="14" name="Chart 13"/>
            <p:cNvGraphicFramePr/>
            <p:nvPr>
              <p:extLst>
                <p:ext uri="{D42A27DB-BD31-4B8C-83A1-F6EECF244321}">
                  <p14:modId xmlns:p14="http://schemas.microsoft.com/office/powerpoint/2010/main" val="940230332"/>
                </p:ext>
              </p:extLst>
            </p:nvPr>
          </p:nvGraphicFramePr>
          <p:xfrm>
            <a:off x="15706724" y="18779321"/>
            <a:ext cx="8162925" cy="8326894"/>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7" name="Group 26"/>
          <p:cNvGrpSpPr/>
          <p:nvPr/>
        </p:nvGrpSpPr>
        <p:grpSpPr>
          <a:xfrm>
            <a:off x="21737575" y="5476262"/>
            <a:ext cx="9748157" cy="19594286"/>
            <a:chOff x="26346150" y="5105400"/>
            <a:chExt cx="11372850" cy="22860000"/>
          </a:xfrm>
        </p:grpSpPr>
        <p:sp>
          <p:nvSpPr>
            <p:cNvPr id="15" name="Rounded Rectangle 14"/>
            <p:cNvSpPr/>
            <p:nvPr/>
          </p:nvSpPr>
          <p:spPr>
            <a:xfrm>
              <a:off x="26346150" y="5105400"/>
              <a:ext cx="11372850" cy="228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p>
          </p:txBody>
        </p:sp>
        <p:sp>
          <p:nvSpPr>
            <p:cNvPr id="16" name="TextBox 15"/>
            <p:cNvSpPr txBox="1"/>
            <p:nvPr/>
          </p:nvSpPr>
          <p:spPr>
            <a:xfrm>
              <a:off x="26988376" y="6018388"/>
              <a:ext cx="9601200" cy="1184940"/>
            </a:xfrm>
            <a:prstGeom prst="rect">
              <a:avLst/>
            </a:prstGeom>
            <a:noFill/>
          </p:spPr>
          <p:txBody>
            <a:bodyPr wrap="square" rtlCol="0">
              <a:spAutoFit/>
            </a:bodyPr>
            <a:lstStyle/>
            <a:p>
              <a:pPr algn="ctr"/>
              <a:r>
                <a:rPr lang="en-US" sz="6000" b="1" dirty="0"/>
                <a:t>Flow Chart</a:t>
              </a:r>
              <a:endParaRPr lang="en-US" sz="8000" b="1" dirty="0"/>
            </a:p>
          </p:txBody>
        </p:sp>
        <p:sp>
          <p:nvSpPr>
            <p:cNvPr id="17" name="TextBox 16"/>
            <p:cNvSpPr txBox="1"/>
            <p:nvPr/>
          </p:nvSpPr>
          <p:spPr>
            <a:xfrm>
              <a:off x="26560462" y="15900994"/>
              <a:ext cx="10887074" cy="1708139"/>
            </a:xfrm>
            <a:prstGeom prst="rect">
              <a:avLst/>
            </a:prstGeom>
            <a:noFill/>
          </p:spPr>
          <p:txBody>
            <a:bodyPr wrap="square" rtlCol="0">
              <a:spAutoFit/>
            </a:bodyPr>
            <a:lstStyle/>
            <a:p>
              <a:endParaRPr lang="en-US" sz="4457" dirty="0"/>
            </a:p>
            <a:p>
              <a:pPr marL="587799" indent="-587799">
                <a:buFont typeface="Arial" panose="020B0604020202020204" pitchFamily="34" charset="0"/>
                <a:buChar char="•"/>
              </a:pPr>
              <a:endParaRPr lang="en-US" sz="4457" dirty="0"/>
            </a:p>
          </p:txBody>
        </p:sp>
        <mc:AlternateContent xmlns:mc="http://schemas.openxmlformats.org/markup-compatibility/2006" xmlns:cx1="http://schemas.microsoft.com/office/drawing/2015/9/8/chartex">
          <mc:Choice Requires="cx1">
            <p:graphicFrame>
              <p:nvGraphicFramePr>
                <p:cNvPr id="18" name="Chart 17"/>
                <p:cNvGraphicFramePr/>
                <p:nvPr>
                  <p:extLst>
                    <p:ext uri="{D42A27DB-BD31-4B8C-83A1-F6EECF244321}">
                      <p14:modId xmlns:p14="http://schemas.microsoft.com/office/powerpoint/2010/main" val="527767482"/>
                    </p:ext>
                  </p:extLst>
                </p:nvPr>
              </p:nvGraphicFramePr>
              <p:xfrm>
                <a:off x="26739180" y="8757524"/>
                <a:ext cx="10529637" cy="611837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8" name="Chart 17"/>
                <p:cNvPicPr>
                  <a:picLocks noGrp="1" noRot="1" noChangeAspect="1" noMove="1" noResize="1" noEditPoints="1" noAdjustHandles="1" noChangeArrowheads="1" noChangeShapeType="1"/>
                </p:cNvPicPr>
                <p:nvPr/>
              </p:nvPicPr>
              <p:blipFill>
                <a:blip r:embed="rId4"/>
                <a:stretch>
                  <a:fillRect/>
                </a:stretch>
              </p:blipFill>
              <p:spPr>
                <a:xfrm>
                  <a:off x="22787738" y="8411641"/>
                  <a:ext cx="9025403" cy="5244317"/>
                </a:xfrm>
                <a:prstGeom prst="rect">
                  <a:avLst/>
                </a:prstGeom>
              </p:spPr>
            </p:pic>
          </mc:Fallback>
        </mc:AlternateContent>
      </p:grpSp>
      <p:grpSp>
        <p:nvGrpSpPr>
          <p:cNvPr id="26" name="Group 25"/>
          <p:cNvGrpSpPr/>
          <p:nvPr/>
        </p:nvGrpSpPr>
        <p:grpSpPr>
          <a:xfrm>
            <a:off x="32840369" y="5693349"/>
            <a:ext cx="9778637" cy="20387207"/>
            <a:chOff x="38304787" y="5181600"/>
            <a:chExt cx="11408410" cy="23785075"/>
          </a:xfrm>
        </p:grpSpPr>
        <p:sp>
          <p:nvSpPr>
            <p:cNvPr id="19" name="Rounded Rectangle 18"/>
            <p:cNvSpPr/>
            <p:nvPr/>
          </p:nvSpPr>
          <p:spPr>
            <a:xfrm>
              <a:off x="38304787" y="5181600"/>
              <a:ext cx="11372850" cy="228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p>
          </p:txBody>
        </p:sp>
        <p:sp>
          <p:nvSpPr>
            <p:cNvPr id="20" name="TextBox 19"/>
            <p:cNvSpPr txBox="1"/>
            <p:nvPr/>
          </p:nvSpPr>
          <p:spPr>
            <a:xfrm>
              <a:off x="39284609" y="6070714"/>
              <a:ext cx="9601200" cy="1184940"/>
            </a:xfrm>
            <a:prstGeom prst="rect">
              <a:avLst/>
            </a:prstGeom>
            <a:noFill/>
          </p:spPr>
          <p:txBody>
            <a:bodyPr wrap="square" rtlCol="0">
              <a:spAutoFit/>
            </a:bodyPr>
            <a:lstStyle/>
            <a:p>
              <a:pPr algn="ctr"/>
              <a:r>
                <a:rPr lang="en-US" sz="6000" b="1" dirty="0">
                  <a:cs typeface="Arial" panose="020B0604020202020204" pitchFamily="34" charset="0"/>
                </a:rPr>
                <a:t>Results</a:t>
              </a:r>
            </a:p>
          </p:txBody>
        </p:sp>
        <p:sp>
          <p:nvSpPr>
            <p:cNvPr id="22" name="Rectangle 21"/>
            <p:cNvSpPr/>
            <p:nvPr/>
          </p:nvSpPr>
          <p:spPr>
            <a:xfrm>
              <a:off x="38721380" y="8661246"/>
              <a:ext cx="10727658" cy="897681"/>
            </a:xfrm>
            <a:prstGeom prst="rect">
              <a:avLst/>
            </a:prstGeom>
          </p:spPr>
          <p:txBody>
            <a:bodyPr wrap="square">
              <a:spAutoFit/>
            </a:bodyPr>
            <a:lstStyle/>
            <a:p>
              <a:pPr lvl="0"/>
              <a:endParaRPr lang="en-US" sz="4400" dirty="0">
                <a:solidFill>
                  <a:prstClr val="black"/>
                </a:solidFill>
              </a:endParaRPr>
            </a:p>
          </p:txBody>
        </p:sp>
        <p:sp>
          <p:nvSpPr>
            <p:cNvPr id="24" name="TextBox 23"/>
            <p:cNvSpPr txBox="1"/>
            <p:nvPr/>
          </p:nvSpPr>
          <p:spPr>
            <a:xfrm>
              <a:off x="39272794" y="22088937"/>
              <a:ext cx="10440403" cy="6877738"/>
            </a:xfrm>
            <a:prstGeom prst="rect">
              <a:avLst/>
            </a:prstGeom>
            <a:noFill/>
          </p:spPr>
          <p:txBody>
            <a:bodyPr wrap="square" rtlCol="0">
              <a:spAutoFit/>
            </a:bodyPr>
            <a:lstStyle/>
            <a:p>
              <a:r>
                <a:rPr lang="en-US" sz="3771" b="1" dirty="0">
                  <a:latin typeface="+mj-lt"/>
                </a:rPr>
                <a:t>References</a:t>
              </a:r>
            </a:p>
            <a:p>
              <a:endParaRPr lang="en-US" sz="3771" dirty="0"/>
            </a:p>
            <a:p>
              <a:pPr marL="571500" indent="-571500">
                <a:buFont typeface="Wingdings" panose="05000000000000000000" pitchFamily="2" charset="2"/>
                <a:buChar char="Ø"/>
              </a:pPr>
              <a:r>
                <a:rPr lang="en-US" sz="3771" dirty="0">
                  <a:hlinkClick r:id="rId5"/>
                </a:rPr>
                <a:t>http://bit.ly/3Mkayb9</a:t>
              </a:r>
              <a:endParaRPr lang="en-US" sz="3771" dirty="0"/>
            </a:p>
            <a:p>
              <a:pPr marL="571500" indent="-571500">
                <a:buFont typeface="Wingdings" panose="05000000000000000000" pitchFamily="2" charset="2"/>
                <a:buChar char="Ø"/>
              </a:pPr>
              <a:r>
                <a:rPr lang="en-US" sz="3771" dirty="0">
                  <a:hlinkClick r:id="rId6"/>
                </a:rPr>
                <a:t>https://bit.ly/3Sjk426</a:t>
              </a:r>
              <a:endParaRPr lang="en-US" sz="3771" dirty="0"/>
            </a:p>
            <a:p>
              <a:pPr marL="571500" indent="-571500">
                <a:buFont typeface="Wingdings" panose="05000000000000000000" pitchFamily="2" charset="2"/>
                <a:buChar char="Ø"/>
              </a:pPr>
              <a:r>
                <a:rPr lang="en-US" sz="3771" dirty="0">
                  <a:hlinkClick r:id="rId7"/>
                </a:rPr>
                <a:t>https://bit.ly/3FxJlOD</a:t>
              </a:r>
              <a:endParaRPr lang="en-US" sz="3771" dirty="0"/>
            </a:p>
            <a:p>
              <a:pPr marL="571500" indent="-571500">
                <a:buFont typeface="Wingdings" panose="05000000000000000000" pitchFamily="2" charset="2"/>
                <a:buChar char="Ø"/>
              </a:pPr>
              <a:r>
                <a:rPr lang="en-US" sz="3771" dirty="0">
                  <a:hlinkClick r:id="rId8"/>
                </a:rPr>
                <a:t>https://bit.ly/497Msu1</a:t>
              </a:r>
              <a:endParaRPr lang="en-US" sz="3771" dirty="0"/>
            </a:p>
            <a:p>
              <a:pPr marL="571500" indent="-571500">
                <a:buFont typeface="Wingdings" panose="05000000000000000000" pitchFamily="2" charset="2"/>
                <a:buChar char="Ø"/>
              </a:pPr>
              <a:r>
                <a:rPr lang="en-US" sz="3771" dirty="0">
                  <a:hlinkClick r:id="rId9"/>
                </a:rPr>
                <a:t>https://bit.ly/3Mkw67L</a:t>
              </a:r>
              <a:endParaRPr lang="en-US" sz="3771" dirty="0"/>
            </a:p>
            <a:p>
              <a:pPr marL="571500" indent="-571500">
                <a:buFont typeface="Wingdings" panose="05000000000000000000" pitchFamily="2" charset="2"/>
                <a:buChar char="Ø"/>
              </a:pPr>
              <a:endParaRPr lang="en-US" sz="3771" dirty="0"/>
            </a:p>
            <a:p>
              <a:pPr marL="571500" indent="-571500">
                <a:buFont typeface="Wingdings" panose="05000000000000000000" pitchFamily="2" charset="2"/>
                <a:buChar char="Ø"/>
              </a:pPr>
              <a:endParaRPr lang="en-US" sz="3771" dirty="0"/>
            </a:p>
            <a:p>
              <a:endParaRPr lang="en-US" sz="3771" dirty="0"/>
            </a:p>
          </p:txBody>
        </p:sp>
        <p:cxnSp>
          <p:nvCxnSpPr>
            <p:cNvPr id="25" name="Straight Connector 24"/>
            <p:cNvCxnSpPr/>
            <p:nvPr/>
          </p:nvCxnSpPr>
          <p:spPr>
            <a:xfrm>
              <a:off x="39101629" y="21764528"/>
              <a:ext cx="9779166" cy="109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1313514" y="25659066"/>
            <a:ext cx="30652815" cy="7024444"/>
            <a:chOff x="1555204" y="28721440"/>
            <a:chExt cx="48283985" cy="6843908"/>
          </a:xfrm>
        </p:grpSpPr>
        <p:sp>
          <p:nvSpPr>
            <p:cNvPr id="31" name="Rounded Rectangle 30"/>
            <p:cNvSpPr/>
            <p:nvPr/>
          </p:nvSpPr>
          <p:spPr>
            <a:xfrm>
              <a:off x="1555204" y="28721440"/>
              <a:ext cx="48283985" cy="68439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p>
          </p:txBody>
        </p:sp>
        <p:sp>
          <p:nvSpPr>
            <p:cNvPr id="32" name="TextBox 31"/>
            <p:cNvSpPr txBox="1"/>
            <p:nvPr/>
          </p:nvSpPr>
          <p:spPr>
            <a:xfrm>
              <a:off x="2563298" y="28811470"/>
              <a:ext cx="46609620" cy="6180485"/>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Conclusion</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An attempt has been made to check the performance of the machine learning classifiers namely Support Vector Machine, Random Forest, Decision Tree, Logistic Regression and Linear Regression and Gaussian Naive Bayes  are compared for an intrusion detection. These algorithms are tested with the KDD data-set. From the observed results it can be concluded that the Logistic Regression  and output  performs better other classifiers for the considered data-set and parameters.</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It has the accuracy of 97%. The work can be extended by considering the classifiers for multiclass classification and considering only the important attributes for the intrusion detection.</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We want analyze latest data and see how model perform.</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Majority of cyber physical attacks reported are of type DOS Attacks(Neptune,Smurf).</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Suggest possible recommendations and remedies for the cyber attacks.</a:t>
              </a:r>
            </a:p>
          </p:txBody>
        </p:sp>
      </p:grpSp>
      <p:cxnSp>
        <p:nvCxnSpPr>
          <p:cNvPr id="21" name="Straight Arrow Connector 20">
            <a:extLst>
              <a:ext uri="{FF2B5EF4-FFF2-40B4-BE49-F238E27FC236}">
                <a16:creationId xmlns:a16="http://schemas.microsoft.com/office/drawing/2014/main" id="{6036BAB8-7C3F-BEF7-A8AD-C4CB364C2079}"/>
              </a:ext>
            </a:extLst>
          </p:cNvPr>
          <p:cNvCxnSpPr>
            <a:cxnSpLocks/>
          </p:cNvCxnSpPr>
          <p:nvPr/>
        </p:nvCxnSpPr>
        <p:spPr>
          <a:xfrm>
            <a:off x="1656365" y="14264640"/>
            <a:ext cx="4164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a:extLst>
              <a:ext uri="{FF2B5EF4-FFF2-40B4-BE49-F238E27FC236}">
                <a16:creationId xmlns:a16="http://schemas.microsoft.com/office/drawing/2014/main" id="{5EFB0B1B-4B31-C44B-13A1-439F8FCE1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17652" y="13549469"/>
            <a:ext cx="8752376" cy="98806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479B50D4-8326-72D5-55D6-90DFB915F330}"/>
              </a:ext>
            </a:extLst>
          </p:cNvPr>
          <p:cNvSpPr/>
          <p:nvPr/>
        </p:nvSpPr>
        <p:spPr>
          <a:xfrm>
            <a:off x="32964278" y="25743767"/>
            <a:ext cx="9748157" cy="65559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0" name="TextBox 29">
            <a:extLst>
              <a:ext uri="{FF2B5EF4-FFF2-40B4-BE49-F238E27FC236}">
                <a16:creationId xmlns:a16="http://schemas.microsoft.com/office/drawing/2014/main" id="{B80758CD-8201-062A-49E5-E48A8BA58B36}"/>
              </a:ext>
            </a:extLst>
          </p:cNvPr>
          <p:cNvSpPr txBox="1"/>
          <p:nvPr/>
        </p:nvSpPr>
        <p:spPr>
          <a:xfrm>
            <a:off x="33616805" y="26506907"/>
            <a:ext cx="9227332" cy="5366464"/>
          </a:xfrm>
          <a:prstGeom prst="rect">
            <a:avLst/>
          </a:prstGeom>
          <a:noFill/>
        </p:spPr>
        <p:txBody>
          <a:bodyPr wrap="square" rtlCol="0">
            <a:spAutoFit/>
          </a:bodyPr>
          <a:lstStyle/>
          <a:p>
            <a:r>
              <a:rPr lang="en-IN" sz="6000" b="1" dirty="0"/>
              <a:t>Models Applied</a:t>
            </a:r>
          </a:p>
          <a:p>
            <a:pPr marL="571500" indent="-571500">
              <a:buFont typeface="Wingdings" panose="05000000000000000000" pitchFamily="2" charset="2"/>
              <a:buChar char="Ø"/>
            </a:pPr>
            <a:r>
              <a:rPr lang="en-IN" sz="4000" dirty="0"/>
              <a:t>Random Forest</a:t>
            </a:r>
          </a:p>
          <a:p>
            <a:pPr marL="571500" indent="-571500">
              <a:buFont typeface="Wingdings" panose="05000000000000000000" pitchFamily="2" charset="2"/>
              <a:buChar char="Ø"/>
            </a:pPr>
            <a:r>
              <a:rPr lang="en-IN" sz="4000" dirty="0"/>
              <a:t>Support Vector Machine</a:t>
            </a:r>
          </a:p>
          <a:p>
            <a:pPr marL="571500" indent="-571500">
              <a:buFont typeface="Wingdings" panose="05000000000000000000" pitchFamily="2" charset="2"/>
              <a:buChar char="Ø"/>
            </a:pPr>
            <a:r>
              <a:rPr lang="en-IN" sz="4000" dirty="0"/>
              <a:t>Linear Regression</a:t>
            </a:r>
          </a:p>
          <a:p>
            <a:pPr marL="571500" indent="-571500">
              <a:buFont typeface="Wingdings" panose="05000000000000000000" pitchFamily="2" charset="2"/>
              <a:buChar char="Ø"/>
            </a:pPr>
            <a:r>
              <a:rPr lang="en-IN" sz="4000" dirty="0"/>
              <a:t>Logistic Regression</a:t>
            </a:r>
          </a:p>
          <a:p>
            <a:pPr marL="571500" indent="-571500">
              <a:buFont typeface="Wingdings" panose="05000000000000000000" pitchFamily="2" charset="2"/>
              <a:buChar char="Ø"/>
            </a:pPr>
            <a:r>
              <a:rPr lang="en-IN" sz="4000" dirty="0"/>
              <a:t>Decision Tree</a:t>
            </a:r>
          </a:p>
          <a:p>
            <a:pPr marL="571500" indent="-571500">
              <a:buFont typeface="Wingdings" panose="05000000000000000000" pitchFamily="2" charset="2"/>
              <a:buChar char="Ø"/>
            </a:pPr>
            <a:r>
              <a:rPr lang="en-IN" sz="4000" dirty="0"/>
              <a:t>Gaussian Naïve Bayes</a:t>
            </a:r>
          </a:p>
          <a:p>
            <a:endParaRPr lang="en-IN" sz="4000" dirty="0"/>
          </a:p>
        </p:txBody>
      </p:sp>
      <p:pic>
        <p:nvPicPr>
          <p:cNvPr id="34" name="Picture 33">
            <a:extLst>
              <a:ext uri="{FF2B5EF4-FFF2-40B4-BE49-F238E27FC236}">
                <a16:creationId xmlns:a16="http://schemas.microsoft.com/office/drawing/2014/main" id="{6B75D4EF-9527-639A-C6B5-2A5B8A03347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591740" y="950917"/>
            <a:ext cx="9252397" cy="3081323"/>
          </a:xfrm>
          <a:prstGeom prst="rect">
            <a:avLst/>
          </a:prstGeom>
        </p:spPr>
      </p:pic>
      <p:pic>
        <p:nvPicPr>
          <p:cNvPr id="36" name="Picture 35">
            <a:extLst>
              <a:ext uri="{FF2B5EF4-FFF2-40B4-BE49-F238E27FC236}">
                <a16:creationId xmlns:a16="http://schemas.microsoft.com/office/drawing/2014/main" id="{CE24A5AC-A64F-21B1-C80A-348E28900F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878516" y="7688652"/>
            <a:ext cx="8601755" cy="14936225"/>
          </a:xfrm>
          <a:prstGeom prst="rect">
            <a:avLst/>
          </a:prstGeom>
        </p:spPr>
      </p:pic>
      <p:pic>
        <p:nvPicPr>
          <p:cNvPr id="38" name="Picture 37">
            <a:extLst>
              <a:ext uri="{FF2B5EF4-FFF2-40B4-BE49-F238E27FC236}">
                <a16:creationId xmlns:a16="http://schemas.microsoft.com/office/drawing/2014/main" id="{99ECD4FE-7438-9FCA-A4D4-AE1203192B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47388" y="11646099"/>
            <a:ext cx="4934118" cy="3700589"/>
          </a:xfrm>
          <a:prstGeom prst="rect">
            <a:avLst/>
          </a:prstGeom>
        </p:spPr>
      </p:pic>
      <p:pic>
        <p:nvPicPr>
          <p:cNvPr id="40" name="Picture 39">
            <a:extLst>
              <a:ext uri="{FF2B5EF4-FFF2-40B4-BE49-F238E27FC236}">
                <a16:creationId xmlns:a16="http://schemas.microsoft.com/office/drawing/2014/main" id="{27C3F866-9B82-3D56-BC7A-F7FDE9FEE63F}"/>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9401" b="4726"/>
          <a:stretch/>
        </p:blipFill>
        <p:spPr>
          <a:xfrm>
            <a:off x="34209628" y="7927242"/>
            <a:ext cx="7009638" cy="3385924"/>
          </a:xfrm>
          <a:prstGeom prst="rect">
            <a:avLst/>
          </a:prstGeom>
        </p:spPr>
      </p:pic>
      <p:sp>
        <p:nvSpPr>
          <p:cNvPr id="41" name="TextBox 40">
            <a:extLst>
              <a:ext uri="{FF2B5EF4-FFF2-40B4-BE49-F238E27FC236}">
                <a16:creationId xmlns:a16="http://schemas.microsoft.com/office/drawing/2014/main" id="{2007F579-C7C4-B830-17E4-BD5BFCA3D9CF}"/>
              </a:ext>
            </a:extLst>
          </p:cNvPr>
          <p:cNvSpPr txBox="1"/>
          <p:nvPr/>
        </p:nvSpPr>
        <p:spPr>
          <a:xfrm>
            <a:off x="33670089" y="15599978"/>
            <a:ext cx="7937057" cy="4401205"/>
          </a:xfrm>
          <a:prstGeom prst="rect">
            <a:avLst/>
          </a:prstGeom>
          <a:noFill/>
        </p:spPr>
        <p:txBody>
          <a:bodyPr wrap="square" rtlCol="0">
            <a:spAutoFit/>
          </a:bodyPr>
          <a:lstStyle/>
          <a:p>
            <a:pPr marL="685800" indent="-685800">
              <a:buFont typeface="Arial" panose="020B0604020202020204" pitchFamily="34" charset="0"/>
              <a:buChar char="•"/>
            </a:pPr>
            <a:r>
              <a:rPr lang="en-IN" sz="4000" dirty="0"/>
              <a:t>Based On the Inputs ,we can predict the output ,provide Recommendations ,precautions.,</a:t>
            </a:r>
          </a:p>
          <a:p>
            <a:pPr marL="685800" indent="-685800">
              <a:buFont typeface="Arial" panose="020B0604020202020204" pitchFamily="34" charset="0"/>
              <a:buChar char="•"/>
            </a:pPr>
            <a:r>
              <a:rPr lang="en-IN" sz="4000" dirty="0"/>
              <a:t>we can see the Model  Metric Performance  such as Precision score ,loss  and other as in above figure.</a:t>
            </a:r>
          </a:p>
        </p:txBody>
      </p:sp>
    </p:spTree>
    <p:extLst>
      <p:ext uri="{BB962C8B-B14F-4D97-AF65-F5344CB8AC3E}">
        <p14:creationId xmlns:p14="http://schemas.microsoft.com/office/powerpoint/2010/main" val="569146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sics">
      <a:majorFont>
        <a:latin typeface="Arial"/>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674</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2022-02-25T15:54:53Z</dcterms:created>
  <dcterms:modified xsi:type="dcterms:W3CDTF">2023-12-05T13:01:05Z</dcterms:modified>
</cp:coreProperties>
</file>