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57" r:id="rId4"/>
    <p:sldId id="258" r:id="rId5"/>
    <p:sldId id="259" r:id="rId6"/>
    <p:sldId id="260" r:id="rId7"/>
    <p:sldId id="261" r:id="rId8"/>
    <p:sldId id="266" r:id="rId9"/>
    <p:sldId id="267" r:id="rId10"/>
    <p:sldId id="268"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48" y="11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C63F7B-A53E-47E9-89CF-8AB863BED25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8E757-5FB8-4134-ACB8-43394158D8A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385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63F7B-A53E-47E9-89CF-8AB863BED25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8E757-5FB8-4134-ACB8-43394158D8AA}" type="slidenum">
              <a:rPr lang="en-IN" smtClean="0"/>
              <a:t>‹#›</a:t>
            </a:fld>
            <a:endParaRPr lang="en-IN"/>
          </a:p>
        </p:txBody>
      </p:sp>
    </p:spTree>
    <p:extLst>
      <p:ext uri="{BB962C8B-B14F-4D97-AF65-F5344CB8AC3E}">
        <p14:creationId xmlns:p14="http://schemas.microsoft.com/office/powerpoint/2010/main" val="3788431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63F7B-A53E-47E9-89CF-8AB863BED25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8E757-5FB8-4134-ACB8-43394158D8AA}" type="slidenum">
              <a:rPr lang="en-IN" smtClean="0"/>
              <a:t>‹#›</a:t>
            </a:fld>
            <a:endParaRPr lang="en-IN"/>
          </a:p>
        </p:txBody>
      </p:sp>
    </p:spTree>
    <p:extLst>
      <p:ext uri="{BB962C8B-B14F-4D97-AF65-F5344CB8AC3E}">
        <p14:creationId xmlns:p14="http://schemas.microsoft.com/office/powerpoint/2010/main" val="13057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C63F7B-A53E-47E9-89CF-8AB863BED25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8E757-5FB8-4134-ACB8-43394158D8AA}" type="slidenum">
              <a:rPr lang="en-IN" smtClean="0"/>
              <a:t>‹#›</a:t>
            </a:fld>
            <a:endParaRPr lang="en-IN"/>
          </a:p>
        </p:txBody>
      </p:sp>
    </p:spTree>
    <p:extLst>
      <p:ext uri="{BB962C8B-B14F-4D97-AF65-F5344CB8AC3E}">
        <p14:creationId xmlns:p14="http://schemas.microsoft.com/office/powerpoint/2010/main" val="392066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63F7B-A53E-47E9-89CF-8AB863BED250}" type="datetimeFigureOut">
              <a:rPr lang="en-IN" smtClean="0"/>
              <a:t>12-12-2024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88E757-5FB8-4134-ACB8-43394158D8A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73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C63F7B-A53E-47E9-89CF-8AB863BED25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88E757-5FB8-4134-ACB8-43394158D8AA}" type="slidenum">
              <a:rPr lang="en-IN" smtClean="0"/>
              <a:t>‹#›</a:t>
            </a:fld>
            <a:endParaRPr lang="en-IN"/>
          </a:p>
        </p:txBody>
      </p:sp>
    </p:spTree>
    <p:extLst>
      <p:ext uri="{BB962C8B-B14F-4D97-AF65-F5344CB8AC3E}">
        <p14:creationId xmlns:p14="http://schemas.microsoft.com/office/powerpoint/2010/main" val="201307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C63F7B-A53E-47E9-89CF-8AB863BED250}" type="datetimeFigureOut">
              <a:rPr lang="en-IN" smtClean="0"/>
              <a:t>12-12-2024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88E757-5FB8-4134-ACB8-43394158D8AA}" type="slidenum">
              <a:rPr lang="en-IN" smtClean="0"/>
              <a:t>‹#›</a:t>
            </a:fld>
            <a:endParaRPr lang="en-IN"/>
          </a:p>
        </p:txBody>
      </p:sp>
    </p:spTree>
    <p:extLst>
      <p:ext uri="{BB962C8B-B14F-4D97-AF65-F5344CB8AC3E}">
        <p14:creationId xmlns:p14="http://schemas.microsoft.com/office/powerpoint/2010/main" val="4087648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C63F7B-A53E-47E9-89CF-8AB863BED250}" type="datetimeFigureOut">
              <a:rPr lang="en-IN" smtClean="0"/>
              <a:t>12-12-2024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88E757-5FB8-4134-ACB8-43394158D8AA}" type="slidenum">
              <a:rPr lang="en-IN" smtClean="0"/>
              <a:t>‹#›</a:t>
            </a:fld>
            <a:endParaRPr lang="en-IN"/>
          </a:p>
        </p:txBody>
      </p:sp>
    </p:spTree>
    <p:extLst>
      <p:ext uri="{BB962C8B-B14F-4D97-AF65-F5344CB8AC3E}">
        <p14:creationId xmlns:p14="http://schemas.microsoft.com/office/powerpoint/2010/main" val="406488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7C63F7B-A53E-47E9-89CF-8AB863BED250}" type="datetimeFigureOut">
              <a:rPr lang="en-IN" smtClean="0"/>
              <a:t>12-12-2024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F88E757-5FB8-4134-ACB8-43394158D8AA}" type="slidenum">
              <a:rPr lang="en-IN" smtClean="0"/>
              <a:t>‹#›</a:t>
            </a:fld>
            <a:endParaRPr lang="en-IN"/>
          </a:p>
        </p:txBody>
      </p:sp>
    </p:spTree>
    <p:extLst>
      <p:ext uri="{BB962C8B-B14F-4D97-AF65-F5344CB8AC3E}">
        <p14:creationId xmlns:p14="http://schemas.microsoft.com/office/powerpoint/2010/main" val="3681668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7C63F7B-A53E-47E9-89CF-8AB863BED250}" type="datetimeFigureOut">
              <a:rPr lang="en-IN" smtClean="0"/>
              <a:t>12-12-2024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88E757-5FB8-4134-ACB8-43394158D8AA}" type="slidenum">
              <a:rPr lang="en-IN" smtClean="0"/>
              <a:t>‹#›</a:t>
            </a:fld>
            <a:endParaRPr lang="en-IN"/>
          </a:p>
        </p:txBody>
      </p:sp>
    </p:spTree>
    <p:extLst>
      <p:ext uri="{BB962C8B-B14F-4D97-AF65-F5344CB8AC3E}">
        <p14:creationId xmlns:p14="http://schemas.microsoft.com/office/powerpoint/2010/main" val="267205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C63F7B-A53E-47E9-89CF-8AB863BED250}" type="datetimeFigureOut">
              <a:rPr lang="en-IN" smtClean="0"/>
              <a:t>12-12-2024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88E757-5FB8-4134-ACB8-43394158D8AA}" type="slidenum">
              <a:rPr lang="en-IN" smtClean="0"/>
              <a:t>‹#›</a:t>
            </a:fld>
            <a:endParaRPr lang="en-IN"/>
          </a:p>
        </p:txBody>
      </p:sp>
    </p:spTree>
    <p:extLst>
      <p:ext uri="{BB962C8B-B14F-4D97-AF65-F5344CB8AC3E}">
        <p14:creationId xmlns:p14="http://schemas.microsoft.com/office/powerpoint/2010/main" val="249972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7C63F7B-A53E-47E9-89CF-8AB863BED250}" type="datetimeFigureOut">
              <a:rPr lang="en-IN" smtClean="0"/>
              <a:t>12-12-2024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88E757-5FB8-4134-ACB8-43394158D8A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699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F15D-E696-71DA-EB85-C1986E1749C5}"/>
              </a:ext>
            </a:extLst>
          </p:cNvPr>
          <p:cNvSpPr>
            <a:spLocks noGrp="1"/>
          </p:cNvSpPr>
          <p:nvPr>
            <p:ph type="ctrTitle"/>
          </p:nvPr>
        </p:nvSpPr>
        <p:spPr/>
        <p:txBody>
          <a:bodyPr>
            <a:normAutofit fontScale="90000"/>
          </a:bodyPr>
          <a:lstStyle/>
          <a:p>
            <a:r>
              <a:rPr lang="en-US" sz="8000"/>
              <a:t>A Machine Learning Approach to Classifying Uber Driver Tips</a:t>
            </a:r>
            <a:br>
              <a:rPr lang="en-US" sz="8000"/>
            </a:br>
            <a:endParaRPr lang="en-IN"/>
          </a:p>
        </p:txBody>
      </p:sp>
      <p:sp>
        <p:nvSpPr>
          <p:cNvPr id="3" name="Subtitle 2">
            <a:extLst>
              <a:ext uri="{FF2B5EF4-FFF2-40B4-BE49-F238E27FC236}">
                <a16:creationId xmlns:a16="http://schemas.microsoft.com/office/drawing/2014/main" id="{BA91A050-70C6-E94C-0291-C1C48DBEF487}"/>
              </a:ext>
            </a:extLst>
          </p:cNvPr>
          <p:cNvSpPr>
            <a:spLocks noGrp="1"/>
          </p:cNvSpPr>
          <p:nvPr>
            <p:ph type="subTitle" idx="1"/>
          </p:nvPr>
        </p:nvSpPr>
        <p:spPr/>
        <p:txBody>
          <a:bodyPr>
            <a:normAutofit fontScale="92500" lnSpcReduction="10000"/>
          </a:bodyPr>
          <a:lstStyle/>
          <a:p>
            <a:pPr marL="566928" lvl="3" indent="0" algn="ctr">
              <a:buNone/>
            </a:pPr>
            <a:r>
              <a:rPr lang="en-IN" sz="2400"/>
              <a:t>By</a:t>
            </a:r>
          </a:p>
          <a:p>
            <a:pPr marL="566928" lvl="3" indent="0" algn="ctr">
              <a:buNone/>
            </a:pPr>
            <a:r>
              <a:rPr lang="en-IN" sz="2400"/>
              <a:t>Koushik </a:t>
            </a:r>
            <a:r>
              <a:rPr lang="en-IN" sz="2400" err="1"/>
              <a:t>Anumalla</a:t>
            </a:r>
            <a:endParaRPr lang="en-IN" sz="2400"/>
          </a:p>
          <a:p>
            <a:pPr marL="566928" lvl="3" indent="0" algn="ctr">
              <a:buNone/>
            </a:pPr>
            <a:r>
              <a:rPr lang="en-IN" sz="2400" err="1"/>
              <a:t>Rutuja</a:t>
            </a:r>
            <a:r>
              <a:rPr lang="en-IN" sz="2400"/>
              <a:t> Bhairawakar</a:t>
            </a:r>
          </a:p>
          <a:p>
            <a:endParaRPr lang="en-IN"/>
          </a:p>
        </p:txBody>
      </p:sp>
    </p:spTree>
    <p:extLst>
      <p:ext uri="{BB962C8B-B14F-4D97-AF65-F5344CB8AC3E}">
        <p14:creationId xmlns:p14="http://schemas.microsoft.com/office/powerpoint/2010/main" val="863301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C7364-16D8-11F0-72C9-136B79B41E5A}"/>
              </a:ext>
            </a:extLst>
          </p:cNvPr>
          <p:cNvSpPr>
            <a:spLocks noGrp="1"/>
          </p:cNvSpPr>
          <p:nvPr>
            <p:ph type="title"/>
          </p:nvPr>
        </p:nvSpPr>
        <p:spPr/>
        <p:txBody>
          <a:bodyPr/>
          <a:lstStyle/>
          <a:p>
            <a:r>
              <a:rPr lang="en-US"/>
              <a:t>Support vector Machine</a:t>
            </a:r>
            <a:endParaRPr lang="en-IN"/>
          </a:p>
        </p:txBody>
      </p:sp>
      <p:sp>
        <p:nvSpPr>
          <p:cNvPr id="3" name="Content Placeholder 2">
            <a:extLst>
              <a:ext uri="{FF2B5EF4-FFF2-40B4-BE49-F238E27FC236}">
                <a16:creationId xmlns:a16="http://schemas.microsoft.com/office/drawing/2014/main" id="{DF11073D-6446-12EF-41AA-8933E2D03592}"/>
              </a:ext>
            </a:extLst>
          </p:cNvPr>
          <p:cNvSpPr>
            <a:spLocks noGrp="1"/>
          </p:cNvSpPr>
          <p:nvPr>
            <p:ph idx="1"/>
          </p:nvPr>
        </p:nvSpPr>
        <p:spPr/>
        <p:txBody>
          <a:bodyPr/>
          <a:lstStyle/>
          <a:p>
            <a:pPr>
              <a:buFont typeface="Wingdings" panose="05000000000000000000" pitchFamily="2" charset="2"/>
              <a:buChar char="Ø"/>
            </a:pPr>
            <a:r>
              <a:rPr lang="en-IN"/>
              <a:t>model = svm(train_features, y = train_labels, type = "C-classification", kernel = "radial", cost = 1, scale = TRUE)</a:t>
            </a:r>
          </a:p>
        </p:txBody>
      </p:sp>
      <p:pic>
        <p:nvPicPr>
          <p:cNvPr id="4" name="Picture 3">
            <a:extLst>
              <a:ext uri="{FF2B5EF4-FFF2-40B4-BE49-F238E27FC236}">
                <a16:creationId xmlns:a16="http://schemas.microsoft.com/office/drawing/2014/main" id="{6A5A3A55-BE2E-F0A8-01BC-EEC3387F67D7}"/>
              </a:ext>
            </a:extLst>
          </p:cNvPr>
          <p:cNvPicPr>
            <a:picLocks noChangeAspect="1"/>
          </p:cNvPicPr>
          <p:nvPr/>
        </p:nvPicPr>
        <p:blipFill>
          <a:blip r:embed="rId2"/>
          <a:stretch>
            <a:fillRect/>
          </a:stretch>
        </p:blipFill>
        <p:spPr>
          <a:xfrm>
            <a:off x="6576646" y="2875572"/>
            <a:ext cx="4701941" cy="1667222"/>
          </a:xfrm>
          <a:prstGeom prst="rect">
            <a:avLst/>
          </a:prstGeom>
        </p:spPr>
      </p:pic>
    </p:spTree>
    <p:extLst>
      <p:ext uri="{BB962C8B-B14F-4D97-AF65-F5344CB8AC3E}">
        <p14:creationId xmlns:p14="http://schemas.microsoft.com/office/powerpoint/2010/main" val="2954103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8859-7EB2-6832-2416-EFD27B7C1A63}"/>
              </a:ext>
            </a:extLst>
          </p:cNvPr>
          <p:cNvSpPr>
            <a:spLocks noGrp="1"/>
          </p:cNvSpPr>
          <p:nvPr>
            <p:ph type="title"/>
          </p:nvPr>
        </p:nvSpPr>
        <p:spPr/>
        <p:txBody>
          <a:bodyPr/>
          <a:lstStyle/>
          <a:p>
            <a:r>
              <a:rPr lang="en-IN" sz="4800"/>
              <a:t>Evaluation Metrics</a:t>
            </a:r>
            <a:endParaRPr lang="en-IN"/>
          </a:p>
        </p:txBody>
      </p:sp>
      <p:sp>
        <p:nvSpPr>
          <p:cNvPr id="8" name="Content Placeholder 7">
            <a:extLst>
              <a:ext uri="{FF2B5EF4-FFF2-40B4-BE49-F238E27FC236}">
                <a16:creationId xmlns:a16="http://schemas.microsoft.com/office/drawing/2014/main" id="{1BEBC304-4454-A655-700A-563D99FAFEAB}"/>
              </a:ext>
            </a:extLst>
          </p:cNvPr>
          <p:cNvSpPr>
            <a:spLocks noGrp="1"/>
          </p:cNvSpPr>
          <p:nvPr>
            <p:ph idx="1"/>
          </p:nvPr>
        </p:nvSpPr>
        <p:spPr/>
        <p:txBody>
          <a:bodyPr/>
          <a:lstStyle/>
          <a:p>
            <a:r>
              <a:rPr lang="en-US"/>
              <a:t>NN consistently performs best in terms of Accuracy, Precision, F1-Score, and AUC, while KNN has the lowest values across most metrics.</a:t>
            </a:r>
          </a:p>
          <a:p>
            <a:endParaRPr lang="en-US"/>
          </a:p>
          <a:p>
            <a:endParaRPr lang="en-IN"/>
          </a:p>
        </p:txBody>
      </p:sp>
      <p:pic>
        <p:nvPicPr>
          <p:cNvPr id="9" name="Picture 8">
            <a:extLst>
              <a:ext uri="{FF2B5EF4-FFF2-40B4-BE49-F238E27FC236}">
                <a16:creationId xmlns:a16="http://schemas.microsoft.com/office/drawing/2014/main" id="{6B29D03A-4C41-737C-EBB6-2F25352EF5DF}"/>
              </a:ext>
            </a:extLst>
          </p:cNvPr>
          <p:cNvPicPr>
            <a:picLocks noChangeAspect="1"/>
          </p:cNvPicPr>
          <p:nvPr/>
        </p:nvPicPr>
        <p:blipFill>
          <a:blip r:embed="rId2"/>
          <a:stretch>
            <a:fillRect/>
          </a:stretch>
        </p:blipFill>
        <p:spPr>
          <a:xfrm>
            <a:off x="2315143" y="2867024"/>
            <a:ext cx="6629565" cy="2394761"/>
          </a:xfrm>
          <a:prstGeom prst="rect">
            <a:avLst/>
          </a:prstGeom>
        </p:spPr>
      </p:pic>
    </p:spTree>
    <p:extLst>
      <p:ext uri="{BB962C8B-B14F-4D97-AF65-F5344CB8AC3E}">
        <p14:creationId xmlns:p14="http://schemas.microsoft.com/office/powerpoint/2010/main" val="10322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C1BB-578A-1D10-4A72-D0F21EA395A9}"/>
              </a:ext>
            </a:extLst>
          </p:cNvPr>
          <p:cNvSpPr>
            <a:spLocks noGrp="1"/>
          </p:cNvSpPr>
          <p:nvPr>
            <p:ph type="title"/>
          </p:nvPr>
        </p:nvSpPr>
        <p:spPr/>
        <p:txBody>
          <a:bodyPr/>
          <a:lstStyle/>
          <a:p>
            <a:r>
              <a:rPr lang="en-IN" sz="4800"/>
              <a:t>Results and Conclusion</a:t>
            </a:r>
            <a:endParaRPr lang="en-IN"/>
          </a:p>
        </p:txBody>
      </p:sp>
      <p:sp>
        <p:nvSpPr>
          <p:cNvPr id="3" name="Content Placeholder 2">
            <a:extLst>
              <a:ext uri="{FF2B5EF4-FFF2-40B4-BE49-F238E27FC236}">
                <a16:creationId xmlns:a16="http://schemas.microsoft.com/office/drawing/2014/main" id="{A89682ED-19E5-E370-03A7-F6ADF7F5134F}"/>
              </a:ext>
            </a:extLst>
          </p:cNvPr>
          <p:cNvSpPr>
            <a:spLocks noGrp="1"/>
          </p:cNvSpPr>
          <p:nvPr>
            <p:ph idx="1"/>
          </p:nvPr>
        </p:nvSpPr>
        <p:spPr/>
        <p:txBody>
          <a:bodyPr/>
          <a:lstStyle/>
          <a:p>
            <a:pPr algn="just"/>
            <a:r>
              <a:rPr lang="en-IN" sz="1800">
                <a:effectLst/>
                <a:latin typeface="Times New Roman" panose="02020603050405020304" pitchFamily="18" charset="0"/>
                <a:ea typeface="Times New Roman" panose="02020603050405020304" pitchFamily="18" charset="0"/>
              </a:rPr>
              <a:t>The results show that the dataset is imbalanced there are more records of one class than the other class. This affects how well the models perform, even though results show good accuracy, precision, and recall. Since the models are mostly detecting the majority class correctly, they may not be doing as well with the minority class, which they struggle to identify properly. </a:t>
            </a:r>
          </a:p>
          <a:p>
            <a:pPr algn="just"/>
            <a:r>
              <a:rPr lang="en-IN" sz="1800">
                <a:effectLst/>
                <a:latin typeface="Times New Roman" panose="02020603050405020304" pitchFamily="18" charset="0"/>
                <a:ea typeface="Times New Roman" panose="02020603050405020304" pitchFamily="18" charset="0"/>
              </a:rPr>
              <a:t>Even though accuracy and AUC scores are high, meaning the models are good at predicting the majority class, the recall for the minority class varies. This shows that some models are better at identifying the minority class than others. We used downsampling to address the imbalance, but further techniques like different performance metrics or adjustments to the sampling methods could help improve results. In the future, efforts should focus on improving how well the models recognize the minority class.</a:t>
            </a:r>
          </a:p>
          <a:p>
            <a:endParaRPr lang="en-IN"/>
          </a:p>
        </p:txBody>
      </p:sp>
    </p:spTree>
    <p:extLst>
      <p:ext uri="{BB962C8B-B14F-4D97-AF65-F5344CB8AC3E}">
        <p14:creationId xmlns:p14="http://schemas.microsoft.com/office/powerpoint/2010/main" val="270246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35E3-6F8D-9A4F-FFD6-F8F82545A15E}"/>
              </a:ext>
            </a:extLst>
          </p:cNvPr>
          <p:cNvSpPr>
            <a:spLocks noGrp="1"/>
          </p:cNvSpPr>
          <p:nvPr>
            <p:ph type="title"/>
          </p:nvPr>
        </p:nvSpPr>
        <p:spPr/>
        <p:txBody>
          <a:bodyPr/>
          <a:lstStyle/>
          <a:p>
            <a:r>
              <a:rPr lang="en-US"/>
              <a:t>Overview</a:t>
            </a:r>
            <a:endParaRPr lang="en-IN"/>
          </a:p>
        </p:txBody>
      </p:sp>
      <p:sp>
        <p:nvSpPr>
          <p:cNvPr id="3" name="Content Placeholder 2">
            <a:extLst>
              <a:ext uri="{FF2B5EF4-FFF2-40B4-BE49-F238E27FC236}">
                <a16:creationId xmlns:a16="http://schemas.microsoft.com/office/drawing/2014/main" id="{D3AF80B6-B04F-9A1E-2098-9E76CE8FD6D2}"/>
              </a:ext>
            </a:extLst>
          </p:cNvPr>
          <p:cNvSpPr>
            <a:spLocks noGrp="1"/>
          </p:cNvSpPr>
          <p:nvPr>
            <p:ph idx="1"/>
          </p:nvPr>
        </p:nvSpPr>
        <p:spPr/>
        <p:txBody>
          <a:bodyPr/>
          <a:lstStyle/>
          <a:p>
            <a:pPr lvl="3"/>
            <a:r>
              <a:rPr lang="en-US" sz="2000"/>
              <a:t>Abstract</a:t>
            </a:r>
          </a:p>
          <a:p>
            <a:pPr lvl="3"/>
            <a:r>
              <a:rPr lang="en-IN" sz="2000"/>
              <a:t>Feature Engineering</a:t>
            </a:r>
          </a:p>
          <a:p>
            <a:pPr lvl="3"/>
            <a:r>
              <a:rPr lang="en-IN" sz="2000"/>
              <a:t>Exploratory Data analysis</a:t>
            </a:r>
          </a:p>
          <a:p>
            <a:pPr lvl="3"/>
            <a:r>
              <a:rPr lang="en-IN" sz="2000"/>
              <a:t>Handling Model Limitations</a:t>
            </a:r>
          </a:p>
          <a:p>
            <a:pPr lvl="3"/>
            <a:r>
              <a:rPr lang="en-IN" sz="2000"/>
              <a:t>ML Models</a:t>
            </a:r>
          </a:p>
          <a:p>
            <a:pPr lvl="3"/>
            <a:r>
              <a:rPr lang="en-IN" sz="2000"/>
              <a:t>Evaluation Metrics</a:t>
            </a:r>
          </a:p>
          <a:p>
            <a:pPr lvl="3"/>
            <a:r>
              <a:rPr lang="en-IN" sz="2000"/>
              <a:t>Conclusion</a:t>
            </a:r>
          </a:p>
          <a:p>
            <a:pPr lvl="3"/>
            <a:endParaRPr lang="en-IN" sz="2000"/>
          </a:p>
        </p:txBody>
      </p:sp>
    </p:spTree>
    <p:extLst>
      <p:ext uri="{BB962C8B-B14F-4D97-AF65-F5344CB8AC3E}">
        <p14:creationId xmlns:p14="http://schemas.microsoft.com/office/powerpoint/2010/main" val="357426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755D-1F09-C958-A40B-6B4A09FC0723}"/>
              </a:ext>
            </a:extLst>
          </p:cNvPr>
          <p:cNvSpPr>
            <a:spLocks noGrp="1"/>
          </p:cNvSpPr>
          <p:nvPr>
            <p:ph type="title"/>
          </p:nvPr>
        </p:nvSpPr>
        <p:spPr/>
        <p:txBody>
          <a:bodyPr/>
          <a:lstStyle/>
          <a:p>
            <a:r>
              <a:rPr lang="en-US" sz="4800"/>
              <a:t>Abstract</a:t>
            </a:r>
            <a:endParaRPr lang="en-IN"/>
          </a:p>
        </p:txBody>
      </p:sp>
      <p:sp>
        <p:nvSpPr>
          <p:cNvPr id="3" name="Content Placeholder 2">
            <a:extLst>
              <a:ext uri="{FF2B5EF4-FFF2-40B4-BE49-F238E27FC236}">
                <a16:creationId xmlns:a16="http://schemas.microsoft.com/office/drawing/2014/main" id="{84126C36-3C0E-69ED-EE3F-F7C2E92FE170}"/>
              </a:ext>
            </a:extLst>
          </p:cNvPr>
          <p:cNvSpPr>
            <a:spLocks noGrp="1"/>
          </p:cNvSpPr>
          <p:nvPr>
            <p:ph idx="1"/>
          </p:nvPr>
        </p:nvSpPr>
        <p:spPr/>
        <p:txBody>
          <a:bodyPr/>
          <a:lstStyle/>
          <a:p>
            <a:pPr algn="ctr"/>
            <a:r>
              <a:rPr lang="en-IN" sz="1800" i="1">
                <a:effectLst/>
                <a:latin typeface="Times New Roman" panose="02020603050405020304" pitchFamily="18" charset="0"/>
                <a:ea typeface="Calibri" panose="020F0502020204030204" pitchFamily="34" charset="0"/>
              </a:rPr>
              <a:t>This project explores a machine learning approach to predict whether the uber driver will get a Tip or not. The dataset comprises metrics such as Vendor ID, trip distance, passenger count, fare amount, tolls amount and some more related attributes, which were preprocessed to handle missing values,duplicates,statistical and Data Analysis, outliers, and feature selection for optimal model performance. Classification algorithms such as Logistic Regression, neural networks, SVM and KNN are used to predict if Tip is granted or not. The results demonstrate the effectiveness of the proposed model in providing the output we want. Future work may explore accuracy, precisions of the models</a:t>
            </a:r>
            <a:r>
              <a:rPr lang="en-IN" sz="1800">
                <a:effectLst/>
                <a:latin typeface="Times New Roman" panose="02020603050405020304" pitchFamily="18" charset="0"/>
                <a:ea typeface="Calibri" panose="020F0502020204030204" pitchFamily="34" charset="0"/>
              </a:rPr>
              <a:t>.</a:t>
            </a:r>
            <a:endParaRPr lang="en-IN"/>
          </a:p>
        </p:txBody>
      </p:sp>
    </p:spTree>
    <p:extLst>
      <p:ext uri="{BB962C8B-B14F-4D97-AF65-F5344CB8AC3E}">
        <p14:creationId xmlns:p14="http://schemas.microsoft.com/office/powerpoint/2010/main" val="2791280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9EFAE-8D1E-A6C3-EBE5-8FF015534F5F}"/>
              </a:ext>
            </a:extLst>
          </p:cNvPr>
          <p:cNvSpPr>
            <a:spLocks noGrp="1"/>
          </p:cNvSpPr>
          <p:nvPr>
            <p:ph type="title"/>
          </p:nvPr>
        </p:nvSpPr>
        <p:spPr/>
        <p:txBody>
          <a:bodyPr>
            <a:normAutofit fontScale="90000"/>
          </a:bodyPr>
          <a:lstStyle/>
          <a:p>
            <a:br>
              <a:rPr lang="en-IN" sz="4800"/>
            </a:br>
            <a:br>
              <a:rPr lang="en-IN" sz="4800"/>
            </a:br>
            <a:br>
              <a:rPr lang="en-IN" sz="4800"/>
            </a:br>
            <a:br>
              <a:rPr lang="en-IN" sz="4800"/>
            </a:br>
            <a:br>
              <a:rPr lang="en-IN" sz="4800"/>
            </a:br>
            <a:br>
              <a:rPr lang="en-IN" sz="4800"/>
            </a:br>
            <a:r>
              <a:rPr lang="en-IN" sz="4800"/>
              <a:t>Feature Engineering</a:t>
            </a:r>
            <a:endParaRPr lang="en-IN"/>
          </a:p>
        </p:txBody>
      </p:sp>
      <p:sp>
        <p:nvSpPr>
          <p:cNvPr id="3" name="Content Placeholder 2">
            <a:extLst>
              <a:ext uri="{FF2B5EF4-FFF2-40B4-BE49-F238E27FC236}">
                <a16:creationId xmlns:a16="http://schemas.microsoft.com/office/drawing/2014/main" id="{14E49313-92E7-8607-809E-537FE251836E}"/>
              </a:ext>
            </a:extLst>
          </p:cNvPr>
          <p:cNvSpPr>
            <a:spLocks noGrp="1"/>
          </p:cNvSpPr>
          <p:nvPr>
            <p:ph idx="1"/>
          </p:nvPr>
        </p:nvSpPr>
        <p:spPr/>
        <p:txBody>
          <a:bodyPr>
            <a:normAutofit/>
          </a:bodyPr>
          <a:lstStyle/>
          <a:p>
            <a:pPr marL="91440" lvl="1" indent="-91440">
              <a:spcBef>
                <a:spcPts val="1200"/>
              </a:spcBef>
              <a:spcAft>
                <a:spcPts val="200"/>
              </a:spcAft>
              <a:buSzPct val="100000"/>
              <a:buFont typeface="Wingdings" panose="05000000000000000000" pitchFamily="2" charset="2"/>
              <a:buChar char="Ø"/>
              <a:tabLst>
                <a:tab pos="914400" algn="l"/>
              </a:tabLst>
            </a:pPr>
            <a:r>
              <a:rPr lang="en-IN">
                <a:latin typeface="Calibri" panose="020F0502020204030204" pitchFamily="34" charset="0"/>
                <a:ea typeface="Calibri" panose="020F0502020204030204" pitchFamily="34" charset="0"/>
                <a:cs typeface="Gautami" panose="020B0502040204020203" pitchFamily="34" charset="0"/>
              </a:rPr>
              <a:t>Converted </a:t>
            </a:r>
            <a:r>
              <a:rPr lang="en-IN" err="1">
                <a:latin typeface="Calibri" panose="020F0502020204030204" pitchFamily="34" charset="0"/>
                <a:ea typeface="Calibri" panose="020F0502020204030204" pitchFamily="34" charset="0"/>
                <a:cs typeface="Gautami" panose="020B0502040204020203" pitchFamily="34" charset="0"/>
              </a:rPr>
              <a:t>tip_amount</a:t>
            </a:r>
            <a:r>
              <a:rPr lang="en-IN">
                <a:latin typeface="Calibri" panose="020F0502020204030204" pitchFamily="34" charset="0"/>
                <a:ea typeface="Calibri" panose="020F0502020204030204" pitchFamily="34" charset="0"/>
                <a:cs typeface="Gautami" panose="020B0502040204020203" pitchFamily="34" charset="0"/>
              </a:rPr>
              <a:t> to a binary label (e.g., 1 if tip is greater than zero, 0 if no tip).</a:t>
            </a:r>
          </a:p>
          <a:p>
            <a:pPr>
              <a:buFont typeface="Wingdings" panose="05000000000000000000" pitchFamily="2" charset="2"/>
              <a:buChar char="Ø"/>
            </a:pPr>
            <a:r>
              <a:rPr lang="en-US" sz="1800">
                <a:effectLst/>
                <a:latin typeface="Calibri" panose="020F0502020204030204" pitchFamily="34" charset="0"/>
                <a:ea typeface="Calibri" panose="020F0502020204030204" pitchFamily="34" charset="0"/>
                <a:cs typeface="Gautami" panose="020B0502040204020203" pitchFamily="34" charset="0"/>
              </a:rPr>
              <a:t>tip_given is set to 1 if tip_amount is greater than 0, otherwise 0.</a:t>
            </a:r>
          </a:p>
          <a:p>
            <a:pPr>
              <a:buFont typeface="Wingdings" panose="05000000000000000000" pitchFamily="2" charset="2"/>
              <a:buChar char="Ø"/>
            </a:pPr>
            <a:r>
              <a:rPr lang="en-US" sz="1800">
                <a:effectLst/>
                <a:latin typeface="Calibri" panose="020F0502020204030204" pitchFamily="34" charset="0"/>
                <a:ea typeface="Calibri" panose="020F0502020204030204" pitchFamily="34" charset="0"/>
                <a:cs typeface="Gautami" panose="020B0502040204020203" pitchFamily="34" charset="0"/>
              </a:rPr>
              <a:t>Pickup and Dropoff Dates: Extracted as pickup_date and dropoff_date.</a:t>
            </a:r>
          </a:p>
          <a:p>
            <a:pPr>
              <a:buFont typeface="Wingdings" panose="05000000000000000000" pitchFamily="2" charset="2"/>
              <a:buChar char="Ø"/>
            </a:pPr>
            <a:r>
              <a:rPr lang="en-US" sz="1800">
                <a:effectLst/>
                <a:latin typeface="Calibri" panose="020F0502020204030204" pitchFamily="34" charset="0"/>
                <a:ea typeface="Calibri" panose="020F0502020204030204" pitchFamily="34" charset="0"/>
                <a:cs typeface="Gautami" panose="020B0502040204020203" pitchFamily="34" charset="0"/>
              </a:rPr>
              <a:t>Day of the Week: Added as pickup_day_of_week and dropoff_day_of_week for both pickup and dropoff times.</a:t>
            </a:r>
          </a:p>
          <a:p>
            <a:pPr>
              <a:buFont typeface="Wingdings" panose="05000000000000000000" pitchFamily="2" charset="2"/>
              <a:buChar char="Ø"/>
            </a:pPr>
            <a:r>
              <a:rPr lang="en-US" sz="1800">
                <a:effectLst/>
                <a:latin typeface="Calibri" panose="020F0502020204030204" pitchFamily="34" charset="0"/>
                <a:ea typeface="Calibri" panose="020F0502020204030204" pitchFamily="34" charset="0"/>
                <a:cs typeface="Gautami" panose="020B0502040204020203" pitchFamily="34" charset="0"/>
              </a:rPr>
              <a:t>Ride Duration: Calculated in minutes using the difference between dropoff and pickup times.</a:t>
            </a:r>
          </a:p>
          <a:p>
            <a:pPr>
              <a:buFont typeface="Wingdings" panose="05000000000000000000" pitchFamily="2" charset="2"/>
              <a:buChar char="Ø"/>
            </a:pPr>
            <a:r>
              <a:rPr lang="en-US" sz="1800">
                <a:effectLst/>
                <a:latin typeface="Calibri" panose="020F0502020204030204" pitchFamily="34" charset="0"/>
                <a:ea typeface="Calibri" panose="020F0502020204030204" pitchFamily="34" charset="0"/>
                <a:cs typeface="Gautami" panose="020B0502040204020203" pitchFamily="34" charset="0"/>
              </a:rPr>
              <a:t>Pickup Time Bin: Categorized pickup times into "Early Morning," "Morning," "Afternoon," or "Evening" based on the hour.</a:t>
            </a:r>
            <a:endParaRPr lang="en-IN" sz="1800">
              <a:effectLst/>
              <a:latin typeface="Calibri" panose="020F0502020204030204" pitchFamily="34" charset="0"/>
              <a:ea typeface="Calibri" panose="020F0502020204030204" pitchFamily="34" charset="0"/>
              <a:cs typeface="Gautami" panose="020B0502040204020203" pitchFamily="34" charset="0"/>
            </a:endParaRPr>
          </a:p>
          <a:p>
            <a:pPr marL="91440" lvl="1" indent="-91440">
              <a:spcBef>
                <a:spcPts val="1200"/>
              </a:spcBef>
              <a:spcAft>
                <a:spcPts val="200"/>
              </a:spcAft>
              <a:buSzPct val="100000"/>
              <a:buFont typeface="Wingdings" panose="05000000000000000000" pitchFamily="2" charset="2"/>
              <a:buChar char="Ø"/>
              <a:tabLst>
                <a:tab pos="914400" algn="l"/>
              </a:tabLst>
            </a:pPr>
            <a:r>
              <a:rPr lang="en-IN">
                <a:latin typeface="Calibri" panose="020F0502020204030204" pitchFamily="34" charset="0"/>
                <a:ea typeface="Calibri" panose="020F0502020204030204" pitchFamily="34" charset="0"/>
                <a:cs typeface="Gautami" panose="020B0502040204020203" pitchFamily="34" charset="0"/>
              </a:rPr>
              <a:t>Apply one-hot encoding or label encoding to categorical variables such as </a:t>
            </a:r>
            <a:r>
              <a:rPr lang="en-IN" err="1">
                <a:latin typeface="Calibri" panose="020F0502020204030204" pitchFamily="34" charset="0"/>
                <a:ea typeface="Calibri" panose="020F0502020204030204" pitchFamily="34" charset="0"/>
                <a:cs typeface="Gautami" panose="020B0502040204020203" pitchFamily="34" charset="0"/>
              </a:rPr>
              <a:t>RatecodeID</a:t>
            </a:r>
            <a:r>
              <a:rPr lang="en-IN">
                <a:latin typeface="Calibri" panose="020F0502020204030204" pitchFamily="34" charset="0"/>
                <a:ea typeface="Calibri" panose="020F0502020204030204" pitchFamily="34" charset="0"/>
                <a:cs typeface="Gautami" panose="020B0502040204020203" pitchFamily="34" charset="0"/>
              </a:rPr>
              <a:t>, </a:t>
            </a:r>
            <a:r>
              <a:rPr lang="en-IN" err="1">
                <a:latin typeface="Calibri" panose="020F0502020204030204" pitchFamily="34" charset="0"/>
                <a:ea typeface="Calibri" panose="020F0502020204030204" pitchFamily="34" charset="0"/>
                <a:cs typeface="Gautami" panose="020B0502040204020203" pitchFamily="34" charset="0"/>
              </a:rPr>
              <a:t>store_and_fwd_flag</a:t>
            </a:r>
            <a:r>
              <a:rPr lang="en-IN">
                <a:latin typeface="Calibri" panose="020F0502020204030204" pitchFamily="34" charset="0"/>
                <a:ea typeface="Calibri" panose="020F0502020204030204" pitchFamily="34" charset="0"/>
                <a:cs typeface="Gautami" panose="020B0502040204020203" pitchFamily="34" charset="0"/>
              </a:rPr>
              <a:t>, and </a:t>
            </a:r>
            <a:r>
              <a:rPr lang="en-IN" err="1">
                <a:latin typeface="Calibri" panose="020F0502020204030204" pitchFamily="34" charset="0"/>
                <a:ea typeface="Calibri" panose="020F0502020204030204" pitchFamily="34" charset="0"/>
                <a:cs typeface="Gautami" panose="020B0502040204020203" pitchFamily="34" charset="0"/>
              </a:rPr>
              <a:t>VendorID</a:t>
            </a:r>
            <a:r>
              <a:rPr lang="en-IN">
                <a:latin typeface="Calibri" panose="020F0502020204030204" pitchFamily="34" charset="0"/>
                <a:ea typeface="Calibri" panose="020F0502020204030204" pitchFamily="34" charset="0"/>
                <a:cs typeface="Gautami" panose="020B0502040204020203" pitchFamily="34" charset="0"/>
              </a:rPr>
              <a:t>.</a:t>
            </a:r>
          </a:p>
          <a:p>
            <a:pPr>
              <a:buFont typeface="Wingdings" panose="05000000000000000000" pitchFamily="2" charset="2"/>
              <a:buChar char="Ø"/>
            </a:pPr>
            <a:endParaRPr lang="en-IN"/>
          </a:p>
        </p:txBody>
      </p:sp>
    </p:spTree>
    <p:extLst>
      <p:ext uri="{BB962C8B-B14F-4D97-AF65-F5344CB8AC3E}">
        <p14:creationId xmlns:p14="http://schemas.microsoft.com/office/powerpoint/2010/main" val="208488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4EDD-487F-570F-33A3-959E25B6D682}"/>
              </a:ext>
            </a:extLst>
          </p:cNvPr>
          <p:cNvSpPr>
            <a:spLocks noGrp="1"/>
          </p:cNvSpPr>
          <p:nvPr>
            <p:ph type="title"/>
          </p:nvPr>
        </p:nvSpPr>
        <p:spPr/>
        <p:txBody>
          <a:bodyPr/>
          <a:lstStyle/>
          <a:p>
            <a:r>
              <a:rPr lang="en-IN" sz="4800"/>
              <a:t>Exploratory Data analysis</a:t>
            </a:r>
            <a:endParaRPr lang="en-IN"/>
          </a:p>
        </p:txBody>
      </p:sp>
      <p:sp>
        <p:nvSpPr>
          <p:cNvPr id="3" name="Content Placeholder 2">
            <a:extLst>
              <a:ext uri="{FF2B5EF4-FFF2-40B4-BE49-F238E27FC236}">
                <a16:creationId xmlns:a16="http://schemas.microsoft.com/office/drawing/2014/main" id="{2480790A-804D-CD90-C71D-3AF4293D247D}"/>
              </a:ext>
            </a:extLst>
          </p:cNvPr>
          <p:cNvSpPr>
            <a:spLocks noGrp="1"/>
          </p:cNvSpPr>
          <p:nvPr>
            <p:ph idx="1"/>
          </p:nvPr>
        </p:nvSpPr>
        <p:spPr/>
        <p:txBody>
          <a:bodyPr/>
          <a:lstStyle/>
          <a:p>
            <a:pPr>
              <a:buFont typeface="Wingdings" panose="05000000000000000000" pitchFamily="2" charset="2"/>
              <a:buChar char="Ø"/>
            </a:pPr>
            <a:r>
              <a:rPr lang="en-US" sz="1800"/>
              <a:t>Outliers were capped using the 1.5*IQR rule, applying calculated lower and upper bounds to specific numerical columns in both the training and test datasets.</a:t>
            </a:r>
          </a:p>
          <a:p>
            <a:pPr>
              <a:buFont typeface="Wingdings" panose="05000000000000000000" pitchFamily="2" charset="2"/>
              <a:buChar char="Ø"/>
            </a:pPr>
            <a:r>
              <a:rPr lang="en-US" sz="1800"/>
              <a:t>Various statistical tests (Chi-square, Kruskal-Wallis, t-tests, ANOVA) were performed on categorical and numerical variables, with variables having p-values less than 0.05 being kept.</a:t>
            </a:r>
          </a:p>
          <a:p>
            <a:pPr>
              <a:buFont typeface="Wingdings" panose="05000000000000000000" pitchFamily="2" charset="2"/>
              <a:buChar char="Ø"/>
            </a:pPr>
            <a:r>
              <a:rPr lang="en-US" sz="1800"/>
              <a:t>One-hot encoding was applied to all nominal variables after the hypothesis testing process.</a:t>
            </a:r>
            <a:endParaRPr lang="en-IN" sz="1800"/>
          </a:p>
        </p:txBody>
      </p:sp>
    </p:spTree>
    <p:extLst>
      <p:ext uri="{BB962C8B-B14F-4D97-AF65-F5344CB8AC3E}">
        <p14:creationId xmlns:p14="http://schemas.microsoft.com/office/powerpoint/2010/main" val="334786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BECC-7B55-F54D-5ACD-FCA9B26A0859}"/>
              </a:ext>
            </a:extLst>
          </p:cNvPr>
          <p:cNvSpPr>
            <a:spLocks noGrp="1"/>
          </p:cNvSpPr>
          <p:nvPr>
            <p:ph type="title"/>
          </p:nvPr>
        </p:nvSpPr>
        <p:spPr/>
        <p:txBody>
          <a:bodyPr/>
          <a:lstStyle/>
          <a:p>
            <a:r>
              <a:rPr lang="en-IN" sz="4800"/>
              <a:t>Handling Model Limitations</a:t>
            </a:r>
            <a:endParaRPr lang="en-IN"/>
          </a:p>
        </p:txBody>
      </p:sp>
      <p:sp>
        <p:nvSpPr>
          <p:cNvPr id="3" name="Content Placeholder 2">
            <a:extLst>
              <a:ext uri="{FF2B5EF4-FFF2-40B4-BE49-F238E27FC236}">
                <a16:creationId xmlns:a16="http://schemas.microsoft.com/office/drawing/2014/main" id="{CAE249F8-8F89-8B29-8AE8-EF8294C0EF0D}"/>
              </a:ext>
            </a:extLst>
          </p:cNvPr>
          <p:cNvSpPr>
            <a:spLocks noGrp="1"/>
          </p:cNvSpPr>
          <p:nvPr>
            <p:ph idx="1"/>
          </p:nvPr>
        </p:nvSpPr>
        <p:spPr/>
        <p:txBody>
          <a:bodyPr>
            <a:normAutofit/>
          </a:bodyPr>
          <a:lstStyle/>
          <a:p>
            <a:pPr>
              <a:buFont typeface="Wingdings" panose="05000000000000000000" pitchFamily="2" charset="2"/>
              <a:buChar char="Ø"/>
            </a:pPr>
            <a:r>
              <a:rPr lang="en-US" sz="1800"/>
              <a:t>Data Normalization: Numeric variables in the training and test datasets were normalized using the mean and standard deviation from the training data to standardize the values.</a:t>
            </a:r>
          </a:p>
          <a:p>
            <a:pPr>
              <a:buFont typeface="Wingdings" panose="05000000000000000000" pitchFamily="2" charset="2"/>
              <a:buChar char="Ø"/>
            </a:pPr>
            <a:r>
              <a:rPr lang="en-US" sz="1800"/>
              <a:t>Data Segmentation by Tip Given: The training dataset was split into two groups: one for low tips (tip_given = 0) and one for high tips (tip_given = 1).</a:t>
            </a:r>
          </a:p>
          <a:p>
            <a:pPr>
              <a:buFont typeface="Wingdings" panose="05000000000000000000" pitchFamily="2" charset="2"/>
              <a:buChar char="Ø"/>
            </a:pPr>
            <a:r>
              <a:rPr lang="en-US" sz="1800"/>
              <a:t>Class Imbalance Handling: To balance the dataset, the high-tip group was undersampled to match the size of the low-tip group.</a:t>
            </a:r>
          </a:p>
          <a:p>
            <a:pPr>
              <a:buFont typeface="Wingdings" panose="05000000000000000000" pitchFamily="2" charset="2"/>
              <a:buChar char="Ø"/>
            </a:pPr>
            <a:r>
              <a:rPr lang="en-US" sz="1800"/>
              <a:t>Data Preparation for Modeling: The normalized, balanced training data was then prepared for further modeling and analysis.</a:t>
            </a:r>
          </a:p>
          <a:p>
            <a:pPr>
              <a:buFont typeface="Wingdings" panose="05000000000000000000" pitchFamily="2" charset="2"/>
              <a:buChar char="Ø"/>
            </a:pPr>
            <a:r>
              <a:rPr lang="en-US" sz="1800"/>
              <a:t>Consistency in Transformation: The normalization process was applied consistently to both the training and test datasets to maintain alignment in feature scaling.</a:t>
            </a:r>
            <a:endParaRPr lang="en-IN" sz="1800"/>
          </a:p>
        </p:txBody>
      </p:sp>
    </p:spTree>
    <p:extLst>
      <p:ext uri="{BB962C8B-B14F-4D97-AF65-F5344CB8AC3E}">
        <p14:creationId xmlns:p14="http://schemas.microsoft.com/office/powerpoint/2010/main" val="49406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2AFCC-249D-62BE-B118-B610356F3C77}"/>
              </a:ext>
            </a:extLst>
          </p:cNvPr>
          <p:cNvSpPr>
            <a:spLocks noGrp="1"/>
          </p:cNvSpPr>
          <p:nvPr>
            <p:ph type="title"/>
          </p:nvPr>
        </p:nvSpPr>
        <p:spPr/>
        <p:txBody>
          <a:bodyPr/>
          <a:lstStyle/>
          <a:p>
            <a:r>
              <a:rPr lang="en-IN"/>
              <a:t>K Nearest Neighbor</a:t>
            </a:r>
          </a:p>
        </p:txBody>
      </p:sp>
      <p:sp>
        <p:nvSpPr>
          <p:cNvPr id="3" name="Content Placeholder 2">
            <a:extLst>
              <a:ext uri="{FF2B5EF4-FFF2-40B4-BE49-F238E27FC236}">
                <a16:creationId xmlns:a16="http://schemas.microsoft.com/office/drawing/2014/main" id="{9C335CCF-0DBB-48A0-50BE-315847C9A68A}"/>
              </a:ext>
            </a:extLst>
          </p:cNvPr>
          <p:cNvSpPr>
            <a:spLocks noGrp="1"/>
          </p:cNvSpPr>
          <p:nvPr>
            <p:ph idx="1"/>
          </p:nvPr>
        </p:nvSpPr>
        <p:spPr>
          <a:xfrm>
            <a:off x="1097280" y="1737360"/>
            <a:ext cx="10058400" cy="4023360"/>
          </a:xfrm>
        </p:spPr>
        <p:txBody>
          <a:bodyPr>
            <a:normAutofit/>
          </a:bodyPr>
          <a:lstStyle/>
          <a:p>
            <a:pPr>
              <a:spcBef>
                <a:spcPts val="0"/>
              </a:spcBef>
              <a:spcAft>
                <a:spcPts val="0"/>
              </a:spcAft>
              <a:buFont typeface="Wingdings" panose="05000000000000000000" pitchFamily="2" charset="2"/>
              <a:buChar char="Ø"/>
            </a:pPr>
            <a:r>
              <a:rPr lang="en-IN" sz="1600"/>
              <a:t>metrics = data.frame(k = integer(), accuracy = numeric())</a:t>
            </a:r>
          </a:p>
          <a:p>
            <a:pPr>
              <a:spcBef>
                <a:spcPts val="0"/>
              </a:spcBef>
              <a:spcAft>
                <a:spcPts val="0"/>
              </a:spcAft>
            </a:pPr>
            <a:r>
              <a:rPr lang="en-IN" sz="1600"/>
              <a:t>  for (k in k_values) {</a:t>
            </a:r>
          </a:p>
          <a:p>
            <a:pPr>
              <a:spcBef>
                <a:spcPts val="0"/>
              </a:spcBef>
              <a:spcAft>
                <a:spcPts val="0"/>
              </a:spcAft>
            </a:pPr>
            <a:r>
              <a:rPr lang="en-IN" sz="1600"/>
              <a:t>    predictions = knn(train = train_features, test = test_features, cl = train_labels, k = k)</a:t>
            </a:r>
          </a:p>
          <a:p>
            <a:pPr>
              <a:spcBef>
                <a:spcPts val="0"/>
              </a:spcBef>
              <a:spcAft>
                <a:spcPts val="0"/>
              </a:spcAft>
            </a:pPr>
            <a:r>
              <a:rPr lang="en-IN" sz="1600"/>
              <a:t>    accuracy = sum(as.numeric(predictions) == test_labels) / length(test_labels)</a:t>
            </a:r>
          </a:p>
          <a:p>
            <a:pPr>
              <a:spcBef>
                <a:spcPts val="0"/>
              </a:spcBef>
              <a:spcAft>
                <a:spcPts val="0"/>
              </a:spcAft>
            </a:pPr>
            <a:r>
              <a:rPr lang="en-IN" sz="1600"/>
              <a:t>    metrics = rbind(metrics, data.frame(k = k, accuracy = accuracy))</a:t>
            </a:r>
          </a:p>
          <a:p>
            <a:pPr>
              <a:spcBef>
                <a:spcPts val="0"/>
              </a:spcBef>
              <a:spcAft>
                <a:spcPts val="0"/>
              </a:spcAft>
            </a:pPr>
            <a:r>
              <a:rPr lang="en-IN" sz="1600"/>
              <a:t>  }</a:t>
            </a:r>
          </a:p>
          <a:p>
            <a:pPr>
              <a:spcBef>
                <a:spcPts val="0"/>
              </a:spcBef>
              <a:spcAft>
                <a:spcPts val="0"/>
              </a:spcAft>
            </a:pPr>
            <a:r>
              <a:rPr lang="en-IN" sz="1600"/>
              <a:t>  best_k = metrics[which.max(metrics$accuracy), "k"]</a:t>
            </a:r>
          </a:p>
          <a:p>
            <a:pPr>
              <a:spcBef>
                <a:spcPts val="0"/>
              </a:spcBef>
              <a:spcAft>
                <a:spcPts val="0"/>
              </a:spcAft>
            </a:pPr>
            <a:r>
              <a:rPr lang="en-IN" sz="1600"/>
              <a:t>  model = list(best_k = best_k)</a:t>
            </a:r>
          </a:p>
          <a:p>
            <a:pPr>
              <a:spcBef>
                <a:spcPts val="0"/>
              </a:spcBef>
              <a:spcAft>
                <a:spcPts val="0"/>
              </a:spcAft>
            </a:pPr>
            <a:r>
              <a:rPr lang="en-IN" sz="1600"/>
              <a:t>  predictions = knn(train = train_features, test = test_features, cl = train_labels, k = best_k)</a:t>
            </a:r>
          </a:p>
          <a:p>
            <a:pPr>
              <a:spcBef>
                <a:spcPts val="0"/>
              </a:spcBef>
              <a:spcAft>
                <a:spcPts val="0"/>
              </a:spcAft>
            </a:pPr>
            <a:r>
              <a:rPr lang="en-IN" sz="1600"/>
              <a:t>  predicted_labels = as.numeric(predictions)</a:t>
            </a:r>
          </a:p>
          <a:p>
            <a:pPr>
              <a:spcBef>
                <a:spcPts val="0"/>
              </a:spcBef>
              <a:spcAft>
                <a:spcPts val="0"/>
              </a:spcAft>
            </a:pPr>
            <a:endParaRPr lang="en-IN" sz="1600"/>
          </a:p>
          <a:p>
            <a:pPr>
              <a:spcBef>
                <a:spcPts val="0"/>
              </a:spcBef>
              <a:spcAft>
                <a:spcPts val="0"/>
              </a:spcAft>
            </a:pPr>
            <a:endParaRPr lang="en-IN" sz="1600"/>
          </a:p>
        </p:txBody>
      </p:sp>
      <p:pic>
        <p:nvPicPr>
          <p:cNvPr id="4" name="Picture 3">
            <a:extLst>
              <a:ext uri="{FF2B5EF4-FFF2-40B4-BE49-F238E27FC236}">
                <a16:creationId xmlns:a16="http://schemas.microsoft.com/office/drawing/2014/main" id="{66C29D2A-9440-0990-68E7-772DF765BCD3}"/>
              </a:ext>
            </a:extLst>
          </p:cNvPr>
          <p:cNvPicPr>
            <a:picLocks noChangeAspect="1"/>
          </p:cNvPicPr>
          <p:nvPr/>
        </p:nvPicPr>
        <p:blipFill>
          <a:blip r:embed="rId2"/>
          <a:stretch>
            <a:fillRect/>
          </a:stretch>
        </p:blipFill>
        <p:spPr>
          <a:xfrm>
            <a:off x="7666892" y="3897678"/>
            <a:ext cx="4188258" cy="1510109"/>
          </a:xfrm>
          <a:prstGeom prst="rect">
            <a:avLst/>
          </a:prstGeom>
        </p:spPr>
      </p:pic>
    </p:spTree>
    <p:extLst>
      <p:ext uri="{BB962C8B-B14F-4D97-AF65-F5344CB8AC3E}">
        <p14:creationId xmlns:p14="http://schemas.microsoft.com/office/powerpoint/2010/main" val="4002862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519F-0BF4-EC9E-8A30-952F9B279FAF}"/>
              </a:ext>
            </a:extLst>
          </p:cNvPr>
          <p:cNvSpPr>
            <a:spLocks noGrp="1"/>
          </p:cNvSpPr>
          <p:nvPr>
            <p:ph type="title"/>
          </p:nvPr>
        </p:nvSpPr>
        <p:spPr/>
        <p:txBody>
          <a:bodyPr/>
          <a:lstStyle/>
          <a:p>
            <a:r>
              <a:rPr lang="en-US"/>
              <a:t>Logistic Regression Model</a:t>
            </a:r>
            <a:endParaRPr lang="en-IN"/>
          </a:p>
        </p:txBody>
      </p:sp>
      <p:sp>
        <p:nvSpPr>
          <p:cNvPr id="3" name="Content Placeholder 2">
            <a:extLst>
              <a:ext uri="{FF2B5EF4-FFF2-40B4-BE49-F238E27FC236}">
                <a16:creationId xmlns:a16="http://schemas.microsoft.com/office/drawing/2014/main" id="{BA7CC062-5D83-93EC-98DC-DE77648835FF}"/>
              </a:ext>
            </a:extLst>
          </p:cNvPr>
          <p:cNvSpPr>
            <a:spLocks noGrp="1"/>
          </p:cNvSpPr>
          <p:nvPr>
            <p:ph idx="1"/>
          </p:nvPr>
        </p:nvSpPr>
        <p:spPr/>
        <p:txBody>
          <a:bodyPr/>
          <a:lstStyle/>
          <a:p>
            <a:pPr>
              <a:buFont typeface="Wingdings" panose="05000000000000000000" pitchFamily="2" charset="2"/>
              <a:buChar char="Ø"/>
            </a:pPr>
            <a:r>
              <a:rPr lang="en-US" sz="1800"/>
              <a:t>model = </a:t>
            </a:r>
            <a:r>
              <a:rPr lang="en-US" sz="1800" err="1"/>
              <a:t>cv.glmnet</a:t>
            </a:r>
            <a:r>
              <a:rPr lang="en-US" sz="1800"/>
              <a:t>(x = </a:t>
            </a:r>
            <a:r>
              <a:rPr lang="en-US" sz="1800" err="1"/>
              <a:t>train_features</a:t>
            </a:r>
            <a:r>
              <a:rPr lang="en-US" sz="1800"/>
              <a:t>, y = </a:t>
            </a:r>
            <a:r>
              <a:rPr lang="en-US" sz="1800" err="1"/>
              <a:t>train_labels</a:t>
            </a:r>
            <a:r>
              <a:rPr lang="en-US" sz="1800"/>
              <a:t>, family = "binomial", alpha = 0, </a:t>
            </a:r>
            <a:r>
              <a:rPr lang="en-US" sz="1800" err="1"/>
              <a:t>type.measure</a:t>
            </a:r>
            <a:r>
              <a:rPr lang="en-US" sz="1800"/>
              <a:t> = "class")  predictions = predict(model, </a:t>
            </a:r>
            <a:r>
              <a:rPr lang="en-US" sz="1800" err="1"/>
              <a:t>newx</a:t>
            </a:r>
            <a:r>
              <a:rPr lang="en-US" sz="1800"/>
              <a:t> = </a:t>
            </a:r>
            <a:r>
              <a:rPr lang="en-US" sz="1800" err="1"/>
              <a:t>test_features</a:t>
            </a:r>
            <a:r>
              <a:rPr lang="en-US" sz="1800"/>
              <a:t>, s = "</a:t>
            </a:r>
            <a:r>
              <a:rPr lang="en-US" sz="1800" err="1"/>
              <a:t>lambda.min</a:t>
            </a:r>
            <a:r>
              <a:rPr lang="en-US" sz="1800"/>
              <a:t>", type = "response")</a:t>
            </a:r>
          </a:p>
          <a:p>
            <a:pPr>
              <a:buFont typeface="Wingdings" panose="05000000000000000000" pitchFamily="2" charset="2"/>
              <a:buChar char="Ø"/>
            </a:pPr>
            <a:endParaRPr lang="en-US"/>
          </a:p>
        </p:txBody>
      </p:sp>
      <p:pic>
        <p:nvPicPr>
          <p:cNvPr id="6" name="Picture 5">
            <a:extLst>
              <a:ext uri="{FF2B5EF4-FFF2-40B4-BE49-F238E27FC236}">
                <a16:creationId xmlns:a16="http://schemas.microsoft.com/office/drawing/2014/main" id="{4CAD92BD-86E3-143B-D924-54440BDDA131}"/>
              </a:ext>
            </a:extLst>
          </p:cNvPr>
          <p:cNvPicPr>
            <a:picLocks noChangeAspect="1"/>
          </p:cNvPicPr>
          <p:nvPr/>
        </p:nvPicPr>
        <p:blipFill>
          <a:blip r:embed="rId2"/>
          <a:stretch>
            <a:fillRect/>
          </a:stretch>
        </p:blipFill>
        <p:spPr>
          <a:xfrm>
            <a:off x="6976826" y="3180406"/>
            <a:ext cx="4685028" cy="1661225"/>
          </a:xfrm>
          <a:prstGeom prst="rect">
            <a:avLst/>
          </a:prstGeom>
        </p:spPr>
      </p:pic>
    </p:spTree>
    <p:extLst>
      <p:ext uri="{BB962C8B-B14F-4D97-AF65-F5344CB8AC3E}">
        <p14:creationId xmlns:p14="http://schemas.microsoft.com/office/powerpoint/2010/main" val="1857756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DB9CE-80CE-7C69-F28B-1AAF3F3F17D7}"/>
              </a:ext>
            </a:extLst>
          </p:cNvPr>
          <p:cNvSpPr>
            <a:spLocks noGrp="1"/>
          </p:cNvSpPr>
          <p:nvPr>
            <p:ph type="title"/>
          </p:nvPr>
        </p:nvSpPr>
        <p:spPr/>
        <p:txBody>
          <a:bodyPr/>
          <a:lstStyle/>
          <a:p>
            <a:r>
              <a:rPr lang="en-US"/>
              <a:t>Multi-Layer Neural Network</a:t>
            </a:r>
            <a:endParaRPr lang="en-IN"/>
          </a:p>
        </p:txBody>
      </p:sp>
      <p:sp>
        <p:nvSpPr>
          <p:cNvPr id="3" name="Content Placeholder 2">
            <a:extLst>
              <a:ext uri="{FF2B5EF4-FFF2-40B4-BE49-F238E27FC236}">
                <a16:creationId xmlns:a16="http://schemas.microsoft.com/office/drawing/2014/main" id="{9F8B0EFD-A8D7-21CD-0906-9D8AB3F3FD2A}"/>
              </a:ext>
            </a:extLst>
          </p:cNvPr>
          <p:cNvSpPr>
            <a:spLocks noGrp="1"/>
          </p:cNvSpPr>
          <p:nvPr>
            <p:ph idx="1"/>
          </p:nvPr>
        </p:nvSpPr>
        <p:spPr/>
        <p:txBody>
          <a:bodyPr/>
          <a:lstStyle/>
          <a:p>
            <a:pPr marL="578358" lvl="1" indent="-285750">
              <a:spcBef>
                <a:spcPts val="0"/>
              </a:spcBef>
              <a:spcAft>
                <a:spcPts val="0"/>
              </a:spcAft>
              <a:buFont typeface="Wingdings" panose="05000000000000000000" pitchFamily="2" charset="2"/>
              <a:buChar char="Ø"/>
            </a:pPr>
            <a:r>
              <a:rPr lang="en-IN"/>
              <a:t>model = keras_model_sequential() %&gt;%    </a:t>
            </a:r>
          </a:p>
          <a:p>
            <a:pPr marL="292608" lvl="1" indent="0">
              <a:spcBef>
                <a:spcPts val="0"/>
              </a:spcBef>
              <a:spcAft>
                <a:spcPts val="0"/>
              </a:spcAft>
              <a:buNone/>
            </a:pPr>
            <a:r>
              <a:rPr lang="en-IN"/>
              <a:t>layer_dense(units = 512, activation = "relu", input_shape = c(ncol(train_features))) %&gt;%    </a:t>
            </a:r>
          </a:p>
          <a:p>
            <a:pPr marL="292608" lvl="1" indent="0">
              <a:spcBef>
                <a:spcPts val="0"/>
              </a:spcBef>
              <a:spcAft>
                <a:spcPts val="0"/>
              </a:spcAft>
              <a:buNone/>
            </a:pPr>
            <a:r>
              <a:rPr lang="en-IN"/>
              <a:t>layer_dense(units = 256, activation = "relu") %&gt;%    </a:t>
            </a:r>
          </a:p>
          <a:p>
            <a:pPr marL="292608" lvl="1" indent="0">
              <a:spcBef>
                <a:spcPts val="0"/>
              </a:spcBef>
              <a:spcAft>
                <a:spcPts val="0"/>
              </a:spcAft>
              <a:buNone/>
            </a:pPr>
            <a:r>
              <a:rPr lang="en-IN"/>
              <a:t>layer_dense(units = 128, activation = "relu") %&gt;%   </a:t>
            </a:r>
          </a:p>
          <a:p>
            <a:pPr marL="292608" lvl="1" indent="0">
              <a:spcBef>
                <a:spcPts val="0"/>
              </a:spcBef>
              <a:spcAft>
                <a:spcPts val="0"/>
              </a:spcAft>
              <a:buNone/>
            </a:pPr>
            <a:r>
              <a:rPr lang="en-IN"/>
              <a:t> layer_dense(units = 32, activation = "relu") %&gt;%    </a:t>
            </a:r>
          </a:p>
          <a:p>
            <a:pPr marL="292608" lvl="1" indent="0">
              <a:spcBef>
                <a:spcPts val="0"/>
              </a:spcBef>
              <a:spcAft>
                <a:spcPts val="0"/>
              </a:spcAft>
              <a:buNone/>
            </a:pPr>
            <a:r>
              <a:rPr lang="en-IN"/>
              <a:t>layer_dense(units = 1, activation = "sigmoid")  model %&gt;% </a:t>
            </a:r>
          </a:p>
          <a:p>
            <a:pPr marL="292608" lvl="1" indent="0">
              <a:spcBef>
                <a:spcPts val="0"/>
              </a:spcBef>
              <a:spcAft>
                <a:spcPts val="0"/>
              </a:spcAft>
              <a:buNone/>
            </a:pPr>
            <a:r>
              <a:rPr lang="en-IN"/>
              <a:t>compile(optimizer = optimizer_adam(learning_rate = 0.0001), loss = 'binary_crossentropy', metrics = c('accuracy'))  model %&gt;% </a:t>
            </a:r>
          </a:p>
          <a:p>
            <a:pPr marL="292608" lvl="1" indent="0">
              <a:spcBef>
                <a:spcPts val="0"/>
              </a:spcBef>
              <a:spcAft>
                <a:spcPts val="0"/>
              </a:spcAft>
              <a:buNone/>
            </a:pPr>
            <a:r>
              <a:rPr lang="en-IN"/>
              <a:t>fit(train_features, train_labels, epochs = 12, batch_size = 16, validation_split = 0.2, verbose = 0)</a:t>
            </a:r>
          </a:p>
          <a:p>
            <a:pPr marL="292608" lvl="1" indent="0">
              <a:spcBef>
                <a:spcPts val="0"/>
              </a:spcBef>
              <a:spcAft>
                <a:spcPts val="0"/>
              </a:spcAft>
              <a:buNone/>
            </a:pPr>
            <a:endParaRPr lang="en-IN" sz="1400"/>
          </a:p>
        </p:txBody>
      </p:sp>
      <p:pic>
        <p:nvPicPr>
          <p:cNvPr id="4" name="Picture 3">
            <a:extLst>
              <a:ext uri="{FF2B5EF4-FFF2-40B4-BE49-F238E27FC236}">
                <a16:creationId xmlns:a16="http://schemas.microsoft.com/office/drawing/2014/main" id="{71B74425-B5C4-8D0F-751A-E326238440BB}"/>
              </a:ext>
            </a:extLst>
          </p:cNvPr>
          <p:cNvPicPr>
            <a:picLocks noChangeAspect="1"/>
          </p:cNvPicPr>
          <p:nvPr/>
        </p:nvPicPr>
        <p:blipFill>
          <a:blip r:embed="rId2"/>
          <a:stretch>
            <a:fillRect/>
          </a:stretch>
        </p:blipFill>
        <p:spPr>
          <a:xfrm>
            <a:off x="6138610" y="4161692"/>
            <a:ext cx="5488244" cy="1946031"/>
          </a:xfrm>
          <a:prstGeom prst="rect">
            <a:avLst/>
          </a:prstGeom>
        </p:spPr>
      </p:pic>
    </p:spTree>
    <p:extLst>
      <p:ext uri="{BB962C8B-B14F-4D97-AF65-F5344CB8AC3E}">
        <p14:creationId xmlns:p14="http://schemas.microsoft.com/office/powerpoint/2010/main" val="1544432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146</TotalTime>
  <Words>1134</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Retrospect</vt:lpstr>
      <vt:lpstr>A Machine Learning Approach to Classifying Uber Driver Tips </vt:lpstr>
      <vt:lpstr>Overview</vt:lpstr>
      <vt:lpstr>Abstract</vt:lpstr>
      <vt:lpstr>      Feature Engineering</vt:lpstr>
      <vt:lpstr>Exploratory Data analysis</vt:lpstr>
      <vt:lpstr>Handling Model Limitations</vt:lpstr>
      <vt:lpstr>K Nearest Neighbor</vt:lpstr>
      <vt:lpstr>Logistic Regression Model</vt:lpstr>
      <vt:lpstr>Multi-Layer Neural Network</vt:lpstr>
      <vt:lpstr>Support vector Machine</vt:lpstr>
      <vt:lpstr>Evaluation Metrics</vt:lpstr>
      <vt:lpstr>Results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Koushik A</dc:creator>
  <cp:lastModifiedBy>Koushik A</cp:lastModifiedBy>
  <cp:revision>3</cp:revision>
  <dcterms:created xsi:type="dcterms:W3CDTF">2024-12-12T22:32:35Z</dcterms:created>
  <dcterms:modified xsi:type="dcterms:W3CDTF">2024-12-13T00:58:57Z</dcterms:modified>
</cp:coreProperties>
</file>