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858000" cy="9144000"/>
  <p:embeddedFontLst>
    <p:embeddedFont>
      <p:font typeface="Economica"/>
      <p:regular r:id="rId44"/>
      <p:bold r:id="rId45"/>
      <p:italic r:id="rId46"/>
      <p:boldItalic r:id="rId47"/>
    </p:embeddedFont>
    <p:embeddedFont>
      <p:font typeface="Roboto"/>
      <p:regular r:id="rId48"/>
      <p:bold r:id="rId49"/>
      <p:italic r:id="rId50"/>
      <p:boldItalic r:id="rId51"/>
    </p:embeddedFont>
    <p:embeddedFont>
      <p:font typeface="Cousine"/>
      <p:regular r:id="rId52"/>
      <p:bold r:id="rId53"/>
      <p:italic r:id="rId54"/>
      <p:boldItalic r:id="rId55"/>
    </p:embeddedFont>
    <p:embeddedFont>
      <p:font typeface="Arv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0" roundtripDataSignature="AMtx7mi/N9Zy5/o82NgoaZL39dOTpEIr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1136FAA-70DD-40DB-B7F6-FD4EE5012349}">
  <a:tblStyle styleId="{31136FAA-70DD-40DB-B7F6-FD4EE501234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47BA4DDA-D9D6-44C1-B213-9700145DAC7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Economica-regular.fntdata"/><Relationship Id="rId43" Type="http://schemas.openxmlformats.org/officeDocument/2006/relationships/slide" Target="slides/slide38.xml"/><Relationship Id="rId46" Type="http://schemas.openxmlformats.org/officeDocument/2006/relationships/font" Target="fonts/Economica-italic.fntdata"/><Relationship Id="rId45"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regular.fntdata"/><Relationship Id="rId47" Type="http://schemas.openxmlformats.org/officeDocument/2006/relationships/font" Target="fonts/Economica-boldItalic.fntdata"/><Relationship Id="rId4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Cousine-bold.fntdata"/><Relationship Id="rId52" Type="http://schemas.openxmlformats.org/officeDocument/2006/relationships/font" Target="fonts/Cousine-regular.fntdata"/><Relationship Id="rId11" Type="http://schemas.openxmlformats.org/officeDocument/2006/relationships/slide" Target="slides/slide6.xml"/><Relationship Id="rId55" Type="http://schemas.openxmlformats.org/officeDocument/2006/relationships/font" Target="fonts/Cousine-boldItalic.fntdata"/><Relationship Id="rId10" Type="http://schemas.openxmlformats.org/officeDocument/2006/relationships/slide" Target="slides/slide5.xml"/><Relationship Id="rId54" Type="http://schemas.openxmlformats.org/officeDocument/2006/relationships/font" Target="fonts/Cousine-italic.fntdata"/><Relationship Id="rId13" Type="http://schemas.openxmlformats.org/officeDocument/2006/relationships/slide" Target="slides/slide8.xml"/><Relationship Id="rId57" Type="http://schemas.openxmlformats.org/officeDocument/2006/relationships/font" Target="fonts/Arvo-bold.fntdata"/><Relationship Id="rId12" Type="http://schemas.openxmlformats.org/officeDocument/2006/relationships/slide" Target="slides/slide7.xml"/><Relationship Id="rId56" Type="http://schemas.openxmlformats.org/officeDocument/2006/relationships/font" Target="fonts/Arvo-regular.fntdata"/><Relationship Id="rId15" Type="http://schemas.openxmlformats.org/officeDocument/2006/relationships/slide" Target="slides/slide10.xml"/><Relationship Id="rId59" Type="http://schemas.openxmlformats.org/officeDocument/2006/relationships/font" Target="fonts/Arvo-boldItalic.fntdata"/><Relationship Id="rId14" Type="http://schemas.openxmlformats.org/officeDocument/2006/relationships/slide" Target="slides/slide9.xml"/><Relationship Id="rId58" Type="http://schemas.openxmlformats.org/officeDocument/2006/relationships/font" Target="fonts/Arv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820fd2f56e_0_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820fd2f56e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g820fd2f56e_0_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65f7f6dde_1_1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765f7f6dde_1_1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 and B are the experimental results.</a:t>
            </a:r>
            <a:endParaRPr/>
          </a:p>
          <a:p>
            <a:pPr indent="0" lvl="0" marL="0" rtl="0" algn="l">
              <a:lnSpc>
                <a:spcPct val="100000"/>
              </a:lnSpc>
              <a:spcBef>
                <a:spcPts val="0"/>
              </a:spcBef>
              <a:spcAft>
                <a:spcPts val="0"/>
              </a:spcAft>
              <a:buSzPts val="1400"/>
              <a:buNone/>
            </a:pPr>
            <a:r>
              <a:rPr lang="en-US"/>
              <a:t>C is the diff between B and A.</a:t>
            </a:r>
            <a:endParaRPr/>
          </a:p>
          <a:p>
            <a:pPr indent="0" lvl="0" marL="0" rtl="0" algn="l">
              <a:lnSpc>
                <a:spcPct val="100000"/>
              </a:lnSpc>
              <a:spcBef>
                <a:spcPts val="0"/>
              </a:spcBef>
              <a:spcAft>
                <a:spcPts val="0"/>
              </a:spcAft>
              <a:buSzPts val="1400"/>
              <a:buNone/>
            </a:pPr>
            <a:r>
              <a:rPr lang="en-US"/>
              <a:t>So, the users in CAOS department uses serial NetCDF for I/O in the ROMS model.</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Reasons for updating -- </a:t>
            </a:r>
            <a:endParaRPr/>
          </a:p>
          <a:p>
            <a:pPr indent="0" lvl="0" marL="0" rtl="0" algn="l">
              <a:lnSpc>
                <a:spcPct val="100000"/>
              </a:lnSpc>
              <a:spcBef>
                <a:spcPts val="0"/>
              </a:spcBef>
              <a:spcAft>
                <a:spcPts val="0"/>
              </a:spcAft>
              <a:buSzPts val="1400"/>
              <a:buNone/>
            </a:pPr>
            <a:r>
              <a:rPr lang="en-US"/>
              <a:t>NetCDF version was updated in Cray.</a:t>
            </a:r>
            <a:endParaRPr/>
          </a:p>
          <a:p>
            <a:pPr indent="0" lvl="0" marL="0" rtl="0" algn="l">
              <a:lnSpc>
                <a:spcPct val="100000"/>
              </a:lnSpc>
              <a:spcBef>
                <a:spcPts val="0"/>
              </a:spcBef>
              <a:spcAft>
                <a:spcPts val="0"/>
              </a:spcAft>
              <a:buSzPts val="1400"/>
              <a:buNone/>
            </a:pPr>
            <a:r>
              <a:rPr lang="en-US"/>
              <a:t>The length of runs, the variables and the frequency used were different. So to make things consistent, it is updated.</a:t>
            </a:r>
            <a:endParaRPr/>
          </a:p>
        </p:txBody>
      </p:sp>
      <p:sp>
        <p:nvSpPr>
          <p:cNvPr id="323" name="Google Shape;323;g765f7f6dde_1_1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765f7f6dde_1_20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g765f7f6dde_1_2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Start --- One of the feedback I got during my mid-term presentation was to get the IO input and output timings as percentage of the total execution time.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At last ---- So, our improvement strategies are on the I/O write part of the ROMS model.</a:t>
            </a:r>
            <a:endParaRPr/>
          </a:p>
        </p:txBody>
      </p:sp>
      <p:sp>
        <p:nvSpPr>
          <p:cNvPr id="338" name="Google Shape;338;g765f7f6dde_1_2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65f7f6dde_1_2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765f7f6dde_1_2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g765f7f6dde_1_2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c692f7452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g7c692f745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It is because more number of processes need to send their data and then wait for the master process to complete the data</a:t>
            </a:r>
            <a:endParaRPr/>
          </a:p>
          <a:p>
            <a:pPr indent="0" lvl="0" marL="0" rtl="0" algn="l">
              <a:spcBef>
                <a:spcPts val="0"/>
              </a:spcBef>
              <a:spcAft>
                <a:spcPts val="0"/>
              </a:spcAft>
              <a:buClr>
                <a:schemeClr val="dk1"/>
              </a:buClr>
              <a:buSzPts val="1100"/>
              <a:buFont typeface="Arial"/>
              <a:buNone/>
            </a:pPr>
            <a:r>
              <a:rPr lang="en-US"/>
              <a:t>write. They proceed for the next computations once "No Error" is broadcast by the master to all leading to an implicit barrier.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Total MPI timings are not increasing with increasing number of processes for parallel NetCDF. </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Clr>
                <a:schemeClr val="dk1"/>
              </a:buClr>
              <a:buSzPts val="1400"/>
              <a:buFont typeface="Arial"/>
              <a:buNone/>
            </a:pPr>
            <a:r>
              <a:rPr lang="en-US"/>
              <a:t>The parallel NetCDF values are within 150 sec whereas it is 1500 sec in case of serial NetCDF for same experimental setup.</a:t>
            </a:r>
            <a:endParaRPr/>
          </a:p>
          <a:p>
            <a:pPr indent="0" lvl="0" marL="0" rtl="0" algn="l">
              <a:lnSpc>
                <a:spcPct val="100000"/>
              </a:lnSpc>
              <a:spcBef>
                <a:spcPts val="0"/>
              </a:spcBef>
              <a:spcAft>
                <a:spcPts val="0"/>
              </a:spcAft>
              <a:buSzPts val="1400"/>
              <a:buNone/>
            </a:pPr>
            <a:r>
              <a:rPr lang="en-US"/>
              <a:t>It means the imbalance is not due to MPI communications in case of parallel NetCDF.</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
        <p:nvSpPr>
          <p:cNvPr id="364" name="Google Shape;364;g7c692f745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8b020c43db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8b020c43db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Mention gather</a:t>
            </a:r>
            <a:endParaRPr/>
          </a:p>
          <a:p>
            <a:pPr indent="0" lvl="0" marL="0" rtl="0" algn="l">
              <a:spcBef>
                <a:spcPts val="0"/>
              </a:spcBef>
              <a:spcAft>
                <a:spcPts val="0"/>
              </a:spcAft>
              <a:buClr>
                <a:schemeClr val="dk1"/>
              </a:buClr>
              <a:buSzPts val="1400"/>
              <a:buFont typeface="Arial"/>
              <a:buNone/>
            </a:pPr>
            <a:r>
              <a:rPr lang="en-US"/>
              <a:t>nf_90_put_var</a:t>
            </a:r>
            <a:endParaRPr/>
          </a:p>
          <a:p>
            <a:pPr indent="0" lvl="0" marL="0" rtl="0" algn="l">
              <a:spcBef>
                <a:spcPts val="0"/>
              </a:spcBef>
              <a:spcAft>
                <a:spcPts val="0"/>
              </a:spcAft>
              <a:buClr>
                <a:schemeClr val="dk1"/>
              </a:buClr>
              <a:buSzPts val="1400"/>
              <a:buFont typeface="Arial"/>
              <a:buNone/>
            </a:pPr>
            <a:r>
              <a:rPr lang="en-US"/>
              <a:t>In case of serial NetCDF, The master gathers the data from all the processes using MPI Gather and then writes the complete data using nf_90_put_var call.</a:t>
            </a:r>
            <a:endParaRPr/>
          </a:p>
          <a:p>
            <a:pPr indent="0" lvl="0" marL="0" rtl="0" algn="l">
              <a:spcBef>
                <a:spcPts val="0"/>
              </a:spcBef>
              <a:spcAft>
                <a:spcPts val="0"/>
              </a:spcAft>
              <a:buClr>
                <a:schemeClr val="dk1"/>
              </a:buClr>
              <a:buSzPts val="1400"/>
              <a:buFont typeface="Arial"/>
              <a:buNone/>
            </a:pPr>
            <a:r>
              <a:rPr lang="en-US"/>
              <a:t>It is not required in parallel as they write their own part of the data.</a:t>
            </a:r>
            <a:endParaRPr/>
          </a:p>
        </p:txBody>
      </p:sp>
      <p:sp>
        <p:nvSpPr>
          <p:cNvPr id="376" name="Google Shape;376;g8b020c43db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820fd2f56e_0_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g820fd2f56e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g820fd2f56e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8ad5cc0f23_0_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8ad5cc0f23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Points allocated per process is shown here partially for clarity…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cases</a:t>
            </a:r>
            <a:endParaRPr/>
          </a:p>
          <a:p>
            <a:pPr indent="0" lvl="0" marL="0" rtl="0" algn="l">
              <a:spcBef>
                <a:spcPts val="0"/>
              </a:spcBef>
              <a:spcAft>
                <a:spcPts val="0"/>
              </a:spcAft>
              <a:buNone/>
            </a:pPr>
            <a:r>
              <a:rPr lang="en-US"/>
              <a:t>If user wants to write all points -- same as initial data dist (adjustments in edge tiles along latitude and longitudes)</a:t>
            </a:r>
            <a:endParaRPr/>
          </a:p>
          <a:p>
            <a:pPr indent="0" lvl="0" marL="0" rtl="0" algn="l">
              <a:spcBef>
                <a:spcPts val="0"/>
              </a:spcBef>
              <a:spcAft>
                <a:spcPts val="0"/>
              </a:spcAft>
              <a:buNone/>
            </a:pPr>
            <a:r>
              <a:rPr lang="en-US"/>
              <a:t>Then only water points -- intermediate processing step of removing land points (blue) and then redistribution (green)</a:t>
            </a:r>
            <a:endParaRPr/>
          </a:p>
        </p:txBody>
      </p:sp>
      <p:sp>
        <p:nvSpPr>
          <p:cNvPr id="394" name="Google Shape;394;g8ad5cc0f23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8ad5cc0f23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8ad5cc0f23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Output -- define and write</a:t>
            </a:r>
            <a:endParaRPr/>
          </a:p>
          <a:p>
            <a:pPr indent="0" lvl="0" marL="0" rtl="0" algn="l">
              <a:spcBef>
                <a:spcPts val="0"/>
              </a:spcBef>
              <a:spcAft>
                <a:spcPts val="0"/>
              </a:spcAft>
              <a:buNone/>
            </a:pPr>
            <a:r>
              <a:rPr lang="en-US"/>
              <a:t>Define -- Variables and their attributes</a:t>
            </a:r>
            <a:endParaRPr/>
          </a:p>
          <a:p>
            <a:pPr indent="0" lvl="0" marL="0" rtl="0" algn="l">
              <a:spcBef>
                <a:spcPts val="0"/>
              </a:spcBef>
              <a:spcAft>
                <a:spcPts val="0"/>
              </a:spcAft>
              <a:buNone/>
            </a:pPr>
            <a:r>
              <a:rPr lang="en-US"/>
              <a:t>Write -- write the actual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Details in next slides</a:t>
            </a:r>
            <a:endParaRPr/>
          </a:p>
        </p:txBody>
      </p:sp>
      <p:sp>
        <p:nvSpPr>
          <p:cNvPr id="405" name="Google Shape;405;g8ad5cc0f23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8ad228a3b5_1_2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ad228a3b5_1_2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define info -- vars and their dimensions..</a:t>
            </a:r>
            <a:endParaRPr/>
          </a:p>
          <a:p>
            <a:pPr indent="0" lvl="0" marL="0" rtl="0" algn="l">
              <a:spcBef>
                <a:spcPts val="0"/>
              </a:spcBef>
              <a:spcAft>
                <a:spcPts val="0"/>
              </a:spcAft>
              <a:buNone/>
            </a:pPr>
            <a:r>
              <a:rPr lang="en-US"/>
              <a:t>write info -- write time recordless like latitude , longitude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write -- write time varying like vel, temp , salinity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upper one non-tiled → Independent</a:t>
            </a:r>
            <a:endParaRPr/>
          </a:p>
          <a:p>
            <a:pPr indent="0" lvl="0" marL="0" rtl="0" algn="l">
              <a:spcBef>
                <a:spcPts val="0"/>
              </a:spcBef>
              <a:spcAft>
                <a:spcPts val="0"/>
              </a:spcAft>
              <a:buNone/>
            </a:pPr>
            <a:r>
              <a:rPr lang="en-US"/>
              <a:t>lower three are tiled → Collective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For the</a:t>
            </a:r>
            <a:r>
              <a:rPr lang="en-US"/>
              <a:t> non-tiled variables i.e in those those 66 function calls  all processes involved in parallel NetCDF call are sending an independent write request to the same portion of the file as the data is not distributed for these variables,. So, there is I/O contention due to file locking by multiple write requests leading to imbalance although independent calls help to minimize global synchronization overhead. It is found that the imbalance is increasing with increase in number of processes.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Whereas for tiled-variables, i.e lower three boxes , all processes involved in parallel NetCDF call are sending I/O write requests collectively. Hence, it  merges the separate requests as the entire grid data is written by all the processes making the I/O write efficient.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The imbalance is solved after those function calls were changed from independent to collective. Now, the non-tiled variables make a single collective write request.</a:t>
            </a:r>
            <a:endParaRPr/>
          </a:p>
        </p:txBody>
      </p:sp>
      <p:sp>
        <p:nvSpPr>
          <p:cNvPr id="416" name="Google Shape;416;g8ad228a3b5_1_2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Just mention Initial I/O Analysis and then I/O Improvement</a:t>
            </a:r>
            <a:endParaRPr/>
          </a:p>
        </p:txBody>
      </p:sp>
      <p:sp>
        <p:nvSpPr>
          <p:cNvPr id="212" name="Google Shape;212;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8ad5cc0f23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ad5cc0f23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5" name="Google Shape;425;g8ad5cc0f23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8ad5cc0f23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8ad5cc0f23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g8ad5cc0f23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8ad5cc0f23_0_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8ad5cc0f23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g8ad5cc0f23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8ad5cc0f23_0_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ad5cc0f23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Non-overlapping, as file is not locked for all the processes at the same time. Moreover, the process which completes one function and move to next might need to wait if some other process has already locked the file making the imbalance pattern different in different experimental runs.</a:t>
            </a:r>
            <a:endParaRPr/>
          </a:p>
        </p:txBody>
      </p:sp>
      <p:sp>
        <p:nvSpPr>
          <p:cNvPr id="460" name="Google Shape;460;g8ad5cc0f23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8ad5cc0f23_0_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ad5cc0f23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define phase , more processes means more file locking and hence more imbalance.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 output times are max of cpu times … At beginning it the actual wall-clock times…</a:t>
            </a:r>
            <a:endParaRPr/>
          </a:p>
          <a:p>
            <a:pPr indent="0" lvl="0" marL="0" rtl="0" algn="l">
              <a:spcBef>
                <a:spcPts val="0"/>
              </a:spcBef>
              <a:spcAft>
                <a:spcPts val="0"/>
              </a:spcAft>
              <a:buNone/>
            </a:pPr>
            <a:r>
              <a:rPr lang="en-US"/>
              <a:t>CPU * 2 = Overall Execution,  Similarly,  Max of Output * 2 = Output execution time (Shown at beginning as difference of 2)</a:t>
            </a:r>
            <a:endParaRPr/>
          </a:p>
        </p:txBody>
      </p:sp>
      <p:sp>
        <p:nvSpPr>
          <p:cNvPr id="474" name="Google Shape;474;g8ad5cc0f23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8ad5cc0f23_0_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8ad5cc0f23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8ad5cc0f23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8ad5cc0f23_0_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8ad5cc0f23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Lets say we have m 3d records as shown in blue. So we calculate the temporal mean which is also a 3d data as shown in green.</a:t>
            </a:r>
            <a:endParaRPr/>
          </a:p>
          <a:p>
            <a:pPr indent="0" lvl="0" marL="0" rtl="0" algn="l">
              <a:spcBef>
                <a:spcPts val="0"/>
              </a:spcBef>
              <a:spcAft>
                <a:spcPts val="0"/>
              </a:spcAft>
              <a:buClr>
                <a:schemeClr val="dk1"/>
              </a:buClr>
              <a:buSzPts val="1100"/>
              <a:buFont typeface="Arial"/>
              <a:buNone/>
            </a:pPr>
            <a:r>
              <a:rPr lang="en-US"/>
              <a:t>Each point is the mean of m records. So it is done point-wise for each cell. Similarly we calculate Temporal SD.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Then, Difference between Temporal Mean (similarly Standard Deviation) with </a:t>
            </a:r>
            <a:r>
              <a:rPr lang="en-US"/>
              <a:t>without selective writing (m records) and </a:t>
            </a:r>
            <a:r>
              <a:rPr lang="en-US"/>
              <a:t> </a:t>
            </a:r>
            <a:endParaRPr/>
          </a:p>
          <a:p>
            <a:pPr indent="0" lvl="0" marL="0" rtl="0" algn="l">
              <a:spcBef>
                <a:spcPts val="0"/>
              </a:spcBef>
              <a:spcAft>
                <a:spcPts val="0"/>
              </a:spcAft>
              <a:buClr>
                <a:schemeClr val="dk1"/>
              </a:buClr>
              <a:buSzPts val="1100"/>
              <a:buFont typeface="Arial"/>
              <a:buNone/>
            </a:pPr>
            <a:r>
              <a:rPr lang="en-US"/>
              <a:t>selective writing (&lt; m records) is calculated to check the accuracy loss due to selective writing strategy.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The quality of data is also checked from the Surface Contour Plots of the difference between Temporal Means </a:t>
            </a:r>
            <a:r>
              <a:rPr lang="en-US"/>
              <a:t>(similarly Standard Deviation).</a:t>
            </a:r>
            <a:endParaRPr/>
          </a:p>
          <a:p>
            <a:pPr indent="0" lvl="0" marL="0" rtl="0" algn="l">
              <a:spcBef>
                <a:spcPts val="0"/>
              </a:spcBef>
              <a:spcAft>
                <a:spcPts val="0"/>
              </a:spcAft>
              <a:buNone/>
            </a:pPr>
            <a:r>
              <a:rPr lang="en-US"/>
              <a:t>Close to zero is good!</a:t>
            </a:r>
            <a:endParaRPr/>
          </a:p>
        </p:txBody>
      </p:sp>
      <p:sp>
        <p:nvSpPr>
          <p:cNvPr id="494" name="Google Shape;494;g8ad5cc0f23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8ad228a3b5_1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8ad228a3b5_1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solidFill>
                  <a:srgbClr val="000000"/>
                </a:solidFill>
                <a:highlight>
                  <a:srgbClr val="FFFFFF"/>
                </a:highlight>
                <a:latin typeface="Arial"/>
                <a:ea typeface="Arial"/>
                <a:cs typeface="Arial"/>
                <a:sym typeface="Arial"/>
              </a:rPr>
              <a:t>CAOS -- Centre for Atmospheric and Oceanic Sciences</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US" sz="1050">
                <a:solidFill>
                  <a:srgbClr val="000000"/>
                </a:solidFill>
                <a:highlight>
                  <a:srgbClr val="FFFFFF"/>
                </a:highlight>
                <a:latin typeface="Arial"/>
                <a:ea typeface="Arial"/>
                <a:cs typeface="Arial"/>
                <a:sym typeface="Arial"/>
              </a:rPr>
              <a:t>with discussion with Prof VInay from CAOS dept of IISc. They uses this ROMS model for their experiments.</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5F6368"/>
              </a:solidFill>
              <a:highlight>
                <a:srgbClr val="FFFFFF"/>
              </a:highlight>
              <a:latin typeface="Arial"/>
              <a:ea typeface="Arial"/>
              <a:cs typeface="Arial"/>
              <a:sym typeface="Arial"/>
            </a:endParaRPr>
          </a:p>
        </p:txBody>
      </p:sp>
      <p:sp>
        <p:nvSpPr>
          <p:cNvPr id="507" name="Google Shape;507;g8ad228a3b5_1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8ad5cc0f23_0_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8ad5cc0f23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Fig a shows reduction in writes with increasing Threshold.</a:t>
            </a:r>
            <a:endParaRPr/>
          </a:p>
          <a:p>
            <a:pPr indent="0" lvl="0" marL="0" rtl="0" algn="l">
              <a:spcBef>
                <a:spcPts val="0"/>
              </a:spcBef>
              <a:spcAft>
                <a:spcPts val="0"/>
              </a:spcAft>
              <a:buNone/>
            </a:pPr>
            <a:r>
              <a:rPr lang="en-US"/>
              <a:t>Fib b shows increase in AL using difference in Temporal Mean between non-sel and sel output data.</a:t>
            </a:r>
            <a:endParaRPr/>
          </a:p>
          <a:p>
            <a:pPr indent="0" lvl="0" marL="0" rtl="0" algn="l">
              <a:spcBef>
                <a:spcPts val="0"/>
              </a:spcBef>
              <a:spcAft>
                <a:spcPts val="0"/>
              </a:spcAft>
              <a:buNone/>
            </a:pPr>
            <a:r>
              <a:rPr lang="en-US"/>
              <a:t>SImilarly for temporal SD in fig c.</a:t>
            </a:r>
            <a:endParaRPr/>
          </a:p>
        </p:txBody>
      </p:sp>
      <p:sp>
        <p:nvSpPr>
          <p:cNvPr id="520" name="Google Shape;520;g8ad5cc0f23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8ad5cc0f23_0_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8ad5cc0f23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Day 1 is high as the model builds up in first few steps..So it is not stable..</a:t>
            </a:r>
            <a:endParaRPr/>
          </a:p>
        </p:txBody>
      </p:sp>
      <p:sp>
        <p:nvSpPr>
          <p:cNvPr id="534" name="Google Shape;534;g8ad5cc0f23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65f7f6dde_1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765f7f6dde_1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briefly I will introduce the ROMS model.</a:t>
            </a:r>
            <a:endParaRPr/>
          </a:p>
          <a:p>
            <a:pPr indent="0" lvl="0" marL="0" rtl="0" algn="l">
              <a:lnSpc>
                <a:spcPct val="100000"/>
              </a:lnSpc>
              <a:spcBef>
                <a:spcPts val="0"/>
              </a:spcBef>
              <a:spcAft>
                <a:spcPts val="0"/>
              </a:spcAft>
              <a:buSzPts val="1400"/>
              <a:buNone/>
            </a:pPr>
            <a:r>
              <a:rPr lang="en-US"/>
              <a:t>1.The roms model can work standalone ocean model or coupled with atmosphere/waves.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2.The grid is partitioned into multiples tiles. One tile allocated to each process. </a:t>
            </a:r>
            <a:endParaRPr/>
          </a:p>
          <a:p>
            <a:pPr indent="0" lvl="0" marL="0" rtl="0" algn="l">
              <a:lnSpc>
                <a:spcPct val="100000"/>
              </a:lnSpc>
              <a:spcBef>
                <a:spcPts val="0"/>
              </a:spcBef>
              <a:spcAft>
                <a:spcPts val="0"/>
              </a:spcAft>
              <a:buSzPts val="1400"/>
              <a:buNone/>
            </a:pPr>
            <a:r>
              <a:rPr lang="en-US"/>
              <a:t>Data exchange is done at the boundary to support independent computation.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3. The computation is always in parallel. It is the I/O that is Serial /Parallel. </a:t>
            </a:r>
            <a:endParaRPr/>
          </a:p>
          <a:p>
            <a:pPr indent="0" lvl="0" marL="0" rtl="0" algn="l">
              <a:lnSpc>
                <a:spcPct val="100000"/>
              </a:lnSpc>
              <a:spcBef>
                <a:spcPts val="0"/>
              </a:spcBef>
              <a:spcAft>
                <a:spcPts val="0"/>
              </a:spcAft>
              <a:buSzPts val="1400"/>
              <a:buNone/>
            </a:pPr>
            <a:r>
              <a:rPr lang="en-US"/>
              <a:t>Now the I/O is completely done using NetCDF library.</a:t>
            </a:r>
            <a:endParaRPr/>
          </a:p>
          <a:p>
            <a:pPr indent="0" lvl="0" marL="0" rtl="0" algn="l">
              <a:lnSpc>
                <a:spcPct val="100000"/>
              </a:lnSpc>
              <a:spcBef>
                <a:spcPts val="0"/>
              </a:spcBef>
              <a:spcAft>
                <a:spcPts val="0"/>
              </a:spcAft>
              <a:buSzPts val="1400"/>
              <a:buNone/>
            </a:pPr>
            <a:r>
              <a:rPr lang="en-US"/>
              <a:t>The parallel NetCDF works on top of HDF5. It combines both the advantages!</a:t>
            </a:r>
            <a:endParaRPr/>
          </a:p>
          <a:p>
            <a:pPr indent="0" lvl="0" marL="0" rtl="0" algn="l">
              <a:lnSpc>
                <a:spcPct val="100000"/>
              </a:lnSpc>
              <a:spcBef>
                <a:spcPts val="0"/>
              </a:spcBef>
              <a:spcAft>
                <a:spcPts val="0"/>
              </a:spcAft>
              <a:buSzPts val="1400"/>
              <a:buNone/>
            </a:pPr>
            <a:r>
              <a:t/>
            </a:r>
            <a:endParaRPr/>
          </a:p>
        </p:txBody>
      </p:sp>
      <p:sp>
        <p:nvSpPr>
          <p:cNvPr id="220" name="Google Shape;220;g765f7f6dde_1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8ad5cc0f23_0_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8ad5cc0f23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g8ad5cc0f23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8ad5cc0f23_0_1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8ad5cc0f23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Results for selected threshold based on acceptable deviation.</a:t>
            </a:r>
            <a:endParaRPr/>
          </a:p>
        </p:txBody>
      </p:sp>
      <p:sp>
        <p:nvSpPr>
          <p:cNvPr id="562" name="Google Shape;562;g8ad5cc0f23_0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8ad5cc0f23_0_1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8ad5cc0f23_0_1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g8ad5cc0f23_0_1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8ad228a3b5_1_1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8ad228a3b5_1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File striping is a technique to distribute the data of a single file across multiple OSTs.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 proper </a:t>
            </a:r>
            <a:r>
              <a:rPr lang="en-US"/>
              <a:t>striping can increase the bandwidth to read or write in a  file. It also increases the upper</a:t>
            </a:r>
            <a:endParaRPr/>
          </a:p>
          <a:p>
            <a:pPr indent="0" lvl="0" marL="0" rtl="0" algn="l">
              <a:spcBef>
                <a:spcPts val="0"/>
              </a:spcBef>
              <a:spcAft>
                <a:spcPts val="0"/>
              </a:spcAft>
              <a:buNone/>
            </a:pPr>
            <a:r>
              <a:rPr lang="en-US"/>
              <a:t>limit of file size as multiple OSTs are used.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But it also leads to extra overhead due to increased network contention in I/O servers. </a:t>
            </a:r>
            <a:endParaRPr/>
          </a:p>
          <a:p>
            <a:pPr indent="0" lvl="0" marL="0" rtl="0" algn="l">
              <a:spcBef>
                <a:spcPts val="0"/>
              </a:spcBef>
              <a:spcAft>
                <a:spcPts val="0"/>
              </a:spcAft>
              <a:buNone/>
            </a:pPr>
            <a:r>
              <a:rPr lang="en-US"/>
              <a:t>So there is a trade-off involved.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Hence, optimizing the Lustre parameters help in the improvement of the I/O performance.</a:t>
            </a:r>
            <a:endParaRPr/>
          </a:p>
          <a:p>
            <a:pPr indent="0" lvl="0" marL="0" rtl="0" algn="l">
              <a:spcBef>
                <a:spcPts val="0"/>
              </a:spcBef>
              <a:spcAft>
                <a:spcPts val="0"/>
              </a:spcAft>
              <a:buNone/>
            </a:pPr>
            <a:r>
              <a:rPr lang="en-US"/>
              <a:t>Depends on number of parallel processes, write data size, how it is stored in the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Default stripe size is 1 Mb  and stripe count is 4 OSTs.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Basically, the number of OSTs which each process needs to access should be minimized by stripe alignment.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85" name="Google Shape;585;g8ad228a3b5_1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8ad5cc0f23_0_1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8ad5cc0f23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For a small number of processes, the benefit of using multiple</a:t>
            </a:r>
            <a:endParaRPr/>
          </a:p>
          <a:p>
            <a:pPr indent="0" lvl="0" marL="0" rtl="0" algn="l">
              <a:spcBef>
                <a:spcPts val="0"/>
              </a:spcBef>
              <a:spcAft>
                <a:spcPts val="0"/>
              </a:spcAft>
              <a:buClr>
                <a:schemeClr val="dk1"/>
              </a:buClr>
              <a:buSzPts val="1100"/>
              <a:buFont typeface="Arial"/>
              <a:buNone/>
            </a:pPr>
            <a:r>
              <a:rPr lang="en-US"/>
              <a:t>OSTs is lost because of dominating I/O contention for using multiple OSTs.</a:t>
            </a:r>
            <a:endParaRPr/>
          </a:p>
        </p:txBody>
      </p:sp>
      <p:sp>
        <p:nvSpPr>
          <p:cNvPr id="597" name="Google Shape;597;g8ad5cc0f23_0_1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8ad5cc0f23_0_1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8ad5cc0f23_0_1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All these results are using parallel NetCDF using </a:t>
            </a:r>
            <a:r>
              <a:rPr lang="en-US"/>
              <a:t>1440 processes.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 was shown earlier that the load balancing strategy improved the Parallel NetCDF performance (i.e. this Balanced + Non-selective) by 27% wrt serial NetCDF.</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the overall improvement of parallel NetCDF is around 60% wrt the serial NetCDF used presently </a:t>
            </a:r>
            <a:r>
              <a:rPr lang="en-US"/>
              <a:t>for 1440 processes</a:t>
            </a:r>
            <a:r>
              <a:rPr lang="en-US"/>
              <a:t>.</a:t>
            </a:r>
            <a:endParaRPr/>
          </a:p>
          <a:p>
            <a:pPr indent="0" lvl="0" marL="0" rtl="0" algn="l">
              <a:spcBef>
                <a:spcPts val="0"/>
              </a:spcBef>
              <a:spcAft>
                <a:spcPts val="0"/>
              </a:spcAft>
              <a:buNone/>
            </a:pPr>
            <a:r>
              <a:rPr lang="en-US"/>
              <a:t>(As, serial NetCDF was used as it was faster than  default parallel NetCDF earlier)</a:t>
            </a:r>
            <a:endParaRPr/>
          </a:p>
        </p:txBody>
      </p:sp>
      <p:sp>
        <p:nvSpPr>
          <p:cNvPr id="608" name="Google Shape;608;g8ad5cc0f23_0_1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g765f7f6dde_1_3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0" name="Google Shape;620;g765f7f6dde_1_3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1" name="Google Shape;621;g765f7f6dde_1_3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g8ad5cc0f23_0_1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0" name="Google Shape;630;g8ad5cc0f23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1" name="Google Shape;631;g8ad5cc0f23_0_1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g765f7f6dde_1_29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8" name="Google Shape;638;g765f7f6dde_1_2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9" name="Google Shape;639;g765f7f6dde_1_2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67181f9c6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767181f9c6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Why NetCDF is used for climate models like in the ROMS model </a:t>
            </a:r>
            <a:endParaRPr/>
          </a:p>
          <a:p>
            <a:pPr indent="0" lvl="0" marL="0" rtl="0" algn="l">
              <a:lnSpc>
                <a:spcPct val="100000"/>
              </a:lnSpc>
              <a:spcBef>
                <a:spcPts val="0"/>
              </a:spcBef>
              <a:spcAft>
                <a:spcPts val="0"/>
              </a:spcAft>
              <a:buSzPts val="1400"/>
              <a:buNone/>
            </a:pPr>
            <a:r>
              <a:rPr lang="en-US"/>
              <a:t>Self-describing, read a subset of data efficiently, unlimited dimensions, appendable ,  easy post processing -- directly data can be plotted along different dimensions using Ncviewer!</a:t>
            </a:r>
            <a:endParaRPr/>
          </a:p>
          <a:p>
            <a:pPr indent="0" lvl="0" marL="0" rtl="0" algn="l">
              <a:lnSpc>
                <a:spcPct val="100000"/>
              </a:lnSpc>
              <a:spcBef>
                <a:spcPts val="0"/>
              </a:spcBef>
              <a:spcAft>
                <a:spcPts val="0"/>
              </a:spcAft>
              <a:buSzPts val="1400"/>
              <a:buNone/>
            </a:pPr>
            <a:r>
              <a:t/>
            </a:r>
            <a:endParaRPr/>
          </a:p>
        </p:txBody>
      </p:sp>
      <p:sp>
        <p:nvSpPr>
          <p:cNvPr id="235" name="Google Shape;235;g767181f9c6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65f7f6dde_1_30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765f7f6dde_1_3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My mid-term work was mainly upto detecting the issues in the ROMS model i.e. the I/O analysis part.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later works are on I/O improvement based on the analysis results and some other strategies to be discussed in I/O improvement section.</a:t>
            </a:r>
            <a:endParaRPr/>
          </a:p>
        </p:txBody>
      </p:sp>
      <p:sp>
        <p:nvSpPr>
          <p:cNvPr id="249" name="Google Shape;249;g765f7f6dde_1_3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af171a299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8af171a299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8af171a299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1.ROMS Model setup is for BOB region.</a:t>
            </a:r>
            <a:r>
              <a:rPr lang="en-US"/>
              <a:t> (</a:t>
            </a:r>
            <a:r>
              <a:rPr lang="en-US">
                <a:solidFill>
                  <a:srgbClr val="1C1D1E"/>
                </a:solidFill>
                <a:highlight>
                  <a:srgbClr val="FFFFFF"/>
                </a:highlight>
              </a:rPr>
              <a:t>The Bay of Bengal receives large amounts of freshwater from the Ganga‐Brahmaputra (GB) river during the summer monsoon.</a:t>
            </a:r>
            <a:r>
              <a:rPr lang="en-US"/>
              <a: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2.All exp are done in Cray XC40 machine. (24 cores used per node)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3.The tilings used are shown in Table 3. 48,240,960 and 1440.  </a:t>
            </a:r>
            <a:endParaRPr/>
          </a:p>
        </p:txBody>
      </p:sp>
      <p:sp>
        <p:nvSpPr>
          <p:cNvPr id="272" name="Google Shape;272;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65f7f6dde_1_9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765f7f6dde_1_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4.  Grid size Latitude / Longitude / depth</a:t>
            </a:r>
            <a:endParaRPr/>
          </a:p>
          <a:p>
            <a:pPr indent="0" lvl="0" marL="0" rtl="0" algn="l">
              <a:lnSpc>
                <a:spcPct val="100000"/>
              </a:lnSpc>
              <a:spcBef>
                <a:spcPts val="0"/>
              </a:spcBef>
              <a:spcAft>
                <a:spcPts val="0"/>
              </a:spcAft>
              <a:buSzPts val="1400"/>
              <a:buNone/>
            </a:pPr>
            <a:r>
              <a:rPr lang="en-US"/>
              <a:t>     3 days of simulation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5, Quick files are most time -consuming.  Hence, used for all experiments.</a:t>
            </a:r>
            <a:endParaRPr/>
          </a:p>
          <a:p>
            <a:pPr indent="0" lvl="0" marL="0" rtl="0" algn="l">
              <a:lnSpc>
                <a:spcPct val="100000"/>
              </a:lnSpc>
              <a:spcBef>
                <a:spcPts val="0"/>
              </a:spcBef>
              <a:spcAft>
                <a:spcPts val="0"/>
              </a:spcAft>
              <a:buSzPts val="1400"/>
              <a:buNone/>
            </a:pPr>
            <a:r>
              <a:t/>
            </a:r>
            <a:endParaRPr/>
          </a:p>
        </p:txBody>
      </p:sp>
      <p:sp>
        <p:nvSpPr>
          <p:cNvPr id="289" name="Google Shape;289;g765f7f6dde_1_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preprocessing is done in Matlab for the input to the ROMS model.</a:t>
            </a:r>
            <a:endParaRPr/>
          </a:p>
          <a:p>
            <a:pPr indent="0" lvl="0" marL="0" rtl="0" algn="l">
              <a:lnSpc>
                <a:spcPct val="100000"/>
              </a:lnSpc>
              <a:spcBef>
                <a:spcPts val="0"/>
              </a:spcBef>
              <a:spcAft>
                <a:spcPts val="0"/>
              </a:spcAft>
              <a:buSzPts val="1400"/>
              <a:buNone/>
            </a:pPr>
            <a:r>
              <a:rPr lang="en-US"/>
              <a:t>This shows the BOB region .</a:t>
            </a:r>
            <a:endParaRPr/>
          </a:p>
        </p:txBody>
      </p:sp>
      <p:sp>
        <p:nvSpPr>
          <p:cNvPr id="300" name="Google Shape;300;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creativecommons.org/licenses/by/4.0/deed.en_US" TargetMode="External"/><Relationship Id="rId5"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creativecommons.org/licenses/by/4.0/deed.en_US" TargetMode="Externa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4"/>
          <p:cNvSpPr/>
          <p:nvPr/>
        </p:nvSpPr>
        <p:spPr>
          <a:xfrm>
            <a:off x="208869" y="1121801"/>
            <a:ext cx="270000" cy="270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 name="Google Shape;17;p24"/>
          <p:cNvSpPr/>
          <p:nvPr/>
        </p:nvSpPr>
        <p:spPr>
          <a:xfrm>
            <a:off x="-51536" y="1121801"/>
            <a:ext cx="270000" cy="270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 name="Google Shape;18;p24"/>
          <p:cNvSpPr/>
          <p:nvPr/>
        </p:nvSpPr>
        <p:spPr>
          <a:xfrm>
            <a:off x="730204" y="1121801"/>
            <a:ext cx="270000" cy="270000"/>
          </a:xfrm>
          <a:prstGeom prst="rect">
            <a:avLst/>
          </a:prstGeom>
          <a:solidFill>
            <a:srgbClr val="ECFB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 name="Google Shape;19;p24"/>
          <p:cNvSpPr/>
          <p:nvPr/>
        </p:nvSpPr>
        <p:spPr>
          <a:xfrm>
            <a:off x="1785766" y="884837"/>
            <a:ext cx="270000" cy="270000"/>
          </a:xfrm>
          <a:prstGeom prst="rect">
            <a:avLst/>
          </a:prstGeom>
          <a:solidFill>
            <a:srgbClr val="ECFB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 name="Google Shape;20;p24"/>
          <p:cNvSpPr/>
          <p:nvPr/>
        </p:nvSpPr>
        <p:spPr>
          <a:xfrm>
            <a:off x="1514581" y="884837"/>
            <a:ext cx="270000" cy="270000"/>
          </a:xfrm>
          <a:prstGeom prst="rect">
            <a:avLst/>
          </a:prstGeom>
          <a:solidFill>
            <a:srgbClr val="DCF5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 name="Google Shape;21;p24"/>
          <p:cNvSpPr/>
          <p:nvPr/>
        </p:nvSpPr>
        <p:spPr>
          <a:xfrm>
            <a:off x="1244655" y="884837"/>
            <a:ext cx="270000" cy="270000"/>
          </a:xfrm>
          <a:prstGeom prst="rect">
            <a:avLst/>
          </a:prstGeom>
          <a:solidFill>
            <a:srgbClr val="C6CA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 name="Google Shape;22;p24"/>
          <p:cNvSpPr/>
          <p:nvPr/>
        </p:nvSpPr>
        <p:spPr>
          <a:xfrm>
            <a:off x="991663" y="884837"/>
            <a:ext cx="270000" cy="270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 name="Google Shape;23;p24"/>
          <p:cNvSpPr/>
          <p:nvPr/>
        </p:nvSpPr>
        <p:spPr>
          <a:xfrm>
            <a:off x="730204" y="884837"/>
            <a:ext cx="270000" cy="270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 name="Google Shape;24;p24"/>
          <p:cNvSpPr/>
          <p:nvPr/>
        </p:nvSpPr>
        <p:spPr>
          <a:xfrm>
            <a:off x="208869" y="884837"/>
            <a:ext cx="270000" cy="270000"/>
          </a:xfrm>
          <a:prstGeom prst="rect">
            <a:avLst/>
          </a:prstGeom>
          <a:solidFill>
            <a:srgbClr val="C6CA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 name="Google Shape;25;p24"/>
          <p:cNvSpPr/>
          <p:nvPr/>
        </p:nvSpPr>
        <p:spPr>
          <a:xfrm>
            <a:off x="-51536" y="884837"/>
            <a:ext cx="270000" cy="270000"/>
          </a:xfrm>
          <a:prstGeom prst="rect">
            <a:avLst/>
          </a:prstGeom>
          <a:solidFill>
            <a:srgbClr val="BDEA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 name="Google Shape;26;p24"/>
          <p:cNvSpPr/>
          <p:nvPr/>
        </p:nvSpPr>
        <p:spPr>
          <a:xfrm>
            <a:off x="2320594" y="621750"/>
            <a:ext cx="270000" cy="270000"/>
          </a:xfrm>
          <a:prstGeom prst="rect">
            <a:avLst/>
          </a:prstGeom>
          <a:solidFill>
            <a:srgbClr val="ECFB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 name="Google Shape;27;p24"/>
          <p:cNvSpPr/>
          <p:nvPr/>
        </p:nvSpPr>
        <p:spPr>
          <a:xfrm>
            <a:off x="2053180" y="621750"/>
            <a:ext cx="270000" cy="27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 name="Google Shape;28;p24"/>
          <p:cNvSpPr/>
          <p:nvPr/>
        </p:nvSpPr>
        <p:spPr>
          <a:xfrm>
            <a:off x="1785766" y="621750"/>
            <a:ext cx="270000" cy="270000"/>
          </a:xfrm>
          <a:prstGeom prst="rect">
            <a:avLst/>
          </a:prstGeom>
          <a:solidFill>
            <a:srgbClr val="C6CA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 name="Google Shape;29;p24"/>
          <p:cNvSpPr/>
          <p:nvPr/>
        </p:nvSpPr>
        <p:spPr>
          <a:xfrm>
            <a:off x="1514581" y="621750"/>
            <a:ext cx="270000" cy="270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 name="Google Shape;30;p24"/>
          <p:cNvSpPr txBox="1"/>
          <p:nvPr>
            <p:ph type="ctrTitle"/>
          </p:nvPr>
        </p:nvSpPr>
        <p:spPr>
          <a:xfrm>
            <a:off x="1143000" y="1291698"/>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2"/>
              </a:buClr>
              <a:buSzPts val="6000"/>
              <a:buFont typeface="Arvo"/>
              <a:buNone/>
              <a:defRPr sz="6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4"/>
          <p:cNvSpPr txBox="1"/>
          <p:nvPr>
            <p:ph idx="1" type="subTitle"/>
          </p:nvPr>
        </p:nvSpPr>
        <p:spPr>
          <a:xfrm>
            <a:off x="1143000" y="3771373"/>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accent2"/>
              </a:buClr>
              <a:buSzPts val="4000"/>
              <a:buNone/>
              <a:defRPr b="1" sz="4000">
                <a:solidFill>
                  <a:schemeClr val="accent2"/>
                </a:solidFill>
                <a:latin typeface="Economica"/>
                <a:ea typeface="Economica"/>
                <a:cs typeface="Economica"/>
                <a:sym typeface="Economica"/>
              </a:defRPr>
            </a:lvl1pPr>
            <a:lvl2pPr lvl="1" algn="ctr">
              <a:lnSpc>
                <a:spcPct val="90000"/>
              </a:lnSpc>
              <a:spcBef>
                <a:spcPts val="500"/>
              </a:spcBef>
              <a:spcAft>
                <a:spcPts val="0"/>
              </a:spcAft>
              <a:buClr>
                <a:schemeClr val="dk2"/>
              </a:buClr>
              <a:buSzPts val="2000"/>
              <a:buFont typeface="Calibri"/>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Clr>
                <a:schemeClr val="dk2"/>
              </a:buClr>
              <a:buSzPts val="1200"/>
              <a:buNone/>
              <a:defRPr sz="1600"/>
            </a:lvl4pPr>
            <a:lvl5pPr lvl="4" algn="ctr">
              <a:lnSpc>
                <a:spcPct val="90000"/>
              </a:lnSpc>
              <a:spcBef>
                <a:spcPts val="500"/>
              </a:spcBef>
              <a:spcAft>
                <a:spcPts val="0"/>
              </a:spcAft>
              <a:buClr>
                <a:schemeClr val="dk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24"/>
          <p:cNvSpPr txBox="1"/>
          <p:nvPr/>
        </p:nvSpPr>
        <p:spPr>
          <a:xfrm>
            <a:off x="697077" y="18008"/>
            <a:ext cx="2307426" cy="819150"/>
          </a:xfrm>
          <a:prstGeom prst="rect">
            <a:avLst/>
          </a:prstGeom>
          <a:noFill/>
          <a:ln>
            <a:noFill/>
          </a:ln>
        </p:spPr>
        <p:txBody>
          <a:bodyPr anchorCtr="0" anchor="t" bIns="0" lIns="0" spcFirstLastPara="1" rIns="0" wrap="square" tIns="0">
            <a:noAutofit/>
          </a:bodyPr>
          <a:lstStyle/>
          <a:p>
            <a:pPr indent="0" lvl="0" marL="0" marR="0" rtl="0" algn="l">
              <a:lnSpc>
                <a:spcPct val="128571"/>
              </a:lnSpc>
              <a:spcBef>
                <a:spcPts val="0"/>
              </a:spcBef>
              <a:spcAft>
                <a:spcPts val="0"/>
              </a:spcAft>
              <a:buClr>
                <a:srgbClr val="000000"/>
              </a:buClr>
              <a:buSzPts val="1400"/>
              <a:buFont typeface="Arial"/>
              <a:buNone/>
            </a:pPr>
            <a:r>
              <a:rPr b="0" i="0" lang="en-US" sz="1400" u="none" cap="none" strike="noStrike">
                <a:solidFill>
                  <a:srgbClr val="31479F"/>
                </a:solidFill>
                <a:latin typeface="Arvo"/>
                <a:ea typeface="Arvo"/>
                <a:cs typeface="Arvo"/>
                <a:sym typeface="Arvo"/>
              </a:rPr>
              <a:t>Indian Institute of Science</a:t>
            </a:r>
            <a:endParaRPr b="0" i="0" sz="1400" u="none" cap="none" strike="noStrike">
              <a:solidFill>
                <a:srgbClr val="31479F"/>
              </a:solidFill>
              <a:latin typeface="Arvo"/>
              <a:ea typeface="Arvo"/>
              <a:cs typeface="Arvo"/>
              <a:sym typeface="Arvo"/>
            </a:endParaRPr>
          </a:p>
          <a:p>
            <a:pPr indent="0" lvl="0" marL="0" marR="0" rtl="0" algn="l">
              <a:lnSpc>
                <a:spcPct val="127272"/>
              </a:lnSpc>
              <a:spcBef>
                <a:spcPts val="0"/>
              </a:spcBef>
              <a:spcAft>
                <a:spcPts val="0"/>
              </a:spcAft>
              <a:buClr>
                <a:srgbClr val="000000"/>
              </a:buClr>
              <a:buSzPts val="1100"/>
              <a:buFont typeface="Arial"/>
              <a:buNone/>
            </a:pPr>
            <a:r>
              <a:rPr b="0" i="0" lang="en-US" sz="1100" u="none" cap="none" strike="noStrike">
                <a:solidFill>
                  <a:srgbClr val="31479F"/>
                </a:solidFill>
                <a:latin typeface="Arvo"/>
                <a:ea typeface="Arvo"/>
                <a:cs typeface="Arvo"/>
                <a:sym typeface="Arvo"/>
              </a:rPr>
              <a:t>Bangalore, India</a:t>
            </a:r>
            <a:endParaRPr b="0" i="0" sz="1000" u="none" cap="none" strike="noStrike">
              <a:solidFill>
                <a:srgbClr val="31479F"/>
              </a:solidFill>
              <a:latin typeface="Arvo"/>
              <a:ea typeface="Arvo"/>
              <a:cs typeface="Arvo"/>
              <a:sym typeface="Arvo"/>
            </a:endParaRPr>
          </a:p>
          <a:p>
            <a:pPr indent="0" lvl="0" marL="0" marR="0" rtl="0" algn="l">
              <a:lnSpc>
                <a:spcPct val="120000"/>
              </a:lnSpc>
              <a:spcBef>
                <a:spcPts val="300"/>
              </a:spcBef>
              <a:spcAft>
                <a:spcPts val="0"/>
              </a:spcAft>
              <a:buClr>
                <a:srgbClr val="000000"/>
              </a:buClr>
              <a:buSzPts val="1000"/>
              <a:buFont typeface="Arial"/>
              <a:buNone/>
            </a:pPr>
            <a:r>
              <a:rPr b="1" i="0" lang="en-US" sz="1000" u="none" cap="none" strike="noStrike">
                <a:solidFill>
                  <a:srgbClr val="31479F"/>
                </a:solidFill>
                <a:latin typeface="Arvo"/>
                <a:ea typeface="Arvo"/>
                <a:cs typeface="Arvo"/>
                <a:sym typeface="Arvo"/>
              </a:rPr>
              <a:t>भारतीय विज्ञान संस्थान</a:t>
            </a:r>
            <a:endParaRPr b="0" i="0" sz="1100" u="none" cap="none" strike="noStrike">
              <a:solidFill>
                <a:srgbClr val="31479F"/>
              </a:solidFill>
              <a:latin typeface="Arvo"/>
              <a:ea typeface="Arvo"/>
              <a:cs typeface="Arvo"/>
              <a:sym typeface="Arvo"/>
            </a:endParaRPr>
          </a:p>
          <a:p>
            <a:pPr indent="0" lvl="0" marL="0" marR="0" rtl="0" algn="l">
              <a:lnSpc>
                <a:spcPct val="120000"/>
              </a:lnSpc>
              <a:spcBef>
                <a:spcPts val="200"/>
              </a:spcBef>
              <a:spcAft>
                <a:spcPts val="0"/>
              </a:spcAft>
              <a:buClr>
                <a:srgbClr val="000000"/>
              </a:buClr>
              <a:buSzPts val="1000"/>
              <a:buFont typeface="Arial"/>
              <a:buNone/>
            </a:pPr>
            <a:r>
              <a:rPr b="0" i="0" lang="en-US" sz="1000" u="none" cap="none" strike="noStrike">
                <a:solidFill>
                  <a:srgbClr val="31479F"/>
                </a:solidFill>
                <a:latin typeface="Arvo"/>
                <a:ea typeface="Arvo"/>
                <a:cs typeface="Arvo"/>
                <a:sym typeface="Arvo"/>
              </a:rPr>
              <a:t>बंगलौर, भारत</a:t>
            </a:r>
            <a:endParaRPr b="0" i="0" sz="1100" u="none" cap="none" strike="noStrike">
              <a:solidFill>
                <a:srgbClr val="31479F"/>
              </a:solidFill>
              <a:latin typeface="Arvo"/>
              <a:ea typeface="Arvo"/>
              <a:cs typeface="Arvo"/>
              <a:sym typeface="Arvo"/>
            </a:endParaRPr>
          </a:p>
          <a:p>
            <a:pPr indent="0" lvl="0" marL="0" marR="0" rtl="0" algn="l">
              <a:lnSpc>
                <a:spcPct val="107000"/>
              </a:lnSpc>
              <a:spcBef>
                <a:spcPts val="0"/>
              </a:spcBef>
              <a:spcAft>
                <a:spcPts val="0"/>
              </a:spcAft>
              <a:buClr>
                <a:srgbClr val="000000"/>
              </a:buClr>
              <a:buSzPts val="800"/>
              <a:buFont typeface="Arial"/>
              <a:buNone/>
            </a:pPr>
            <a:r>
              <a:rPr b="0" i="0" lang="en-US" sz="800" u="none" cap="none" strike="noStrike">
                <a:solidFill>
                  <a:srgbClr val="31479F"/>
                </a:solidFill>
                <a:latin typeface="Arvo"/>
                <a:ea typeface="Arvo"/>
                <a:cs typeface="Arvo"/>
                <a:sym typeface="Arvo"/>
              </a:rPr>
              <a:t> </a:t>
            </a:r>
            <a:endParaRPr b="0" i="0" sz="1000" u="none" cap="none" strike="noStrike">
              <a:solidFill>
                <a:srgbClr val="31479F"/>
              </a:solidFill>
              <a:latin typeface="Arvo"/>
              <a:ea typeface="Arvo"/>
              <a:cs typeface="Arvo"/>
              <a:sym typeface="Arvo"/>
            </a:endParaRPr>
          </a:p>
        </p:txBody>
      </p:sp>
      <p:pic>
        <p:nvPicPr>
          <p:cNvPr descr="http://www.iisc.ernet.in/fa/images/IIsc_logo.jpg" id="33" name="Google Shape;33;p24"/>
          <p:cNvPicPr preferRelativeResize="0"/>
          <p:nvPr/>
        </p:nvPicPr>
        <p:blipFill rotWithShape="1">
          <a:blip r:embed="rId2">
            <a:alphaModFix/>
          </a:blip>
          <a:srcRect b="0" l="0" r="0" t="0"/>
          <a:stretch/>
        </p:blipFill>
        <p:spPr>
          <a:xfrm>
            <a:off x="7076" y="79782"/>
            <a:ext cx="684000" cy="720000"/>
          </a:xfrm>
          <a:prstGeom prst="rect">
            <a:avLst/>
          </a:prstGeom>
          <a:noFill/>
          <a:ln>
            <a:noFill/>
          </a:ln>
        </p:spPr>
      </p:pic>
      <p:pic>
        <p:nvPicPr>
          <p:cNvPr descr="http://www.iisc.ernet.in/fa/images/IIsc_logo.jpg" id="34" name="Google Shape;34;p24"/>
          <p:cNvPicPr preferRelativeResize="0"/>
          <p:nvPr/>
        </p:nvPicPr>
        <p:blipFill rotWithShape="1">
          <a:blip r:embed="rId3">
            <a:alphaModFix/>
          </a:blip>
          <a:srcRect b="0" l="0" r="0" t="0"/>
          <a:stretch/>
        </p:blipFill>
        <p:spPr>
          <a:xfrm>
            <a:off x="7076" y="58266"/>
            <a:ext cx="684000" cy="720000"/>
          </a:xfrm>
          <a:prstGeom prst="rect">
            <a:avLst/>
          </a:prstGeom>
          <a:noFill/>
          <a:ln>
            <a:noFill/>
          </a:ln>
        </p:spPr>
      </p:pic>
      <p:sp>
        <p:nvSpPr>
          <p:cNvPr id="35" name="Google Shape;35;p24"/>
          <p:cNvSpPr/>
          <p:nvPr/>
        </p:nvSpPr>
        <p:spPr>
          <a:xfrm>
            <a:off x="3119717" y="0"/>
            <a:ext cx="6024281" cy="360000"/>
          </a:xfrm>
          <a:prstGeom prst="rect">
            <a:avLst/>
          </a:prstGeom>
          <a:gradFill>
            <a:gsLst>
              <a:gs pos="0">
                <a:schemeClr val="accent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r">
              <a:lnSpc>
                <a:spcPct val="114285"/>
              </a:lnSpc>
              <a:spcBef>
                <a:spcPts val="0"/>
              </a:spcBef>
              <a:spcAft>
                <a:spcPts val="0"/>
              </a:spcAft>
              <a:buClr>
                <a:schemeClr val="lt1"/>
              </a:buClr>
              <a:buSzPts val="2100"/>
              <a:buFont typeface="Economica"/>
              <a:buNone/>
            </a:pPr>
            <a:r>
              <a:rPr b="1" i="0" lang="en-US" sz="2100" u="none" cap="none" strike="noStrike">
                <a:solidFill>
                  <a:schemeClr val="lt1"/>
                </a:solidFill>
                <a:latin typeface="Economica"/>
                <a:ea typeface="Economica"/>
                <a:cs typeface="Economica"/>
                <a:sym typeface="Economica"/>
              </a:rPr>
              <a:t>Department of Computational and Data Sciences</a:t>
            </a:r>
            <a:endParaRPr b="1" i="0" sz="2100" u="none" cap="none" strike="noStrike">
              <a:solidFill>
                <a:schemeClr val="lt1"/>
              </a:solidFill>
              <a:latin typeface="Economica"/>
              <a:ea typeface="Economica"/>
              <a:cs typeface="Economica"/>
              <a:sym typeface="Economica"/>
            </a:endParaRPr>
          </a:p>
        </p:txBody>
      </p:sp>
      <p:sp>
        <p:nvSpPr>
          <p:cNvPr id="36" name="Google Shape;36;p24"/>
          <p:cNvSpPr/>
          <p:nvPr/>
        </p:nvSpPr>
        <p:spPr>
          <a:xfrm>
            <a:off x="2852836" y="354958"/>
            <a:ext cx="270000" cy="270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 name="Google Shape;37;p24"/>
          <p:cNvSpPr/>
          <p:nvPr/>
        </p:nvSpPr>
        <p:spPr>
          <a:xfrm>
            <a:off x="2587735" y="354958"/>
            <a:ext cx="270000" cy="27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 name="Google Shape;38;p24"/>
          <p:cNvSpPr/>
          <p:nvPr/>
        </p:nvSpPr>
        <p:spPr>
          <a:xfrm>
            <a:off x="2320594" y="354958"/>
            <a:ext cx="270000" cy="270000"/>
          </a:xfrm>
          <a:prstGeom prst="rect">
            <a:avLst/>
          </a:prstGeom>
          <a:solidFill>
            <a:srgbClr val="C6CA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 name="Google Shape;39;p24"/>
          <p:cNvSpPr/>
          <p:nvPr/>
        </p:nvSpPr>
        <p:spPr>
          <a:xfrm>
            <a:off x="2053180" y="354958"/>
            <a:ext cx="270000" cy="270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 name="Google Shape;40;p24"/>
          <p:cNvSpPr/>
          <p:nvPr/>
        </p:nvSpPr>
        <p:spPr>
          <a:xfrm>
            <a:off x="469274" y="1121801"/>
            <a:ext cx="270000" cy="270000"/>
          </a:xfrm>
          <a:prstGeom prst="rect">
            <a:avLst/>
          </a:prstGeom>
          <a:solidFill>
            <a:srgbClr val="DCF5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 name="Google Shape;41;p24"/>
          <p:cNvSpPr/>
          <p:nvPr/>
        </p:nvSpPr>
        <p:spPr>
          <a:xfrm>
            <a:off x="469274" y="884837"/>
            <a:ext cx="270000" cy="27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 name="Google Shape;42;p24"/>
          <p:cNvSpPr/>
          <p:nvPr/>
        </p:nvSpPr>
        <p:spPr>
          <a:xfrm>
            <a:off x="916977" y="6224522"/>
            <a:ext cx="7632190" cy="6463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1" lang="en-US" sz="1200" u="none" cap="none" strike="noStrike">
                <a:solidFill>
                  <a:srgbClr val="C6CAE4"/>
                </a:solidFill>
                <a:latin typeface="Calibri"/>
                <a:ea typeface="Calibri"/>
                <a:cs typeface="Calibri"/>
                <a:sym typeface="Calibri"/>
              </a:rPr>
              <a:t>©Department of Computational and Data Science, IISc, 2016</a:t>
            </a:r>
            <a:br>
              <a:rPr b="0" i="1" lang="en-US" sz="1200" u="none" cap="none" strike="noStrike">
                <a:solidFill>
                  <a:srgbClr val="C6CAE4"/>
                </a:solidFill>
                <a:latin typeface="Calibri"/>
                <a:ea typeface="Calibri"/>
                <a:cs typeface="Calibri"/>
                <a:sym typeface="Calibri"/>
              </a:rPr>
            </a:br>
            <a:r>
              <a:rPr b="0" i="1" lang="en-US" sz="1200" u="none" cap="none" strike="noStrike">
                <a:solidFill>
                  <a:srgbClr val="C6CAE4"/>
                </a:solidFill>
                <a:latin typeface="Calibri"/>
                <a:ea typeface="Calibri"/>
                <a:cs typeface="Calibri"/>
                <a:sym typeface="Calibri"/>
              </a:rPr>
              <a:t>This work is licensed under a </a:t>
            </a:r>
            <a:r>
              <a:rPr b="0" i="1" lang="en-US" sz="1200" u="sng" cap="none" strike="noStrike">
                <a:solidFill>
                  <a:schemeClr val="hlink"/>
                </a:solidFill>
                <a:latin typeface="Calibri"/>
                <a:ea typeface="Calibri"/>
                <a:cs typeface="Calibri"/>
                <a:sym typeface="Calibri"/>
                <a:hlinkClick r:id="rId4"/>
              </a:rPr>
              <a:t>Creative Commons Attribution 4.0 International License</a:t>
            </a:r>
            <a:r>
              <a:rPr b="0" i="1" lang="en-US" sz="1200" u="none" cap="none" strike="noStrike">
                <a:solidFill>
                  <a:srgbClr val="C6CAE4"/>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1" lang="en-US" sz="1200" u="none" cap="none" strike="noStrike">
                <a:solidFill>
                  <a:srgbClr val="C6CAE4"/>
                </a:solidFill>
                <a:latin typeface="Calibri"/>
                <a:ea typeface="Calibri"/>
                <a:cs typeface="Calibri"/>
                <a:sym typeface="Calibri"/>
              </a:rPr>
              <a:t>Copyright for external content used with attribution is retained by their original authors</a:t>
            </a:r>
            <a:endParaRPr b="0" i="1" sz="1200" u="none" cap="none" strike="noStrike">
              <a:solidFill>
                <a:srgbClr val="C6CAE4"/>
              </a:solidFill>
              <a:latin typeface="Calibri"/>
              <a:ea typeface="Calibri"/>
              <a:cs typeface="Calibri"/>
              <a:sym typeface="Calibri"/>
            </a:endParaRPr>
          </a:p>
        </p:txBody>
      </p:sp>
      <p:pic>
        <p:nvPicPr>
          <p:cNvPr descr="Creative Commons License" id="43" name="Google Shape;43;p24"/>
          <p:cNvPicPr preferRelativeResize="0"/>
          <p:nvPr/>
        </p:nvPicPr>
        <p:blipFill rotWithShape="1">
          <a:blip r:embed="rId5">
            <a:alphaModFix/>
          </a:blip>
          <a:srcRect b="0" l="0" r="0" t="0"/>
          <a:stretch/>
        </p:blipFill>
        <p:spPr>
          <a:xfrm>
            <a:off x="83464" y="6400051"/>
            <a:ext cx="838200" cy="295275"/>
          </a:xfrm>
          <a:prstGeom prst="rect">
            <a:avLst/>
          </a:prstGeom>
          <a:noFill/>
          <a:ln>
            <a:noFill/>
          </a:ln>
        </p:spPr>
      </p:pic>
      <p:grpSp>
        <p:nvGrpSpPr>
          <p:cNvPr id="44" name="Google Shape;44;p24"/>
          <p:cNvGrpSpPr/>
          <p:nvPr/>
        </p:nvGrpSpPr>
        <p:grpSpPr>
          <a:xfrm>
            <a:off x="7254124" y="5901000"/>
            <a:ext cx="1878078" cy="915514"/>
            <a:chOff x="3802302" y="177382"/>
            <a:chExt cx="3192821" cy="1556416"/>
          </a:xfrm>
        </p:grpSpPr>
        <p:sp>
          <p:nvSpPr>
            <p:cNvPr id="45" name="Google Shape;45;p24"/>
            <p:cNvSpPr/>
            <p:nvPr/>
          </p:nvSpPr>
          <p:spPr>
            <a:xfrm>
              <a:off x="3930990" y="1669208"/>
              <a:ext cx="2921635" cy="0"/>
            </a:xfrm>
            <a:custGeom>
              <a:rect b="b" l="l" r="r" t="t"/>
              <a:pathLst>
                <a:path extrusionOk="0" h="120000" w="2921634">
                  <a:moveTo>
                    <a:pt x="0" y="0"/>
                  </a:moveTo>
                  <a:lnTo>
                    <a:pt x="2921203" y="0"/>
                  </a:lnTo>
                </a:path>
              </a:pathLst>
            </a:custGeom>
            <a:noFill/>
            <a:ln cap="flat" cmpd="sng" w="9525">
              <a:solidFill>
                <a:srgbClr val="005D9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46" name="Google Shape;46;p24"/>
            <p:cNvGrpSpPr/>
            <p:nvPr/>
          </p:nvGrpSpPr>
          <p:grpSpPr>
            <a:xfrm>
              <a:off x="3927903" y="264369"/>
              <a:ext cx="1003096" cy="1080000"/>
              <a:chOff x="598488" y="432211"/>
              <a:chExt cx="2120668" cy="2283253"/>
            </a:xfrm>
          </p:grpSpPr>
          <p:sp>
            <p:nvSpPr>
              <p:cNvPr id="47" name="Google Shape;47;p24"/>
              <p:cNvSpPr/>
              <p:nvPr/>
            </p:nvSpPr>
            <p:spPr>
              <a:xfrm>
                <a:off x="1205052" y="2584170"/>
                <a:ext cx="73660" cy="73025"/>
              </a:xfrm>
              <a:custGeom>
                <a:rect b="b" l="l" r="r" t="t"/>
                <a:pathLst>
                  <a:path extrusionOk="0" h="73025" w="73659">
                    <a:moveTo>
                      <a:pt x="39627" y="0"/>
                    </a:moveTo>
                    <a:lnTo>
                      <a:pt x="5051" y="17194"/>
                    </a:lnTo>
                    <a:lnTo>
                      <a:pt x="0" y="40554"/>
                    </a:lnTo>
                    <a:lnTo>
                      <a:pt x="3351" y="52202"/>
                    </a:lnTo>
                    <a:lnTo>
                      <a:pt x="10620" y="62446"/>
                    </a:lnTo>
                    <a:lnTo>
                      <a:pt x="17885" y="68116"/>
                    </a:lnTo>
                    <a:lnTo>
                      <a:pt x="29208" y="72513"/>
                    </a:lnTo>
                    <a:lnTo>
                      <a:pt x="41203" y="73008"/>
                    </a:lnTo>
                    <a:lnTo>
                      <a:pt x="52855" y="69591"/>
                    </a:lnTo>
                    <a:lnTo>
                      <a:pt x="63151" y="62251"/>
                    </a:lnTo>
                    <a:lnTo>
                      <a:pt x="69973" y="52632"/>
                    </a:lnTo>
                    <a:lnTo>
                      <a:pt x="73200" y="41606"/>
                    </a:lnTo>
                    <a:lnTo>
                      <a:pt x="72685" y="29895"/>
                    </a:lnTo>
                    <a:lnTo>
                      <a:pt x="68279" y="18223"/>
                    </a:lnTo>
                    <a:lnTo>
                      <a:pt x="59835" y="7312"/>
                    </a:lnTo>
                    <a:lnTo>
                      <a:pt x="50338" y="1961"/>
                    </a:lnTo>
                    <a:lnTo>
                      <a:pt x="39627" y="0"/>
                    </a:lnTo>
                    <a:close/>
                  </a:path>
                </a:pathLst>
              </a:cu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 name="Google Shape;48;p24"/>
              <p:cNvSpPr/>
              <p:nvPr/>
            </p:nvSpPr>
            <p:spPr>
              <a:xfrm>
                <a:off x="1962839" y="577608"/>
                <a:ext cx="667385" cy="1985010"/>
              </a:xfrm>
              <a:custGeom>
                <a:rect b="b" l="l" r="r" t="t"/>
                <a:pathLst>
                  <a:path extrusionOk="0" h="1985010" w="667385">
                    <a:moveTo>
                      <a:pt x="0" y="0"/>
                    </a:moveTo>
                    <a:lnTo>
                      <a:pt x="72899" y="55445"/>
                    </a:lnTo>
                    <a:lnTo>
                      <a:pt x="139199" y="113673"/>
                    </a:lnTo>
                    <a:lnTo>
                      <a:pt x="199209" y="174074"/>
                    </a:lnTo>
                    <a:lnTo>
                      <a:pt x="253237" y="236039"/>
                    </a:lnTo>
                    <a:lnTo>
                      <a:pt x="301594" y="298962"/>
                    </a:lnTo>
                    <a:lnTo>
                      <a:pt x="344589" y="362233"/>
                    </a:lnTo>
                    <a:lnTo>
                      <a:pt x="382531" y="425245"/>
                    </a:lnTo>
                    <a:lnTo>
                      <a:pt x="415730" y="487388"/>
                    </a:lnTo>
                    <a:lnTo>
                      <a:pt x="444494" y="548056"/>
                    </a:lnTo>
                    <a:lnTo>
                      <a:pt x="469134" y="606639"/>
                    </a:lnTo>
                    <a:lnTo>
                      <a:pt x="489959" y="662529"/>
                    </a:lnTo>
                    <a:lnTo>
                      <a:pt x="507278" y="715119"/>
                    </a:lnTo>
                    <a:lnTo>
                      <a:pt x="521401" y="763799"/>
                    </a:lnTo>
                    <a:lnTo>
                      <a:pt x="532637" y="807962"/>
                    </a:lnTo>
                    <a:lnTo>
                      <a:pt x="541296" y="847000"/>
                    </a:lnTo>
                    <a:lnTo>
                      <a:pt x="552118" y="907265"/>
                    </a:lnTo>
                    <a:lnTo>
                      <a:pt x="556755" y="944016"/>
                    </a:lnTo>
                    <a:lnTo>
                      <a:pt x="556039" y="1047664"/>
                    </a:lnTo>
                    <a:lnTo>
                      <a:pt x="550684" y="1145660"/>
                    </a:lnTo>
                    <a:lnTo>
                      <a:pt x="541196" y="1238040"/>
                    </a:lnTo>
                    <a:lnTo>
                      <a:pt x="528080" y="1324842"/>
                    </a:lnTo>
                    <a:lnTo>
                      <a:pt x="511842" y="1406101"/>
                    </a:lnTo>
                    <a:lnTo>
                      <a:pt x="492988" y="1481853"/>
                    </a:lnTo>
                    <a:lnTo>
                      <a:pt x="472024" y="1552136"/>
                    </a:lnTo>
                    <a:lnTo>
                      <a:pt x="449453" y="1616986"/>
                    </a:lnTo>
                    <a:lnTo>
                      <a:pt x="425784" y="1676438"/>
                    </a:lnTo>
                    <a:lnTo>
                      <a:pt x="401520" y="1730530"/>
                    </a:lnTo>
                    <a:lnTo>
                      <a:pt x="377167" y="1779298"/>
                    </a:lnTo>
                    <a:lnTo>
                      <a:pt x="353231" y="1822777"/>
                    </a:lnTo>
                    <a:lnTo>
                      <a:pt x="330218" y="1861005"/>
                    </a:lnTo>
                    <a:lnTo>
                      <a:pt x="308633" y="1894018"/>
                    </a:lnTo>
                    <a:lnTo>
                      <a:pt x="271770" y="1944544"/>
                    </a:lnTo>
                    <a:lnTo>
                      <a:pt x="246686" y="1974646"/>
                    </a:lnTo>
                    <a:lnTo>
                      <a:pt x="237426" y="1984616"/>
                    </a:lnTo>
                    <a:lnTo>
                      <a:pt x="299925" y="1940762"/>
                    </a:lnTo>
                    <a:lnTo>
                      <a:pt x="356056" y="1890351"/>
                    </a:lnTo>
                    <a:lnTo>
                      <a:pt x="406161" y="1834335"/>
                    </a:lnTo>
                    <a:lnTo>
                      <a:pt x="450581" y="1773667"/>
                    </a:lnTo>
                    <a:lnTo>
                      <a:pt x="489661" y="1709299"/>
                    </a:lnTo>
                    <a:lnTo>
                      <a:pt x="523740" y="1642183"/>
                    </a:lnTo>
                    <a:lnTo>
                      <a:pt x="553161" y="1573272"/>
                    </a:lnTo>
                    <a:lnTo>
                      <a:pt x="578266" y="1503516"/>
                    </a:lnTo>
                    <a:lnTo>
                      <a:pt x="599398" y="1433869"/>
                    </a:lnTo>
                    <a:lnTo>
                      <a:pt x="616897" y="1365283"/>
                    </a:lnTo>
                    <a:lnTo>
                      <a:pt x="631107" y="1298710"/>
                    </a:lnTo>
                    <a:lnTo>
                      <a:pt x="642369" y="1235101"/>
                    </a:lnTo>
                    <a:lnTo>
                      <a:pt x="651025" y="1175410"/>
                    </a:lnTo>
                    <a:lnTo>
                      <a:pt x="657417" y="1120589"/>
                    </a:lnTo>
                    <a:lnTo>
                      <a:pt x="661888" y="1071589"/>
                    </a:lnTo>
                    <a:lnTo>
                      <a:pt x="664779" y="1029363"/>
                    </a:lnTo>
                    <a:lnTo>
                      <a:pt x="667189" y="969042"/>
                    </a:lnTo>
                    <a:lnTo>
                      <a:pt x="667393" y="952850"/>
                    </a:lnTo>
                    <a:lnTo>
                      <a:pt x="667385" y="947242"/>
                    </a:lnTo>
                    <a:lnTo>
                      <a:pt x="647153" y="834291"/>
                    </a:lnTo>
                    <a:lnTo>
                      <a:pt x="621068" y="730297"/>
                    </a:lnTo>
                    <a:lnTo>
                      <a:pt x="589873" y="634920"/>
                    </a:lnTo>
                    <a:lnTo>
                      <a:pt x="554314" y="547815"/>
                    </a:lnTo>
                    <a:lnTo>
                      <a:pt x="515137" y="468642"/>
                    </a:lnTo>
                    <a:lnTo>
                      <a:pt x="473086" y="397057"/>
                    </a:lnTo>
                    <a:lnTo>
                      <a:pt x="428907" y="332719"/>
                    </a:lnTo>
                    <a:lnTo>
                      <a:pt x="383345" y="275285"/>
                    </a:lnTo>
                    <a:lnTo>
                      <a:pt x="337146" y="224413"/>
                    </a:lnTo>
                    <a:lnTo>
                      <a:pt x="291053" y="179760"/>
                    </a:lnTo>
                    <a:lnTo>
                      <a:pt x="245814" y="140985"/>
                    </a:lnTo>
                    <a:lnTo>
                      <a:pt x="202173" y="107744"/>
                    </a:lnTo>
                    <a:lnTo>
                      <a:pt x="160874" y="79696"/>
                    </a:lnTo>
                    <a:lnTo>
                      <a:pt x="122665" y="56498"/>
                    </a:lnTo>
                    <a:lnTo>
                      <a:pt x="88289" y="37808"/>
                    </a:lnTo>
                    <a:lnTo>
                      <a:pt x="34019" y="12584"/>
                    </a:lnTo>
                    <a:lnTo>
                      <a:pt x="4028" y="1284"/>
                    </a:lnTo>
                    <a:lnTo>
                      <a:pt x="0" y="0"/>
                    </a:lnTo>
                    <a:close/>
                  </a:path>
                </a:pathLst>
              </a:cu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24"/>
              <p:cNvSpPr/>
              <p:nvPr/>
            </p:nvSpPr>
            <p:spPr>
              <a:xfrm>
                <a:off x="798262" y="732992"/>
                <a:ext cx="1520190" cy="1545590"/>
              </a:xfrm>
              <a:custGeom>
                <a:rect b="b" l="l" r="r" t="t"/>
                <a:pathLst>
                  <a:path extrusionOk="0" h="1545589" w="1520189">
                    <a:moveTo>
                      <a:pt x="820" y="1503114"/>
                    </a:moveTo>
                    <a:lnTo>
                      <a:pt x="694" y="1505363"/>
                    </a:lnTo>
                    <a:lnTo>
                      <a:pt x="0" y="1534954"/>
                    </a:lnTo>
                    <a:lnTo>
                      <a:pt x="37" y="1545273"/>
                    </a:lnTo>
                    <a:lnTo>
                      <a:pt x="820" y="1503114"/>
                    </a:lnTo>
                    <a:close/>
                  </a:path>
                  <a:path extrusionOk="0" h="1545589" w="1520189">
                    <a:moveTo>
                      <a:pt x="1276047" y="0"/>
                    </a:moveTo>
                    <a:lnTo>
                      <a:pt x="1182981" y="4203"/>
                    </a:lnTo>
                    <a:lnTo>
                      <a:pt x="1080725" y="14886"/>
                    </a:lnTo>
                    <a:lnTo>
                      <a:pt x="971664" y="33811"/>
                    </a:lnTo>
                    <a:lnTo>
                      <a:pt x="858182" y="62739"/>
                    </a:lnTo>
                    <a:lnTo>
                      <a:pt x="742664" y="103434"/>
                    </a:lnTo>
                    <a:lnTo>
                      <a:pt x="627493" y="157658"/>
                    </a:lnTo>
                    <a:lnTo>
                      <a:pt x="515054" y="227173"/>
                    </a:lnTo>
                    <a:lnTo>
                      <a:pt x="407733" y="313741"/>
                    </a:lnTo>
                    <a:lnTo>
                      <a:pt x="307912" y="419126"/>
                    </a:lnTo>
                    <a:lnTo>
                      <a:pt x="217977" y="545089"/>
                    </a:lnTo>
                    <a:lnTo>
                      <a:pt x="140311" y="693394"/>
                    </a:lnTo>
                    <a:lnTo>
                      <a:pt x="77300" y="865802"/>
                    </a:lnTo>
                    <a:lnTo>
                      <a:pt x="31328" y="1064077"/>
                    </a:lnTo>
                    <a:lnTo>
                      <a:pt x="4779" y="1289979"/>
                    </a:lnTo>
                    <a:lnTo>
                      <a:pt x="820" y="1503114"/>
                    </a:lnTo>
                    <a:lnTo>
                      <a:pt x="3332" y="1458550"/>
                    </a:lnTo>
                    <a:lnTo>
                      <a:pt x="9127" y="1396566"/>
                    </a:lnTo>
                    <a:lnTo>
                      <a:pt x="19289" y="1321461"/>
                    </a:lnTo>
                    <a:lnTo>
                      <a:pt x="35032" y="1235286"/>
                    </a:lnTo>
                    <a:lnTo>
                      <a:pt x="57567" y="1140089"/>
                    </a:lnTo>
                    <a:lnTo>
                      <a:pt x="88106" y="1037922"/>
                    </a:lnTo>
                    <a:lnTo>
                      <a:pt x="127862" y="930834"/>
                    </a:lnTo>
                    <a:lnTo>
                      <a:pt x="178045" y="820876"/>
                    </a:lnTo>
                    <a:lnTo>
                      <a:pt x="239869" y="710098"/>
                    </a:lnTo>
                    <a:lnTo>
                      <a:pt x="314545" y="600551"/>
                    </a:lnTo>
                    <a:lnTo>
                      <a:pt x="403286" y="494283"/>
                    </a:lnTo>
                    <a:lnTo>
                      <a:pt x="507302" y="393347"/>
                    </a:lnTo>
                    <a:lnTo>
                      <a:pt x="627807" y="299791"/>
                    </a:lnTo>
                    <a:lnTo>
                      <a:pt x="766012" y="215665"/>
                    </a:lnTo>
                    <a:lnTo>
                      <a:pt x="923129" y="143022"/>
                    </a:lnTo>
                    <a:lnTo>
                      <a:pt x="1100371" y="83909"/>
                    </a:lnTo>
                    <a:lnTo>
                      <a:pt x="1298949" y="40378"/>
                    </a:lnTo>
                    <a:lnTo>
                      <a:pt x="1520075" y="14478"/>
                    </a:lnTo>
                    <a:lnTo>
                      <a:pt x="1508724" y="12724"/>
                    </a:lnTo>
                    <a:lnTo>
                      <a:pt x="1476262" y="8637"/>
                    </a:lnTo>
                    <a:lnTo>
                      <a:pt x="1425072" y="3979"/>
                    </a:lnTo>
                    <a:lnTo>
                      <a:pt x="1357539" y="512"/>
                    </a:lnTo>
                    <a:lnTo>
                      <a:pt x="1276047" y="0"/>
                    </a:lnTo>
                    <a:close/>
                  </a:path>
                </a:pathLst>
              </a:cu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p24"/>
              <p:cNvSpPr/>
              <p:nvPr/>
            </p:nvSpPr>
            <p:spPr>
              <a:xfrm>
                <a:off x="907837" y="1023442"/>
                <a:ext cx="1642745" cy="328930"/>
              </a:xfrm>
              <a:custGeom>
                <a:rect b="b" l="l" r="r" t="t"/>
                <a:pathLst>
                  <a:path extrusionOk="0" h="328930" w="1642745">
                    <a:moveTo>
                      <a:pt x="0" y="0"/>
                    </a:moveTo>
                    <a:lnTo>
                      <a:pt x="53279" y="37931"/>
                    </a:lnTo>
                    <a:lnTo>
                      <a:pt x="93011" y="63744"/>
                    </a:lnTo>
                    <a:lnTo>
                      <a:pt x="142663" y="93835"/>
                    </a:lnTo>
                    <a:lnTo>
                      <a:pt x="201595" y="126820"/>
                    </a:lnTo>
                    <a:lnTo>
                      <a:pt x="269165" y="161315"/>
                    </a:lnTo>
                    <a:lnTo>
                      <a:pt x="344734" y="195938"/>
                    </a:lnTo>
                    <a:lnTo>
                      <a:pt x="427662" y="229304"/>
                    </a:lnTo>
                    <a:lnTo>
                      <a:pt x="517309" y="260029"/>
                    </a:lnTo>
                    <a:lnTo>
                      <a:pt x="613034" y="286730"/>
                    </a:lnTo>
                    <a:lnTo>
                      <a:pt x="714197" y="308022"/>
                    </a:lnTo>
                    <a:lnTo>
                      <a:pt x="820159" y="322523"/>
                    </a:lnTo>
                    <a:lnTo>
                      <a:pt x="930278" y="328849"/>
                    </a:lnTo>
                    <a:lnTo>
                      <a:pt x="1043916" y="325615"/>
                    </a:lnTo>
                    <a:lnTo>
                      <a:pt x="1160431" y="311438"/>
                    </a:lnTo>
                    <a:lnTo>
                      <a:pt x="1279183" y="284935"/>
                    </a:lnTo>
                    <a:lnTo>
                      <a:pt x="1399534" y="244721"/>
                    </a:lnTo>
                    <a:lnTo>
                      <a:pt x="1473085" y="211186"/>
                    </a:lnTo>
                    <a:lnTo>
                      <a:pt x="875165" y="211186"/>
                    </a:lnTo>
                    <a:lnTo>
                      <a:pt x="767774" y="207492"/>
                    </a:lnTo>
                    <a:lnTo>
                      <a:pt x="657977" y="198726"/>
                    </a:lnTo>
                    <a:lnTo>
                      <a:pt x="546691" y="184182"/>
                    </a:lnTo>
                    <a:lnTo>
                      <a:pt x="434831" y="163150"/>
                    </a:lnTo>
                    <a:lnTo>
                      <a:pt x="323316" y="134924"/>
                    </a:lnTo>
                    <a:lnTo>
                      <a:pt x="213061" y="98796"/>
                    </a:lnTo>
                    <a:lnTo>
                      <a:pt x="104983" y="54057"/>
                    </a:lnTo>
                    <a:lnTo>
                      <a:pt x="0" y="0"/>
                    </a:lnTo>
                    <a:close/>
                  </a:path>
                  <a:path extrusionOk="0" h="328930" w="1642745">
                    <a:moveTo>
                      <a:pt x="1642465" y="117627"/>
                    </a:moveTo>
                    <a:lnTo>
                      <a:pt x="1582133" y="133030"/>
                    </a:lnTo>
                    <a:lnTo>
                      <a:pt x="1537653" y="143123"/>
                    </a:lnTo>
                    <a:lnTo>
                      <a:pt x="1482515" y="154515"/>
                    </a:lnTo>
                    <a:lnTo>
                      <a:pt x="1417638" y="166499"/>
                    </a:lnTo>
                    <a:lnTo>
                      <a:pt x="1343937" y="178367"/>
                    </a:lnTo>
                    <a:lnTo>
                      <a:pt x="1262303" y="189413"/>
                    </a:lnTo>
                    <a:lnTo>
                      <a:pt x="1173731" y="198922"/>
                    </a:lnTo>
                    <a:lnTo>
                      <a:pt x="1079060" y="206194"/>
                    </a:lnTo>
                    <a:lnTo>
                      <a:pt x="979232" y="210518"/>
                    </a:lnTo>
                    <a:lnTo>
                      <a:pt x="875165" y="211186"/>
                    </a:lnTo>
                    <a:lnTo>
                      <a:pt x="1473085" y="211186"/>
                    </a:lnTo>
                    <a:lnTo>
                      <a:pt x="1520846" y="189410"/>
                    </a:lnTo>
                    <a:lnTo>
                      <a:pt x="1642465" y="117627"/>
                    </a:lnTo>
                    <a:close/>
                  </a:path>
                </a:pathLst>
              </a:custGeom>
              <a:solidFill>
                <a:srgbClr val="F985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 name="Google Shape;51;p24"/>
              <p:cNvSpPr/>
              <p:nvPr/>
            </p:nvSpPr>
            <p:spPr>
              <a:xfrm>
                <a:off x="700370" y="1230909"/>
                <a:ext cx="1769110" cy="1014730"/>
              </a:xfrm>
              <a:custGeom>
                <a:rect b="b" l="l" r="r" t="t"/>
                <a:pathLst>
                  <a:path extrusionOk="0" h="1014730" w="1769110">
                    <a:moveTo>
                      <a:pt x="0" y="0"/>
                    </a:moveTo>
                    <a:lnTo>
                      <a:pt x="78777" y="210379"/>
                    </a:lnTo>
                    <a:lnTo>
                      <a:pt x="167918" y="390957"/>
                    </a:lnTo>
                    <a:lnTo>
                      <a:pt x="265866" y="543789"/>
                    </a:lnTo>
                    <a:lnTo>
                      <a:pt x="371062" y="670932"/>
                    </a:lnTo>
                    <a:lnTo>
                      <a:pt x="481951" y="774441"/>
                    </a:lnTo>
                    <a:lnTo>
                      <a:pt x="596973" y="856373"/>
                    </a:lnTo>
                    <a:lnTo>
                      <a:pt x="714571" y="918782"/>
                    </a:lnTo>
                    <a:lnTo>
                      <a:pt x="833189" y="963726"/>
                    </a:lnTo>
                    <a:lnTo>
                      <a:pt x="951268" y="993259"/>
                    </a:lnTo>
                    <a:lnTo>
                      <a:pt x="1067250" y="1009438"/>
                    </a:lnTo>
                    <a:lnTo>
                      <a:pt x="1179579" y="1014319"/>
                    </a:lnTo>
                    <a:lnTo>
                      <a:pt x="1286697" y="1009958"/>
                    </a:lnTo>
                    <a:lnTo>
                      <a:pt x="1387045" y="998410"/>
                    </a:lnTo>
                    <a:lnTo>
                      <a:pt x="1479067" y="981732"/>
                    </a:lnTo>
                    <a:lnTo>
                      <a:pt x="1530685" y="969318"/>
                    </a:lnTo>
                    <a:lnTo>
                      <a:pt x="1301323" y="969318"/>
                    </a:lnTo>
                    <a:lnTo>
                      <a:pt x="1159559" y="955183"/>
                    </a:lnTo>
                    <a:lnTo>
                      <a:pt x="1025147" y="924372"/>
                    </a:lnTo>
                    <a:lnTo>
                      <a:pt x="898247" y="879150"/>
                    </a:lnTo>
                    <a:lnTo>
                      <a:pt x="779018" y="821779"/>
                    </a:lnTo>
                    <a:lnTo>
                      <a:pt x="667620" y="754522"/>
                    </a:lnTo>
                    <a:lnTo>
                      <a:pt x="564215" y="679642"/>
                    </a:lnTo>
                    <a:lnTo>
                      <a:pt x="468961" y="599401"/>
                    </a:lnTo>
                    <a:lnTo>
                      <a:pt x="382020" y="516063"/>
                    </a:lnTo>
                    <a:lnTo>
                      <a:pt x="303550" y="431891"/>
                    </a:lnTo>
                    <a:lnTo>
                      <a:pt x="233713" y="349146"/>
                    </a:lnTo>
                    <a:lnTo>
                      <a:pt x="172668" y="270092"/>
                    </a:lnTo>
                    <a:lnTo>
                      <a:pt x="120575" y="196992"/>
                    </a:lnTo>
                    <a:lnTo>
                      <a:pt x="77595" y="132109"/>
                    </a:lnTo>
                    <a:lnTo>
                      <a:pt x="43887" y="77705"/>
                    </a:lnTo>
                    <a:lnTo>
                      <a:pt x="19612" y="36044"/>
                    </a:lnTo>
                    <a:lnTo>
                      <a:pt x="4929" y="9388"/>
                    </a:lnTo>
                    <a:lnTo>
                      <a:pt x="0" y="0"/>
                    </a:lnTo>
                    <a:close/>
                  </a:path>
                  <a:path extrusionOk="0" h="1014730" w="1769110">
                    <a:moveTo>
                      <a:pt x="1769122" y="889050"/>
                    </a:moveTo>
                    <a:lnTo>
                      <a:pt x="1606265" y="938515"/>
                    </a:lnTo>
                    <a:lnTo>
                      <a:pt x="1450278" y="964517"/>
                    </a:lnTo>
                    <a:lnTo>
                      <a:pt x="1301323" y="969318"/>
                    </a:lnTo>
                    <a:lnTo>
                      <a:pt x="1530685" y="969318"/>
                    </a:lnTo>
                    <a:lnTo>
                      <a:pt x="1631902" y="941207"/>
                    </a:lnTo>
                    <a:lnTo>
                      <a:pt x="1689599" y="921472"/>
                    </a:lnTo>
                    <a:lnTo>
                      <a:pt x="1732740" y="904831"/>
                    </a:lnTo>
                    <a:lnTo>
                      <a:pt x="1759767" y="893338"/>
                    </a:lnTo>
                    <a:lnTo>
                      <a:pt x="1769122" y="889050"/>
                    </a:lnTo>
                    <a:close/>
                  </a:path>
                </a:pathLst>
              </a:custGeom>
              <a:solidFill>
                <a:srgbClr val="F985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 name="Google Shape;52;p24"/>
              <p:cNvSpPr/>
              <p:nvPr/>
            </p:nvSpPr>
            <p:spPr>
              <a:xfrm>
                <a:off x="1073039" y="1185621"/>
                <a:ext cx="1584960" cy="1365250"/>
              </a:xfrm>
              <a:custGeom>
                <a:rect b="b" l="l" r="r" t="t"/>
                <a:pathLst>
                  <a:path extrusionOk="0" h="1365250" w="1584960">
                    <a:moveTo>
                      <a:pt x="1584629" y="0"/>
                    </a:moveTo>
                    <a:lnTo>
                      <a:pt x="1576998" y="38164"/>
                    </a:lnTo>
                    <a:lnTo>
                      <a:pt x="1566433" y="82778"/>
                    </a:lnTo>
                    <a:lnTo>
                      <a:pt x="1550454" y="141664"/>
                    </a:lnTo>
                    <a:lnTo>
                      <a:pt x="1528378" y="212762"/>
                    </a:lnTo>
                    <a:lnTo>
                      <a:pt x="1499520" y="294010"/>
                    </a:lnTo>
                    <a:lnTo>
                      <a:pt x="1463195" y="383346"/>
                    </a:lnTo>
                    <a:lnTo>
                      <a:pt x="1418719" y="478711"/>
                    </a:lnTo>
                    <a:lnTo>
                      <a:pt x="1365406" y="578041"/>
                    </a:lnTo>
                    <a:lnTo>
                      <a:pt x="1302573" y="679276"/>
                    </a:lnTo>
                    <a:lnTo>
                      <a:pt x="1229535" y="780356"/>
                    </a:lnTo>
                    <a:lnTo>
                      <a:pt x="1145608" y="879217"/>
                    </a:lnTo>
                    <a:lnTo>
                      <a:pt x="1050105" y="973800"/>
                    </a:lnTo>
                    <a:lnTo>
                      <a:pt x="942344" y="1062042"/>
                    </a:lnTo>
                    <a:lnTo>
                      <a:pt x="821639" y="1141883"/>
                    </a:lnTo>
                    <a:lnTo>
                      <a:pt x="687306" y="1211262"/>
                    </a:lnTo>
                    <a:lnTo>
                      <a:pt x="538660" y="1268116"/>
                    </a:lnTo>
                    <a:lnTo>
                      <a:pt x="375017" y="1310385"/>
                    </a:lnTo>
                    <a:lnTo>
                      <a:pt x="195692" y="1336008"/>
                    </a:lnTo>
                    <a:lnTo>
                      <a:pt x="0" y="1342923"/>
                    </a:lnTo>
                    <a:lnTo>
                      <a:pt x="10172" y="1344938"/>
                    </a:lnTo>
                    <a:lnTo>
                      <a:pt x="39381" y="1349852"/>
                    </a:lnTo>
                    <a:lnTo>
                      <a:pt x="85666" y="1355970"/>
                    </a:lnTo>
                    <a:lnTo>
                      <a:pt x="147065" y="1361593"/>
                    </a:lnTo>
                    <a:lnTo>
                      <a:pt x="221618" y="1365025"/>
                    </a:lnTo>
                    <a:lnTo>
                      <a:pt x="307362" y="1364571"/>
                    </a:lnTo>
                    <a:lnTo>
                      <a:pt x="402338" y="1358533"/>
                    </a:lnTo>
                    <a:lnTo>
                      <a:pt x="504582" y="1345215"/>
                    </a:lnTo>
                    <a:lnTo>
                      <a:pt x="612135" y="1322921"/>
                    </a:lnTo>
                    <a:lnTo>
                      <a:pt x="723034" y="1289953"/>
                    </a:lnTo>
                    <a:lnTo>
                      <a:pt x="835319" y="1244615"/>
                    </a:lnTo>
                    <a:lnTo>
                      <a:pt x="947029" y="1185211"/>
                    </a:lnTo>
                    <a:lnTo>
                      <a:pt x="1056202" y="1110044"/>
                    </a:lnTo>
                    <a:lnTo>
                      <a:pt x="1160876" y="1017417"/>
                    </a:lnTo>
                    <a:lnTo>
                      <a:pt x="1259091" y="905634"/>
                    </a:lnTo>
                    <a:lnTo>
                      <a:pt x="1348885" y="772999"/>
                    </a:lnTo>
                    <a:lnTo>
                      <a:pt x="1428297" y="617814"/>
                    </a:lnTo>
                    <a:lnTo>
                      <a:pt x="1495366" y="438384"/>
                    </a:lnTo>
                    <a:lnTo>
                      <a:pt x="1548131" y="233011"/>
                    </a:lnTo>
                    <a:lnTo>
                      <a:pt x="1584629" y="0"/>
                    </a:lnTo>
                    <a:close/>
                  </a:path>
                </a:pathLst>
              </a:cu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 name="Google Shape;53;p24"/>
              <p:cNvSpPr/>
              <p:nvPr/>
            </p:nvSpPr>
            <p:spPr>
              <a:xfrm>
                <a:off x="1120242" y="676770"/>
                <a:ext cx="903605" cy="1850389"/>
              </a:xfrm>
              <a:custGeom>
                <a:rect b="b" l="l" r="r" t="t"/>
                <a:pathLst>
                  <a:path extrusionOk="0" h="1850389" w="903605">
                    <a:moveTo>
                      <a:pt x="7521" y="0"/>
                    </a:moveTo>
                    <a:lnTo>
                      <a:pt x="6543" y="9885"/>
                    </a:lnTo>
                    <a:lnTo>
                      <a:pt x="4286" y="38436"/>
                    </a:lnTo>
                    <a:lnTo>
                      <a:pt x="1766" y="83990"/>
                    </a:lnTo>
                    <a:lnTo>
                      <a:pt x="0" y="144886"/>
                    </a:lnTo>
                    <a:lnTo>
                      <a:pt x="2" y="219464"/>
                    </a:lnTo>
                    <a:lnTo>
                      <a:pt x="2791" y="306062"/>
                    </a:lnTo>
                    <a:lnTo>
                      <a:pt x="9381" y="403020"/>
                    </a:lnTo>
                    <a:lnTo>
                      <a:pt x="20789" y="508676"/>
                    </a:lnTo>
                    <a:lnTo>
                      <a:pt x="38030" y="621369"/>
                    </a:lnTo>
                    <a:lnTo>
                      <a:pt x="62121" y="739438"/>
                    </a:lnTo>
                    <a:lnTo>
                      <a:pt x="94079" y="861222"/>
                    </a:lnTo>
                    <a:lnTo>
                      <a:pt x="134918" y="985061"/>
                    </a:lnTo>
                    <a:lnTo>
                      <a:pt x="185655" y="1109292"/>
                    </a:lnTo>
                    <a:lnTo>
                      <a:pt x="247307" y="1232256"/>
                    </a:lnTo>
                    <a:lnTo>
                      <a:pt x="320889" y="1352290"/>
                    </a:lnTo>
                    <a:lnTo>
                      <a:pt x="407417" y="1467734"/>
                    </a:lnTo>
                    <a:lnTo>
                      <a:pt x="507908" y="1576927"/>
                    </a:lnTo>
                    <a:lnTo>
                      <a:pt x="623377" y="1678208"/>
                    </a:lnTo>
                    <a:lnTo>
                      <a:pt x="754841" y="1769916"/>
                    </a:lnTo>
                    <a:lnTo>
                      <a:pt x="903315" y="1850389"/>
                    </a:lnTo>
                    <a:lnTo>
                      <a:pt x="897172" y="1846425"/>
                    </a:lnTo>
                    <a:lnTo>
                      <a:pt x="879563" y="1834390"/>
                    </a:lnTo>
                    <a:lnTo>
                      <a:pt x="814882" y="1785280"/>
                    </a:lnTo>
                    <a:lnTo>
                      <a:pt x="770275" y="1747786"/>
                    </a:lnTo>
                    <a:lnTo>
                      <a:pt x="719134" y="1701388"/>
                    </a:lnTo>
                    <a:lnTo>
                      <a:pt x="662693" y="1645877"/>
                    </a:lnTo>
                    <a:lnTo>
                      <a:pt x="602184" y="1581045"/>
                    </a:lnTo>
                    <a:lnTo>
                      <a:pt x="538839" y="1506682"/>
                    </a:lnTo>
                    <a:lnTo>
                      <a:pt x="473892" y="1422580"/>
                    </a:lnTo>
                    <a:lnTo>
                      <a:pt x="408575" y="1328531"/>
                    </a:lnTo>
                    <a:lnTo>
                      <a:pt x="344122" y="1224325"/>
                    </a:lnTo>
                    <a:lnTo>
                      <a:pt x="281765" y="1109754"/>
                    </a:lnTo>
                    <a:lnTo>
                      <a:pt x="222738" y="984610"/>
                    </a:lnTo>
                    <a:lnTo>
                      <a:pt x="168272" y="848682"/>
                    </a:lnTo>
                    <a:lnTo>
                      <a:pt x="119601" y="701763"/>
                    </a:lnTo>
                    <a:lnTo>
                      <a:pt x="77957" y="543644"/>
                    </a:lnTo>
                    <a:lnTo>
                      <a:pt x="44574" y="374117"/>
                    </a:lnTo>
                    <a:lnTo>
                      <a:pt x="20684" y="192971"/>
                    </a:lnTo>
                    <a:lnTo>
                      <a:pt x="7521" y="0"/>
                    </a:lnTo>
                    <a:close/>
                  </a:path>
                </a:pathLst>
              </a:cu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p24"/>
              <p:cNvSpPr/>
              <p:nvPr/>
            </p:nvSpPr>
            <p:spPr>
              <a:xfrm>
                <a:off x="1261659" y="548589"/>
                <a:ext cx="688975" cy="2056764"/>
              </a:xfrm>
              <a:custGeom>
                <a:rect b="b" l="l" r="r" t="t"/>
                <a:pathLst>
                  <a:path extrusionOk="0" h="2056764" w="688975">
                    <a:moveTo>
                      <a:pt x="449211" y="0"/>
                    </a:moveTo>
                    <a:lnTo>
                      <a:pt x="473981" y="68522"/>
                    </a:lnTo>
                    <a:lnTo>
                      <a:pt x="489599" y="119491"/>
                    </a:lnTo>
                    <a:lnTo>
                      <a:pt x="506618" y="183068"/>
                    </a:lnTo>
                    <a:lnTo>
                      <a:pt x="523671" y="258381"/>
                    </a:lnTo>
                    <a:lnTo>
                      <a:pt x="539389" y="344558"/>
                    </a:lnTo>
                    <a:lnTo>
                      <a:pt x="552406" y="440725"/>
                    </a:lnTo>
                    <a:lnTo>
                      <a:pt x="561353" y="546010"/>
                    </a:lnTo>
                    <a:lnTo>
                      <a:pt x="564862" y="659541"/>
                    </a:lnTo>
                    <a:lnTo>
                      <a:pt x="561566" y="780443"/>
                    </a:lnTo>
                    <a:lnTo>
                      <a:pt x="550098" y="907845"/>
                    </a:lnTo>
                    <a:lnTo>
                      <a:pt x="529089" y="1040874"/>
                    </a:lnTo>
                    <a:lnTo>
                      <a:pt x="497171" y="1178656"/>
                    </a:lnTo>
                    <a:lnTo>
                      <a:pt x="452978" y="1320320"/>
                    </a:lnTo>
                    <a:lnTo>
                      <a:pt x="395140" y="1464992"/>
                    </a:lnTo>
                    <a:lnTo>
                      <a:pt x="322292" y="1611799"/>
                    </a:lnTo>
                    <a:lnTo>
                      <a:pt x="233064" y="1759870"/>
                    </a:lnTo>
                    <a:lnTo>
                      <a:pt x="126089" y="1908330"/>
                    </a:lnTo>
                    <a:lnTo>
                      <a:pt x="0" y="2056307"/>
                    </a:lnTo>
                    <a:lnTo>
                      <a:pt x="8485" y="2049380"/>
                    </a:lnTo>
                    <a:lnTo>
                      <a:pt x="69398" y="1995651"/>
                    </a:lnTo>
                    <a:lnTo>
                      <a:pt x="117174" y="1949979"/>
                    </a:lnTo>
                    <a:lnTo>
                      <a:pt x="173396" y="1892520"/>
                    </a:lnTo>
                    <a:lnTo>
                      <a:pt x="235740" y="1823839"/>
                    </a:lnTo>
                    <a:lnTo>
                      <a:pt x="301880" y="1744501"/>
                    </a:lnTo>
                    <a:lnTo>
                      <a:pt x="369491" y="1655069"/>
                    </a:lnTo>
                    <a:lnTo>
                      <a:pt x="436248" y="1556108"/>
                    </a:lnTo>
                    <a:lnTo>
                      <a:pt x="499825" y="1448182"/>
                    </a:lnTo>
                    <a:lnTo>
                      <a:pt x="557899" y="1331856"/>
                    </a:lnTo>
                    <a:lnTo>
                      <a:pt x="608142" y="1207693"/>
                    </a:lnTo>
                    <a:lnTo>
                      <a:pt x="648231" y="1076258"/>
                    </a:lnTo>
                    <a:lnTo>
                      <a:pt x="675840" y="938116"/>
                    </a:lnTo>
                    <a:lnTo>
                      <a:pt x="688644" y="793830"/>
                    </a:lnTo>
                    <a:lnTo>
                      <a:pt x="684319" y="643965"/>
                    </a:lnTo>
                    <a:lnTo>
                      <a:pt x="660537" y="489085"/>
                    </a:lnTo>
                    <a:lnTo>
                      <a:pt x="614976" y="329755"/>
                    </a:lnTo>
                    <a:lnTo>
                      <a:pt x="545309" y="166538"/>
                    </a:lnTo>
                    <a:lnTo>
                      <a:pt x="449211" y="0"/>
                    </a:lnTo>
                    <a:close/>
                  </a:path>
                </a:pathLst>
              </a:cu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24"/>
              <p:cNvSpPr/>
              <p:nvPr/>
            </p:nvSpPr>
            <p:spPr>
              <a:xfrm>
                <a:off x="2291458" y="694662"/>
                <a:ext cx="90805" cy="90170"/>
              </a:xfrm>
              <a:prstGeom prst="ellipse">
                <a:avLst/>
              </a:pr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 name="Google Shape;56;p24"/>
              <p:cNvSpPr/>
              <p:nvPr/>
            </p:nvSpPr>
            <p:spPr>
              <a:xfrm>
                <a:off x="772465" y="2174830"/>
                <a:ext cx="405130" cy="405130"/>
              </a:xfrm>
              <a:prstGeom prst="ellipse">
                <a:avLst/>
              </a:pr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 name="Google Shape;57;p24"/>
              <p:cNvSpPr/>
              <p:nvPr/>
            </p:nvSpPr>
            <p:spPr>
              <a:xfrm>
                <a:off x="1983695" y="2452574"/>
                <a:ext cx="263525" cy="262890"/>
              </a:xfrm>
              <a:prstGeom prst="ellipse">
                <a:avLst/>
              </a:pr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24"/>
              <p:cNvSpPr/>
              <p:nvPr/>
            </p:nvSpPr>
            <p:spPr>
              <a:xfrm>
                <a:off x="1565130" y="432211"/>
                <a:ext cx="194310" cy="194310"/>
              </a:xfrm>
              <a:prstGeom prst="ellipse">
                <a:avLst/>
              </a:pr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 name="Google Shape;59;p24"/>
              <p:cNvSpPr/>
              <p:nvPr/>
            </p:nvSpPr>
            <p:spPr>
              <a:xfrm>
                <a:off x="598488" y="922194"/>
                <a:ext cx="349885" cy="349885"/>
              </a:xfrm>
              <a:prstGeom prst="ellipse">
                <a:avLst/>
              </a:pr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24"/>
              <p:cNvSpPr/>
              <p:nvPr/>
            </p:nvSpPr>
            <p:spPr>
              <a:xfrm>
                <a:off x="2439509" y="2004129"/>
                <a:ext cx="216535" cy="215900"/>
              </a:xfrm>
              <a:prstGeom prst="ellipse">
                <a:avLst/>
              </a:pr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24"/>
              <p:cNvSpPr/>
              <p:nvPr/>
            </p:nvSpPr>
            <p:spPr>
              <a:xfrm>
                <a:off x="1694618" y="1126556"/>
                <a:ext cx="411480" cy="411480"/>
              </a:xfrm>
              <a:prstGeom prst="ellipse">
                <a:avLst/>
              </a:pr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24"/>
              <p:cNvSpPr/>
              <p:nvPr/>
            </p:nvSpPr>
            <p:spPr>
              <a:xfrm>
                <a:off x="1095003" y="657286"/>
                <a:ext cx="73660" cy="73025"/>
              </a:xfrm>
              <a:prstGeom prst="ellipse">
                <a:avLst/>
              </a:pr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24"/>
              <p:cNvSpPr/>
              <p:nvPr/>
            </p:nvSpPr>
            <p:spPr>
              <a:xfrm>
                <a:off x="2502621" y="1005472"/>
                <a:ext cx="216535" cy="215900"/>
              </a:xfrm>
              <a:prstGeom prst="ellipse">
                <a:avLst/>
              </a:prstGeom>
              <a:solidFill>
                <a:srgbClr val="F985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 name="Google Shape;64;p24"/>
              <p:cNvSpPr/>
              <p:nvPr/>
            </p:nvSpPr>
            <p:spPr>
              <a:xfrm>
                <a:off x="1861260" y="481948"/>
                <a:ext cx="129539" cy="128905"/>
              </a:xfrm>
              <a:prstGeom prst="ellipse">
                <a:avLst/>
              </a:prstGeom>
              <a:solidFill>
                <a:srgbClr val="F985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5" name="Google Shape;65;p24"/>
            <p:cNvSpPr/>
            <p:nvPr/>
          </p:nvSpPr>
          <p:spPr>
            <a:xfrm>
              <a:off x="4933088" y="177382"/>
              <a:ext cx="2038980" cy="130808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005E9F"/>
                  </a:solidFill>
                  <a:latin typeface="Cousine"/>
                  <a:ea typeface="Cousine"/>
                  <a:cs typeface="Cousine"/>
                  <a:sym typeface="Cousine"/>
                </a:rPr>
                <a:t>CDS</a:t>
              </a:r>
              <a:endParaRPr b="0" i="0" sz="1000" u="none" cap="none" strike="noStrike">
                <a:solidFill>
                  <a:schemeClr val="dk1"/>
                </a:solidFill>
                <a:latin typeface="Calibri"/>
                <a:ea typeface="Calibri"/>
                <a:cs typeface="Calibri"/>
                <a:sym typeface="Calibri"/>
              </a:endParaRPr>
            </a:p>
          </p:txBody>
        </p:sp>
        <p:sp>
          <p:nvSpPr>
            <p:cNvPr id="66" name="Google Shape;66;p24"/>
            <p:cNvSpPr/>
            <p:nvPr/>
          </p:nvSpPr>
          <p:spPr>
            <a:xfrm>
              <a:off x="3924561" y="1396776"/>
              <a:ext cx="2921635" cy="0"/>
            </a:xfrm>
            <a:custGeom>
              <a:rect b="b" l="l" r="r" t="t"/>
              <a:pathLst>
                <a:path extrusionOk="0" h="120000" w="2921634">
                  <a:moveTo>
                    <a:pt x="0" y="0"/>
                  </a:moveTo>
                  <a:lnTo>
                    <a:pt x="2921203" y="0"/>
                  </a:lnTo>
                </a:path>
              </a:pathLst>
            </a:custGeom>
            <a:noFill/>
            <a:ln cap="flat" cmpd="sng" w="9525">
              <a:solidFill>
                <a:srgbClr val="005D9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24"/>
            <p:cNvSpPr txBox="1"/>
            <p:nvPr/>
          </p:nvSpPr>
          <p:spPr>
            <a:xfrm>
              <a:off x="3802302" y="1341373"/>
              <a:ext cx="3192821" cy="3924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5D9E"/>
                  </a:solidFill>
                  <a:latin typeface="Economica"/>
                  <a:ea typeface="Economica"/>
                  <a:cs typeface="Economica"/>
                  <a:sym typeface="Economica"/>
                </a:rPr>
                <a:t>Department of Computational and Data Sciences</a:t>
              </a:r>
              <a:endParaRPr b="0" i="0" sz="900" u="none" cap="none" strike="noStrike">
                <a:solidFill>
                  <a:schemeClr val="dk1"/>
                </a:solidFill>
                <a:latin typeface="Economica"/>
                <a:ea typeface="Economica"/>
                <a:cs typeface="Economica"/>
                <a:sym typeface="Economica"/>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8" name="Shape 68"/>
        <p:cNvGrpSpPr/>
        <p:nvPr/>
      </p:nvGrpSpPr>
      <p:grpSpPr>
        <a:xfrm>
          <a:off x="0" y="0"/>
          <a:ext cx="0" cy="0"/>
          <a:chOff x="0" y="0"/>
          <a:chExt cx="0" cy="0"/>
        </a:xfrm>
      </p:grpSpPr>
      <p:sp>
        <p:nvSpPr>
          <p:cNvPr id="69" name="Google Shape;69;p25"/>
          <p:cNvSpPr txBox="1"/>
          <p:nvPr>
            <p:ph type="title"/>
          </p:nvPr>
        </p:nvSpPr>
        <p:spPr>
          <a:xfrm>
            <a:off x="628650" y="408158"/>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idx="10" type="dt"/>
          </p:nvPr>
        </p:nvSpPr>
        <p:spPr>
          <a:xfrm>
            <a:off x="628650" y="6356351"/>
            <a:ext cx="10308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5"/>
          <p:cNvSpPr txBox="1"/>
          <p:nvPr>
            <p:ph idx="11" type="ftr"/>
          </p:nvPr>
        </p:nvSpPr>
        <p:spPr>
          <a:xfrm>
            <a:off x="1828800" y="6356351"/>
            <a:ext cx="5588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idx="12" type="sldNum"/>
          </p:nvPr>
        </p:nvSpPr>
        <p:spPr>
          <a:xfrm>
            <a:off x="7611532" y="6356351"/>
            <a:ext cx="90381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grpSp>
        <p:nvGrpSpPr>
          <p:cNvPr id="73" name="Google Shape;73;p25"/>
          <p:cNvGrpSpPr/>
          <p:nvPr/>
        </p:nvGrpSpPr>
        <p:grpSpPr>
          <a:xfrm>
            <a:off x="-1" y="-3516"/>
            <a:ext cx="9144001" cy="360000"/>
            <a:chOff x="-1" y="-3516"/>
            <a:chExt cx="9144001" cy="360000"/>
          </a:xfrm>
        </p:grpSpPr>
        <p:sp>
          <p:nvSpPr>
            <p:cNvPr id="74" name="Google Shape;74;p25"/>
            <p:cNvSpPr/>
            <p:nvPr/>
          </p:nvSpPr>
          <p:spPr>
            <a:xfrm>
              <a:off x="3203371" y="-3516"/>
              <a:ext cx="5940629" cy="360000"/>
            </a:xfrm>
            <a:prstGeom prst="rect">
              <a:avLst/>
            </a:prstGeom>
            <a:gradFill>
              <a:gsLst>
                <a:gs pos="0">
                  <a:schemeClr val="accent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Economica"/>
                <a:buNone/>
              </a:pPr>
              <a:r>
                <a:rPr b="1" i="0" lang="en-US" sz="2000" u="none" cap="none" strike="noStrike">
                  <a:solidFill>
                    <a:srgbClr val="FFFFFF"/>
                  </a:solidFill>
                  <a:latin typeface="Economica"/>
                  <a:ea typeface="Economica"/>
                  <a:cs typeface="Economica"/>
                  <a:sym typeface="Economica"/>
                </a:rPr>
                <a:t>CDS.IISc.ac.in  |  Department of Computational and Data Sciences</a:t>
              </a:r>
              <a:endParaRPr b="0" i="0" sz="1400" u="none" cap="none" strike="noStrike">
                <a:solidFill>
                  <a:srgbClr val="000000"/>
                </a:solidFill>
                <a:latin typeface="Arial"/>
                <a:ea typeface="Arial"/>
                <a:cs typeface="Arial"/>
                <a:sym typeface="Arial"/>
              </a:endParaRPr>
            </a:p>
          </p:txBody>
        </p:sp>
        <p:sp>
          <p:nvSpPr>
            <p:cNvPr id="75" name="Google Shape;75;p25"/>
            <p:cNvSpPr/>
            <p:nvPr/>
          </p:nvSpPr>
          <p:spPr>
            <a:xfrm>
              <a:off x="-1" y="-3516"/>
              <a:ext cx="3537377" cy="360000"/>
            </a:xfrm>
            <a:prstGeom prst="rect">
              <a:avLst/>
            </a:prstGeom>
            <a:gradFill>
              <a:gsLst>
                <a:gs pos="0">
                  <a:srgbClr val="DDF4FC"/>
                </a:gs>
                <a:gs pos="54000">
                  <a:srgbClr val="BDEAFA"/>
                </a:gs>
                <a:gs pos="86000">
                  <a:srgbClr val="9EE0F7"/>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http://www.iisc.ernet.in/fa/images/IIsc_logo.jpg" id="76" name="Google Shape;76;p25"/>
            <p:cNvPicPr preferRelativeResize="0"/>
            <p:nvPr/>
          </p:nvPicPr>
          <p:blipFill rotWithShape="1">
            <a:blip r:embed="rId2">
              <a:alphaModFix/>
            </a:blip>
            <a:srcRect b="0" l="0" r="0" t="0"/>
            <a:stretch/>
          </p:blipFill>
          <p:spPr>
            <a:xfrm>
              <a:off x="7075" y="-3516"/>
              <a:ext cx="360000" cy="360000"/>
            </a:xfrm>
            <a:prstGeom prst="rect">
              <a:avLst/>
            </a:prstGeom>
            <a:noFill/>
            <a:ln>
              <a:noFill/>
            </a:ln>
          </p:spPr>
        </p:pic>
        <p:sp>
          <p:nvSpPr>
            <p:cNvPr id="77" name="Google Shape;77;p25"/>
            <p:cNvSpPr/>
            <p:nvPr/>
          </p:nvSpPr>
          <p:spPr>
            <a:xfrm>
              <a:off x="2849718" y="-3516"/>
              <a:ext cx="360000" cy="360000"/>
            </a:xfrm>
            <a:prstGeom prst="rect">
              <a:avLst/>
            </a:prstGeom>
            <a:solidFill>
              <a:srgbClr val="BDEA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8" name="Google Shape;78;p25"/>
            <p:cNvSpPr/>
            <p:nvPr/>
          </p:nvSpPr>
          <p:spPr>
            <a:xfrm>
              <a:off x="2496066" y="-3516"/>
              <a:ext cx="360000" cy="360000"/>
            </a:xfrm>
            <a:prstGeom prst="rect">
              <a:avLst/>
            </a:prstGeom>
            <a:solidFill>
              <a:srgbClr val="DBF6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9" name="Google Shape;79;p25"/>
            <p:cNvSpPr/>
            <p:nvPr/>
          </p:nvSpPr>
          <p:spPr>
            <a:xfrm>
              <a:off x="2142413" y="-3516"/>
              <a:ext cx="360000" cy="360000"/>
            </a:xfrm>
            <a:prstGeom prst="rect">
              <a:avLst/>
            </a:prstGeom>
            <a:solidFill>
              <a:srgbClr val="BDEA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0" name="Google Shape;80;p25"/>
            <p:cNvSpPr/>
            <p:nvPr/>
          </p:nvSpPr>
          <p:spPr>
            <a:xfrm>
              <a:off x="1788760" y="-3516"/>
              <a:ext cx="360000" cy="360000"/>
            </a:xfrm>
            <a:prstGeom prst="rect">
              <a:avLst/>
            </a:prstGeom>
            <a:solidFill>
              <a:srgbClr val="9EE0F7"/>
            </a:solidFill>
            <a:ln>
              <a:noFill/>
            </a:ln>
          </p:spPr>
          <p:txBody>
            <a:bodyPr anchorCtr="0" anchor="ctr" bIns="45700" lIns="91425" spcFirstLastPara="1" rIns="91425" wrap="square" tIns="45700">
              <a:noAutofit/>
            </a:bodyPr>
            <a:lstStyle/>
            <a:p>
              <a:pPr indent="0" lvl="0" marL="0" marR="0" rtl="0" algn="ctr">
                <a:lnSpc>
                  <a:spcPct val="128571"/>
                </a:lnSpc>
                <a:spcBef>
                  <a:spcPts val="0"/>
                </a:spcBef>
                <a:spcAft>
                  <a:spcPts val="0"/>
                </a:spcAft>
                <a:buClr>
                  <a:schemeClr val="dk1"/>
                </a:buClr>
                <a:buSzPts val="1400"/>
                <a:buFont typeface="Calibri"/>
                <a:buNone/>
              </a:pPr>
              <a:r>
                <a:t/>
              </a:r>
              <a:endParaRPr b="0" i="0" sz="1400" u="none" cap="none" strike="noStrike">
                <a:solidFill>
                  <a:schemeClr val="dk2"/>
                </a:solidFill>
                <a:latin typeface="Arvo"/>
                <a:ea typeface="Arvo"/>
                <a:cs typeface="Arvo"/>
                <a:sym typeface="Arvo"/>
              </a:endParaRPr>
            </a:p>
          </p:txBody>
        </p:sp>
        <p:sp>
          <p:nvSpPr>
            <p:cNvPr id="81" name="Google Shape;81;p25"/>
            <p:cNvSpPr/>
            <p:nvPr/>
          </p:nvSpPr>
          <p:spPr>
            <a:xfrm>
              <a:off x="1435107" y="-3516"/>
              <a:ext cx="360000" cy="360000"/>
            </a:xfrm>
            <a:prstGeom prst="rect">
              <a:avLst/>
            </a:prstGeom>
            <a:solidFill>
              <a:srgbClr val="8BC9F7"/>
            </a:solidFill>
            <a:ln>
              <a:noFill/>
            </a:ln>
          </p:spPr>
          <p:txBody>
            <a:bodyPr anchorCtr="0" anchor="ctr" bIns="45700" lIns="91425" spcFirstLastPara="1" rIns="91425" wrap="square" tIns="45700">
              <a:noAutofit/>
            </a:bodyPr>
            <a:lstStyle/>
            <a:p>
              <a:pPr indent="0" lvl="0" marL="0" marR="0" rtl="0" algn="ctr">
                <a:lnSpc>
                  <a:spcPct val="128571"/>
                </a:lnSpc>
                <a:spcBef>
                  <a:spcPts val="0"/>
                </a:spcBef>
                <a:spcAft>
                  <a:spcPts val="0"/>
                </a:spcAft>
                <a:buClr>
                  <a:schemeClr val="dk1"/>
                </a:buClr>
                <a:buSzPts val="1400"/>
                <a:buFont typeface="Calibri"/>
                <a:buNone/>
              </a:pPr>
              <a:r>
                <a:t/>
              </a:r>
              <a:endParaRPr b="0" i="0" sz="1400" u="none" cap="none" strike="noStrike">
                <a:solidFill>
                  <a:schemeClr val="dk2"/>
                </a:solidFill>
                <a:latin typeface="Arvo"/>
                <a:ea typeface="Arvo"/>
                <a:cs typeface="Arvo"/>
                <a:sym typeface="Arvo"/>
              </a:endParaRPr>
            </a:p>
          </p:txBody>
        </p:sp>
        <p:sp>
          <p:nvSpPr>
            <p:cNvPr id="82" name="Google Shape;82;p25"/>
            <p:cNvSpPr/>
            <p:nvPr/>
          </p:nvSpPr>
          <p:spPr>
            <a:xfrm>
              <a:off x="1081454" y="-3516"/>
              <a:ext cx="360000" cy="360000"/>
            </a:xfrm>
            <a:prstGeom prst="rect">
              <a:avLst/>
            </a:prstGeom>
            <a:solidFill>
              <a:srgbClr val="BDEA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dk2"/>
                </a:solidFill>
                <a:latin typeface="Arvo"/>
                <a:ea typeface="Arvo"/>
                <a:cs typeface="Arvo"/>
                <a:sym typeface="Arvo"/>
              </a:endParaRPr>
            </a:p>
          </p:txBody>
        </p:sp>
        <p:sp>
          <p:nvSpPr>
            <p:cNvPr id="83" name="Google Shape;83;p25"/>
            <p:cNvSpPr/>
            <p:nvPr/>
          </p:nvSpPr>
          <p:spPr>
            <a:xfrm>
              <a:off x="727801" y="-3516"/>
              <a:ext cx="360000" cy="360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28571"/>
                </a:lnSpc>
                <a:spcBef>
                  <a:spcPts val="0"/>
                </a:spcBef>
                <a:spcAft>
                  <a:spcPts val="0"/>
                </a:spcAft>
                <a:buClr>
                  <a:schemeClr val="dk1"/>
                </a:buClr>
                <a:buSzPts val="1400"/>
                <a:buFont typeface="Calibri"/>
                <a:buNone/>
              </a:pPr>
              <a:r>
                <a:t/>
              </a:r>
              <a:endParaRPr b="0" i="0" sz="1400" u="none" cap="none" strike="noStrike">
                <a:solidFill>
                  <a:schemeClr val="dk2"/>
                </a:solidFill>
                <a:latin typeface="Arvo"/>
                <a:ea typeface="Arvo"/>
                <a:cs typeface="Arvo"/>
                <a:sym typeface="Arvo"/>
              </a:endParaRPr>
            </a:p>
          </p:txBody>
        </p:sp>
        <p:sp>
          <p:nvSpPr>
            <p:cNvPr id="84" name="Google Shape;84;p25"/>
            <p:cNvSpPr/>
            <p:nvPr/>
          </p:nvSpPr>
          <p:spPr>
            <a:xfrm>
              <a:off x="374148" y="-3516"/>
              <a:ext cx="360000" cy="360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28571"/>
                </a:lnSpc>
                <a:spcBef>
                  <a:spcPts val="0"/>
                </a:spcBef>
                <a:spcAft>
                  <a:spcPts val="0"/>
                </a:spcAft>
                <a:buClr>
                  <a:schemeClr val="dk1"/>
                </a:buClr>
                <a:buSzPts val="1400"/>
                <a:buFont typeface="Calibri"/>
                <a:buNone/>
              </a:pPr>
              <a:r>
                <a:t/>
              </a:r>
              <a:endParaRPr b="0" i="0" sz="1400" u="none" cap="none" strike="noStrike">
                <a:solidFill>
                  <a:schemeClr val="dk2"/>
                </a:solidFill>
                <a:latin typeface="Arvo"/>
                <a:ea typeface="Arvo"/>
                <a:cs typeface="Arvo"/>
                <a:sym typeface="Arvo"/>
              </a:endParaRPr>
            </a:p>
          </p:txBody>
        </p:sp>
        <p:grpSp>
          <p:nvGrpSpPr>
            <p:cNvPr id="85" name="Google Shape;85;p25"/>
            <p:cNvGrpSpPr/>
            <p:nvPr/>
          </p:nvGrpSpPr>
          <p:grpSpPr>
            <a:xfrm>
              <a:off x="380015" y="-3516"/>
              <a:ext cx="334365" cy="360000"/>
              <a:chOff x="598488" y="432211"/>
              <a:chExt cx="2120668" cy="2283253"/>
            </a:xfrm>
          </p:grpSpPr>
          <p:sp>
            <p:nvSpPr>
              <p:cNvPr id="86" name="Google Shape;86;p25"/>
              <p:cNvSpPr/>
              <p:nvPr/>
            </p:nvSpPr>
            <p:spPr>
              <a:xfrm>
                <a:off x="1205052" y="2584170"/>
                <a:ext cx="73660" cy="73025"/>
              </a:xfrm>
              <a:custGeom>
                <a:rect b="b" l="l" r="r" t="t"/>
                <a:pathLst>
                  <a:path extrusionOk="0" h="73025" w="73659">
                    <a:moveTo>
                      <a:pt x="39627" y="0"/>
                    </a:moveTo>
                    <a:lnTo>
                      <a:pt x="5051" y="17194"/>
                    </a:lnTo>
                    <a:lnTo>
                      <a:pt x="0" y="40554"/>
                    </a:lnTo>
                    <a:lnTo>
                      <a:pt x="3351" y="52202"/>
                    </a:lnTo>
                    <a:lnTo>
                      <a:pt x="10620" y="62446"/>
                    </a:lnTo>
                    <a:lnTo>
                      <a:pt x="17885" y="68116"/>
                    </a:lnTo>
                    <a:lnTo>
                      <a:pt x="29208" y="72513"/>
                    </a:lnTo>
                    <a:lnTo>
                      <a:pt x="41203" y="73008"/>
                    </a:lnTo>
                    <a:lnTo>
                      <a:pt x="52855" y="69591"/>
                    </a:lnTo>
                    <a:lnTo>
                      <a:pt x="63151" y="62251"/>
                    </a:lnTo>
                    <a:lnTo>
                      <a:pt x="69973" y="52632"/>
                    </a:lnTo>
                    <a:lnTo>
                      <a:pt x="73200" y="41606"/>
                    </a:lnTo>
                    <a:lnTo>
                      <a:pt x="72685" y="29895"/>
                    </a:lnTo>
                    <a:lnTo>
                      <a:pt x="68279" y="18223"/>
                    </a:lnTo>
                    <a:lnTo>
                      <a:pt x="59835" y="7312"/>
                    </a:lnTo>
                    <a:lnTo>
                      <a:pt x="50338" y="1961"/>
                    </a:lnTo>
                    <a:lnTo>
                      <a:pt x="39627" y="0"/>
                    </a:lnTo>
                    <a:close/>
                  </a:path>
                </a:pathLst>
              </a:cu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25"/>
              <p:cNvSpPr/>
              <p:nvPr/>
            </p:nvSpPr>
            <p:spPr>
              <a:xfrm>
                <a:off x="1962839" y="577608"/>
                <a:ext cx="667385" cy="1985010"/>
              </a:xfrm>
              <a:custGeom>
                <a:rect b="b" l="l" r="r" t="t"/>
                <a:pathLst>
                  <a:path extrusionOk="0" h="1985010" w="667385">
                    <a:moveTo>
                      <a:pt x="0" y="0"/>
                    </a:moveTo>
                    <a:lnTo>
                      <a:pt x="72899" y="55445"/>
                    </a:lnTo>
                    <a:lnTo>
                      <a:pt x="139199" y="113673"/>
                    </a:lnTo>
                    <a:lnTo>
                      <a:pt x="199209" y="174074"/>
                    </a:lnTo>
                    <a:lnTo>
                      <a:pt x="253237" y="236039"/>
                    </a:lnTo>
                    <a:lnTo>
                      <a:pt x="301594" y="298962"/>
                    </a:lnTo>
                    <a:lnTo>
                      <a:pt x="344589" y="362233"/>
                    </a:lnTo>
                    <a:lnTo>
                      <a:pt x="382531" y="425245"/>
                    </a:lnTo>
                    <a:lnTo>
                      <a:pt x="415730" y="487388"/>
                    </a:lnTo>
                    <a:lnTo>
                      <a:pt x="444494" y="548056"/>
                    </a:lnTo>
                    <a:lnTo>
                      <a:pt x="469134" y="606639"/>
                    </a:lnTo>
                    <a:lnTo>
                      <a:pt x="489959" y="662529"/>
                    </a:lnTo>
                    <a:lnTo>
                      <a:pt x="507278" y="715119"/>
                    </a:lnTo>
                    <a:lnTo>
                      <a:pt x="521401" y="763799"/>
                    </a:lnTo>
                    <a:lnTo>
                      <a:pt x="532637" y="807962"/>
                    </a:lnTo>
                    <a:lnTo>
                      <a:pt x="541296" y="847000"/>
                    </a:lnTo>
                    <a:lnTo>
                      <a:pt x="552118" y="907265"/>
                    </a:lnTo>
                    <a:lnTo>
                      <a:pt x="556755" y="944016"/>
                    </a:lnTo>
                    <a:lnTo>
                      <a:pt x="556039" y="1047664"/>
                    </a:lnTo>
                    <a:lnTo>
                      <a:pt x="550684" y="1145660"/>
                    </a:lnTo>
                    <a:lnTo>
                      <a:pt x="541196" y="1238040"/>
                    </a:lnTo>
                    <a:lnTo>
                      <a:pt x="528080" y="1324842"/>
                    </a:lnTo>
                    <a:lnTo>
                      <a:pt x="511842" y="1406101"/>
                    </a:lnTo>
                    <a:lnTo>
                      <a:pt x="492988" y="1481853"/>
                    </a:lnTo>
                    <a:lnTo>
                      <a:pt x="472024" y="1552136"/>
                    </a:lnTo>
                    <a:lnTo>
                      <a:pt x="449453" y="1616986"/>
                    </a:lnTo>
                    <a:lnTo>
                      <a:pt x="425784" y="1676438"/>
                    </a:lnTo>
                    <a:lnTo>
                      <a:pt x="401520" y="1730530"/>
                    </a:lnTo>
                    <a:lnTo>
                      <a:pt x="377167" y="1779298"/>
                    </a:lnTo>
                    <a:lnTo>
                      <a:pt x="353231" y="1822777"/>
                    </a:lnTo>
                    <a:lnTo>
                      <a:pt x="330218" y="1861005"/>
                    </a:lnTo>
                    <a:lnTo>
                      <a:pt x="308633" y="1894018"/>
                    </a:lnTo>
                    <a:lnTo>
                      <a:pt x="271770" y="1944544"/>
                    </a:lnTo>
                    <a:lnTo>
                      <a:pt x="246686" y="1974646"/>
                    </a:lnTo>
                    <a:lnTo>
                      <a:pt x="237426" y="1984616"/>
                    </a:lnTo>
                    <a:lnTo>
                      <a:pt x="299925" y="1940762"/>
                    </a:lnTo>
                    <a:lnTo>
                      <a:pt x="356056" y="1890351"/>
                    </a:lnTo>
                    <a:lnTo>
                      <a:pt x="406161" y="1834335"/>
                    </a:lnTo>
                    <a:lnTo>
                      <a:pt x="450581" y="1773667"/>
                    </a:lnTo>
                    <a:lnTo>
                      <a:pt x="489661" y="1709299"/>
                    </a:lnTo>
                    <a:lnTo>
                      <a:pt x="523740" y="1642183"/>
                    </a:lnTo>
                    <a:lnTo>
                      <a:pt x="553161" y="1573272"/>
                    </a:lnTo>
                    <a:lnTo>
                      <a:pt x="578266" y="1503516"/>
                    </a:lnTo>
                    <a:lnTo>
                      <a:pt x="599398" y="1433869"/>
                    </a:lnTo>
                    <a:lnTo>
                      <a:pt x="616897" y="1365283"/>
                    </a:lnTo>
                    <a:lnTo>
                      <a:pt x="631107" y="1298710"/>
                    </a:lnTo>
                    <a:lnTo>
                      <a:pt x="642369" y="1235101"/>
                    </a:lnTo>
                    <a:lnTo>
                      <a:pt x="651025" y="1175410"/>
                    </a:lnTo>
                    <a:lnTo>
                      <a:pt x="657417" y="1120589"/>
                    </a:lnTo>
                    <a:lnTo>
                      <a:pt x="661888" y="1071589"/>
                    </a:lnTo>
                    <a:lnTo>
                      <a:pt x="664779" y="1029363"/>
                    </a:lnTo>
                    <a:lnTo>
                      <a:pt x="667189" y="969042"/>
                    </a:lnTo>
                    <a:lnTo>
                      <a:pt x="667393" y="952850"/>
                    </a:lnTo>
                    <a:lnTo>
                      <a:pt x="667385" y="947242"/>
                    </a:lnTo>
                    <a:lnTo>
                      <a:pt x="647153" y="834291"/>
                    </a:lnTo>
                    <a:lnTo>
                      <a:pt x="621068" y="730297"/>
                    </a:lnTo>
                    <a:lnTo>
                      <a:pt x="589873" y="634920"/>
                    </a:lnTo>
                    <a:lnTo>
                      <a:pt x="554314" y="547815"/>
                    </a:lnTo>
                    <a:lnTo>
                      <a:pt x="515137" y="468642"/>
                    </a:lnTo>
                    <a:lnTo>
                      <a:pt x="473086" y="397057"/>
                    </a:lnTo>
                    <a:lnTo>
                      <a:pt x="428907" y="332719"/>
                    </a:lnTo>
                    <a:lnTo>
                      <a:pt x="383345" y="275285"/>
                    </a:lnTo>
                    <a:lnTo>
                      <a:pt x="337146" y="224413"/>
                    </a:lnTo>
                    <a:lnTo>
                      <a:pt x="291053" y="179760"/>
                    </a:lnTo>
                    <a:lnTo>
                      <a:pt x="245814" y="140985"/>
                    </a:lnTo>
                    <a:lnTo>
                      <a:pt x="202173" y="107744"/>
                    </a:lnTo>
                    <a:lnTo>
                      <a:pt x="160874" y="79696"/>
                    </a:lnTo>
                    <a:lnTo>
                      <a:pt x="122665" y="56498"/>
                    </a:lnTo>
                    <a:lnTo>
                      <a:pt x="88289" y="37808"/>
                    </a:lnTo>
                    <a:lnTo>
                      <a:pt x="34019" y="12584"/>
                    </a:lnTo>
                    <a:lnTo>
                      <a:pt x="4028" y="1284"/>
                    </a:lnTo>
                    <a:lnTo>
                      <a:pt x="0" y="0"/>
                    </a:lnTo>
                    <a:close/>
                  </a:path>
                </a:pathLst>
              </a:cu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25"/>
              <p:cNvSpPr/>
              <p:nvPr/>
            </p:nvSpPr>
            <p:spPr>
              <a:xfrm>
                <a:off x="798262" y="732992"/>
                <a:ext cx="1520190" cy="1545590"/>
              </a:xfrm>
              <a:custGeom>
                <a:rect b="b" l="l" r="r" t="t"/>
                <a:pathLst>
                  <a:path extrusionOk="0" h="1545589" w="1520189">
                    <a:moveTo>
                      <a:pt x="820" y="1503114"/>
                    </a:moveTo>
                    <a:lnTo>
                      <a:pt x="694" y="1505363"/>
                    </a:lnTo>
                    <a:lnTo>
                      <a:pt x="0" y="1534954"/>
                    </a:lnTo>
                    <a:lnTo>
                      <a:pt x="37" y="1545273"/>
                    </a:lnTo>
                    <a:lnTo>
                      <a:pt x="820" y="1503114"/>
                    </a:lnTo>
                    <a:close/>
                  </a:path>
                  <a:path extrusionOk="0" h="1545589" w="1520189">
                    <a:moveTo>
                      <a:pt x="1276047" y="0"/>
                    </a:moveTo>
                    <a:lnTo>
                      <a:pt x="1182981" y="4203"/>
                    </a:lnTo>
                    <a:lnTo>
                      <a:pt x="1080725" y="14886"/>
                    </a:lnTo>
                    <a:lnTo>
                      <a:pt x="971664" y="33811"/>
                    </a:lnTo>
                    <a:lnTo>
                      <a:pt x="858182" y="62739"/>
                    </a:lnTo>
                    <a:lnTo>
                      <a:pt x="742664" y="103434"/>
                    </a:lnTo>
                    <a:lnTo>
                      <a:pt x="627493" y="157658"/>
                    </a:lnTo>
                    <a:lnTo>
                      <a:pt x="515054" y="227173"/>
                    </a:lnTo>
                    <a:lnTo>
                      <a:pt x="407733" y="313741"/>
                    </a:lnTo>
                    <a:lnTo>
                      <a:pt x="307912" y="419126"/>
                    </a:lnTo>
                    <a:lnTo>
                      <a:pt x="217977" y="545089"/>
                    </a:lnTo>
                    <a:lnTo>
                      <a:pt x="140311" y="693394"/>
                    </a:lnTo>
                    <a:lnTo>
                      <a:pt x="77300" y="865802"/>
                    </a:lnTo>
                    <a:lnTo>
                      <a:pt x="31328" y="1064077"/>
                    </a:lnTo>
                    <a:lnTo>
                      <a:pt x="4779" y="1289979"/>
                    </a:lnTo>
                    <a:lnTo>
                      <a:pt x="820" y="1503114"/>
                    </a:lnTo>
                    <a:lnTo>
                      <a:pt x="3332" y="1458550"/>
                    </a:lnTo>
                    <a:lnTo>
                      <a:pt x="9127" y="1396566"/>
                    </a:lnTo>
                    <a:lnTo>
                      <a:pt x="19289" y="1321461"/>
                    </a:lnTo>
                    <a:lnTo>
                      <a:pt x="35032" y="1235286"/>
                    </a:lnTo>
                    <a:lnTo>
                      <a:pt x="57567" y="1140089"/>
                    </a:lnTo>
                    <a:lnTo>
                      <a:pt x="88106" y="1037922"/>
                    </a:lnTo>
                    <a:lnTo>
                      <a:pt x="127862" y="930834"/>
                    </a:lnTo>
                    <a:lnTo>
                      <a:pt x="178045" y="820876"/>
                    </a:lnTo>
                    <a:lnTo>
                      <a:pt x="239869" y="710098"/>
                    </a:lnTo>
                    <a:lnTo>
                      <a:pt x="314545" y="600551"/>
                    </a:lnTo>
                    <a:lnTo>
                      <a:pt x="403286" y="494283"/>
                    </a:lnTo>
                    <a:lnTo>
                      <a:pt x="507302" y="393347"/>
                    </a:lnTo>
                    <a:lnTo>
                      <a:pt x="627807" y="299791"/>
                    </a:lnTo>
                    <a:lnTo>
                      <a:pt x="766012" y="215665"/>
                    </a:lnTo>
                    <a:lnTo>
                      <a:pt x="923129" y="143022"/>
                    </a:lnTo>
                    <a:lnTo>
                      <a:pt x="1100371" y="83909"/>
                    </a:lnTo>
                    <a:lnTo>
                      <a:pt x="1298949" y="40378"/>
                    </a:lnTo>
                    <a:lnTo>
                      <a:pt x="1520075" y="14478"/>
                    </a:lnTo>
                    <a:lnTo>
                      <a:pt x="1508724" y="12724"/>
                    </a:lnTo>
                    <a:lnTo>
                      <a:pt x="1476262" y="8637"/>
                    </a:lnTo>
                    <a:lnTo>
                      <a:pt x="1425072" y="3979"/>
                    </a:lnTo>
                    <a:lnTo>
                      <a:pt x="1357539" y="512"/>
                    </a:lnTo>
                    <a:lnTo>
                      <a:pt x="1276047" y="0"/>
                    </a:lnTo>
                    <a:close/>
                  </a:path>
                </a:pathLst>
              </a:cu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25"/>
              <p:cNvSpPr/>
              <p:nvPr/>
            </p:nvSpPr>
            <p:spPr>
              <a:xfrm>
                <a:off x="907837" y="1023442"/>
                <a:ext cx="1642745" cy="328930"/>
              </a:xfrm>
              <a:custGeom>
                <a:rect b="b" l="l" r="r" t="t"/>
                <a:pathLst>
                  <a:path extrusionOk="0" h="328930" w="1642745">
                    <a:moveTo>
                      <a:pt x="0" y="0"/>
                    </a:moveTo>
                    <a:lnTo>
                      <a:pt x="53279" y="37931"/>
                    </a:lnTo>
                    <a:lnTo>
                      <a:pt x="93011" y="63744"/>
                    </a:lnTo>
                    <a:lnTo>
                      <a:pt x="142663" y="93835"/>
                    </a:lnTo>
                    <a:lnTo>
                      <a:pt x="201595" y="126820"/>
                    </a:lnTo>
                    <a:lnTo>
                      <a:pt x="269165" y="161315"/>
                    </a:lnTo>
                    <a:lnTo>
                      <a:pt x="344734" y="195938"/>
                    </a:lnTo>
                    <a:lnTo>
                      <a:pt x="427662" y="229304"/>
                    </a:lnTo>
                    <a:lnTo>
                      <a:pt x="517309" y="260029"/>
                    </a:lnTo>
                    <a:lnTo>
                      <a:pt x="613034" y="286730"/>
                    </a:lnTo>
                    <a:lnTo>
                      <a:pt x="714197" y="308022"/>
                    </a:lnTo>
                    <a:lnTo>
                      <a:pt x="820159" y="322523"/>
                    </a:lnTo>
                    <a:lnTo>
                      <a:pt x="930278" y="328849"/>
                    </a:lnTo>
                    <a:lnTo>
                      <a:pt x="1043916" y="325615"/>
                    </a:lnTo>
                    <a:lnTo>
                      <a:pt x="1160431" y="311438"/>
                    </a:lnTo>
                    <a:lnTo>
                      <a:pt x="1279183" y="284935"/>
                    </a:lnTo>
                    <a:lnTo>
                      <a:pt x="1399534" y="244721"/>
                    </a:lnTo>
                    <a:lnTo>
                      <a:pt x="1473085" y="211186"/>
                    </a:lnTo>
                    <a:lnTo>
                      <a:pt x="875165" y="211186"/>
                    </a:lnTo>
                    <a:lnTo>
                      <a:pt x="767774" y="207492"/>
                    </a:lnTo>
                    <a:lnTo>
                      <a:pt x="657977" y="198726"/>
                    </a:lnTo>
                    <a:lnTo>
                      <a:pt x="546691" y="184182"/>
                    </a:lnTo>
                    <a:lnTo>
                      <a:pt x="434831" y="163150"/>
                    </a:lnTo>
                    <a:lnTo>
                      <a:pt x="323316" y="134924"/>
                    </a:lnTo>
                    <a:lnTo>
                      <a:pt x="213061" y="98796"/>
                    </a:lnTo>
                    <a:lnTo>
                      <a:pt x="104983" y="54057"/>
                    </a:lnTo>
                    <a:lnTo>
                      <a:pt x="0" y="0"/>
                    </a:lnTo>
                    <a:close/>
                  </a:path>
                  <a:path extrusionOk="0" h="328930" w="1642745">
                    <a:moveTo>
                      <a:pt x="1642465" y="117627"/>
                    </a:moveTo>
                    <a:lnTo>
                      <a:pt x="1582133" y="133030"/>
                    </a:lnTo>
                    <a:lnTo>
                      <a:pt x="1537653" y="143123"/>
                    </a:lnTo>
                    <a:lnTo>
                      <a:pt x="1482515" y="154515"/>
                    </a:lnTo>
                    <a:lnTo>
                      <a:pt x="1417638" y="166499"/>
                    </a:lnTo>
                    <a:lnTo>
                      <a:pt x="1343937" y="178367"/>
                    </a:lnTo>
                    <a:lnTo>
                      <a:pt x="1262303" y="189413"/>
                    </a:lnTo>
                    <a:lnTo>
                      <a:pt x="1173731" y="198922"/>
                    </a:lnTo>
                    <a:lnTo>
                      <a:pt x="1079060" y="206194"/>
                    </a:lnTo>
                    <a:lnTo>
                      <a:pt x="979232" y="210518"/>
                    </a:lnTo>
                    <a:lnTo>
                      <a:pt x="875165" y="211186"/>
                    </a:lnTo>
                    <a:lnTo>
                      <a:pt x="1473085" y="211186"/>
                    </a:lnTo>
                    <a:lnTo>
                      <a:pt x="1520846" y="189410"/>
                    </a:lnTo>
                    <a:lnTo>
                      <a:pt x="1642465" y="117627"/>
                    </a:lnTo>
                    <a:close/>
                  </a:path>
                </a:pathLst>
              </a:custGeom>
              <a:solidFill>
                <a:srgbClr val="F985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25"/>
              <p:cNvSpPr/>
              <p:nvPr/>
            </p:nvSpPr>
            <p:spPr>
              <a:xfrm>
                <a:off x="700370" y="1230909"/>
                <a:ext cx="1769110" cy="1014730"/>
              </a:xfrm>
              <a:custGeom>
                <a:rect b="b" l="l" r="r" t="t"/>
                <a:pathLst>
                  <a:path extrusionOk="0" h="1014730" w="1769110">
                    <a:moveTo>
                      <a:pt x="0" y="0"/>
                    </a:moveTo>
                    <a:lnTo>
                      <a:pt x="78777" y="210379"/>
                    </a:lnTo>
                    <a:lnTo>
                      <a:pt x="167918" y="390957"/>
                    </a:lnTo>
                    <a:lnTo>
                      <a:pt x="265866" y="543789"/>
                    </a:lnTo>
                    <a:lnTo>
                      <a:pt x="371062" y="670932"/>
                    </a:lnTo>
                    <a:lnTo>
                      <a:pt x="481951" y="774441"/>
                    </a:lnTo>
                    <a:lnTo>
                      <a:pt x="596973" y="856373"/>
                    </a:lnTo>
                    <a:lnTo>
                      <a:pt x="714571" y="918782"/>
                    </a:lnTo>
                    <a:lnTo>
                      <a:pt x="833189" y="963726"/>
                    </a:lnTo>
                    <a:lnTo>
                      <a:pt x="951268" y="993259"/>
                    </a:lnTo>
                    <a:lnTo>
                      <a:pt x="1067250" y="1009438"/>
                    </a:lnTo>
                    <a:lnTo>
                      <a:pt x="1179579" y="1014319"/>
                    </a:lnTo>
                    <a:lnTo>
                      <a:pt x="1286697" y="1009958"/>
                    </a:lnTo>
                    <a:lnTo>
                      <a:pt x="1387045" y="998410"/>
                    </a:lnTo>
                    <a:lnTo>
                      <a:pt x="1479067" y="981732"/>
                    </a:lnTo>
                    <a:lnTo>
                      <a:pt x="1530685" y="969318"/>
                    </a:lnTo>
                    <a:lnTo>
                      <a:pt x="1301323" y="969318"/>
                    </a:lnTo>
                    <a:lnTo>
                      <a:pt x="1159559" y="955183"/>
                    </a:lnTo>
                    <a:lnTo>
                      <a:pt x="1025147" y="924372"/>
                    </a:lnTo>
                    <a:lnTo>
                      <a:pt x="898247" y="879150"/>
                    </a:lnTo>
                    <a:lnTo>
                      <a:pt x="779018" y="821779"/>
                    </a:lnTo>
                    <a:lnTo>
                      <a:pt x="667620" y="754522"/>
                    </a:lnTo>
                    <a:lnTo>
                      <a:pt x="564215" y="679642"/>
                    </a:lnTo>
                    <a:lnTo>
                      <a:pt x="468961" y="599401"/>
                    </a:lnTo>
                    <a:lnTo>
                      <a:pt x="382020" y="516063"/>
                    </a:lnTo>
                    <a:lnTo>
                      <a:pt x="303550" y="431891"/>
                    </a:lnTo>
                    <a:lnTo>
                      <a:pt x="233713" y="349146"/>
                    </a:lnTo>
                    <a:lnTo>
                      <a:pt x="172668" y="270092"/>
                    </a:lnTo>
                    <a:lnTo>
                      <a:pt x="120575" y="196992"/>
                    </a:lnTo>
                    <a:lnTo>
                      <a:pt x="77595" y="132109"/>
                    </a:lnTo>
                    <a:lnTo>
                      <a:pt x="43887" y="77705"/>
                    </a:lnTo>
                    <a:lnTo>
                      <a:pt x="19612" y="36044"/>
                    </a:lnTo>
                    <a:lnTo>
                      <a:pt x="4929" y="9388"/>
                    </a:lnTo>
                    <a:lnTo>
                      <a:pt x="0" y="0"/>
                    </a:lnTo>
                    <a:close/>
                  </a:path>
                  <a:path extrusionOk="0" h="1014730" w="1769110">
                    <a:moveTo>
                      <a:pt x="1769122" y="889050"/>
                    </a:moveTo>
                    <a:lnTo>
                      <a:pt x="1606265" y="938515"/>
                    </a:lnTo>
                    <a:lnTo>
                      <a:pt x="1450278" y="964517"/>
                    </a:lnTo>
                    <a:lnTo>
                      <a:pt x="1301323" y="969318"/>
                    </a:lnTo>
                    <a:lnTo>
                      <a:pt x="1530685" y="969318"/>
                    </a:lnTo>
                    <a:lnTo>
                      <a:pt x="1631902" y="941207"/>
                    </a:lnTo>
                    <a:lnTo>
                      <a:pt x="1689599" y="921472"/>
                    </a:lnTo>
                    <a:lnTo>
                      <a:pt x="1732740" y="904831"/>
                    </a:lnTo>
                    <a:lnTo>
                      <a:pt x="1759767" y="893338"/>
                    </a:lnTo>
                    <a:lnTo>
                      <a:pt x="1769122" y="889050"/>
                    </a:lnTo>
                    <a:close/>
                  </a:path>
                </a:pathLst>
              </a:custGeom>
              <a:solidFill>
                <a:srgbClr val="F985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25"/>
              <p:cNvSpPr/>
              <p:nvPr/>
            </p:nvSpPr>
            <p:spPr>
              <a:xfrm>
                <a:off x="1073039" y="1185621"/>
                <a:ext cx="1584960" cy="1365250"/>
              </a:xfrm>
              <a:custGeom>
                <a:rect b="b" l="l" r="r" t="t"/>
                <a:pathLst>
                  <a:path extrusionOk="0" h="1365250" w="1584960">
                    <a:moveTo>
                      <a:pt x="1584629" y="0"/>
                    </a:moveTo>
                    <a:lnTo>
                      <a:pt x="1576998" y="38164"/>
                    </a:lnTo>
                    <a:lnTo>
                      <a:pt x="1566433" y="82778"/>
                    </a:lnTo>
                    <a:lnTo>
                      <a:pt x="1550454" y="141664"/>
                    </a:lnTo>
                    <a:lnTo>
                      <a:pt x="1528378" y="212762"/>
                    </a:lnTo>
                    <a:lnTo>
                      <a:pt x="1499520" y="294010"/>
                    </a:lnTo>
                    <a:lnTo>
                      <a:pt x="1463195" y="383346"/>
                    </a:lnTo>
                    <a:lnTo>
                      <a:pt x="1418719" y="478711"/>
                    </a:lnTo>
                    <a:lnTo>
                      <a:pt x="1365406" y="578041"/>
                    </a:lnTo>
                    <a:lnTo>
                      <a:pt x="1302573" y="679276"/>
                    </a:lnTo>
                    <a:lnTo>
                      <a:pt x="1229535" y="780356"/>
                    </a:lnTo>
                    <a:lnTo>
                      <a:pt x="1145608" y="879217"/>
                    </a:lnTo>
                    <a:lnTo>
                      <a:pt x="1050105" y="973800"/>
                    </a:lnTo>
                    <a:lnTo>
                      <a:pt x="942344" y="1062042"/>
                    </a:lnTo>
                    <a:lnTo>
                      <a:pt x="821639" y="1141883"/>
                    </a:lnTo>
                    <a:lnTo>
                      <a:pt x="687306" y="1211262"/>
                    </a:lnTo>
                    <a:lnTo>
                      <a:pt x="538660" y="1268116"/>
                    </a:lnTo>
                    <a:lnTo>
                      <a:pt x="375017" y="1310385"/>
                    </a:lnTo>
                    <a:lnTo>
                      <a:pt x="195692" y="1336008"/>
                    </a:lnTo>
                    <a:lnTo>
                      <a:pt x="0" y="1342923"/>
                    </a:lnTo>
                    <a:lnTo>
                      <a:pt x="10172" y="1344938"/>
                    </a:lnTo>
                    <a:lnTo>
                      <a:pt x="39381" y="1349852"/>
                    </a:lnTo>
                    <a:lnTo>
                      <a:pt x="85666" y="1355970"/>
                    </a:lnTo>
                    <a:lnTo>
                      <a:pt x="147065" y="1361593"/>
                    </a:lnTo>
                    <a:lnTo>
                      <a:pt x="221618" y="1365025"/>
                    </a:lnTo>
                    <a:lnTo>
                      <a:pt x="307362" y="1364571"/>
                    </a:lnTo>
                    <a:lnTo>
                      <a:pt x="402338" y="1358533"/>
                    </a:lnTo>
                    <a:lnTo>
                      <a:pt x="504582" y="1345215"/>
                    </a:lnTo>
                    <a:lnTo>
                      <a:pt x="612135" y="1322921"/>
                    </a:lnTo>
                    <a:lnTo>
                      <a:pt x="723034" y="1289953"/>
                    </a:lnTo>
                    <a:lnTo>
                      <a:pt x="835319" y="1244615"/>
                    </a:lnTo>
                    <a:lnTo>
                      <a:pt x="947029" y="1185211"/>
                    </a:lnTo>
                    <a:lnTo>
                      <a:pt x="1056202" y="1110044"/>
                    </a:lnTo>
                    <a:lnTo>
                      <a:pt x="1160876" y="1017417"/>
                    </a:lnTo>
                    <a:lnTo>
                      <a:pt x="1259091" y="905634"/>
                    </a:lnTo>
                    <a:lnTo>
                      <a:pt x="1348885" y="772999"/>
                    </a:lnTo>
                    <a:lnTo>
                      <a:pt x="1428297" y="617814"/>
                    </a:lnTo>
                    <a:lnTo>
                      <a:pt x="1495366" y="438384"/>
                    </a:lnTo>
                    <a:lnTo>
                      <a:pt x="1548131" y="233011"/>
                    </a:lnTo>
                    <a:lnTo>
                      <a:pt x="1584629" y="0"/>
                    </a:lnTo>
                    <a:close/>
                  </a:path>
                </a:pathLst>
              </a:cu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25"/>
              <p:cNvSpPr/>
              <p:nvPr/>
            </p:nvSpPr>
            <p:spPr>
              <a:xfrm>
                <a:off x="1120242" y="676770"/>
                <a:ext cx="903605" cy="1850389"/>
              </a:xfrm>
              <a:custGeom>
                <a:rect b="b" l="l" r="r" t="t"/>
                <a:pathLst>
                  <a:path extrusionOk="0" h="1850389" w="903605">
                    <a:moveTo>
                      <a:pt x="7521" y="0"/>
                    </a:moveTo>
                    <a:lnTo>
                      <a:pt x="6543" y="9885"/>
                    </a:lnTo>
                    <a:lnTo>
                      <a:pt x="4286" y="38436"/>
                    </a:lnTo>
                    <a:lnTo>
                      <a:pt x="1766" y="83990"/>
                    </a:lnTo>
                    <a:lnTo>
                      <a:pt x="0" y="144886"/>
                    </a:lnTo>
                    <a:lnTo>
                      <a:pt x="2" y="219464"/>
                    </a:lnTo>
                    <a:lnTo>
                      <a:pt x="2791" y="306062"/>
                    </a:lnTo>
                    <a:lnTo>
                      <a:pt x="9381" y="403020"/>
                    </a:lnTo>
                    <a:lnTo>
                      <a:pt x="20789" y="508676"/>
                    </a:lnTo>
                    <a:lnTo>
                      <a:pt x="38030" y="621369"/>
                    </a:lnTo>
                    <a:lnTo>
                      <a:pt x="62121" y="739438"/>
                    </a:lnTo>
                    <a:lnTo>
                      <a:pt x="94079" y="861222"/>
                    </a:lnTo>
                    <a:lnTo>
                      <a:pt x="134918" y="985061"/>
                    </a:lnTo>
                    <a:lnTo>
                      <a:pt x="185655" y="1109292"/>
                    </a:lnTo>
                    <a:lnTo>
                      <a:pt x="247307" y="1232256"/>
                    </a:lnTo>
                    <a:lnTo>
                      <a:pt x="320889" y="1352290"/>
                    </a:lnTo>
                    <a:lnTo>
                      <a:pt x="407417" y="1467734"/>
                    </a:lnTo>
                    <a:lnTo>
                      <a:pt x="507908" y="1576927"/>
                    </a:lnTo>
                    <a:lnTo>
                      <a:pt x="623377" y="1678208"/>
                    </a:lnTo>
                    <a:lnTo>
                      <a:pt x="754841" y="1769916"/>
                    </a:lnTo>
                    <a:lnTo>
                      <a:pt x="903315" y="1850389"/>
                    </a:lnTo>
                    <a:lnTo>
                      <a:pt x="897172" y="1846425"/>
                    </a:lnTo>
                    <a:lnTo>
                      <a:pt x="879563" y="1834390"/>
                    </a:lnTo>
                    <a:lnTo>
                      <a:pt x="814882" y="1785280"/>
                    </a:lnTo>
                    <a:lnTo>
                      <a:pt x="770275" y="1747786"/>
                    </a:lnTo>
                    <a:lnTo>
                      <a:pt x="719134" y="1701388"/>
                    </a:lnTo>
                    <a:lnTo>
                      <a:pt x="662693" y="1645877"/>
                    </a:lnTo>
                    <a:lnTo>
                      <a:pt x="602184" y="1581045"/>
                    </a:lnTo>
                    <a:lnTo>
                      <a:pt x="538839" y="1506682"/>
                    </a:lnTo>
                    <a:lnTo>
                      <a:pt x="473892" y="1422580"/>
                    </a:lnTo>
                    <a:lnTo>
                      <a:pt x="408575" y="1328531"/>
                    </a:lnTo>
                    <a:lnTo>
                      <a:pt x="344122" y="1224325"/>
                    </a:lnTo>
                    <a:lnTo>
                      <a:pt x="281765" y="1109754"/>
                    </a:lnTo>
                    <a:lnTo>
                      <a:pt x="222738" y="984610"/>
                    </a:lnTo>
                    <a:lnTo>
                      <a:pt x="168272" y="848682"/>
                    </a:lnTo>
                    <a:lnTo>
                      <a:pt x="119601" y="701763"/>
                    </a:lnTo>
                    <a:lnTo>
                      <a:pt x="77957" y="543644"/>
                    </a:lnTo>
                    <a:lnTo>
                      <a:pt x="44574" y="374117"/>
                    </a:lnTo>
                    <a:lnTo>
                      <a:pt x="20684" y="192971"/>
                    </a:lnTo>
                    <a:lnTo>
                      <a:pt x="7521" y="0"/>
                    </a:lnTo>
                    <a:close/>
                  </a:path>
                </a:pathLst>
              </a:cu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25"/>
              <p:cNvSpPr/>
              <p:nvPr/>
            </p:nvSpPr>
            <p:spPr>
              <a:xfrm>
                <a:off x="1261659" y="548589"/>
                <a:ext cx="688975" cy="2056764"/>
              </a:xfrm>
              <a:custGeom>
                <a:rect b="b" l="l" r="r" t="t"/>
                <a:pathLst>
                  <a:path extrusionOk="0" h="2056764" w="688975">
                    <a:moveTo>
                      <a:pt x="449211" y="0"/>
                    </a:moveTo>
                    <a:lnTo>
                      <a:pt x="473981" y="68522"/>
                    </a:lnTo>
                    <a:lnTo>
                      <a:pt x="489599" y="119491"/>
                    </a:lnTo>
                    <a:lnTo>
                      <a:pt x="506618" y="183068"/>
                    </a:lnTo>
                    <a:lnTo>
                      <a:pt x="523671" y="258381"/>
                    </a:lnTo>
                    <a:lnTo>
                      <a:pt x="539389" y="344558"/>
                    </a:lnTo>
                    <a:lnTo>
                      <a:pt x="552406" y="440725"/>
                    </a:lnTo>
                    <a:lnTo>
                      <a:pt x="561353" y="546010"/>
                    </a:lnTo>
                    <a:lnTo>
                      <a:pt x="564862" y="659541"/>
                    </a:lnTo>
                    <a:lnTo>
                      <a:pt x="561566" y="780443"/>
                    </a:lnTo>
                    <a:lnTo>
                      <a:pt x="550098" y="907845"/>
                    </a:lnTo>
                    <a:lnTo>
                      <a:pt x="529089" y="1040874"/>
                    </a:lnTo>
                    <a:lnTo>
                      <a:pt x="497171" y="1178656"/>
                    </a:lnTo>
                    <a:lnTo>
                      <a:pt x="452978" y="1320320"/>
                    </a:lnTo>
                    <a:lnTo>
                      <a:pt x="395140" y="1464992"/>
                    </a:lnTo>
                    <a:lnTo>
                      <a:pt x="322292" y="1611799"/>
                    </a:lnTo>
                    <a:lnTo>
                      <a:pt x="233064" y="1759870"/>
                    </a:lnTo>
                    <a:lnTo>
                      <a:pt x="126089" y="1908330"/>
                    </a:lnTo>
                    <a:lnTo>
                      <a:pt x="0" y="2056307"/>
                    </a:lnTo>
                    <a:lnTo>
                      <a:pt x="8485" y="2049380"/>
                    </a:lnTo>
                    <a:lnTo>
                      <a:pt x="69398" y="1995651"/>
                    </a:lnTo>
                    <a:lnTo>
                      <a:pt x="117174" y="1949979"/>
                    </a:lnTo>
                    <a:lnTo>
                      <a:pt x="173396" y="1892520"/>
                    </a:lnTo>
                    <a:lnTo>
                      <a:pt x="235740" y="1823839"/>
                    </a:lnTo>
                    <a:lnTo>
                      <a:pt x="301880" y="1744501"/>
                    </a:lnTo>
                    <a:lnTo>
                      <a:pt x="369491" y="1655069"/>
                    </a:lnTo>
                    <a:lnTo>
                      <a:pt x="436248" y="1556108"/>
                    </a:lnTo>
                    <a:lnTo>
                      <a:pt x="499825" y="1448182"/>
                    </a:lnTo>
                    <a:lnTo>
                      <a:pt x="557899" y="1331856"/>
                    </a:lnTo>
                    <a:lnTo>
                      <a:pt x="608142" y="1207693"/>
                    </a:lnTo>
                    <a:lnTo>
                      <a:pt x="648231" y="1076258"/>
                    </a:lnTo>
                    <a:lnTo>
                      <a:pt x="675840" y="938116"/>
                    </a:lnTo>
                    <a:lnTo>
                      <a:pt x="688644" y="793830"/>
                    </a:lnTo>
                    <a:lnTo>
                      <a:pt x="684319" y="643965"/>
                    </a:lnTo>
                    <a:lnTo>
                      <a:pt x="660537" y="489085"/>
                    </a:lnTo>
                    <a:lnTo>
                      <a:pt x="614976" y="329755"/>
                    </a:lnTo>
                    <a:lnTo>
                      <a:pt x="545309" y="166538"/>
                    </a:lnTo>
                    <a:lnTo>
                      <a:pt x="449211" y="0"/>
                    </a:lnTo>
                    <a:close/>
                  </a:path>
                </a:pathLst>
              </a:cu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25"/>
              <p:cNvSpPr/>
              <p:nvPr/>
            </p:nvSpPr>
            <p:spPr>
              <a:xfrm>
                <a:off x="2291458" y="694662"/>
                <a:ext cx="90805" cy="90170"/>
              </a:xfrm>
              <a:prstGeom prst="ellipse">
                <a:avLst/>
              </a:pr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25"/>
              <p:cNvSpPr/>
              <p:nvPr/>
            </p:nvSpPr>
            <p:spPr>
              <a:xfrm>
                <a:off x="772465" y="2174830"/>
                <a:ext cx="405130" cy="405130"/>
              </a:xfrm>
              <a:prstGeom prst="ellipse">
                <a:avLst/>
              </a:pr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25"/>
              <p:cNvSpPr/>
              <p:nvPr/>
            </p:nvSpPr>
            <p:spPr>
              <a:xfrm>
                <a:off x="1983695" y="2452574"/>
                <a:ext cx="263525" cy="262890"/>
              </a:xfrm>
              <a:prstGeom prst="ellipse">
                <a:avLst/>
              </a:pr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25"/>
              <p:cNvSpPr/>
              <p:nvPr/>
            </p:nvSpPr>
            <p:spPr>
              <a:xfrm>
                <a:off x="1565130" y="432211"/>
                <a:ext cx="194310" cy="194310"/>
              </a:xfrm>
              <a:prstGeom prst="ellipse">
                <a:avLst/>
              </a:pr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25"/>
              <p:cNvSpPr/>
              <p:nvPr/>
            </p:nvSpPr>
            <p:spPr>
              <a:xfrm>
                <a:off x="598488" y="922194"/>
                <a:ext cx="349885" cy="349885"/>
              </a:xfrm>
              <a:prstGeom prst="ellipse">
                <a:avLst/>
              </a:pr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25"/>
              <p:cNvSpPr/>
              <p:nvPr/>
            </p:nvSpPr>
            <p:spPr>
              <a:xfrm>
                <a:off x="2439509" y="2004129"/>
                <a:ext cx="216535" cy="215900"/>
              </a:xfrm>
              <a:prstGeom prst="ellipse">
                <a:avLst/>
              </a:pr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25"/>
              <p:cNvSpPr/>
              <p:nvPr/>
            </p:nvSpPr>
            <p:spPr>
              <a:xfrm>
                <a:off x="1694618" y="1126556"/>
                <a:ext cx="411480" cy="411480"/>
              </a:xfrm>
              <a:prstGeom prst="ellipse">
                <a:avLst/>
              </a:pr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25"/>
              <p:cNvSpPr/>
              <p:nvPr/>
            </p:nvSpPr>
            <p:spPr>
              <a:xfrm>
                <a:off x="1095003" y="657286"/>
                <a:ext cx="73660" cy="73025"/>
              </a:xfrm>
              <a:prstGeom prst="ellipse">
                <a:avLst/>
              </a:pr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25"/>
              <p:cNvSpPr/>
              <p:nvPr/>
            </p:nvSpPr>
            <p:spPr>
              <a:xfrm>
                <a:off x="2502621" y="1005472"/>
                <a:ext cx="216535" cy="215900"/>
              </a:xfrm>
              <a:prstGeom prst="ellipse">
                <a:avLst/>
              </a:prstGeom>
              <a:solidFill>
                <a:srgbClr val="F985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25"/>
              <p:cNvSpPr/>
              <p:nvPr/>
            </p:nvSpPr>
            <p:spPr>
              <a:xfrm>
                <a:off x="1861260" y="481948"/>
                <a:ext cx="129539" cy="128905"/>
              </a:xfrm>
              <a:prstGeom prst="ellipse">
                <a:avLst/>
              </a:prstGeom>
              <a:solidFill>
                <a:srgbClr val="F985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4" name="Shape 104"/>
        <p:cNvGrpSpPr/>
        <p:nvPr/>
      </p:nvGrpSpPr>
      <p:grpSpPr>
        <a:xfrm>
          <a:off x="0" y="0"/>
          <a:ext cx="0" cy="0"/>
          <a:chOff x="0" y="0"/>
          <a:chExt cx="0" cy="0"/>
        </a:xfrm>
      </p:grpSpPr>
      <p:sp>
        <p:nvSpPr>
          <p:cNvPr id="105" name="Google Shape;105;p2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4"/>
              </a:buClr>
              <a:buSzPts val="6000"/>
              <a:buFont typeface="Arvo"/>
              <a:buNone/>
              <a:defRPr sz="6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7"/>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800"/>
              <a:buNone/>
              <a:defRPr sz="2800">
                <a:solidFill>
                  <a:srgbClr val="888888"/>
                </a:solidFill>
                <a:latin typeface="Economica"/>
                <a:ea typeface="Economica"/>
                <a:cs typeface="Economica"/>
                <a:sym typeface="Economica"/>
              </a:defRPr>
            </a:lvl1pPr>
            <a:lvl2pPr indent="-228600" lvl="1" marL="914400" algn="l">
              <a:lnSpc>
                <a:spcPct val="90000"/>
              </a:lnSpc>
              <a:spcBef>
                <a:spcPts val="50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2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7" name="Google Shape;107;p27"/>
          <p:cNvSpPr txBox="1"/>
          <p:nvPr>
            <p:ph idx="10" type="dt"/>
          </p:nvPr>
        </p:nvSpPr>
        <p:spPr>
          <a:xfrm>
            <a:off x="628650" y="6356351"/>
            <a:ext cx="10308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7"/>
          <p:cNvSpPr txBox="1"/>
          <p:nvPr>
            <p:ph idx="11" type="ftr"/>
          </p:nvPr>
        </p:nvSpPr>
        <p:spPr>
          <a:xfrm>
            <a:off x="1828800" y="6356351"/>
            <a:ext cx="5588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7"/>
          <p:cNvSpPr txBox="1"/>
          <p:nvPr>
            <p:ph idx="12" type="sldNum"/>
          </p:nvPr>
        </p:nvSpPr>
        <p:spPr>
          <a:xfrm>
            <a:off x="7611532" y="6356351"/>
            <a:ext cx="90381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grpSp>
        <p:nvGrpSpPr>
          <p:cNvPr id="110" name="Google Shape;110;p27"/>
          <p:cNvGrpSpPr/>
          <p:nvPr/>
        </p:nvGrpSpPr>
        <p:grpSpPr>
          <a:xfrm>
            <a:off x="-1" y="-5899"/>
            <a:ext cx="9144001" cy="362383"/>
            <a:chOff x="-1" y="-5899"/>
            <a:chExt cx="9144001" cy="362383"/>
          </a:xfrm>
        </p:grpSpPr>
        <p:sp>
          <p:nvSpPr>
            <p:cNvPr id="111" name="Google Shape;111;p27"/>
            <p:cNvSpPr/>
            <p:nvPr/>
          </p:nvSpPr>
          <p:spPr>
            <a:xfrm>
              <a:off x="3203371" y="-3516"/>
              <a:ext cx="5940629" cy="360000"/>
            </a:xfrm>
            <a:prstGeom prst="rect">
              <a:avLst/>
            </a:prstGeom>
            <a:gradFill>
              <a:gsLst>
                <a:gs pos="0">
                  <a:schemeClr val="accent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Economica"/>
                <a:buNone/>
              </a:pPr>
              <a:r>
                <a:rPr b="1" i="0" lang="en-US" sz="2000" u="none" cap="none" strike="noStrike">
                  <a:solidFill>
                    <a:srgbClr val="FFFFFF"/>
                  </a:solidFill>
                  <a:latin typeface="Economica"/>
                  <a:ea typeface="Economica"/>
                  <a:cs typeface="Economica"/>
                  <a:sym typeface="Economica"/>
                </a:rPr>
                <a:t>CDS.IISc.ac.in  |  Department of Computational and Data Sciences</a:t>
              </a:r>
              <a:endParaRPr b="0" i="0" sz="1400" u="none" cap="none" strike="noStrike">
                <a:solidFill>
                  <a:srgbClr val="000000"/>
                </a:solidFill>
                <a:latin typeface="Arial"/>
                <a:ea typeface="Arial"/>
                <a:cs typeface="Arial"/>
                <a:sym typeface="Arial"/>
              </a:endParaRPr>
            </a:p>
          </p:txBody>
        </p:sp>
        <p:sp>
          <p:nvSpPr>
            <p:cNvPr id="112" name="Google Shape;112;p27"/>
            <p:cNvSpPr/>
            <p:nvPr/>
          </p:nvSpPr>
          <p:spPr>
            <a:xfrm>
              <a:off x="-1" y="-3516"/>
              <a:ext cx="3537377" cy="360000"/>
            </a:xfrm>
            <a:prstGeom prst="rect">
              <a:avLst/>
            </a:prstGeom>
            <a:gradFill>
              <a:gsLst>
                <a:gs pos="0">
                  <a:srgbClr val="DDF4FC"/>
                </a:gs>
                <a:gs pos="54000">
                  <a:srgbClr val="BDEAFA"/>
                </a:gs>
                <a:gs pos="86000">
                  <a:srgbClr val="9EE0F7"/>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http://www.iisc.ernet.in/fa/images/IIsc_logo.jpg" id="113" name="Google Shape;113;p27"/>
            <p:cNvPicPr preferRelativeResize="0"/>
            <p:nvPr/>
          </p:nvPicPr>
          <p:blipFill rotWithShape="1">
            <a:blip r:embed="rId2">
              <a:alphaModFix/>
            </a:blip>
            <a:srcRect b="0" l="0" r="0" t="0"/>
            <a:stretch/>
          </p:blipFill>
          <p:spPr>
            <a:xfrm>
              <a:off x="7075" y="-3516"/>
              <a:ext cx="360000" cy="360000"/>
            </a:xfrm>
            <a:prstGeom prst="rect">
              <a:avLst/>
            </a:prstGeom>
            <a:noFill/>
            <a:ln>
              <a:noFill/>
            </a:ln>
          </p:spPr>
        </p:pic>
        <p:sp>
          <p:nvSpPr>
            <p:cNvPr id="114" name="Google Shape;114;p27"/>
            <p:cNvSpPr/>
            <p:nvPr/>
          </p:nvSpPr>
          <p:spPr>
            <a:xfrm>
              <a:off x="2849718" y="-3516"/>
              <a:ext cx="360000" cy="360000"/>
            </a:xfrm>
            <a:prstGeom prst="rect">
              <a:avLst/>
            </a:prstGeom>
            <a:solidFill>
              <a:srgbClr val="BDEA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5" name="Google Shape;115;p27"/>
            <p:cNvSpPr/>
            <p:nvPr/>
          </p:nvSpPr>
          <p:spPr>
            <a:xfrm>
              <a:off x="2496066" y="-3516"/>
              <a:ext cx="360000" cy="360000"/>
            </a:xfrm>
            <a:prstGeom prst="rect">
              <a:avLst/>
            </a:prstGeom>
            <a:solidFill>
              <a:srgbClr val="DBF6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6" name="Google Shape;116;p27"/>
            <p:cNvSpPr/>
            <p:nvPr/>
          </p:nvSpPr>
          <p:spPr>
            <a:xfrm>
              <a:off x="2142413" y="-3516"/>
              <a:ext cx="360000" cy="360000"/>
            </a:xfrm>
            <a:prstGeom prst="rect">
              <a:avLst/>
            </a:prstGeom>
            <a:solidFill>
              <a:srgbClr val="BDEA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7" name="Google Shape;117;p27"/>
            <p:cNvSpPr/>
            <p:nvPr/>
          </p:nvSpPr>
          <p:spPr>
            <a:xfrm>
              <a:off x="1788760" y="-3516"/>
              <a:ext cx="360000" cy="360000"/>
            </a:xfrm>
            <a:prstGeom prst="rect">
              <a:avLst/>
            </a:prstGeom>
            <a:solidFill>
              <a:srgbClr val="9EE0F7"/>
            </a:solidFill>
            <a:ln>
              <a:noFill/>
            </a:ln>
          </p:spPr>
          <p:txBody>
            <a:bodyPr anchorCtr="0" anchor="ctr" bIns="45700" lIns="91425" spcFirstLastPara="1" rIns="91425" wrap="square" tIns="45700">
              <a:noAutofit/>
            </a:bodyPr>
            <a:lstStyle/>
            <a:p>
              <a:pPr indent="0" lvl="0" marL="0" marR="0" rtl="0" algn="ctr">
                <a:lnSpc>
                  <a:spcPct val="128571"/>
                </a:lnSpc>
                <a:spcBef>
                  <a:spcPts val="0"/>
                </a:spcBef>
                <a:spcAft>
                  <a:spcPts val="0"/>
                </a:spcAft>
                <a:buClr>
                  <a:schemeClr val="dk1"/>
                </a:buClr>
                <a:buSzPts val="1400"/>
                <a:buFont typeface="Calibri"/>
                <a:buNone/>
              </a:pPr>
              <a:r>
                <a:t/>
              </a:r>
              <a:endParaRPr b="0" i="0" sz="1400" u="none" cap="none" strike="noStrike">
                <a:solidFill>
                  <a:schemeClr val="dk2"/>
                </a:solidFill>
                <a:latin typeface="Arvo"/>
                <a:ea typeface="Arvo"/>
                <a:cs typeface="Arvo"/>
                <a:sym typeface="Arvo"/>
              </a:endParaRPr>
            </a:p>
          </p:txBody>
        </p:sp>
        <p:sp>
          <p:nvSpPr>
            <p:cNvPr id="118" name="Google Shape;118;p27"/>
            <p:cNvSpPr/>
            <p:nvPr/>
          </p:nvSpPr>
          <p:spPr>
            <a:xfrm>
              <a:off x="1435107" y="-3516"/>
              <a:ext cx="360000" cy="360000"/>
            </a:xfrm>
            <a:prstGeom prst="rect">
              <a:avLst/>
            </a:prstGeom>
            <a:solidFill>
              <a:srgbClr val="8BC9F7"/>
            </a:solidFill>
            <a:ln>
              <a:noFill/>
            </a:ln>
          </p:spPr>
          <p:txBody>
            <a:bodyPr anchorCtr="0" anchor="ctr" bIns="45700" lIns="91425" spcFirstLastPara="1" rIns="91425" wrap="square" tIns="45700">
              <a:noAutofit/>
            </a:bodyPr>
            <a:lstStyle/>
            <a:p>
              <a:pPr indent="0" lvl="0" marL="0" marR="0" rtl="0" algn="ctr">
                <a:lnSpc>
                  <a:spcPct val="128571"/>
                </a:lnSpc>
                <a:spcBef>
                  <a:spcPts val="0"/>
                </a:spcBef>
                <a:spcAft>
                  <a:spcPts val="0"/>
                </a:spcAft>
                <a:buClr>
                  <a:schemeClr val="dk1"/>
                </a:buClr>
                <a:buSzPts val="1400"/>
                <a:buFont typeface="Calibri"/>
                <a:buNone/>
              </a:pPr>
              <a:r>
                <a:t/>
              </a:r>
              <a:endParaRPr b="0" i="0" sz="1400" u="none" cap="none" strike="noStrike">
                <a:solidFill>
                  <a:schemeClr val="dk2"/>
                </a:solidFill>
                <a:latin typeface="Arvo"/>
                <a:ea typeface="Arvo"/>
                <a:cs typeface="Arvo"/>
                <a:sym typeface="Arvo"/>
              </a:endParaRPr>
            </a:p>
          </p:txBody>
        </p:sp>
        <p:sp>
          <p:nvSpPr>
            <p:cNvPr id="119" name="Google Shape;119;p27"/>
            <p:cNvSpPr/>
            <p:nvPr/>
          </p:nvSpPr>
          <p:spPr>
            <a:xfrm>
              <a:off x="1081454" y="-3516"/>
              <a:ext cx="360000" cy="360000"/>
            </a:xfrm>
            <a:prstGeom prst="rect">
              <a:avLst/>
            </a:prstGeom>
            <a:solidFill>
              <a:srgbClr val="BDEA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dk2"/>
                </a:solidFill>
                <a:latin typeface="Arvo"/>
                <a:ea typeface="Arvo"/>
                <a:cs typeface="Arvo"/>
                <a:sym typeface="Arvo"/>
              </a:endParaRPr>
            </a:p>
          </p:txBody>
        </p:sp>
        <p:sp>
          <p:nvSpPr>
            <p:cNvPr id="120" name="Google Shape;120;p27"/>
            <p:cNvSpPr/>
            <p:nvPr/>
          </p:nvSpPr>
          <p:spPr>
            <a:xfrm>
              <a:off x="727801" y="-3516"/>
              <a:ext cx="360000" cy="360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28571"/>
                </a:lnSpc>
                <a:spcBef>
                  <a:spcPts val="0"/>
                </a:spcBef>
                <a:spcAft>
                  <a:spcPts val="0"/>
                </a:spcAft>
                <a:buClr>
                  <a:schemeClr val="dk1"/>
                </a:buClr>
                <a:buSzPts val="1400"/>
                <a:buFont typeface="Calibri"/>
                <a:buNone/>
              </a:pPr>
              <a:r>
                <a:t/>
              </a:r>
              <a:endParaRPr b="0" i="0" sz="1400" u="none" cap="none" strike="noStrike">
                <a:solidFill>
                  <a:schemeClr val="dk2"/>
                </a:solidFill>
                <a:latin typeface="Arvo"/>
                <a:ea typeface="Arvo"/>
                <a:cs typeface="Arvo"/>
                <a:sym typeface="Arvo"/>
              </a:endParaRPr>
            </a:p>
          </p:txBody>
        </p:sp>
        <p:sp>
          <p:nvSpPr>
            <p:cNvPr id="121" name="Google Shape;121;p27"/>
            <p:cNvSpPr/>
            <p:nvPr/>
          </p:nvSpPr>
          <p:spPr>
            <a:xfrm>
              <a:off x="374148" y="-3516"/>
              <a:ext cx="360000" cy="360000"/>
            </a:xfrm>
            <a:prstGeom prst="rect">
              <a:avLst/>
            </a:prstGeom>
            <a:solidFill>
              <a:srgbClr val="BCEBDE"/>
            </a:solidFill>
            <a:ln>
              <a:noFill/>
            </a:ln>
          </p:spPr>
          <p:txBody>
            <a:bodyPr anchorCtr="0" anchor="ctr" bIns="45700" lIns="91425" spcFirstLastPara="1" rIns="91425" wrap="square" tIns="45700">
              <a:noAutofit/>
            </a:bodyPr>
            <a:lstStyle/>
            <a:p>
              <a:pPr indent="0" lvl="0" marL="0" marR="0" rtl="0" algn="ctr">
                <a:lnSpc>
                  <a:spcPct val="128571"/>
                </a:lnSpc>
                <a:spcBef>
                  <a:spcPts val="0"/>
                </a:spcBef>
                <a:spcAft>
                  <a:spcPts val="0"/>
                </a:spcAft>
                <a:buClr>
                  <a:schemeClr val="dk1"/>
                </a:buClr>
                <a:buSzPts val="1400"/>
                <a:buFont typeface="Calibri"/>
                <a:buNone/>
              </a:pPr>
              <a:r>
                <a:t/>
              </a:r>
              <a:endParaRPr b="0" i="0" sz="1400" u="none" cap="none" strike="noStrike">
                <a:solidFill>
                  <a:schemeClr val="dk2"/>
                </a:solidFill>
                <a:latin typeface="Arvo"/>
                <a:ea typeface="Arvo"/>
                <a:cs typeface="Arvo"/>
                <a:sym typeface="Arvo"/>
              </a:endParaRPr>
            </a:p>
          </p:txBody>
        </p:sp>
        <p:pic>
          <p:nvPicPr>
            <p:cNvPr id="122" name="Google Shape;122;p27"/>
            <p:cNvPicPr preferRelativeResize="0"/>
            <p:nvPr/>
          </p:nvPicPr>
          <p:blipFill rotWithShape="1">
            <a:blip r:embed="rId3">
              <a:alphaModFix/>
            </a:blip>
            <a:srcRect b="0" l="0" r="0" t="0"/>
            <a:stretch/>
          </p:blipFill>
          <p:spPr>
            <a:xfrm>
              <a:off x="368785" y="-5899"/>
              <a:ext cx="360000" cy="36000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23" name="Shape 123"/>
        <p:cNvGrpSpPr/>
        <p:nvPr/>
      </p:nvGrpSpPr>
      <p:grpSpPr>
        <a:xfrm>
          <a:off x="0" y="0"/>
          <a:ext cx="0" cy="0"/>
          <a:chOff x="0" y="0"/>
          <a:chExt cx="0" cy="0"/>
        </a:xfrm>
      </p:grpSpPr>
      <p:sp>
        <p:nvSpPr>
          <p:cNvPr id="124" name="Google Shape;124;p26"/>
          <p:cNvSpPr txBox="1"/>
          <p:nvPr>
            <p:ph type="title"/>
          </p:nvPr>
        </p:nvSpPr>
        <p:spPr>
          <a:xfrm>
            <a:off x="628650" y="408158"/>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4400"/>
              <a:buFont typeface="Arvo"/>
              <a:buNone/>
              <a:defRPr>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6"/>
          <p:cNvSpPr txBox="1"/>
          <p:nvPr>
            <p:ph idx="1" type="body"/>
          </p:nvPr>
        </p:nvSpPr>
        <p:spPr>
          <a:xfrm>
            <a:off x="628650" y="1825625"/>
            <a:ext cx="7886700" cy="453072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2"/>
              </a:buClr>
              <a:buSzPts val="1800"/>
              <a:buChar char="▪"/>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14325" lvl="3" marL="1828800" algn="l">
              <a:lnSpc>
                <a:spcPct val="90000"/>
              </a:lnSpc>
              <a:spcBef>
                <a:spcPts val="500"/>
              </a:spcBef>
              <a:spcAft>
                <a:spcPts val="0"/>
              </a:spcAft>
              <a:buClr>
                <a:schemeClr val="dk2"/>
              </a:buClr>
              <a:buSzPts val="1350"/>
              <a:buChar char="o"/>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26"/>
          <p:cNvSpPr txBox="1"/>
          <p:nvPr>
            <p:ph idx="10" type="dt"/>
          </p:nvPr>
        </p:nvSpPr>
        <p:spPr>
          <a:xfrm>
            <a:off x="628650" y="6356351"/>
            <a:ext cx="10308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6"/>
          <p:cNvSpPr txBox="1"/>
          <p:nvPr>
            <p:ph idx="11" type="ftr"/>
          </p:nvPr>
        </p:nvSpPr>
        <p:spPr>
          <a:xfrm>
            <a:off x="1828800" y="6356351"/>
            <a:ext cx="5588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6"/>
          <p:cNvSpPr txBox="1"/>
          <p:nvPr>
            <p:ph idx="12" type="sldNum"/>
          </p:nvPr>
        </p:nvSpPr>
        <p:spPr>
          <a:xfrm>
            <a:off x="7611532" y="6356351"/>
            <a:ext cx="90381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grpSp>
        <p:nvGrpSpPr>
          <p:cNvPr id="129" name="Google Shape;129;p26"/>
          <p:cNvGrpSpPr/>
          <p:nvPr/>
        </p:nvGrpSpPr>
        <p:grpSpPr>
          <a:xfrm>
            <a:off x="-1" y="-3516"/>
            <a:ext cx="9144001" cy="360000"/>
            <a:chOff x="-1" y="-3516"/>
            <a:chExt cx="9144001" cy="360000"/>
          </a:xfrm>
        </p:grpSpPr>
        <p:sp>
          <p:nvSpPr>
            <p:cNvPr id="130" name="Google Shape;130;p26"/>
            <p:cNvSpPr/>
            <p:nvPr/>
          </p:nvSpPr>
          <p:spPr>
            <a:xfrm>
              <a:off x="3203371" y="-3516"/>
              <a:ext cx="5940629" cy="360000"/>
            </a:xfrm>
            <a:prstGeom prst="rect">
              <a:avLst/>
            </a:prstGeom>
            <a:gradFill>
              <a:gsLst>
                <a:gs pos="0">
                  <a:schemeClr val="accent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Economica"/>
                <a:buNone/>
              </a:pPr>
              <a:r>
                <a:rPr b="1" i="0" lang="en-US" sz="2000" u="none" cap="none" strike="noStrike">
                  <a:solidFill>
                    <a:srgbClr val="FFFFFF"/>
                  </a:solidFill>
                  <a:latin typeface="Economica"/>
                  <a:ea typeface="Economica"/>
                  <a:cs typeface="Economica"/>
                  <a:sym typeface="Economica"/>
                </a:rPr>
                <a:t>CDS.IISc.ac.in  |  Department of Computational and Data Sciences</a:t>
              </a:r>
              <a:endParaRPr b="0" i="0" sz="1400" u="none" cap="none" strike="noStrike">
                <a:solidFill>
                  <a:srgbClr val="000000"/>
                </a:solidFill>
                <a:latin typeface="Arial"/>
                <a:ea typeface="Arial"/>
                <a:cs typeface="Arial"/>
                <a:sym typeface="Arial"/>
              </a:endParaRPr>
            </a:p>
          </p:txBody>
        </p:sp>
        <p:sp>
          <p:nvSpPr>
            <p:cNvPr id="131" name="Google Shape;131;p26"/>
            <p:cNvSpPr/>
            <p:nvPr/>
          </p:nvSpPr>
          <p:spPr>
            <a:xfrm>
              <a:off x="-1" y="-3516"/>
              <a:ext cx="3537377" cy="360000"/>
            </a:xfrm>
            <a:prstGeom prst="rect">
              <a:avLst/>
            </a:prstGeom>
            <a:gradFill>
              <a:gsLst>
                <a:gs pos="0">
                  <a:srgbClr val="DDF4FC"/>
                </a:gs>
                <a:gs pos="54000">
                  <a:srgbClr val="BDEAFA"/>
                </a:gs>
                <a:gs pos="86000">
                  <a:srgbClr val="9EE0F7"/>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http://www.iisc.ernet.in/fa/images/IIsc_logo.jpg" id="132" name="Google Shape;132;p26"/>
            <p:cNvPicPr preferRelativeResize="0"/>
            <p:nvPr/>
          </p:nvPicPr>
          <p:blipFill rotWithShape="1">
            <a:blip r:embed="rId2">
              <a:alphaModFix/>
            </a:blip>
            <a:srcRect b="0" l="0" r="0" t="0"/>
            <a:stretch/>
          </p:blipFill>
          <p:spPr>
            <a:xfrm>
              <a:off x="7075" y="-3516"/>
              <a:ext cx="360000" cy="360000"/>
            </a:xfrm>
            <a:prstGeom prst="rect">
              <a:avLst/>
            </a:prstGeom>
            <a:noFill/>
            <a:ln>
              <a:noFill/>
            </a:ln>
          </p:spPr>
        </p:pic>
        <p:sp>
          <p:nvSpPr>
            <p:cNvPr id="133" name="Google Shape;133;p26"/>
            <p:cNvSpPr/>
            <p:nvPr/>
          </p:nvSpPr>
          <p:spPr>
            <a:xfrm>
              <a:off x="2849718" y="-3516"/>
              <a:ext cx="360000" cy="360000"/>
            </a:xfrm>
            <a:prstGeom prst="rect">
              <a:avLst/>
            </a:prstGeom>
            <a:solidFill>
              <a:srgbClr val="BDEA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4" name="Google Shape;134;p26"/>
            <p:cNvSpPr/>
            <p:nvPr/>
          </p:nvSpPr>
          <p:spPr>
            <a:xfrm>
              <a:off x="2496066" y="-3516"/>
              <a:ext cx="360000" cy="360000"/>
            </a:xfrm>
            <a:prstGeom prst="rect">
              <a:avLst/>
            </a:prstGeom>
            <a:solidFill>
              <a:srgbClr val="DBF6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5" name="Google Shape;135;p26"/>
            <p:cNvSpPr/>
            <p:nvPr/>
          </p:nvSpPr>
          <p:spPr>
            <a:xfrm>
              <a:off x="2142413" y="-3516"/>
              <a:ext cx="360000" cy="360000"/>
            </a:xfrm>
            <a:prstGeom prst="rect">
              <a:avLst/>
            </a:prstGeom>
            <a:solidFill>
              <a:srgbClr val="BDEA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6" name="Google Shape;136;p26"/>
            <p:cNvSpPr/>
            <p:nvPr/>
          </p:nvSpPr>
          <p:spPr>
            <a:xfrm>
              <a:off x="1788760" y="-3516"/>
              <a:ext cx="360000" cy="360000"/>
            </a:xfrm>
            <a:prstGeom prst="rect">
              <a:avLst/>
            </a:prstGeom>
            <a:solidFill>
              <a:srgbClr val="9EE0F7"/>
            </a:solidFill>
            <a:ln>
              <a:noFill/>
            </a:ln>
          </p:spPr>
          <p:txBody>
            <a:bodyPr anchorCtr="0" anchor="ctr" bIns="45700" lIns="91425" spcFirstLastPara="1" rIns="91425" wrap="square" tIns="45700">
              <a:noAutofit/>
            </a:bodyPr>
            <a:lstStyle/>
            <a:p>
              <a:pPr indent="0" lvl="0" marL="0" marR="0" rtl="0" algn="ctr">
                <a:lnSpc>
                  <a:spcPct val="128571"/>
                </a:lnSpc>
                <a:spcBef>
                  <a:spcPts val="0"/>
                </a:spcBef>
                <a:spcAft>
                  <a:spcPts val="0"/>
                </a:spcAft>
                <a:buClr>
                  <a:schemeClr val="dk1"/>
                </a:buClr>
                <a:buSzPts val="1400"/>
                <a:buFont typeface="Calibri"/>
                <a:buNone/>
              </a:pPr>
              <a:r>
                <a:t/>
              </a:r>
              <a:endParaRPr b="0" i="0" sz="1400" u="none" cap="none" strike="noStrike">
                <a:solidFill>
                  <a:schemeClr val="dk2"/>
                </a:solidFill>
                <a:latin typeface="Arvo"/>
                <a:ea typeface="Arvo"/>
                <a:cs typeface="Arvo"/>
                <a:sym typeface="Arvo"/>
              </a:endParaRPr>
            </a:p>
          </p:txBody>
        </p:sp>
        <p:sp>
          <p:nvSpPr>
            <p:cNvPr id="137" name="Google Shape;137;p26"/>
            <p:cNvSpPr/>
            <p:nvPr/>
          </p:nvSpPr>
          <p:spPr>
            <a:xfrm>
              <a:off x="1435107" y="-3516"/>
              <a:ext cx="360000" cy="360000"/>
            </a:xfrm>
            <a:prstGeom prst="rect">
              <a:avLst/>
            </a:prstGeom>
            <a:solidFill>
              <a:srgbClr val="8BC9F7"/>
            </a:solidFill>
            <a:ln>
              <a:noFill/>
            </a:ln>
          </p:spPr>
          <p:txBody>
            <a:bodyPr anchorCtr="0" anchor="ctr" bIns="45700" lIns="91425" spcFirstLastPara="1" rIns="91425" wrap="square" tIns="45700">
              <a:noAutofit/>
            </a:bodyPr>
            <a:lstStyle/>
            <a:p>
              <a:pPr indent="0" lvl="0" marL="0" marR="0" rtl="0" algn="ctr">
                <a:lnSpc>
                  <a:spcPct val="128571"/>
                </a:lnSpc>
                <a:spcBef>
                  <a:spcPts val="0"/>
                </a:spcBef>
                <a:spcAft>
                  <a:spcPts val="0"/>
                </a:spcAft>
                <a:buClr>
                  <a:schemeClr val="dk1"/>
                </a:buClr>
                <a:buSzPts val="1400"/>
                <a:buFont typeface="Calibri"/>
                <a:buNone/>
              </a:pPr>
              <a:r>
                <a:t/>
              </a:r>
              <a:endParaRPr b="0" i="0" sz="1400" u="none" cap="none" strike="noStrike">
                <a:solidFill>
                  <a:schemeClr val="dk2"/>
                </a:solidFill>
                <a:latin typeface="Arvo"/>
                <a:ea typeface="Arvo"/>
                <a:cs typeface="Arvo"/>
                <a:sym typeface="Arvo"/>
              </a:endParaRPr>
            </a:p>
          </p:txBody>
        </p:sp>
        <p:sp>
          <p:nvSpPr>
            <p:cNvPr id="138" name="Google Shape;138;p26"/>
            <p:cNvSpPr/>
            <p:nvPr/>
          </p:nvSpPr>
          <p:spPr>
            <a:xfrm>
              <a:off x="1081454" y="-3516"/>
              <a:ext cx="360000" cy="360000"/>
            </a:xfrm>
            <a:prstGeom prst="rect">
              <a:avLst/>
            </a:prstGeom>
            <a:solidFill>
              <a:srgbClr val="BDEA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dk2"/>
                </a:solidFill>
                <a:latin typeface="Arvo"/>
                <a:ea typeface="Arvo"/>
                <a:cs typeface="Arvo"/>
                <a:sym typeface="Arvo"/>
              </a:endParaRPr>
            </a:p>
          </p:txBody>
        </p:sp>
        <p:sp>
          <p:nvSpPr>
            <p:cNvPr id="139" name="Google Shape;139;p26"/>
            <p:cNvSpPr/>
            <p:nvPr/>
          </p:nvSpPr>
          <p:spPr>
            <a:xfrm>
              <a:off x="727801" y="-3516"/>
              <a:ext cx="360000" cy="360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28571"/>
                </a:lnSpc>
                <a:spcBef>
                  <a:spcPts val="0"/>
                </a:spcBef>
                <a:spcAft>
                  <a:spcPts val="0"/>
                </a:spcAft>
                <a:buClr>
                  <a:schemeClr val="dk1"/>
                </a:buClr>
                <a:buSzPts val="1400"/>
                <a:buFont typeface="Calibri"/>
                <a:buNone/>
              </a:pPr>
              <a:r>
                <a:t/>
              </a:r>
              <a:endParaRPr b="0" i="0" sz="1400" u="none" cap="none" strike="noStrike">
                <a:solidFill>
                  <a:schemeClr val="dk2"/>
                </a:solidFill>
                <a:latin typeface="Arvo"/>
                <a:ea typeface="Arvo"/>
                <a:cs typeface="Arvo"/>
                <a:sym typeface="Arvo"/>
              </a:endParaRPr>
            </a:p>
          </p:txBody>
        </p:sp>
        <p:sp>
          <p:nvSpPr>
            <p:cNvPr id="140" name="Google Shape;140;p26"/>
            <p:cNvSpPr/>
            <p:nvPr/>
          </p:nvSpPr>
          <p:spPr>
            <a:xfrm>
              <a:off x="374148" y="-3516"/>
              <a:ext cx="360000" cy="360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28571"/>
                </a:lnSpc>
                <a:spcBef>
                  <a:spcPts val="0"/>
                </a:spcBef>
                <a:spcAft>
                  <a:spcPts val="0"/>
                </a:spcAft>
                <a:buClr>
                  <a:schemeClr val="dk1"/>
                </a:buClr>
                <a:buSzPts val="1400"/>
                <a:buFont typeface="Calibri"/>
                <a:buNone/>
              </a:pPr>
              <a:r>
                <a:t/>
              </a:r>
              <a:endParaRPr b="0" i="0" sz="1400" u="none" cap="none" strike="noStrike">
                <a:solidFill>
                  <a:schemeClr val="dk2"/>
                </a:solidFill>
                <a:latin typeface="Arvo"/>
                <a:ea typeface="Arvo"/>
                <a:cs typeface="Arvo"/>
                <a:sym typeface="Arvo"/>
              </a:endParaRPr>
            </a:p>
          </p:txBody>
        </p:sp>
        <p:grpSp>
          <p:nvGrpSpPr>
            <p:cNvPr id="141" name="Google Shape;141;p26"/>
            <p:cNvGrpSpPr/>
            <p:nvPr/>
          </p:nvGrpSpPr>
          <p:grpSpPr>
            <a:xfrm>
              <a:off x="380015" y="-3516"/>
              <a:ext cx="334365" cy="360000"/>
              <a:chOff x="598488" y="432211"/>
              <a:chExt cx="2120668" cy="2283253"/>
            </a:xfrm>
          </p:grpSpPr>
          <p:sp>
            <p:nvSpPr>
              <p:cNvPr id="142" name="Google Shape;142;p26"/>
              <p:cNvSpPr/>
              <p:nvPr/>
            </p:nvSpPr>
            <p:spPr>
              <a:xfrm>
                <a:off x="1205052" y="2584170"/>
                <a:ext cx="73660" cy="73025"/>
              </a:xfrm>
              <a:custGeom>
                <a:rect b="b" l="l" r="r" t="t"/>
                <a:pathLst>
                  <a:path extrusionOk="0" h="73025" w="73659">
                    <a:moveTo>
                      <a:pt x="39627" y="0"/>
                    </a:moveTo>
                    <a:lnTo>
                      <a:pt x="5051" y="17194"/>
                    </a:lnTo>
                    <a:lnTo>
                      <a:pt x="0" y="40554"/>
                    </a:lnTo>
                    <a:lnTo>
                      <a:pt x="3351" y="52202"/>
                    </a:lnTo>
                    <a:lnTo>
                      <a:pt x="10620" y="62446"/>
                    </a:lnTo>
                    <a:lnTo>
                      <a:pt x="17885" y="68116"/>
                    </a:lnTo>
                    <a:lnTo>
                      <a:pt x="29208" y="72513"/>
                    </a:lnTo>
                    <a:lnTo>
                      <a:pt x="41203" y="73008"/>
                    </a:lnTo>
                    <a:lnTo>
                      <a:pt x="52855" y="69591"/>
                    </a:lnTo>
                    <a:lnTo>
                      <a:pt x="63151" y="62251"/>
                    </a:lnTo>
                    <a:lnTo>
                      <a:pt x="69973" y="52632"/>
                    </a:lnTo>
                    <a:lnTo>
                      <a:pt x="73200" y="41606"/>
                    </a:lnTo>
                    <a:lnTo>
                      <a:pt x="72685" y="29895"/>
                    </a:lnTo>
                    <a:lnTo>
                      <a:pt x="68279" y="18223"/>
                    </a:lnTo>
                    <a:lnTo>
                      <a:pt x="59835" y="7312"/>
                    </a:lnTo>
                    <a:lnTo>
                      <a:pt x="50338" y="1961"/>
                    </a:lnTo>
                    <a:lnTo>
                      <a:pt x="39627" y="0"/>
                    </a:lnTo>
                    <a:close/>
                  </a:path>
                </a:pathLst>
              </a:cu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3" name="Google Shape;143;p26"/>
              <p:cNvSpPr/>
              <p:nvPr/>
            </p:nvSpPr>
            <p:spPr>
              <a:xfrm>
                <a:off x="1962839" y="577608"/>
                <a:ext cx="667385" cy="1985010"/>
              </a:xfrm>
              <a:custGeom>
                <a:rect b="b" l="l" r="r" t="t"/>
                <a:pathLst>
                  <a:path extrusionOk="0" h="1985010" w="667385">
                    <a:moveTo>
                      <a:pt x="0" y="0"/>
                    </a:moveTo>
                    <a:lnTo>
                      <a:pt x="72899" y="55445"/>
                    </a:lnTo>
                    <a:lnTo>
                      <a:pt x="139199" y="113673"/>
                    </a:lnTo>
                    <a:lnTo>
                      <a:pt x="199209" y="174074"/>
                    </a:lnTo>
                    <a:lnTo>
                      <a:pt x="253237" y="236039"/>
                    </a:lnTo>
                    <a:lnTo>
                      <a:pt x="301594" y="298962"/>
                    </a:lnTo>
                    <a:lnTo>
                      <a:pt x="344589" y="362233"/>
                    </a:lnTo>
                    <a:lnTo>
                      <a:pt x="382531" y="425245"/>
                    </a:lnTo>
                    <a:lnTo>
                      <a:pt x="415730" y="487388"/>
                    </a:lnTo>
                    <a:lnTo>
                      <a:pt x="444494" y="548056"/>
                    </a:lnTo>
                    <a:lnTo>
                      <a:pt x="469134" y="606639"/>
                    </a:lnTo>
                    <a:lnTo>
                      <a:pt x="489959" y="662529"/>
                    </a:lnTo>
                    <a:lnTo>
                      <a:pt x="507278" y="715119"/>
                    </a:lnTo>
                    <a:lnTo>
                      <a:pt x="521401" y="763799"/>
                    </a:lnTo>
                    <a:lnTo>
                      <a:pt x="532637" y="807962"/>
                    </a:lnTo>
                    <a:lnTo>
                      <a:pt x="541296" y="847000"/>
                    </a:lnTo>
                    <a:lnTo>
                      <a:pt x="552118" y="907265"/>
                    </a:lnTo>
                    <a:lnTo>
                      <a:pt x="556755" y="944016"/>
                    </a:lnTo>
                    <a:lnTo>
                      <a:pt x="556039" y="1047664"/>
                    </a:lnTo>
                    <a:lnTo>
                      <a:pt x="550684" y="1145660"/>
                    </a:lnTo>
                    <a:lnTo>
                      <a:pt x="541196" y="1238040"/>
                    </a:lnTo>
                    <a:lnTo>
                      <a:pt x="528080" y="1324842"/>
                    </a:lnTo>
                    <a:lnTo>
                      <a:pt x="511842" y="1406101"/>
                    </a:lnTo>
                    <a:lnTo>
                      <a:pt x="492988" y="1481853"/>
                    </a:lnTo>
                    <a:lnTo>
                      <a:pt x="472024" y="1552136"/>
                    </a:lnTo>
                    <a:lnTo>
                      <a:pt x="449453" y="1616986"/>
                    </a:lnTo>
                    <a:lnTo>
                      <a:pt x="425784" y="1676438"/>
                    </a:lnTo>
                    <a:lnTo>
                      <a:pt x="401520" y="1730530"/>
                    </a:lnTo>
                    <a:lnTo>
                      <a:pt x="377167" y="1779298"/>
                    </a:lnTo>
                    <a:lnTo>
                      <a:pt x="353231" y="1822777"/>
                    </a:lnTo>
                    <a:lnTo>
                      <a:pt x="330218" y="1861005"/>
                    </a:lnTo>
                    <a:lnTo>
                      <a:pt x="308633" y="1894018"/>
                    </a:lnTo>
                    <a:lnTo>
                      <a:pt x="271770" y="1944544"/>
                    </a:lnTo>
                    <a:lnTo>
                      <a:pt x="246686" y="1974646"/>
                    </a:lnTo>
                    <a:lnTo>
                      <a:pt x="237426" y="1984616"/>
                    </a:lnTo>
                    <a:lnTo>
                      <a:pt x="299925" y="1940762"/>
                    </a:lnTo>
                    <a:lnTo>
                      <a:pt x="356056" y="1890351"/>
                    </a:lnTo>
                    <a:lnTo>
                      <a:pt x="406161" y="1834335"/>
                    </a:lnTo>
                    <a:lnTo>
                      <a:pt x="450581" y="1773667"/>
                    </a:lnTo>
                    <a:lnTo>
                      <a:pt x="489661" y="1709299"/>
                    </a:lnTo>
                    <a:lnTo>
                      <a:pt x="523740" y="1642183"/>
                    </a:lnTo>
                    <a:lnTo>
                      <a:pt x="553161" y="1573272"/>
                    </a:lnTo>
                    <a:lnTo>
                      <a:pt x="578266" y="1503516"/>
                    </a:lnTo>
                    <a:lnTo>
                      <a:pt x="599398" y="1433869"/>
                    </a:lnTo>
                    <a:lnTo>
                      <a:pt x="616897" y="1365283"/>
                    </a:lnTo>
                    <a:lnTo>
                      <a:pt x="631107" y="1298710"/>
                    </a:lnTo>
                    <a:lnTo>
                      <a:pt x="642369" y="1235101"/>
                    </a:lnTo>
                    <a:lnTo>
                      <a:pt x="651025" y="1175410"/>
                    </a:lnTo>
                    <a:lnTo>
                      <a:pt x="657417" y="1120589"/>
                    </a:lnTo>
                    <a:lnTo>
                      <a:pt x="661888" y="1071589"/>
                    </a:lnTo>
                    <a:lnTo>
                      <a:pt x="664779" y="1029363"/>
                    </a:lnTo>
                    <a:lnTo>
                      <a:pt x="667189" y="969042"/>
                    </a:lnTo>
                    <a:lnTo>
                      <a:pt x="667393" y="952850"/>
                    </a:lnTo>
                    <a:lnTo>
                      <a:pt x="667385" y="947242"/>
                    </a:lnTo>
                    <a:lnTo>
                      <a:pt x="647153" y="834291"/>
                    </a:lnTo>
                    <a:lnTo>
                      <a:pt x="621068" y="730297"/>
                    </a:lnTo>
                    <a:lnTo>
                      <a:pt x="589873" y="634920"/>
                    </a:lnTo>
                    <a:lnTo>
                      <a:pt x="554314" y="547815"/>
                    </a:lnTo>
                    <a:lnTo>
                      <a:pt x="515137" y="468642"/>
                    </a:lnTo>
                    <a:lnTo>
                      <a:pt x="473086" y="397057"/>
                    </a:lnTo>
                    <a:lnTo>
                      <a:pt x="428907" y="332719"/>
                    </a:lnTo>
                    <a:lnTo>
                      <a:pt x="383345" y="275285"/>
                    </a:lnTo>
                    <a:lnTo>
                      <a:pt x="337146" y="224413"/>
                    </a:lnTo>
                    <a:lnTo>
                      <a:pt x="291053" y="179760"/>
                    </a:lnTo>
                    <a:lnTo>
                      <a:pt x="245814" y="140985"/>
                    </a:lnTo>
                    <a:lnTo>
                      <a:pt x="202173" y="107744"/>
                    </a:lnTo>
                    <a:lnTo>
                      <a:pt x="160874" y="79696"/>
                    </a:lnTo>
                    <a:lnTo>
                      <a:pt x="122665" y="56498"/>
                    </a:lnTo>
                    <a:lnTo>
                      <a:pt x="88289" y="37808"/>
                    </a:lnTo>
                    <a:lnTo>
                      <a:pt x="34019" y="12584"/>
                    </a:lnTo>
                    <a:lnTo>
                      <a:pt x="4028" y="1284"/>
                    </a:lnTo>
                    <a:lnTo>
                      <a:pt x="0" y="0"/>
                    </a:lnTo>
                    <a:close/>
                  </a:path>
                </a:pathLst>
              </a:cu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26"/>
              <p:cNvSpPr/>
              <p:nvPr/>
            </p:nvSpPr>
            <p:spPr>
              <a:xfrm>
                <a:off x="798262" y="732992"/>
                <a:ext cx="1520190" cy="1545590"/>
              </a:xfrm>
              <a:custGeom>
                <a:rect b="b" l="l" r="r" t="t"/>
                <a:pathLst>
                  <a:path extrusionOk="0" h="1545589" w="1520189">
                    <a:moveTo>
                      <a:pt x="820" y="1503114"/>
                    </a:moveTo>
                    <a:lnTo>
                      <a:pt x="694" y="1505363"/>
                    </a:lnTo>
                    <a:lnTo>
                      <a:pt x="0" y="1534954"/>
                    </a:lnTo>
                    <a:lnTo>
                      <a:pt x="37" y="1545273"/>
                    </a:lnTo>
                    <a:lnTo>
                      <a:pt x="820" y="1503114"/>
                    </a:lnTo>
                    <a:close/>
                  </a:path>
                  <a:path extrusionOk="0" h="1545589" w="1520189">
                    <a:moveTo>
                      <a:pt x="1276047" y="0"/>
                    </a:moveTo>
                    <a:lnTo>
                      <a:pt x="1182981" y="4203"/>
                    </a:lnTo>
                    <a:lnTo>
                      <a:pt x="1080725" y="14886"/>
                    </a:lnTo>
                    <a:lnTo>
                      <a:pt x="971664" y="33811"/>
                    </a:lnTo>
                    <a:lnTo>
                      <a:pt x="858182" y="62739"/>
                    </a:lnTo>
                    <a:lnTo>
                      <a:pt x="742664" y="103434"/>
                    </a:lnTo>
                    <a:lnTo>
                      <a:pt x="627493" y="157658"/>
                    </a:lnTo>
                    <a:lnTo>
                      <a:pt x="515054" y="227173"/>
                    </a:lnTo>
                    <a:lnTo>
                      <a:pt x="407733" y="313741"/>
                    </a:lnTo>
                    <a:lnTo>
                      <a:pt x="307912" y="419126"/>
                    </a:lnTo>
                    <a:lnTo>
                      <a:pt x="217977" y="545089"/>
                    </a:lnTo>
                    <a:lnTo>
                      <a:pt x="140311" y="693394"/>
                    </a:lnTo>
                    <a:lnTo>
                      <a:pt x="77300" y="865802"/>
                    </a:lnTo>
                    <a:lnTo>
                      <a:pt x="31328" y="1064077"/>
                    </a:lnTo>
                    <a:lnTo>
                      <a:pt x="4779" y="1289979"/>
                    </a:lnTo>
                    <a:lnTo>
                      <a:pt x="820" y="1503114"/>
                    </a:lnTo>
                    <a:lnTo>
                      <a:pt x="3332" y="1458550"/>
                    </a:lnTo>
                    <a:lnTo>
                      <a:pt x="9127" y="1396566"/>
                    </a:lnTo>
                    <a:lnTo>
                      <a:pt x="19289" y="1321461"/>
                    </a:lnTo>
                    <a:lnTo>
                      <a:pt x="35032" y="1235286"/>
                    </a:lnTo>
                    <a:lnTo>
                      <a:pt x="57567" y="1140089"/>
                    </a:lnTo>
                    <a:lnTo>
                      <a:pt x="88106" y="1037922"/>
                    </a:lnTo>
                    <a:lnTo>
                      <a:pt x="127862" y="930834"/>
                    </a:lnTo>
                    <a:lnTo>
                      <a:pt x="178045" y="820876"/>
                    </a:lnTo>
                    <a:lnTo>
                      <a:pt x="239869" y="710098"/>
                    </a:lnTo>
                    <a:lnTo>
                      <a:pt x="314545" y="600551"/>
                    </a:lnTo>
                    <a:lnTo>
                      <a:pt x="403286" y="494283"/>
                    </a:lnTo>
                    <a:lnTo>
                      <a:pt x="507302" y="393347"/>
                    </a:lnTo>
                    <a:lnTo>
                      <a:pt x="627807" y="299791"/>
                    </a:lnTo>
                    <a:lnTo>
                      <a:pt x="766012" y="215665"/>
                    </a:lnTo>
                    <a:lnTo>
                      <a:pt x="923129" y="143022"/>
                    </a:lnTo>
                    <a:lnTo>
                      <a:pt x="1100371" y="83909"/>
                    </a:lnTo>
                    <a:lnTo>
                      <a:pt x="1298949" y="40378"/>
                    </a:lnTo>
                    <a:lnTo>
                      <a:pt x="1520075" y="14478"/>
                    </a:lnTo>
                    <a:lnTo>
                      <a:pt x="1508724" y="12724"/>
                    </a:lnTo>
                    <a:lnTo>
                      <a:pt x="1476262" y="8637"/>
                    </a:lnTo>
                    <a:lnTo>
                      <a:pt x="1425072" y="3979"/>
                    </a:lnTo>
                    <a:lnTo>
                      <a:pt x="1357539" y="512"/>
                    </a:lnTo>
                    <a:lnTo>
                      <a:pt x="1276047" y="0"/>
                    </a:lnTo>
                    <a:close/>
                  </a:path>
                </a:pathLst>
              </a:cu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5" name="Google Shape;145;p26"/>
              <p:cNvSpPr/>
              <p:nvPr/>
            </p:nvSpPr>
            <p:spPr>
              <a:xfrm>
                <a:off x="907837" y="1023442"/>
                <a:ext cx="1642745" cy="328930"/>
              </a:xfrm>
              <a:custGeom>
                <a:rect b="b" l="l" r="r" t="t"/>
                <a:pathLst>
                  <a:path extrusionOk="0" h="328930" w="1642745">
                    <a:moveTo>
                      <a:pt x="0" y="0"/>
                    </a:moveTo>
                    <a:lnTo>
                      <a:pt x="53279" y="37931"/>
                    </a:lnTo>
                    <a:lnTo>
                      <a:pt x="93011" y="63744"/>
                    </a:lnTo>
                    <a:lnTo>
                      <a:pt x="142663" y="93835"/>
                    </a:lnTo>
                    <a:lnTo>
                      <a:pt x="201595" y="126820"/>
                    </a:lnTo>
                    <a:lnTo>
                      <a:pt x="269165" y="161315"/>
                    </a:lnTo>
                    <a:lnTo>
                      <a:pt x="344734" y="195938"/>
                    </a:lnTo>
                    <a:lnTo>
                      <a:pt x="427662" y="229304"/>
                    </a:lnTo>
                    <a:lnTo>
                      <a:pt x="517309" y="260029"/>
                    </a:lnTo>
                    <a:lnTo>
                      <a:pt x="613034" y="286730"/>
                    </a:lnTo>
                    <a:lnTo>
                      <a:pt x="714197" y="308022"/>
                    </a:lnTo>
                    <a:lnTo>
                      <a:pt x="820159" y="322523"/>
                    </a:lnTo>
                    <a:lnTo>
                      <a:pt x="930278" y="328849"/>
                    </a:lnTo>
                    <a:lnTo>
                      <a:pt x="1043916" y="325615"/>
                    </a:lnTo>
                    <a:lnTo>
                      <a:pt x="1160431" y="311438"/>
                    </a:lnTo>
                    <a:lnTo>
                      <a:pt x="1279183" y="284935"/>
                    </a:lnTo>
                    <a:lnTo>
                      <a:pt x="1399534" y="244721"/>
                    </a:lnTo>
                    <a:lnTo>
                      <a:pt x="1473085" y="211186"/>
                    </a:lnTo>
                    <a:lnTo>
                      <a:pt x="875165" y="211186"/>
                    </a:lnTo>
                    <a:lnTo>
                      <a:pt x="767774" y="207492"/>
                    </a:lnTo>
                    <a:lnTo>
                      <a:pt x="657977" y="198726"/>
                    </a:lnTo>
                    <a:lnTo>
                      <a:pt x="546691" y="184182"/>
                    </a:lnTo>
                    <a:lnTo>
                      <a:pt x="434831" y="163150"/>
                    </a:lnTo>
                    <a:lnTo>
                      <a:pt x="323316" y="134924"/>
                    </a:lnTo>
                    <a:lnTo>
                      <a:pt x="213061" y="98796"/>
                    </a:lnTo>
                    <a:lnTo>
                      <a:pt x="104983" y="54057"/>
                    </a:lnTo>
                    <a:lnTo>
                      <a:pt x="0" y="0"/>
                    </a:lnTo>
                    <a:close/>
                  </a:path>
                  <a:path extrusionOk="0" h="328930" w="1642745">
                    <a:moveTo>
                      <a:pt x="1642465" y="117627"/>
                    </a:moveTo>
                    <a:lnTo>
                      <a:pt x="1582133" y="133030"/>
                    </a:lnTo>
                    <a:lnTo>
                      <a:pt x="1537653" y="143123"/>
                    </a:lnTo>
                    <a:lnTo>
                      <a:pt x="1482515" y="154515"/>
                    </a:lnTo>
                    <a:lnTo>
                      <a:pt x="1417638" y="166499"/>
                    </a:lnTo>
                    <a:lnTo>
                      <a:pt x="1343937" y="178367"/>
                    </a:lnTo>
                    <a:lnTo>
                      <a:pt x="1262303" y="189413"/>
                    </a:lnTo>
                    <a:lnTo>
                      <a:pt x="1173731" y="198922"/>
                    </a:lnTo>
                    <a:lnTo>
                      <a:pt x="1079060" y="206194"/>
                    </a:lnTo>
                    <a:lnTo>
                      <a:pt x="979232" y="210518"/>
                    </a:lnTo>
                    <a:lnTo>
                      <a:pt x="875165" y="211186"/>
                    </a:lnTo>
                    <a:lnTo>
                      <a:pt x="1473085" y="211186"/>
                    </a:lnTo>
                    <a:lnTo>
                      <a:pt x="1520846" y="189410"/>
                    </a:lnTo>
                    <a:lnTo>
                      <a:pt x="1642465" y="117627"/>
                    </a:lnTo>
                    <a:close/>
                  </a:path>
                </a:pathLst>
              </a:custGeom>
              <a:solidFill>
                <a:srgbClr val="F985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p26"/>
              <p:cNvSpPr/>
              <p:nvPr/>
            </p:nvSpPr>
            <p:spPr>
              <a:xfrm>
                <a:off x="700370" y="1230909"/>
                <a:ext cx="1769110" cy="1014730"/>
              </a:xfrm>
              <a:custGeom>
                <a:rect b="b" l="l" r="r" t="t"/>
                <a:pathLst>
                  <a:path extrusionOk="0" h="1014730" w="1769110">
                    <a:moveTo>
                      <a:pt x="0" y="0"/>
                    </a:moveTo>
                    <a:lnTo>
                      <a:pt x="78777" y="210379"/>
                    </a:lnTo>
                    <a:lnTo>
                      <a:pt x="167918" y="390957"/>
                    </a:lnTo>
                    <a:lnTo>
                      <a:pt x="265866" y="543789"/>
                    </a:lnTo>
                    <a:lnTo>
                      <a:pt x="371062" y="670932"/>
                    </a:lnTo>
                    <a:lnTo>
                      <a:pt x="481951" y="774441"/>
                    </a:lnTo>
                    <a:lnTo>
                      <a:pt x="596973" y="856373"/>
                    </a:lnTo>
                    <a:lnTo>
                      <a:pt x="714571" y="918782"/>
                    </a:lnTo>
                    <a:lnTo>
                      <a:pt x="833189" y="963726"/>
                    </a:lnTo>
                    <a:lnTo>
                      <a:pt x="951268" y="993259"/>
                    </a:lnTo>
                    <a:lnTo>
                      <a:pt x="1067250" y="1009438"/>
                    </a:lnTo>
                    <a:lnTo>
                      <a:pt x="1179579" y="1014319"/>
                    </a:lnTo>
                    <a:lnTo>
                      <a:pt x="1286697" y="1009958"/>
                    </a:lnTo>
                    <a:lnTo>
                      <a:pt x="1387045" y="998410"/>
                    </a:lnTo>
                    <a:lnTo>
                      <a:pt x="1479067" y="981732"/>
                    </a:lnTo>
                    <a:lnTo>
                      <a:pt x="1530685" y="969318"/>
                    </a:lnTo>
                    <a:lnTo>
                      <a:pt x="1301323" y="969318"/>
                    </a:lnTo>
                    <a:lnTo>
                      <a:pt x="1159559" y="955183"/>
                    </a:lnTo>
                    <a:lnTo>
                      <a:pt x="1025147" y="924372"/>
                    </a:lnTo>
                    <a:lnTo>
                      <a:pt x="898247" y="879150"/>
                    </a:lnTo>
                    <a:lnTo>
                      <a:pt x="779018" y="821779"/>
                    </a:lnTo>
                    <a:lnTo>
                      <a:pt x="667620" y="754522"/>
                    </a:lnTo>
                    <a:lnTo>
                      <a:pt x="564215" y="679642"/>
                    </a:lnTo>
                    <a:lnTo>
                      <a:pt x="468961" y="599401"/>
                    </a:lnTo>
                    <a:lnTo>
                      <a:pt x="382020" y="516063"/>
                    </a:lnTo>
                    <a:lnTo>
                      <a:pt x="303550" y="431891"/>
                    </a:lnTo>
                    <a:lnTo>
                      <a:pt x="233713" y="349146"/>
                    </a:lnTo>
                    <a:lnTo>
                      <a:pt x="172668" y="270092"/>
                    </a:lnTo>
                    <a:lnTo>
                      <a:pt x="120575" y="196992"/>
                    </a:lnTo>
                    <a:lnTo>
                      <a:pt x="77595" y="132109"/>
                    </a:lnTo>
                    <a:lnTo>
                      <a:pt x="43887" y="77705"/>
                    </a:lnTo>
                    <a:lnTo>
                      <a:pt x="19612" y="36044"/>
                    </a:lnTo>
                    <a:lnTo>
                      <a:pt x="4929" y="9388"/>
                    </a:lnTo>
                    <a:lnTo>
                      <a:pt x="0" y="0"/>
                    </a:lnTo>
                    <a:close/>
                  </a:path>
                  <a:path extrusionOk="0" h="1014730" w="1769110">
                    <a:moveTo>
                      <a:pt x="1769122" y="889050"/>
                    </a:moveTo>
                    <a:lnTo>
                      <a:pt x="1606265" y="938515"/>
                    </a:lnTo>
                    <a:lnTo>
                      <a:pt x="1450278" y="964517"/>
                    </a:lnTo>
                    <a:lnTo>
                      <a:pt x="1301323" y="969318"/>
                    </a:lnTo>
                    <a:lnTo>
                      <a:pt x="1530685" y="969318"/>
                    </a:lnTo>
                    <a:lnTo>
                      <a:pt x="1631902" y="941207"/>
                    </a:lnTo>
                    <a:lnTo>
                      <a:pt x="1689599" y="921472"/>
                    </a:lnTo>
                    <a:lnTo>
                      <a:pt x="1732740" y="904831"/>
                    </a:lnTo>
                    <a:lnTo>
                      <a:pt x="1759767" y="893338"/>
                    </a:lnTo>
                    <a:lnTo>
                      <a:pt x="1769122" y="889050"/>
                    </a:lnTo>
                    <a:close/>
                  </a:path>
                </a:pathLst>
              </a:custGeom>
              <a:solidFill>
                <a:srgbClr val="F985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26"/>
              <p:cNvSpPr/>
              <p:nvPr/>
            </p:nvSpPr>
            <p:spPr>
              <a:xfrm>
                <a:off x="1073039" y="1185621"/>
                <a:ext cx="1584960" cy="1365250"/>
              </a:xfrm>
              <a:custGeom>
                <a:rect b="b" l="l" r="r" t="t"/>
                <a:pathLst>
                  <a:path extrusionOk="0" h="1365250" w="1584960">
                    <a:moveTo>
                      <a:pt x="1584629" y="0"/>
                    </a:moveTo>
                    <a:lnTo>
                      <a:pt x="1576998" y="38164"/>
                    </a:lnTo>
                    <a:lnTo>
                      <a:pt x="1566433" y="82778"/>
                    </a:lnTo>
                    <a:lnTo>
                      <a:pt x="1550454" y="141664"/>
                    </a:lnTo>
                    <a:lnTo>
                      <a:pt x="1528378" y="212762"/>
                    </a:lnTo>
                    <a:lnTo>
                      <a:pt x="1499520" y="294010"/>
                    </a:lnTo>
                    <a:lnTo>
                      <a:pt x="1463195" y="383346"/>
                    </a:lnTo>
                    <a:lnTo>
                      <a:pt x="1418719" y="478711"/>
                    </a:lnTo>
                    <a:lnTo>
                      <a:pt x="1365406" y="578041"/>
                    </a:lnTo>
                    <a:lnTo>
                      <a:pt x="1302573" y="679276"/>
                    </a:lnTo>
                    <a:lnTo>
                      <a:pt x="1229535" y="780356"/>
                    </a:lnTo>
                    <a:lnTo>
                      <a:pt x="1145608" y="879217"/>
                    </a:lnTo>
                    <a:lnTo>
                      <a:pt x="1050105" y="973800"/>
                    </a:lnTo>
                    <a:lnTo>
                      <a:pt x="942344" y="1062042"/>
                    </a:lnTo>
                    <a:lnTo>
                      <a:pt x="821639" y="1141883"/>
                    </a:lnTo>
                    <a:lnTo>
                      <a:pt x="687306" y="1211262"/>
                    </a:lnTo>
                    <a:lnTo>
                      <a:pt x="538660" y="1268116"/>
                    </a:lnTo>
                    <a:lnTo>
                      <a:pt x="375017" y="1310385"/>
                    </a:lnTo>
                    <a:lnTo>
                      <a:pt x="195692" y="1336008"/>
                    </a:lnTo>
                    <a:lnTo>
                      <a:pt x="0" y="1342923"/>
                    </a:lnTo>
                    <a:lnTo>
                      <a:pt x="10172" y="1344938"/>
                    </a:lnTo>
                    <a:lnTo>
                      <a:pt x="39381" y="1349852"/>
                    </a:lnTo>
                    <a:lnTo>
                      <a:pt x="85666" y="1355970"/>
                    </a:lnTo>
                    <a:lnTo>
                      <a:pt x="147065" y="1361593"/>
                    </a:lnTo>
                    <a:lnTo>
                      <a:pt x="221618" y="1365025"/>
                    </a:lnTo>
                    <a:lnTo>
                      <a:pt x="307362" y="1364571"/>
                    </a:lnTo>
                    <a:lnTo>
                      <a:pt x="402338" y="1358533"/>
                    </a:lnTo>
                    <a:lnTo>
                      <a:pt x="504582" y="1345215"/>
                    </a:lnTo>
                    <a:lnTo>
                      <a:pt x="612135" y="1322921"/>
                    </a:lnTo>
                    <a:lnTo>
                      <a:pt x="723034" y="1289953"/>
                    </a:lnTo>
                    <a:lnTo>
                      <a:pt x="835319" y="1244615"/>
                    </a:lnTo>
                    <a:lnTo>
                      <a:pt x="947029" y="1185211"/>
                    </a:lnTo>
                    <a:lnTo>
                      <a:pt x="1056202" y="1110044"/>
                    </a:lnTo>
                    <a:lnTo>
                      <a:pt x="1160876" y="1017417"/>
                    </a:lnTo>
                    <a:lnTo>
                      <a:pt x="1259091" y="905634"/>
                    </a:lnTo>
                    <a:lnTo>
                      <a:pt x="1348885" y="772999"/>
                    </a:lnTo>
                    <a:lnTo>
                      <a:pt x="1428297" y="617814"/>
                    </a:lnTo>
                    <a:lnTo>
                      <a:pt x="1495366" y="438384"/>
                    </a:lnTo>
                    <a:lnTo>
                      <a:pt x="1548131" y="233011"/>
                    </a:lnTo>
                    <a:lnTo>
                      <a:pt x="1584629" y="0"/>
                    </a:lnTo>
                    <a:close/>
                  </a:path>
                </a:pathLst>
              </a:cu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26"/>
              <p:cNvSpPr/>
              <p:nvPr/>
            </p:nvSpPr>
            <p:spPr>
              <a:xfrm>
                <a:off x="1120242" y="676770"/>
                <a:ext cx="903605" cy="1850389"/>
              </a:xfrm>
              <a:custGeom>
                <a:rect b="b" l="l" r="r" t="t"/>
                <a:pathLst>
                  <a:path extrusionOk="0" h="1850389" w="903605">
                    <a:moveTo>
                      <a:pt x="7521" y="0"/>
                    </a:moveTo>
                    <a:lnTo>
                      <a:pt x="6543" y="9885"/>
                    </a:lnTo>
                    <a:lnTo>
                      <a:pt x="4286" y="38436"/>
                    </a:lnTo>
                    <a:lnTo>
                      <a:pt x="1766" y="83990"/>
                    </a:lnTo>
                    <a:lnTo>
                      <a:pt x="0" y="144886"/>
                    </a:lnTo>
                    <a:lnTo>
                      <a:pt x="2" y="219464"/>
                    </a:lnTo>
                    <a:lnTo>
                      <a:pt x="2791" y="306062"/>
                    </a:lnTo>
                    <a:lnTo>
                      <a:pt x="9381" y="403020"/>
                    </a:lnTo>
                    <a:lnTo>
                      <a:pt x="20789" y="508676"/>
                    </a:lnTo>
                    <a:lnTo>
                      <a:pt x="38030" y="621369"/>
                    </a:lnTo>
                    <a:lnTo>
                      <a:pt x="62121" y="739438"/>
                    </a:lnTo>
                    <a:lnTo>
                      <a:pt x="94079" y="861222"/>
                    </a:lnTo>
                    <a:lnTo>
                      <a:pt x="134918" y="985061"/>
                    </a:lnTo>
                    <a:lnTo>
                      <a:pt x="185655" y="1109292"/>
                    </a:lnTo>
                    <a:lnTo>
                      <a:pt x="247307" y="1232256"/>
                    </a:lnTo>
                    <a:lnTo>
                      <a:pt x="320889" y="1352290"/>
                    </a:lnTo>
                    <a:lnTo>
                      <a:pt x="407417" y="1467734"/>
                    </a:lnTo>
                    <a:lnTo>
                      <a:pt x="507908" y="1576927"/>
                    </a:lnTo>
                    <a:lnTo>
                      <a:pt x="623377" y="1678208"/>
                    </a:lnTo>
                    <a:lnTo>
                      <a:pt x="754841" y="1769916"/>
                    </a:lnTo>
                    <a:lnTo>
                      <a:pt x="903315" y="1850389"/>
                    </a:lnTo>
                    <a:lnTo>
                      <a:pt x="897172" y="1846425"/>
                    </a:lnTo>
                    <a:lnTo>
                      <a:pt x="879563" y="1834390"/>
                    </a:lnTo>
                    <a:lnTo>
                      <a:pt x="814882" y="1785280"/>
                    </a:lnTo>
                    <a:lnTo>
                      <a:pt x="770275" y="1747786"/>
                    </a:lnTo>
                    <a:lnTo>
                      <a:pt x="719134" y="1701388"/>
                    </a:lnTo>
                    <a:lnTo>
                      <a:pt x="662693" y="1645877"/>
                    </a:lnTo>
                    <a:lnTo>
                      <a:pt x="602184" y="1581045"/>
                    </a:lnTo>
                    <a:lnTo>
                      <a:pt x="538839" y="1506682"/>
                    </a:lnTo>
                    <a:lnTo>
                      <a:pt x="473892" y="1422580"/>
                    </a:lnTo>
                    <a:lnTo>
                      <a:pt x="408575" y="1328531"/>
                    </a:lnTo>
                    <a:lnTo>
                      <a:pt x="344122" y="1224325"/>
                    </a:lnTo>
                    <a:lnTo>
                      <a:pt x="281765" y="1109754"/>
                    </a:lnTo>
                    <a:lnTo>
                      <a:pt x="222738" y="984610"/>
                    </a:lnTo>
                    <a:lnTo>
                      <a:pt x="168272" y="848682"/>
                    </a:lnTo>
                    <a:lnTo>
                      <a:pt x="119601" y="701763"/>
                    </a:lnTo>
                    <a:lnTo>
                      <a:pt x="77957" y="543644"/>
                    </a:lnTo>
                    <a:lnTo>
                      <a:pt x="44574" y="374117"/>
                    </a:lnTo>
                    <a:lnTo>
                      <a:pt x="20684" y="192971"/>
                    </a:lnTo>
                    <a:lnTo>
                      <a:pt x="7521" y="0"/>
                    </a:lnTo>
                    <a:close/>
                  </a:path>
                </a:pathLst>
              </a:cu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26"/>
              <p:cNvSpPr/>
              <p:nvPr/>
            </p:nvSpPr>
            <p:spPr>
              <a:xfrm>
                <a:off x="1261659" y="548589"/>
                <a:ext cx="688975" cy="2056764"/>
              </a:xfrm>
              <a:custGeom>
                <a:rect b="b" l="l" r="r" t="t"/>
                <a:pathLst>
                  <a:path extrusionOk="0" h="2056764" w="688975">
                    <a:moveTo>
                      <a:pt x="449211" y="0"/>
                    </a:moveTo>
                    <a:lnTo>
                      <a:pt x="473981" y="68522"/>
                    </a:lnTo>
                    <a:lnTo>
                      <a:pt x="489599" y="119491"/>
                    </a:lnTo>
                    <a:lnTo>
                      <a:pt x="506618" y="183068"/>
                    </a:lnTo>
                    <a:lnTo>
                      <a:pt x="523671" y="258381"/>
                    </a:lnTo>
                    <a:lnTo>
                      <a:pt x="539389" y="344558"/>
                    </a:lnTo>
                    <a:lnTo>
                      <a:pt x="552406" y="440725"/>
                    </a:lnTo>
                    <a:lnTo>
                      <a:pt x="561353" y="546010"/>
                    </a:lnTo>
                    <a:lnTo>
                      <a:pt x="564862" y="659541"/>
                    </a:lnTo>
                    <a:lnTo>
                      <a:pt x="561566" y="780443"/>
                    </a:lnTo>
                    <a:lnTo>
                      <a:pt x="550098" y="907845"/>
                    </a:lnTo>
                    <a:lnTo>
                      <a:pt x="529089" y="1040874"/>
                    </a:lnTo>
                    <a:lnTo>
                      <a:pt x="497171" y="1178656"/>
                    </a:lnTo>
                    <a:lnTo>
                      <a:pt x="452978" y="1320320"/>
                    </a:lnTo>
                    <a:lnTo>
                      <a:pt x="395140" y="1464992"/>
                    </a:lnTo>
                    <a:lnTo>
                      <a:pt x="322292" y="1611799"/>
                    </a:lnTo>
                    <a:lnTo>
                      <a:pt x="233064" y="1759870"/>
                    </a:lnTo>
                    <a:lnTo>
                      <a:pt x="126089" y="1908330"/>
                    </a:lnTo>
                    <a:lnTo>
                      <a:pt x="0" y="2056307"/>
                    </a:lnTo>
                    <a:lnTo>
                      <a:pt x="8485" y="2049380"/>
                    </a:lnTo>
                    <a:lnTo>
                      <a:pt x="69398" y="1995651"/>
                    </a:lnTo>
                    <a:lnTo>
                      <a:pt x="117174" y="1949979"/>
                    </a:lnTo>
                    <a:lnTo>
                      <a:pt x="173396" y="1892520"/>
                    </a:lnTo>
                    <a:lnTo>
                      <a:pt x="235740" y="1823839"/>
                    </a:lnTo>
                    <a:lnTo>
                      <a:pt x="301880" y="1744501"/>
                    </a:lnTo>
                    <a:lnTo>
                      <a:pt x="369491" y="1655069"/>
                    </a:lnTo>
                    <a:lnTo>
                      <a:pt x="436248" y="1556108"/>
                    </a:lnTo>
                    <a:lnTo>
                      <a:pt x="499825" y="1448182"/>
                    </a:lnTo>
                    <a:lnTo>
                      <a:pt x="557899" y="1331856"/>
                    </a:lnTo>
                    <a:lnTo>
                      <a:pt x="608142" y="1207693"/>
                    </a:lnTo>
                    <a:lnTo>
                      <a:pt x="648231" y="1076258"/>
                    </a:lnTo>
                    <a:lnTo>
                      <a:pt x="675840" y="938116"/>
                    </a:lnTo>
                    <a:lnTo>
                      <a:pt x="688644" y="793830"/>
                    </a:lnTo>
                    <a:lnTo>
                      <a:pt x="684319" y="643965"/>
                    </a:lnTo>
                    <a:lnTo>
                      <a:pt x="660537" y="489085"/>
                    </a:lnTo>
                    <a:lnTo>
                      <a:pt x="614976" y="329755"/>
                    </a:lnTo>
                    <a:lnTo>
                      <a:pt x="545309" y="166538"/>
                    </a:lnTo>
                    <a:lnTo>
                      <a:pt x="449211" y="0"/>
                    </a:lnTo>
                    <a:close/>
                  </a:path>
                </a:pathLst>
              </a:cu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26"/>
              <p:cNvSpPr/>
              <p:nvPr/>
            </p:nvSpPr>
            <p:spPr>
              <a:xfrm>
                <a:off x="2291458" y="694662"/>
                <a:ext cx="90805" cy="90170"/>
              </a:xfrm>
              <a:prstGeom prst="ellipse">
                <a:avLst/>
              </a:pr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26"/>
              <p:cNvSpPr/>
              <p:nvPr/>
            </p:nvSpPr>
            <p:spPr>
              <a:xfrm>
                <a:off x="772465" y="2174830"/>
                <a:ext cx="405130" cy="405130"/>
              </a:xfrm>
              <a:prstGeom prst="ellipse">
                <a:avLst/>
              </a:pr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26"/>
              <p:cNvSpPr/>
              <p:nvPr/>
            </p:nvSpPr>
            <p:spPr>
              <a:xfrm>
                <a:off x="1983695" y="2452574"/>
                <a:ext cx="263525" cy="262890"/>
              </a:xfrm>
              <a:prstGeom prst="ellipse">
                <a:avLst/>
              </a:pr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26"/>
              <p:cNvSpPr/>
              <p:nvPr/>
            </p:nvSpPr>
            <p:spPr>
              <a:xfrm>
                <a:off x="1565130" y="432211"/>
                <a:ext cx="194310" cy="194310"/>
              </a:xfrm>
              <a:prstGeom prst="ellipse">
                <a:avLst/>
              </a:pr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4" name="Google Shape;154;p26"/>
              <p:cNvSpPr/>
              <p:nvPr/>
            </p:nvSpPr>
            <p:spPr>
              <a:xfrm>
                <a:off x="598488" y="922194"/>
                <a:ext cx="349885" cy="349885"/>
              </a:xfrm>
              <a:prstGeom prst="ellipse">
                <a:avLst/>
              </a:pr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26"/>
              <p:cNvSpPr/>
              <p:nvPr/>
            </p:nvSpPr>
            <p:spPr>
              <a:xfrm>
                <a:off x="2439509" y="2004129"/>
                <a:ext cx="216535" cy="215900"/>
              </a:xfrm>
              <a:prstGeom prst="ellipse">
                <a:avLst/>
              </a:pr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26"/>
              <p:cNvSpPr/>
              <p:nvPr/>
            </p:nvSpPr>
            <p:spPr>
              <a:xfrm>
                <a:off x="1694618" y="1126556"/>
                <a:ext cx="411480" cy="411480"/>
              </a:xfrm>
              <a:prstGeom prst="ellipse">
                <a:avLst/>
              </a:pr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7" name="Google Shape;157;p26"/>
              <p:cNvSpPr/>
              <p:nvPr/>
            </p:nvSpPr>
            <p:spPr>
              <a:xfrm>
                <a:off x="1095003" y="657286"/>
                <a:ext cx="73660" cy="73025"/>
              </a:xfrm>
              <a:prstGeom prst="ellipse">
                <a:avLst/>
              </a:pr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26"/>
              <p:cNvSpPr/>
              <p:nvPr/>
            </p:nvSpPr>
            <p:spPr>
              <a:xfrm>
                <a:off x="2502621" y="1005472"/>
                <a:ext cx="216535" cy="215900"/>
              </a:xfrm>
              <a:prstGeom prst="ellipse">
                <a:avLst/>
              </a:prstGeom>
              <a:solidFill>
                <a:srgbClr val="F985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26"/>
              <p:cNvSpPr/>
              <p:nvPr/>
            </p:nvSpPr>
            <p:spPr>
              <a:xfrm>
                <a:off x="1861260" y="481948"/>
                <a:ext cx="129539" cy="128905"/>
              </a:xfrm>
              <a:prstGeom prst="ellipse">
                <a:avLst/>
              </a:prstGeom>
              <a:solidFill>
                <a:srgbClr val="F985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Header">
  <p:cSld name="1_Section Header">
    <p:bg>
      <p:bgPr>
        <a:gradFill>
          <a:gsLst>
            <a:gs pos="0">
              <a:srgbClr val="4C4F67"/>
            </a:gs>
            <a:gs pos="50000">
              <a:srgbClr val="2F3350"/>
            </a:gs>
            <a:gs pos="100000">
              <a:srgbClr val="171D39"/>
            </a:gs>
          </a:gsLst>
          <a:lin ang="5400000" scaled="0"/>
        </a:gradFill>
      </p:bgPr>
    </p:bg>
    <p:spTree>
      <p:nvGrpSpPr>
        <p:cNvPr id="160" name="Shape 160"/>
        <p:cNvGrpSpPr/>
        <p:nvPr/>
      </p:nvGrpSpPr>
      <p:grpSpPr>
        <a:xfrm>
          <a:off x="0" y="0"/>
          <a:ext cx="0" cy="0"/>
          <a:chOff x="0" y="0"/>
          <a:chExt cx="0" cy="0"/>
        </a:xfrm>
      </p:grpSpPr>
      <p:sp>
        <p:nvSpPr>
          <p:cNvPr id="161" name="Google Shape;161;p28"/>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4"/>
              </a:buClr>
              <a:buSzPts val="6000"/>
              <a:buFont typeface="Arvo"/>
              <a:buNone/>
              <a:defRPr sz="6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28"/>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None/>
              <a:defRPr sz="2800">
                <a:solidFill>
                  <a:schemeClr val="lt1"/>
                </a:solidFill>
                <a:latin typeface="Economica"/>
                <a:ea typeface="Economica"/>
                <a:cs typeface="Economica"/>
                <a:sym typeface="Economica"/>
              </a:defRPr>
            </a:lvl1pPr>
            <a:lvl2pPr indent="-228600" lvl="1" marL="914400" algn="l">
              <a:lnSpc>
                <a:spcPct val="90000"/>
              </a:lnSpc>
              <a:spcBef>
                <a:spcPts val="500"/>
              </a:spcBef>
              <a:spcAft>
                <a:spcPts val="0"/>
              </a:spcAft>
              <a:buClr>
                <a:schemeClr val="lt1"/>
              </a:buClr>
              <a:buSzPts val="2000"/>
              <a:buFont typeface="Calibri"/>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2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163" name="Google Shape;163;p28"/>
          <p:cNvSpPr/>
          <p:nvPr/>
        </p:nvSpPr>
        <p:spPr>
          <a:xfrm>
            <a:off x="916977" y="6224522"/>
            <a:ext cx="7632190" cy="6463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1" lang="en-US" sz="1200" u="none" cap="none" strike="noStrike">
                <a:solidFill>
                  <a:srgbClr val="A5A5A5"/>
                </a:solidFill>
                <a:latin typeface="Calibri"/>
                <a:ea typeface="Calibri"/>
                <a:cs typeface="Calibri"/>
                <a:sym typeface="Calibri"/>
              </a:rPr>
              <a:t>©Department of Computational and Data Science, IISc, 2016</a:t>
            </a:r>
            <a:br>
              <a:rPr b="0" i="1" lang="en-US" sz="1200" u="none" cap="none" strike="noStrike">
                <a:solidFill>
                  <a:srgbClr val="A5A5A5"/>
                </a:solidFill>
                <a:latin typeface="Calibri"/>
                <a:ea typeface="Calibri"/>
                <a:cs typeface="Calibri"/>
                <a:sym typeface="Calibri"/>
              </a:rPr>
            </a:br>
            <a:r>
              <a:rPr b="0" i="1" lang="en-US" sz="1200" u="none" cap="none" strike="noStrike">
                <a:solidFill>
                  <a:srgbClr val="A5A5A5"/>
                </a:solidFill>
                <a:latin typeface="Calibri"/>
                <a:ea typeface="Calibri"/>
                <a:cs typeface="Calibri"/>
                <a:sym typeface="Calibri"/>
              </a:rPr>
              <a:t>This work is licensed under a </a:t>
            </a:r>
            <a:r>
              <a:rPr b="0" i="1" lang="en-US" sz="1200" u="sng" cap="none" strike="noStrike">
                <a:solidFill>
                  <a:schemeClr val="hlink"/>
                </a:solidFill>
                <a:latin typeface="Calibri"/>
                <a:ea typeface="Calibri"/>
                <a:cs typeface="Calibri"/>
                <a:sym typeface="Calibri"/>
                <a:hlinkClick r:id="rId2"/>
              </a:rPr>
              <a:t>Creative Commons Attribution 4.0 International License</a:t>
            </a:r>
            <a:r>
              <a:rPr b="0" i="1" lang="en-US" sz="1200" u="none" cap="none" strike="noStrike">
                <a:solidFill>
                  <a:srgbClr val="A5A5A5"/>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1" lang="en-US" sz="1200" u="none" cap="none" strike="noStrike">
                <a:solidFill>
                  <a:srgbClr val="A5A5A5"/>
                </a:solidFill>
                <a:latin typeface="Calibri"/>
                <a:ea typeface="Calibri"/>
                <a:cs typeface="Calibri"/>
                <a:sym typeface="Calibri"/>
              </a:rPr>
              <a:t>Copyright for external content used with attribution is retained by their original authors</a:t>
            </a:r>
            <a:endParaRPr b="0" i="1" sz="1200" u="none" cap="none" strike="noStrike">
              <a:solidFill>
                <a:srgbClr val="A5A5A5"/>
              </a:solidFill>
              <a:latin typeface="Calibri"/>
              <a:ea typeface="Calibri"/>
              <a:cs typeface="Calibri"/>
              <a:sym typeface="Calibri"/>
            </a:endParaRPr>
          </a:p>
        </p:txBody>
      </p:sp>
      <p:pic>
        <p:nvPicPr>
          <p:cNvPr descr="Creative Commons License" id="164" name="Google Shape;164;p28"/>
          <p:cNvPicPr preferRelativeResize="0"/>
          <p:nvPr/>
        </p:nvPicPr>
        <p:blipFill rotWithShape="1">
          <a:blip r:embed="rId3">
            <a:alphaModFix/>
          </a:blip>
          <a:srcRect b="0" l="0" r="0" t="0"/>
          <a:stretch/>
        </p:blipFill>
        <p:spPr>
          <a:xfrm>
            <a:off x="83464" y="6400051"/>
            <a:ext cx="838200" cy="295275"/>
          </a:xfrm>
          <a:prstGeom prst="rect">
            <a:avLst/>
          </a:prstGeom>
          <a:noFill/>
          <a:ln>
            <a:noFill/>
          </a:ln>
        </p:spPr>
      </p:pic>
      <p:grpSp>
        <p:nvGrpSpPr>
          <p:cNvPr id="165" name="Google Shape;165;p28"/>
          <p:cNvGrpSpPr/>
          <p:nvPr/>
        </p:nvGrpSpPr>
        <p:grpSpPr>
          <a:xfrm>
            <a:off x="-1" y="-5899"/>
            <a:ext cx="9144001" cy="362383"/>
            <a:chOff x="-1" y="-5899"/>
            <a:chExt cx="9144001" cy="362383"/>
          </a:xfrm>
        </p:grpSpPr>
        <p:sp>
          <p:nvSpPr>
            <p:cNvPr id="166" name="Google Shape;166;p28"/>
            <p:cNvSpPr/>
            <p:nvPr/>
          </p:nvSpPr>
          <p:spPr>
            <a:xfrm>
              <a:off x="3203371" y="-3516"/>
              <a:ext cx="5940629" cy="360000"/>
            </a:xfrm>
            <a:prstGeom prst="rect">
              <a:avLst/>
            </a:prstGeom>
            <a:gradFill>
              <a:gsLst>
                <a:gs pos="0">
                  <a:srgbClr val="5ECCF3"/>
                </a:gs>
                <a:gs pos="100000">
                  <a:srgbClr val="4E67C8"/>
                </a:gs>
              </a:gsLst>
              <a:lin ang="0" scaled="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Economica"/>
                <a:buNone/>
              </a:pPr>
              <a:r>
                <a:rPr b="1" i="0" lang="en-US" sz="2000" u="none" cap="none" strike="noStrike">
                  <a:solidFill>
                    <a:srgbClr val="FFFFFF"/>
                  </a:solidFill>
                  <a:latin typeface="Economica"/>
                  <a:ea typeface="Economica"/>
                  <a:cs typeface="Economica"/>
                  <a:sym typeface="Economica"/>
                </a:rPr>
                <a:t>CDS.IISc.ac.in  |  Department of Computational and Data Sciences</a:t>
              </a:r>
              <a:endParaRPr b="0" i="0" sz="1400" u="none" cap="none" strike="noStrike">
                <a:solidFill>
                  <a:srgbClr val="000000"/>
                </a:solidFill>
                <a:latin typeface="Arial"/>
                <a:ea typeface="Arial"/>
                <a:cs typeface="Arial"/>
                <a:sym typeface="Arial"/>
              </a:endParaRPr>
            </a:p>
          </p:txBody>
        </p:sp>
        <p:sp>
          <p:nvSpPr>
            <p:cNvPr id="167" name="Google Shape;167;p28"/>
            <p:cNvSpPr/>
            <p:nvPr/>
          </p:nvSpPr>
          <p:spPr>
            <a:xfrm>
              <a:off x="-1" y="-3516"/>
              <a:ext cx="3537377" cy="360000"/>
            </a:xfrm>
            <a:prstGeom prst="rect">
              <a:avLst/>
            </a:prstGeom>
            <a:gradFill>
              <a:gsLst>
                <a:gs pos="0">
                  <a:srgbClr val="DDF4FC"/>
                </a:gs>
                <a:gs pos="54000">
                  <a:srgbClr val="BDEAFA"/>
                </a:gs>
                <a:gs pos="86000">
                  <a:srgbClr val="9EE0F7"/>
                </a:gs>
                <a:gs pos="100000">
                  <a:srgbClr val="5ECCF3"/>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http://www.iisc.ernet.in/fa/images/IIsc_logo.jpg" id="168" name="Google Shape;168;p28"/>
            <p:cNvPicPr preferRelativeResize="0"/>
            <p:nvPr/>
          </p:nvPicPr>
          <p:blipFill rotWithShape="1">
            <a:blip r:embed="rId4">
              <a:alphaModFix/>
            </a:blip>
            <a:srcRect b="0" l="0" r="0" t="0"/>
            <a:stretch/>
          </p:blipFill>
          <p:spPr>
            <a:xfrm>
              <a:off x="7075" y="-3516"/>
              <a:ext cx="360000" cy="360000"/>
            </a:xfrm>
            <a:prstGeom prst="rect">
              <a:avLst/>
            </a:prstGeom>
            <a:noFill/>
            <a:ln>
              <a:noFill/>
            </a:ln>
          </p:spPr>
        </p:pic>
        <p:sp>
          <p:nvSpPr>
            <p:cNvPr id="169" name="Google Shape;169;p28"/>
            <p:cNvSpPr/>
            <p:nvPr/>
          </p:nvSpPr>
          <p:spPr>
            <a:xfrm>
              <a:off x="2849718" y="-3516"/>
              <a:ext cx="360000" cy="360000"/>
            </a:xfrm>
            <a:prstGeom prst="rect">
              <a:avLst/>
            </a:prstGeom>
            <a:solidFill>
              <a:srgbClr val="BDEA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0" name="Google Shape;170;p28"/>
            <p:cNvSpPr/>
            <p:nvPr/>
          </p:nvSpPr>
          <p:spPr>
            <a:xfrm>
              <a:off x="2496066" y="-3516"/>
              <a:ext cx="360000" cy="360000"/>
            </a:xfrm>
            <a:prstGeom prst="rect">
              <a:avLst/>
            </a:prstGeom>
            <a:solidFill>
              <a:srgbClr val="DBF6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1" name="Google Shape;171;p28"/>
            <p:cNvSpPr/>
            <p:nvPr/>
          </p:nvSpPr>
          <p:spPr>
            <a:xfrm>
              <a:off x="2142413" y="-3516"/>
              <a:ext cx="360000" cy="360000"/>
            </a:xfrm>
            <a:prstGeom prst="rect">
              <a:avLst/>
            </a:prstGeom>
            <a:solidFill>
              <a:srgbClr val="BDEA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2" name="Google Shape;172;p28"/>
            <p:cNvSpPr/>
            <p:nvPr/>
          </p:nvSpPr>
          <p:spPr>
            <a:xfrm>
              <a:off x="1788760" y="-3516"/>
              <a:ext cx="360000" cy="360000"/>
            </a:xfrm>
            <a:prstGeom prst="rect">
              <a:avLst/>
            </a:prstGeom>
            <a:solidFill>
              <a:srgbClr val="9EE0F7"/>
            </a:solidFill>
            <a:ln>
              <a:noFill/>
            </a:ln>
          </p:spPr>
          <p:txBody>
            <a:bodyPr anchorCtr="0" anchor="ctr" bIns="45700" lIns="91425" spcFirstLastPara="1" rIns="91425" wrap="square" tIns="45700">
              <a:noAutofit/>
            </a:bodyPr>
            <a:lstStyle/>
            <a:p>
              <a:pPr indent="0" lvl="0" marL="0" marR="0" rtl="0" algn="ctr">
                <a:lnSpc>
                  <a:spcPct val="128571"/>
                </a:lnSpc>
                <a:spcBef>
                  <a:spcPts val="0"/>
                </a:spcBef>
                <a:spcAft>
                  <a:spcPts val="0"/>
                </a:spcAft>
                <a:buClr>
                  <a:schemeClr val="lt1"/>
                </a:buClr>
                <a:buSzPts val="1400"/>
                <a:buFont typeface="Calibri"/>
                <a:buNone/>
              </a:pPr>
              <a:r>
                <a:t/>
              </a:r>
              <a:endParaRPr b="0" i="0" sz="1400" u="none" cap="none" strike="noStrike">
                <a:solidFill>
                  <a:srgbClr val="212745"/>
                </a:solidFill>
                <a:latin typeface="Arvo"/>
                <a:ea typeface="Arvo"/>
                <a:cs typeface="Arvo"/>
                <a:sym typeface="Arvo"/>
              </a:endParaRPr>
            </a:p>
          </p:txBody>
        </p:sp>
        <p:sp>
          <p:nvSpPr>
            <p:cNvPr id="173" name="Google Shape;173;p28"/>
            <p:cNvSpPr/>
            <p:nvPr/>
          </p:nvSpPr>
          <p:spPr>
            <a:xfrm>
              <a:off x="1435107" y="-3516"/>
              <a:ext cx="360000" cy="360000"/>
            </a:xfrm>
            <a:prstGeom prst="rect">
              <a:avLst/>
            </a:prstGeom>
            <a:solidFill>
              <a:srgbClr val="8BC9F7"/>
            </a:solidFill>
            <a:ln>
              <a:noFill/>
            </a:ln>
          </p:spPr>
          <p:txBody>
            <a:bodyPr anchorCtr="0" anchor="ctr" bIns="45700" lIns="91425" spcFirstLastPara="1" rIns="91425" wrap="square" tIns="45700">
              <a:noAutofit/>
            </a:bodyPr>
            <a:lstStyle/>
            <a:p>
              <a:pPr indent="0" lvl="0" marL="0" marR="0" rtl="0" algn="ctr">
                <a:lnSpc>
                  <a:spcPct val="128571"/>
                </a:lnSpc>
                <a:spcBef>
                  <a:spcPts val="0"/>
                </a:spcBef>
                <a:spcAft>
                  <a:spcPts val="0"/>
                </a:spcAft>
                <a:buClr>
                  <a:schemeClr val="lt1"/>
                </a:buClr>
                <a:buSzPts val="1400"/>
                <a:buFont typeface="Calibri"/>
                <a:buNone/>
              </a:pPr>
              <a:r>
                <a:t/>
              </a:r>
              <a:endParaRPr b="0" i="0" sz="1400" u="none" cap="none" strike="noStrike">
                <a:solidFill>
                  <a:srgbClr val="212745"/>
                </a:solidFill>
                <a:latin typeface="Arvo"/>
                <a:ea typeface="Arvo"/>
                <a:cs typeface="Arvo"/>
                <a:sym typeface="Arvo"/>
              </a:endParaRPr>
            </a:p>
          </p:txBody>
        </p:sp>
        <p:sp>
          <p:nvSpPr>
            <p:cNvPr id="174" name="Google Shape;174;p28"/>
            <p:cNvSpPr/>
            <p:nvPr/>
          </p:nvSpPr>
          <p:spPr>
            <a:xfrm>
              <a:off x="1081454" y="-3516"/>
              <a:ext cx="360000" cy="360000"/>
            </a:xfrm>
            <a:prstGeom prst="rect">
              <a:avLst/>
            </a:prstGeom>
            <a:solidFill>
              <a:srgbClr val="BDEA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212745"/>
                </a:solidFill>
                <a:latin typeface="Arvo"/>
                <a:ea typeface="Arvo"/>
                <a:cs typeface="Arvo"/>
                <a:sym typeface="Arvo"/>
              </a:endParaRPr>
            </a:p>
          </p:txBody>
        </p:sp>
        <p:sp>
          <p:nvSpPr>
            <p:cNvPr id="175" name="Google Shape;175;p28"/>
            <p:cNvSpPr/>
            <p:nvPr/>
          </p:nvSpPr>
          <p:spPr>
            <a:xfrm>
              <a:off x="727801" y="-3516"/>
              <a:ext cx="360000" cy="360000"/>
            </a:xfrm>
            <a:prstGeom prst="rect">
              <a:avLst/>
            </a:prstGeom>
            <a:solidFill>
              <a:srgbClr val="B4DCFA"/>
            </a:solidFill>
            <a:ln>
              <a:noFill/>
            </a:ln>
          </p:spPr>
          <p:txBody>
            <a:bodyPr anchorCtr="0" anchor="ctr" bIns="45700" lIns="91425" spcFirstLastPara="1" rIns="91425" wrap="square" tIns="45700">
              <a:noAutofit/>
            </a:bodyPr>
            <a:lstStyle/>
            <a:p>
              <a:pPr indent="0" lvl="0" marL="0" marR="0" rtl="0" algn="ctr">
                <a:lnSpc>
                  <a:spcPct val="128571"/>
                </a:lnSpc>
                <a:spcBef>
                  <a:spcPts val="0"/>
                </a:spcBef>
                <a:spcAft>
                  <a:spcPts val="0"/>
                </a:spcAft>
                <a:buClr>
                  <a:schemeClr val="lt1"/>
                </a:buClr>
                <a:buSzPts val="1400"/>
                <a:buFont typeface="Calibri"/>
                <a:buNone/>
              </a:pPr>
              <a:r>
                <a:t/>
              </a:r>
              <a:endParaRPr b="0" i="0" sz="1400" u="none" cap="none" strike="noStrike">
                <a:solidFill>
                  <a:srgbClr val="212745"/>
                </a:solidFill>
                <a:latin typeface="Arvo"/>
                <a:ea typeface="Arvo"/>
                <a:cs typeface="Arvo"/>
                <a:sym typeface="Arvo"/>
              </a:endParaRPr>
            </a:p>
          </p:txBody>
        </p:sp>
        <p:sp>
          <p:nvSpPr>
            <p:cNvPr id="176" name="Google Shape;176;p28"/>
            <p:cNvSpPr/>
            <p:nvPr/>
          </p:nvSpPr>
          <p:spPr>
            <a:xfrm>
              <a:off x="374148" y="-3516"/>
              <a:ext cx="360000" cy="360000"/>
            </a:xfrm>
            <a:prstGeom prst="rect">
              <a:avLst/>
            </a:prstGeom>
            <a:solidFill>
              <a:srgbClr val="BCEBDE"/>
            </a:solidFill>
            <a:ln>
              <a:noFill/>
            </a:ln>
          </p:spPr>
          <p:txBody>
            <a:bodyPr anchorCtr="0" anchor="ctr" bIns="45700" lIns="91425" spcFirstLastPara="1" rIns="91425" wrap="square" tIns="45700">
              <a:noAutofit/>
            </a:bodyPr>
            <a:lstStyle/>
            <a:p>
              <a:pPr indent="0" lvl="0" marL="0" marR="0" rtl="0" algn="ctr">
                <a:lnSpc>
                  <a:spcPct val="128571"/>
                </a:lnSpc>
                <a:spcBef>
                  <a:spcPts val="0"/>
                </a:spcBef>
                <a:spcAft>
                  <a:spcPts val="0"/>
                </a:spcAft>
                <a:buClr>
                  <a:schemeClr val="lt1"/>
                </a:buClr>
                <a:buSzPts val="1400"/>
                <a:buFont typeface="Calibri"/>
                <a:buNone/>
              </a:pPr>
              <a:r>
                <a:t/>
              </a:r>
              <a:endParaRPr b="0" i="0" sz="1400" u="none" cap="none" strike="noStrike">
                <a:solidFill>
                  <a:srgbClr val="212745"/>
                </a:solidFill>
                <a:latin typeface="Arvo"/>
                <a:ea typeface="Arvo"/>
                <a:cs typeface="Arvo"/>
                <a:sym typeface="Arvo"/>
              </a:endParaRPr>
            </a:p>
          </p:txBody>
        </p:sp>
        <p:pic>
          <p:nvPicPr>
            <p:cNvPr id="177" name="Google Shape;177;p28"/>
            <p:cNvPicPr preferRelativeResize="0"/>
            <p:nvPr/>
          </p:nvPicPr>
          <p:blipFill rotWithShape="1">
            <a:blip r:embed="rId5">
              <a:alphaModFix/>
            </a:blip>
            <a:srcRect b="0" l="0" r="0" t="0"/>
            <a:stretch/>
          </p:blipFill>
          <p:spPr>
            <a:xfrm>
              <a:off x="368785" y="-5899"/>
              <a:ext cx="360000" cy="360000"/>
            </a:xfrm>
            <a:prstGeom prst="rect">
              <a:avLst/>
            </a:prstGeom>
            <a:noFill/>
            <a:ln>
              <a:noFill/>
            </a:ln>
          </p:spPr>
        </p:pic>
      </p:grpSp>
      <p:grpSp>
        <p:nvGrpSpPr>
          <p:cNvPr id="178" name="Google Shape;178;p28"/>
          <p:cNvGrpSpPr/>
          <p:nvPr/>
        </p:nvGrpSpPr>
        <p:grpSpPr>
          <a:xfrm>
            <a:off x="7254124" y="5901000"/>
            <a:ext cx="1878078" cy="915514"/>
            <a:chOff x="7254124" y="5901000"/>
            <a:chExt cx="1878078" cy="915514"/>
          </a:xfrm>
        </p:grpSpPr>
        <p:sp>
          <p:nvSpPr>
            <p:cNvPr id="179" name="Google Shape;179;p28"/>
            <p:cNvSpPr/>
            <p:nvPr/>
          </p:nvSpPr>
          <p:spPr>
            <a:xfrm>
              <a:off x="7329821" y="6778521"/>
              <a:ext cx="1718561" cy="0"/>
            </a:xfrm>
            <a:custGeom>
              <a:rect b="b" l="l" r="r" t="t"/>
              <a:pathLst>
                <a:path extrusionOk="0" h="120000" w="2921634">
                  <a:moveTo>
                    <a:pt x="0" y="0"/>
                  </a:moveTo>
                  <a:lnTo>
                    <a:pt x="2921203" y="0"/>
                  </a:lnTo>
                </a:path>
              </a:pathLst>
            </a:cu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80" name="Google Shape;180;p28"/>
            <p:cNvGrpSpPr/>
            <p:nvPr/>
          </p:nvGrpSpPr>
          <p:grpSpPr>
            <a:xfrm>
              <a:off x="7328005" y="5952167"/>
              <a:ext cx="590040" cy="635277"/>
              <a:chOff x="598488" y="432211"/>
              <a:chExt cx="2120668" cy="2283253"/>
            </a:xfrm>
          </p:grpSpPr>
          <p:sp>
            <p:nvSpPr>
              <p:cNvPr id="181" name="Google Shape;181;p28"/>
              <p:cNvSpPr/>
              <p:nvPr/>
            </p:nvSpPr>
            <p:spPr>
              <a:xfrm>
                <a:off x="1205052" y="2584170"/>
                <a:ext cx="73660" cy="73025"/>
              </a:xfrm>
              <a:custGeom>
                <a:rect b="b" l="l" r="r" t="t"/>
                <a:pathLst>
                  <a:path extrusionOk="0" h="73025" w="73659">
                    <a:moveTo>
                      <a:pt x="39627" y="0"/>
                    </a:moveTo>
                    <a:lnTo>
                      <a:pt x="5051" y="17194"/>
                    </a:lnTo>
                    <a:lnTo>
                      <a:pt x="0" y="40554"/>
                    </a:lnTo>
                    <a:lnTo>
                      <a:pt x="3351" y="52202"/>
                    </a:lnTo>
                    <a:lnTo>
                      <a:pt x="10620" y="62446"/>
                    </a:lnTo>
                    <a:lnTo>
                      <a:pt x="17885" y="68116"/>
                    </a:lnTo>
                    <a:lnTo>
                      <a:pt x="29208" y="72513"/>
                    </a:lnTo>
                    <a:lnTo>
                      <a:pt x="41203" y="73008"/>
                    </a:lnTo>
                    <a:lnTo>
                      <a:pt x="52855" y="69591"/>
                    </a:lnTo>
                    <a:lnTo>
                      <a:pt x="63151" y="62251"/>
                    </a:lnTo>
                    <a:lnTo>
                      <a:pt x="69973" y="52632"/>
                    </a:lnTo>
                    <a:lnTo>
                      <a:pt x="73200" y="41606"/>
                    </a:lnTo>
                    <a:lnTo>
                      <a:pt x="72685" y="29895"/>
                    </a:lnTo>
                    <a:lnTo>
                      <a:pt x="68279" y="18223"/>
                    </a:lnTo>
                    <a:lnTo>
                      <a:pt x="59835" y="7312"/>
                    </a:lnTo>
                    <a:lnTo>
                      <a:pt x="50338" y="1961"/>
                    </a:lnTo>
                    <a:lnTo>
                      <a:pt x="39627" y="0"/>
                    </a:lnTo>
                    <a:close/>
                  </a:path>
                </a:pathLst>
              </a:cu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p28"/>
              <p:cNvSpPr/>
              <p:nvPr/>
            </p:nvSpPr>
            <p:spPr>
              <a:xfrm>
                <a:off x="1962839" y="577608"/>
                <a:ext cx="667385" cy="1985010"/>
              </a:xfrm>
              <a:custGeom>
                <a:rect b="b" l="l" r="r" t="t"/>
                <a:pathLst>
                  <a:path extrusionOk="0" h="1985010" w="667385">
                    <a:moveTo>
                      <a:pt x="0" y="0"/>
                    </a:moveTo>
                    <a:lnTo>
                      <a:pt x="72899" y="55445"/>
                    </a:lnTo>
                    <a:lnTo>
                      <a:pt x="139199" y="113673"/>
                    </a:lnTo>
                    <a:lnTo>
                      <a:pt x="199209" y="174074"/>
                    </a:lnTo>
                    <a:lnTo>
                      <a:pt x="253237" y="236039"/>
                    </a:lnTo>
                    <a:lnTo>
                      <a:pt x="301594" y="298962"/>
                    </a:lnTo>
                    <a:lnTo>
                      <a:pt x="344589" y="362233"/>
                    </a:lnTo>
                    <a:lnTo>
                      <a:pt x="382531" y="425245"/>
                    </a:lnTo>
                    <a:lnTo>
                      <a:pt x="415730" y="487388"/>
                    </a:lnTo>
                    <a:lnTo>
                      <a:pt x="444494" y="548056"/>
                    </a:lnTo>
                    <a:lnTo>
                      <a:pt x="469134" y="606639"/>
                    </a:lnTo>
                    <a:lnTo>
                      <a:pt x="489959" y="662529"/>
                    </a:lnTo>
                    <a:lnTo>
                      <a:pt x="507278" y="715119"/>
                    </a:lnTo>
                    <a:lnTo>
                      <a:pt x="521401" y="763799"/>
                    </a:lnTo>
                    <a:lnTo>
                      <a:pt x="532637" y="807962"/>
                    </a:lnTo>
                    <a:lnTo>
                      <a:pt x="541296" y="847000"/>
                    </a:lnTo>
                    <a:lnTo>
                      <a:pt x="552118" y="907265"/>
                    </a:lnTo>
                    <a:lnTo>
                      <a:pt x="556755" y="944016"/>
                    </a:lnTo>
                    <a:lnTo>
                      <a:pt x="556039" y="1047664"/>
                    </a:lnTo>
                    <a:lnTo>
                      <a:pt x="550684" y="1145660"/>
                    </a:lnTo>
                    <a:lnTo>
                      <a:pt x="541196" y="1238040"/>
                    </a:lnTo>
                    <a:lnTo>
                      <a:pt x="528080" y="1324842"/>
                    </a:lnTo>
                    <a:lnTo>
                      <a:pt x="511842" y="1406101"/>
                    </a:lnTo>
                    <a:lnTo>
                      <a:pt x="492988" y="1481853"/>
                    </a:lnTo>
                    <a:lnTo>
                      <a:pt x="472024" y="1552136"/>
                    </a:lnTo>
                    <a:lnTo>
                      <a:pt x="449453" y="1616986"/>
                    </a:lnTo>
                    <a:lnTo>
                      <a:pt x="425784" y="1676438"/>
                    </a:lnTo>
                    <a:lnTo>
                      <a:pt x="401520" y="1730530"/>
                    </a:lnTo>
                    <a:lnTo>
                      <a:pt x="377167" y="1779298"/>
                    </a:lnTo>
                    <a:lnTo>
                      <a:pt x="353231" y="1822777"/>
                    </a:lnTo>
                    <a:lnTo>
                      <a:pt x="330218" y="1861005"/>
                    </a:lnTo>
                    <a:lnTo>
                      <a:pt x="308633" y="1894018"/>
                    </a:lnTo>
                    <a:lnTo>
                      <a:pt x="271770" y="1944544"/>
                    </a:lnTo>
                    <a:lnTo>
                      <a:pt x="246686" y="1974646"/>
                    </a:lnTo>
                    <a:lnTo>
                      <a:pt x="237426" y="1984616"/>
                    </a:lnTo>
                    <a:lnTo>
                      <a:pt x="299925" y="1940762"/>
                    </a:lnTo>
                    <a:lnTo>
                      <a:pt x="356056" y="1890351"/>
                    </a:lnTo>
                    <a:lnTo>
                      <a:pt x="406161" y="1834335"/>
                    </a:lnTo>
                    <a:lnTo>
                      <a:pt x="450581" y="1773667"/>
                    </a:lnTo>
                    <a:lnTo>
                      <a:pt x="489661" y="1709299"/>
                    </a:lnTo>
                    <a:lnTo>
                      <a:pt x="523740" y="1642183"/>
                    </a:lnTo>
                    <a:lnTo>
                      <a:pt x="553161" y="1573272"/>
                    </a:lnTo>
                    <a:lnTo>
                      <a:pt x="578266" y="1503516"/>
                    </a:lnTo>
                    <a:lnTo>
                      <a:pt x="599398" y="1433869"/>
                    </a:lnTo>
                    <a:lnTo>
                      <a:pt x="616897" y="1365283"/>
                    </a:lnTo>
                    <a:lnTo>
                      <a:pt x="631107" y="1298710"/>
                    </a:lnTo>
                    <a:lnTo>
                      <a:pt x="642369" y="1235101"/>
                    </a:lnTo>
                    <a:lnTo>
                      <a:pt x="651025" y="1175410"/>
                    </a:lnTo>
                    <a:lnTo>
                      <a:pt x="657417" y="1120589"/>
                    </a:lnTo>
                    <a:lnTo>
                      <a:pt x="661888" y="1071589"/>
                    </a:lnTo>
                    <a:lnTo>
                      <a:pt x="664779" y="1029363"/>
                    </a:lnTo>
                    <a:lnTo>
                      <a:pt x="667189" y="969042"/>
                    </a:lnTo>
                    <a:lnTo>
                      <a:pt x="667393" y="952850"/>
                    </a:lnTo>
                    <a:lnTo>
                      <a:pt x="667385" y="947242"/>
                    </a:lnTo>
                    <a:lnTo>
                      <a:pt x="647153" y="834291"/>
                    </a:lnTo>
                    <a:lnTo>
                      <a:pt x="621068" y="730297"/>
                    </a:lnTo>
                    <a:lnTo>
                      <a:pt x="589873" y="634920"/>
                    </a:lnTo>
                    <a:lnTo>
                      <a:pt x="554314" y="547815"/>
                    </a:lnTo>
                    <a:lnTo>
                      <a:pt x="515137" y="468642"/>
                    </a:lnTo>
                    <a:lnTo>
                      <a:pt x="473086" y="397057"/>
                    </a:lnTo>
                    <a:lnTo>
                      <a:pt x="428907" y="332719"/>
                    </a:lnTo>
                    <a:lnTo>
                      <a:pt x="383345" y="275285"/>
                    </a:lnTo>
                    <a:lnTo>
                      <a:pt x="337146" y="224413"/>
                    </a:lnTo>
                    <a:lnTo>
                      <a:pt x="291053" y="179760"/>
                    </a:lnTo>
                    <a:lnTo>
                      <a:pt x="245814" y="140985"/>
                    </a:lnTo>
                    <a:lnTo>
                      <a:pt x="202173" y="107744"/>
                    </a:lnTo>
                    <a:lnTo>
                      <a:pt x="160874" y="79696"/>
                    </a:lnTo>
                    <a:lnTo>
                      <a:pt x="122665" y="56498"/>
                    </a:lnTo>
                    <a:lnTo>
                      <a:pt x="88289" y="37808"/>
                    </a:lnTo>
                    <a:lnTo>
                      <a:pt x="34019" y="12584"/>
                    </a:lnTo>
                    <a:lnTo>
                      <a:pt x="4028" y="1284"/>
                    </a:lnTo>
                    <a:lnTo>
                      <a:pt x="0" y="0"/>
                    </a:lnTo>
                    <a:close/>
                  </a:path>
                </a:pathLst>
              </a:cu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3" name="Google Shape;183;p28"/>
              <p:cNvSpPr/>
              <p:nvPr/>
            </p:nvSpPr>
            <p:spPr>
              <a:xfrm>
                <a:off x="798262" y="732992"/>
                <a:ext cx="1520190" cy="1545590"/>
              </a:xfrm>
              <a:custGeom>
                <a:rect b="b" l="l" r="r" t="t"/>
                <a:pathLst>
                  <a:path extrusionOk="0" h="1545589" w="1520189">
                    <a:moveTo>
                      <a:pt x="820" y="1503114"/>
                    </a:moveTo>
                    <a:lnTo>
                      <a:pt x="694" y="1505363"/>
                    </a:lnTo>
                    <a:lnTo>
                      <a:pt x="0" y="1534954"/>
                    </a:lnTo>
                    <a:lnTo>
                      <a:pt x="37" y="1545273"/>
                    </a:lnTo>
                    <a:lnTo>
                      <a:pt x="820" y="1503114"/>
                    </a:lnTo>
                    <a:close/>
                  </a:path>
                  <a:path extrusionOk="0" h="1545589" w="1520189">
                    <a:moveTo>
                      <a:pt x="1276047" y="0"/>
                    </a:moveTo>
                    <a:lnTo>
                      <a:pt x="1182981" y="4203"/>
                    </a:lnTo>
                    <a:lnTo>
                      <a:pt x="1080725" y="14886"/>
                    </a:lnTo>
                    <a:lnTo>
                      <a:pt x="971664" y="33811"/>
                    </a:lnTo>
                    <a:lnTo>
                      <a:pt x="858182" y="62739"/>
                    </a:lnTo>
                    <a:lnTo>
                      <a:pt x="742664" y="103434"/>
                    </a:lnTo>
                    <a:lnTo>
                      <a:pt x="627493" y="157658"/>
                    </a:lnTo>
                    <a:lnTo>
                      <a:pt x="515054" y="227173"/>
                    </a:lnTo>
                    <a:lnTo>
                      <a:pt x="407733" y="313741"/>
                    </a:lnTo>
                    <a:lnTo>
                      <a:pt x="307912" y="419126"/>
                    </a:lnTo>
                    <a:lnTo>
                      <a:pt x="217977" y="545089"/>
                    </a:lnTo>
                    <a:lnTo>
                      <a:pt x="140311" y="693394"/>
                    </a:lnTo>
                    <a:lnTo>
                      <a:pt x="77300" y="865802"/>
                    </a:lnTo>
                    <a:lnTo>
                      <a:pt x="31328" y="1064077"/>
                    </a:lnTo>
                    <a:lnTo>
                      <a:pt x="4779" y="1289979"/>
                    </a:lnTo>
                    <a:lnTo>
                      <a:pt x="820" y="1503114"/>
                    </a:lnTo>
                    <a:lnTo>
                      <a:pt x="3332" y="1458550"/>
                    </a:lnTo>
                    <a:lnTo>
                      <a:pt x="9127" y="1396566"/>
                    </a:lnTo>
                    <a:lnTo>
                      <a:pt x="19289" y="1321461"/>
                    </a:lnTo>
                    <a:lnTo>
                      <a:pt x="35032" y="1235286"/>
                    </a:lnTo>
                    <a:lnTo>
                      <a:pt x="57567" y="1140089"/>
                    </a:lnTo>
                    <a:lnTo>
                      <a:pt x="88106" y="1037922"/>
                    </a:lnTo>
                    <a:lnTo>
                      <a:pt x="127862" y="930834"/>
                    </a:lnTo>
                    <a:lnTo>
                      <a:pt x="178045" y="820876"/>
                    </a:lnTo>
                    <a:lnTo>
                      <a:pt x="239869" y="710098"/>
                    </a:lnTo>
                    <a:lnTo>
                      <a:pt x="314545" y="600551"/>
                    </a:lnTo>
                    <a:lnTo>
                      <a:pt x="403286" y="494283"/>
                    </a:lnTo>
                    <a:lnTo>
                      <a:pt x="507302" y="393347"/>
                    </a:lnTo>
                    <a:lnTo>
                      <a:pt x="627807" y="299791"/>
                    </a:lnTo>
                    <a:lnTo>
                      <a:pt x="766012" y="215665"/>
                    </a:lnTo>
                    <a:lnTo>
                      <a:pt x="923129" y="143022"/>
                    </a:lnTo>
                    <a:lnTo>
                      <a:pt x="1100371" y="83909"/>
                    </a:lnTo>
                    <a:lnTo>
                      <a:pt x="1298949" y="40378"/>
                    </a:lnTo>
                    <a:lnTo>
                      <a:pt x="1520075" y="14478"/>
                    </a:lnTo>
                    <a:lnTo>
                      <a:pt x="1508724" y="12724"/>
                    </a:lnTo>
                    <a:lnTo>
                      <a:pt x="1476262" y="8637"/>
                    </a:lnTo>
                    <a:lnTo>
                      <a:pt x="1425072" y="3979"/>
                    </a:lnTo>
                    <a:lnTo>
                      <a:pt x="1357539" y="512"/>
                    </a:lnTo>
                    <a:lnTo>
                      <a:pt x="1276047" y="0"/>
                    </a:lnTo>
                    <a:close/>
                  </a:path>
                </a:pathLst>
              </a:cu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4" name="Google Shape;184;p28"/>
              <p:cNvSpPr/>
              <p:nvPr/>
            </p:nvSpPr>
            <p:spPr>
              <a:xfrm>
                <a:off x="907837" y="1023442"/>
                <a:ext cx="1642745" cy="328930"/>
              </a:xfrm>
              <a:custGeom>
                <a:rect b="b" l="l" r="r" t="t"/>
                <a:pathLst>
                  <a:path extrusionOk="0" h="328930" w="1642745">
                    <a:moveTo>
                      <a:pt x="0" y="0"/>
                    </a:moveTo>
                    <a:lnTo>
                      <a:pt x="53279" y="37931"/>
                    </a:lnTo>
                    <a:lnTo>
                      <a:pt x="93011" y="63744"/>
                    </a:lnTo>
                    <a:lnTo>
                      <a:pt x="142663" y="93835"/>
                    </a:lnTo>
                    <a:lnTo>
                      <a:pt x="201595" y="126820"/>
                    </a:lnTo>
                    <a:lnTo>
                      <a:pt x="269165" y="161315"/>
                    </a:lnTo>
                    <a:lnTo>
                      <a:pt x="344734" y="195938"/>
                    </a:lnTo>
                    <a:lnTo>
                      <a:pt x="427662" y="229304"/>
                    </a:lnTo>
                    <a:lnTo>
                      <a:pt x="517309" y="260029"/>
                    </a:lnTo>
                    <a:lnTo>
                      <a:pt x="613034" y="286730"/>
                    </a:lnTo>
                    <a:lnTo>
                      <a:pt x="714197" y="308022"/>
                    </a:lnTo>
                    <a:lnTo>
                      <a:pt x="820159" y="322523"/>
                    </a:lnTo>
                    <a:lnTo>
                      <a:pt x="930278" y="328849"/>
                    </a:lnTo>
                    <a:lnTo>
                      <a:pt x="1043916" y="325615"/>
                    </a:lnTo>
                    <a:lnTo>
                      <a:pt x="1160431" y="311438"/>
                    </a:lnTo>
                    <a:lnTo>
                      <a:pt x="1279183" y="284935"/>
                    </a:lnTo>
                    <a:lnTo>
                      <a:pt x="1399534" y="244721"/>
                    </a:lnTo>
                    <a:lnTo>
                      <a:pt x="1473085" y="211186"/>
                    </a:lnTo>
                    <a:lnTo>
                      <a:pt x="875165" y="211186"/>
                    </a:lnTo>
                    <a:lnTo>
                      <a:pt x="767774" y="207492"/>
                    </a:lnTo>
                    <a:lnTo>
                      <a:pt x="657977" y="198726"/>
                    </a:lnTo>
                    <a:lnTo>
                      <a:pt x="546691" y="184182"/>
                    </a:lnTo>
                    <a:lnTo>
                      <a:pt x="434831" y="163150"/>
                    </a:lnTo>
                    <a:lnTo>
                      <a:pt x="323316" y="134924"/>
                    </a:lnTo>
                    <a:lnTo>
                      <a:pt x="213061" y="98796"/>
                    </a:lnTo>
                    <a:lnTo>
                      <a:pt x="104983" y="54057"/>
                    </a:lnTo>
                    <a:lnTo>
                      <a:pt x="0" y="0"/>
                    </a:lnTo>
                    <a:close/>
                  </a:path>
                  <a:path extrusionOk="0" h="328930" w="1642745">
                    <a:moveTo>
                      <a:pt x="1642465" y="117627"/>
                    </a:moveTo>
                    <a:lnTo>
                      <a:pt x="1582133" y="133030"/>
                    </a:lnTo>
                    <a:lnTo>
                      <a:pt x="1537653" y="143123"/>
                    </a:lnTo>
                    <a:lnTo>
                      <a:pt x="1482515" y="154515"/>
                    </a:lnTo>
                    <a:lnTo>
                      <a:pt x="1417638" y="166499"/>
                    </a:lnTo>
                    <a:lnTo>
                      <a:pt x="1343937" y="178367"/>
                    </a:lnTo>
                    <a:lnTo>
                      <a:pt x="1262303" y="189413"/>
                    </a:lnTo>
                    <a:lnTo>
                      <a:pt x="1173731" y="198922"/>
                    </a:lnTo>
                    <a:lnTo>
                      <a:pt x="1079060" y="206194"/>
                    </a:lnTo>
                    <a:lnTo>
                      <a:pt x="979232" y="210518"/>
                    </a:lnTo>
                    <a:lnTo>
                      <a:pt x="875165" y="211186"/>
                    </a:lnTo>
                    <a:lnTo>
                      <a:pt x="1473085" y="211186"/>
                    </a:lnTo>
                    <a:lnTo>
                      <a:pt x="1520846" y="189410"/>
                    </a:lnTo>
                    <a:lnTo>
                      <a:pt x="1642465" y="117627"/>
                    </a:lnTo>
                    <a:close/>
                  </a:path>
                </a:pathLst>
              </a:custGeom>
              <a:solidFill>
                <a:srgbClr val="F985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5" name="Google Shape;185;p28"/>
              <p:cNvSpPr/>
              <p:nvPr/>
            </p:nvSpPr>
            <p:spPr>
              <a:xfrm>
                <a:off x="700370" y="1230909"/>
                <a:ext cx="1769110" cy="1014730"/>
              </a:xfrm>
              <a:custGeom>
                <a:rect b="b" l="l" r="r" t="t"/>
                <a:pathLst>
                  <a:path extrusionOk="0" h="1014730" w="1769110">
                    <a:moveTo>
                      <a:pt x="0" y="0"/>
                    </a:moveTo>
                    <a:lnTo>
                      <a:pt x="78777" y="210379"/>
                    </a:lnTo>
                    <a:lnTo>
                      <a:pt x="167918" y="390957"/>
                    </a:lnTo>
                    <a:lnTo>
                      <a:pt x="265866" y="543789"/>
                    </a:lnTo>
                    <a:lnTo>
                      <a:pt x="371062" y="670932"/>
                    </a:lnTo>
                    <a:lnTo>
                      <a:pt x="481951" y="774441"/>
                    </a:lnTo>
                    <a:lnTo>
                      <a:pt x="596973" y="856373"/>
                    </a:lnTo>
                    <a:lnTo>
                      <a:pt x="714571" y="918782"/>
                    </a:lnTo>
                    <a:lnTo>
                      <a:pt x="833189" y="963726"/>
                    </a:lnTo>
                    <a:lnTo>
                      <a:pt x="951268" y="993259"/>
                    </a:lnTo>
                    <a:lnTo>
                      <a:pt x="1067250" y="1009438"/>
                    </a:lnTo>
                    <a:lnTo>
                      <a:pt x="1179579" y="1014319"/>
                    </a:lnTo>
                    <a:lnTo>
                      <a:pt x="1286697" y="1009958"/>
                    </a:lnTo>
                    <a:lnTo>
                      <a:pt x="1387045" y="998410"/>
                    </a:lnTo>
                    <a:lnTo>
                      <a:pt x="1479067" y="981732"/>
                    </a:lnTo>
                    <a:lnTo>
                      <a:pt x="1530685" y="969318"/>
                    </a:lnTo>
                    <a:lnTo>
                      <a:pt x="1301323" y="969318"/>
                    </a:lnTo>
                    <a:lnTo>
                      <a:pt x="1159559" y="955183"/>
                    </a:lnTo>
                    <a:lnTo>
                      <a:pt x="1025147" y="924372"/>
                    </a:lnTo>
                    <a:lnTo>
                      <a:pt x="898247" y="879150"/>
                    </a:lnTo>
                    <a:lnTo>
                      <a:pt x="779018" y="821779"/>
                    </a:lnTo>
                    <a:lnTo>
                      <a:pt x="667620" y="754522"/>
                    </a:lnTo>
                    <a:lnTo>
                      <a:pt x="564215" y="679642"/>
                    </a:lnTo>
                    <a:lnTo>
                      <a:pt x="468961" y="599401"/>
                    </a:lnTo>
                    <a:lnTo>
                      <a:pt x="382020" y="516063"/>
                    </a:lnTo>
                    <a:lnTo>
                      <a:pt x="303550" y="431891"/>
                    </a:lnTo>
                    <a:lnTo>
                      <a:pt x="233713" y="349146"/>
                    </a:lnTo>
                    <a:lnTo>
                      <a:pt x="172668" y="270092"/>
                    </a:lnTo>
                    <a:lnTo>
                      <a:pt x="120575" y="196992"/>
                    </a:lnTo>
                    <a:lnTo>
                      <a:pt x="77595" y="132109"/>
                    </a:lnTo>
                    <a:lnTo>
                      <a:pt x="43887" y="77705"/>
                    </a:lnTo>
                    <a:lnTo>
                      <a:pt x="19612" y="36044"/>
                    </a:lnTo>
                    <a:lnTo>
                      <a:pt x="4929" y="9388"/>
                    </a:lnTo>
                    <a:lnTo>
                      <a:pt x="0" y="0"/>
                    </a:lnTo>
                    <a:close/>
                  </a:path>
                  <a:path extrusionOk="0" h="1014730" w="1769110">
                    <a:moveTo>
                      <a:pt x="1769122" y="889050"/>
                    </a:moveTo>
                    <a:lnTo>
                      <a:pt x="1606265" y="938515"/>
                    </a:lnTo>
                    <a:lnTo>
                      <a:pt x="1450278" y="964517"/>
                    </a:lnTo>
                    <a:lnTo>
                      <a:pt x="1301323" y="969318"/>
                    </a:lnTo>
                    <a:lnTo>
                      <a:pt x="1530685" y="969318"/>
                    </a:lnTo>
                    <a:lnTo>
                      <a:pt x="1631902" y="941207"/>
                    </a:lnTo>
                    <a:lnTo>
                      <a:pt x="1689599" y="921472"/>
                    </a:lnTo>
                    <a:lnTo>
                      <a:pt x="1732740" y="904831"/>
                    </a:lnTo>
                    <a:lnTo>
                      <a:pt x="1759767" y="893338"/>
                    </a:lnTo>
                    <a:lnTo>
                      <a:pt x="1769122" y="889050"/>
                    </a:lnTo>
                    <a:close/>
                  </a:path>
                </a:pathLst>
              </a:custGeom>
              <a:solidFill>
                <a:srgbClr val="F985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6" name="Google Shape;186;p28"/>
              <p:cNvSpPr/>
              <p:nvPr/>
            </p:nvSpPr>
            <p:spPr>
              <a:xfrm>
                <a:off x="1073039" y="1185621"/>
                <a:ext cx="1584960" cy="1365250"/>
              </a:xfrm>
              <a:custGeom>
                <a:rect b="b" l="l" r="r" t="t"/>
                <a:pathLst>
                  <a:path extrusionOk="0" h="1365250" w="1584960">
                    <a:moveTo>
                      <a:pt x="1584629" y="0"/>
                    </a:moveTo>
                    <a:lnTo>
                      <a:pt x="1576998" y="38164"/>
                    </a:lnTo>
                    <a:lnTo>
                      <a:pt x="1566433" y="82778"/>
                    </a:lnTo>
                    <a:lnTo>
                      <a:pt x="1550454" y="141664"/>
                    </a:lnTo>
                    <a:lnTo>
                      <a:pt x="1528378" y="212762"/>
                    </a:lnTo>
                    <a:lnTo>
                      <a:pt x="1499520" y="294010"/>
                    </a:lnTo>
                    <a:lnTo>
                      <a:pt x="1463195" y="383346"/>
                    </a:lnTo>
                    <a:lnTo>
                      <a:pt x="1418719" y="478711"/>
                    </a:lnTo>
                    <a:lnTo>
                      <a:pt x="1365406" y="578041"/>
                    </a:lnTo>
                    <a:lnTo>
                      <a:pt x="1302573" y="679276"/>
                    </a:lnTo>
                    <a:lnTo>
                      <a:pt x="1229535" y="780356"/>
                    </a:lnTo>
                    <a:lnTo>
                      <a:pt x="1145608" y="879217"/>
                    </a:lnTo>
                    <a:lnTo>
                      <a:pt x="1050105" y="973800"/>
                    </a:lnTo>
                    <a:lnTo>
                      <a:pt x="942344" y="1062042"/>
                    </a:lnTo>
                    <a:lnTo>
                      <a:pt x="821639" y="1141883"/>
                    </a:lnTo>
                    <a:lnTo>
                      <a:pt x="687306" y="1211262"/>
                    </a:lnTo>
                    <a:lnTo>
                      <a:pt x="538660" y="1268116"/>
                    </a:lnTo>
                    <a:lnTo>
                      <a:pt x="375017" y="1310385"/>
                    </a:lnTo>
                    <a:lnTo>
                      <a:pt x="195692" y="1336008"/>
                    </a:lnTo>
                    <a:lnTo>
                      <a:pt x="0" y="1342923"/>
                    </a:lnTo>
                    <a:lnTo>
                      <a:pt x="10172" y="1344938"/>
                    </a:lnTo>
                    <a:lnTo>
                      <a:pt x="39381" y="1349852"/>
                    </a:lnTo>
                    <a:lnTo>
                      <a:pt x="85666" y="1355970"/>
                    </a:lnTo>
                    <a:lnTo>
                      <a:pt x="147065" y="1361593"/>
                    </a:lnTo>
                    <a:lnTo>
                      <a:pt x="221618" y="1365025"/>
                    </a:lnTo>
                    <a:lnTo>
                      <a:pt x="307362" y="1364571"/>
                    </a:lnTo>
                    <a:lnTo>
                      <a:pt x="402338" y="1358533"/>
                    </a:lnTo>
                    <a:lnTo>
                      <a:pt x="504582" y="1345215"/>
                    </a:lnTo>
                    <a:lnTo>
                      <a:pt x="612135" y="1322921"/>
                    </a:lnTo>
                    <a:lnTo>
                      <a:pt x="723034" y="1289953"/>
                    </a:lnTo>
                    <a:lnTo>
                      <a:pt x="835319" y="1244615"/>
                    </a:lnTo>
                    <a:lnTo>
                      <a:pt x="947029" y="1185211"/>
                    </a:lnTo>
                    <a:lnTo>
                      <a:pt x="1056202" y="1110044"/>
                    </a:lnTo>
                    <a:lnTo>
                      <a:pt x="1160876" y="1017417"/>
                    </a:lnTo>
                    <a:lnTo>
                      <a:pt x="1259091" y="905634"/>
                    </a:lnTo>
                    <a:lnTo>
                      <a:pt x="1348885" y="772999"/>
                    </a:lnTo>
                    <a:lnTo>
                      <a:pt x="1428297" y="617814"/>
                    </a:lnTo>
                    <a:lnTo>
                      <a:pt x="1495366" y="438384"/>
                    </a:lnTo>
                    <a:lnTo>
                      <a:pt x="1548131" y="233011"/>
                    </a:lnTo>
                    <a:lnTo>
                      <a:pt x="1584629" y="0"/>
                    </a:lnTo>
                    <a:close/>
                  </a:path>
                </a:pathLst>
              </a:cu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7" name="Google Shape;187;p28"/>
              <p:cNvSpPr/>
              <p:nvPr/>
            </p:nvSpPr>
            <p:spPr>
              <a:xfrm>
                <a:off x="1120242" y="676770"/>
                <a:ext cx="903605" cy="1850389"/>
              </a:xfrm>
              <a:custGeom>
                <a:rect b="b" l="l" r="r" t="t"/>
                <a:pathLst>
                  <a:path extrusionOk="0" h="1850389" w="903605">
                    <a:moveTo>
                      <a:pt x="7521" y="0"/>
                    </a:moveTo>
                    <a:lnTo>
                      <a:pt x="6543" y="9885"/>
                    </a:lnTo>
                    <a:lnTo>
                      <a:pt x="4286" y="38436"/>
                    </a:lnTo>
                    <a:lnTo>
                      <a:pt x="1766" y="83990"/>
                    </a:lnTo>
                    <a:lnTo>
                      <a:pt x="0" y="144886"/>
                    </a:lnTo>
                    <a:lnTo>
                      <a:pt x="2" y="219464"/>
                    </a:lnTo>
                    <a:lnTo>
                      <a:pt x="2791" y="306062"/>
                    </a:lnTo>
                    <a:lnTo>
                      <a:pt x="9381" y="403020"/>
                    </a:lnTo>
                    <a:lnTo>
                      <a:pt x="20789" y="508676"/>
                    </a:lnTo>
                    <a:lnTo>
                      <a:pt x="38030" y="621369"/>
                    </a:lnTo>
                    <a:lnTo>
                      <a:pt x="62121" y="739438"/>
                    </a:lnTo>
                    <a:lnTo>
                      <a:pt x="94079" y="861222"/>
                    </a:lnTo>
                    <a:lnTo>
                      <a:pt x="134918" y="985061"/>
                    </a:lnTo>
                    <a:lnTo>
                      <a:pt x="185655" y="1109292"/>
                    </a:lnTo>
                    <a:lnTo>
                      <a:pt x="247307" y="1232256"/>
                    </a:lnTo>
                    <a:lnTo>
                      <a:pt x="320889" y="1352290"/>
                    </a:lnTo>
                    <a:lnTo>
                      <a:pt x="407417" y="1467734"/>
                    </a:lnTo>
                    <a:lnTo>
                      <a:pt x="507908" y="1576927"/>
                    </a:lnTo>
                    <a:lnTo>
                      <a:pt x="623377" y="1678208"/>
                    </a:lnTo>
                    <a:lnTo>
                      <a:pt x="754841" y="1769916"/>
                    </a:lnTo>
                    <a:lnTo>
                      <a:pt x="903315" y="1850389"/>
                    </a:lnTo>
                    <a:lnTo>
                      <a:pt x="897172" y="1846425"/>
                    </a:lnTo>
                    <a:lnTo>
                      <a:pt x="879563" y="1834390"/>
                    </a:lnTo>
                    <a:lnTo>
                      <a:pt x="814882" y="1785280"/>
                    </a:lnTo>
                    <a:lnTo>
                      <a:pt x="770275" y="1747786"/>
                    </a:lnTo>
                    <a:lnTo>
                      <a:pt x="719134" y="1701388"/>
                    </a:lnTo>
                    <a:lnTo>
                      <a:pt x="662693" y="1645877"/>
                    </a:lnTo>
                    <a:lnTo>
                      <a:pt x="602184" y="1581045"/>
                    </a:lnTo>
                    <a:lnTo>
                      <a:pt x="538839" y="1506682"/>
                    </a:lnTo>
                    <a:lnTo>
                      <a:pt x="473892" y="1422580"/>
                    </a:lnTo>
                    <a:lnTo>
                      <a:pt x="408575" y="1328531"/>
                    </a:lnTo>
                    <a:lnTo>
                      <a:pt x="344122" y="1224325"/>
                    </a:lnTo>
                    <a:lnTo>
                      <a:pt x="281765" y="1109754"/>
                    </a:lnTo>
                    <a:lnTo>
                      <a:pt x="222738" y="984610"/>
                    </a:lnTo>
                    <a:lnTo>
                      <a:pt x="168272" y="848682"/>
                    </a:lnTo>
                    <a:lnTo>
                      <a:pt x="119601" y="701763"/>
                    </a:lnTo>
                    <a:lnTo>
                      <a:pt x="77957" y="543644"/>
                    </a:lnTo>
                    <a:lnTo>
                      <a:pt x="44574" y="374117"/>
                    </a:lnTo>
                    <a:lnTo>
                      <a:pt x="20684" y="192971"/>
                    </a:lnTo>
                    <a:lnTo>
                      <a:pt x="7521" y="0"/>
                    </a:lnTo>
                    <a:close/>
                  </a:path>
                </a:pathLst>
              </a:cu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p28"/>
              <p:cNvSpPr/>
              <p:nvPr/>
            </p:nvSpPr>
            <p:spPr>
              <a:xfrm>
                <a:off x="1261659" y="548589"/>
                <a:ext cx="688975" cy="2056764"/>
              </a:xfrm>
              <a:custGeom>
                <a:rect b="b" l="l" r="r" t="t"/>
                <a:pathLst>
                  <a:path extrusionOk="0" h="2056764" w="688975">
                    <a:moveTo>
                      <a:pt x="449211" y="0"/>
                    </a:moveTo>
                    <a:lnTo>
                      <a:pt x="473981" y="68522"/>
                    </a:lnTo>
                    <a:lnTo>
                      <a:pt x="489599" y="119491"/>
                    </a:lnTo>
                    <a:lnTo>
                      <a:pt x="506618" y="183068"/>
                    </a:lnTo>
                    <a:lnTo>
                      <a:pt x="523671" y="258381"/>
                    </a:lnTo>
                    <a:lnTo>
                      <a:pt x="539389" y="344558"/>
                    </a:lnTo>
                    <a:lnTo>
                      <a:pt x="552406" y="440725"/>
                    </a:lnTo>
                    <a:lnTo>
                      <a:pt x="561353" y="546010"/>
                    </a:lnTo>
                    <a:lnTo>
                      <a:pt x="564862" y="659541"/>
                    </a:lnTo>
                    <a:lnTo>
                      <a:pt x="561566" y="780443"/>
                    </a:lnTo>
                    <a:lnTo>
                      <a:pt x="550098" y="907845"/>
                    </a:lnTo>
                    <a:lnTo>
                      <a:pt x="529089" y="1040874"/>
                    </a:lnTo>
                    <a:lnTo>
                      <a:pt x="497171" y="1178656"/>
                    </a:lnTo>
                    <a:lnTo>
                      <a:pt x="452978" y="1320320"/>
                    </a:lnTo>
                    <a:lnTo>
                      <a:pt x="395140" y="1464992"/>
                    </a:lnTo>
                    <a:lnTo>
                      <a:pt x="322292" y="1611799"/>
                    </a:lnTo>
                    <a:lnTo>
                      <a:pt x="233064" y="1759870"/>
                    </a:lnTo>
                    <a:lnTo>
                      <a:pt x="126089" y="1908330"/>
                    </a:lnTo>
                    <a:lnTo>
                      <a:pt x="0" y="2056307"/>
                    </a:lnTo>
                    <a:lnTo>
                      <a:pt x="8485" y="2049380"/>
                    </a:lnTo>
                    <a:lnTo>
                      <a:pt x="69398" y="1995651"/>
                    </a:lnTo>
                    <a:lnTo>
                      <a:pt x="117174" y="1949979"/>
                    </a:lnTo>
                    <a:lnTo>
                      <a:pt x="173396" y="1892520"/>
                    </a:lnTo>
                    <a:lnTo>
                      <a:pt x="235740" y="1823839"/>
                    </a:lnTo>
                    <a:lnTo>
                      <a:pt x="301880" y="1744501"/>
                    </a:lnTo>
                    <a:lnTo>
                      <a:pt x="369491" y="1655069"/>
                    </a:lnTo>
                    <a:lnTo>
                      <a:pt x="436248" y="1556108"/>
                    </a:lnTo>
                    <a:lnTo>
                      <a:pt x="499825" y="1448182"/>
                    </a:lnTo>
                    <a:lnTo>
                      <a:pt x="557899" y="1331856"/>
                    </a:lnTo>
                    <a:lnTo>
                      <a:pt x="608142" y="1207693"/>
                    </a:lnTo>
                    <a:lnTo>
                      <a:pt x="648231" y="1076258"/>
                    </a:lnTo>
                    <a:lnTo>
                      <a:pt x="675840" y="938116"/>
                    </a:lnTo>
                    <a:lnTo>
                      <a:pt x="688644" y="793830"/>
                    </a:lnTo>
                    <a:lnTo>
                      <a:pt x="684319" y="643965"/>
                    </a:lnTo>
                    <a:lnTo>
                      <a:pt x="660537" y="489085"/>
                    </a:lnTo>
                    <a:lnTo>
                      <a:pt x="614976" y="329755"/>
                    </a:lnTo>
                    <a:lnTo>
                      <a:pt x="545309" y="166538"/>
                    </a:lnTo>
                    <a:lnTo>
                      <a:pt x="449211" y="0"/>
                    </a:lnTo>
                    <a:close/>
                  </a:path>
                </a:pathLst>
              </a:cu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9" name="Google Shape;189;p28"/>
              <p:cNvSpPr/>
              <p:nvPr/>
            </p:nvSpPr>
            <p:spPr>
              <a:xfrm>
                <a:off x="2291458" y="694662"/>
                <a:ext cx="90805" cy="90170"/>
              </a:xfrm>
              <a:prstGeom prst="ellipse">
                <a:avLst/>
              </a:pr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p28"/>
              <p:cNvSpPr/>
              <p:nvPr/>
            </p:nvSpPr>
            <p:spPr>
              <a:xfrm>
                <a:off x="772465" y="2174830"/>
                <a:ext cx="405130" cy="405130"/>
              </a:xfrm>
              <a:prstGeom prst="ellipse">
                <a:avLst/>
              </a:pr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28"/>
              <p:cNvSpPr/>
              <p:nvPr/>
            </p:nvSpPr>
            <p:spPr>
              <a:xfrm>
                <a:off x="1983695" y="2452574"/>
                <a:ext cx="263525" cy="262890"/>
              </a:xfrm>
              <a:prstGeom prst="ellipse">
                <a:avLst/>
              </a:pr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2" name="Google Shape;192;p28"/>
              <p:cNvSpPr/>
              <p:nvPr/>
            </p:nvSpPr>
            <p:spPr>
              <a:xfrm>
                <a:off x="1565130" y="432211"/>
                <a:ext cx="194310" cy="194310"/>
              </a:xfrm>
              <a:prstGeom prst="ellipse">
                <a:avLst/>
              </a:pr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p28"/>
              <p:cNvSpPr/>
              <p:nvPr/>
            </p:nvSpPr>
            <p:spPr>
              <a:xfrm>
                <a:off x="598488" y="922194"/>
                <a:ext cx="349885" cy="349885"/>
              </a:xfrm>
              <a:prstGeom prst="ellipse">
                <a:avLst/>
              </a:prstGeom>
              <a:solidFill>
                <a:srgbClr val="005D9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4" name="Google Shape;194;p28"/>
              <p:cNvSpPr/>
              <p:nvPr/>
            </p:nvSpPr>
            <p:spPr>
              <a:xfrm>
                <a:off x="2439509" y="2004129"/>
                <a:ext cx="216535" cy="215900"/>
              </a:xfrm>
              <a:prstGeom prst="ellipse">
                <a:avLst/>
              </a:pr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5" name="Google Shape;195;p28"/>
              <p:cNvSpPr/>
              <p:nvPr/>
            </p:nvSpPr>
            <p:spPr>
              <a:xfrm>
                <a:off x="1694618" y="1126556"/>
                <a:ext cx="411480" cy="411480"/>
              </a:xfrm>
              <a:prstGeom prst="ellipse">
                <a:avLst/>
              </a:pr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6" name="Google Shape;196;p28"/>
              <p:cNvSpPr/>
              <p:nvPr/>
            </p:nvSpPr>
            <p:spPr>
              <a:xfrm>
                <a:off x="1095003" y="657286"/>
                <a:ext cx="73660" cy="73025"/>
              </a:xfrm>
              <a:prstGeom prst="ellipse">
                <a:avLst/>
              </a:prstGeom>
              <a:solidFill>
                <a:srgbClr val="59CA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7" name="Google Shape;197;p28"/>
              <p:cNvSpPr/>
              <p:nvPr/>
            </p:nvSpPr>
            <p:spPr>
              <a:xfrm>
                <a:off x="2502621" y="1005472"/>
                <a:ext cx="216535" cy="215900"/>
              </a:xfrm>
              <a:prstGeom prst="ellipse">
                <a:avLst/>
              </a:prstGeom>
              <a:solidFill>
                <a:srgbClr val="F985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8" name="Google Shape;198;p28"/>
              <p:cNvSpPr/>
              <p:nvPr/>
            </p:nvSpPr>
            <p:spPr>
              <a:xfrm>
                <a:off x="1861260" y="481948"/>
                <a:ext cx="129539" cy="128905"/>
              </a:xfrm>
              <a:prstGeom prst="ellipse">
                <a:avLst/>
              </a:prstGeom>
              <a:solidFill>
                <a:srgbClr val="F985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99" name="Google Shape;199;p28"/>
            <p:cNvSpPr/>
            <p:nvPr/>
          </p:nvSpPr>
          <p:spPr>
            <a:xfrm>
              <a:off x="7919274" y="5901000"/>
              <a:ext cx="1199367" cy="7694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005E9F"/>
                  </a:solidFill>
                  <a:latin typeface="Cousine"/>
                  <a:ea typeface="Cousine"/>
                  <a:cs typeface="Cousine"/>
                  <a:sym typeface="Cousine"/>
                </a:rPr>
                <a:t>CDS</a:t>
              </a:r>
              <a:endParaRPr b="0" i="0" sz="1000" u="none" cap="none" strike="noStrike">
                <a:solidFill>
                  <a:schemeClr val="lt1"/>
                </a:solidFill>
                <a:latin typeface="Calibri"/>
                <a:ea typeface="Calibri"/>
                <a:cs typeface="Calibri"/>
                <a:sym typeface="Calibri"/>
              </a:endParaRPr>
            </a:p>
          </p:txBody>
        </p:sp>
        <p:sp>
          <p:nvSpPr>
            <p:cNvPr id="200" name="Google Shape;200;p28"/>
            <p:cNvSpPr/>
            <p:nvPr/>
          </p:nvSpPr>
          <p:spPr>
            <a:xfrm>
              <a:off x="7326039" y="6618271"/>
              <a:ext cx="1718561" cy="0"/>
            </a:xfrm>
            <a:custGeom>
              <a:rect b="b" l="l" r="r" t="t"/>
              <a:pathLst>
                <a:path extrusionOk="0" h="120000" w="2921634">
                  <a:moveTo>
                    <a:pt x="0" y="0"/>
                  </a:moveTo>
                  <a:lnTo>
                    <a:pt x="2921203" y="0"/>
                  </a:lnTo>
                </a:path>
              </a:pathLst>
            </a:cu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1" name="Google Shape;201;p28"/>
            <p:cNvSpPr txBox="1"/>
            <p:nvPr/>
          </p:nvSpPr>
          <p:spPr>
            <a:xfrm>
              <a:off x="7254124" y="6585682"/>
              <a:ext cx="1878078" cy="2308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lt1"/>
                  </a:solidFill>
                  <a:latin typeface="Economica"/>
                  <a:ea typeface="Economica"/>
                  <a:cs typeface="Economica"/>
                  <a:sym typeface="Economica"/>
                </a:rPr>
                <a:t>Department of Computational and Data Sciences</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628650" y="408158"/>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2"/>
              </a:buClr>
              <a:buSzPts val="4400"/>
              <a:buFont typeface="Arvo"/>
              <a:buNone/>
              <a:defRPr b="0" i="0" sz="4400" u="none" cap="none" strike="noStrike">
                <a:solidFill>
                  <a:schemeClr val="accent2"/>
                </a:solidFill>
                <a:latin typeface="Arvo"/>
                <a:ea typeface="Arvo"/>
                <a:cs typeface="Arvo"/>
                <a:sym typeface="Arv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 type="body"/>
          </p:nvPr>
        </p:nvSpPr>
        <p:spPr>
          <a:xfrm>
            <a:off x="628650" y="1825625"/>
            <a:ext cx="7886700" cy="4530726"/>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Noto Sans Symbols"/>
              <a:buChar char="▪"/>
              <a:defRPr b="0" i="0" sz="2800" u="none" cap="none" strike="noStrike">
                <a:solidFill>
                  <a:schemeClr val="dk2"/>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2"/>
              </a:buClr>
              <a:buSzPts val="2400"/>
              <a:buFont typeface="Calibri"/>
              <a:buChar char="‣"/>
              <a:defRPr b="0" i="0" sz="2400" u="none" cap="none" strike="noStrike">
                <a:solidFill>
                  <a:schemeClr val="dk2"/>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3pPr>
            <a:lvl4pPr indent="-314325" lvl="3" marL="1828800" marR="0" rtl="0" algn="l">
              <a:lnSpc>
                <a:spcPct val="90000"/>
              </a:lnSpc>
              <a:spcBef>
                <a:spcPts val="500"/>
              </a:spcBef>
              <a:spcAft>
                <a:spcPts val="0"/>
              </a:spcAft>
              <a:buClr>
                <a:schemeClr val="dk2"/>
              </a:buClr>
              <a:buSzPts val="1350"/>
              <a:buFont typeface="Courier New"/>
              <a:buChar char="o"/>
              <a:defRPr b="0" i="0" sz="1800" u="none" cap="none" strike="noStrike">
                <a:solidFill>
                  <a:schemeClr val="dk2"/>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2"/>
              </a:buClr>
              <a:buSzPts val="1800"/>
              <a:buFont typeface="Calibri"/>
              <a:buChar char="–"/>
              <a:defRPr b="0" i="0" sz="1800" u="none" cap="none" strike="noStrike">
                <a:solidFill>
                  <a:schemeClr val="dk2"/>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628650" y="6356351"/>
            <a:ext cx="103081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rgbClr val="888888"/>
                </a:solidFill>
                <a:latin typeface="Economica"/>
                <a:ea typeface="Economica"/>
                <a:cs typeface="Economica"/>
                <a:sym typeface="Economic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1828800" y="6356351"/>
            <a:ext cx="55880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600" u="none" cap="none" strike="noStrike">
                <a:solidFill>
                  <a:srgbClr val="888888"/>
                </a:solidFill>
                <a:latin typeface="Economica"/>
                <a:ea typeface="Economica"/>
                <a:cs typeface="Economica"/>
                <a:sym typeface="Economic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7611532" y="6356351"/>
            <a:ext cx="90381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4.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6.png"/><Relationship Id="rId4" Type="http://schemas.openxmlformats.org/officeDocument/2006/relationships/image" Target="../media/image26.png"/><Relationship Id="rId5"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7.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9.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3.png"/><Relationship Id="rId4" Type="http://schemas.openxmlformats.org/officeDocument/2006/relationships/image" Target="../media/image37.png"/><Relationship Id="rId5"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2.png"/><Relationship Id="rId4" Type="http://schemas.openxmlformats.org/officeDocument/2006/relationships/image" Target="../media/image36.png"/><Relationship Id="rId5"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58.png"/><Relationship Id="rId5"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0.png"/><Relationship Id="rId4" Type="http://schemas.openxmlformats.org/officeDocument/2006/relationships/image" Target="../media/image48.png"/><Relationship Id="rId5"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1.jpg"/><Relationship Id="rId4" Type="http://schemas.openxmlformats.org/officeDocument/2006/relationships/image" Target="../media/image4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4.png"/><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www.myroms.org/wiki/Documentation_Portal" TargetMode="External"/><Relationship Id="rId4" Type="http://schemas.openxmlformats.org/officeDocument/2006/relationships/hyperlink" Target="https://www.unidata.ucar.edu/software/netcdf/" TargetMode="External"/><Relationship Id="rId5" Type="http://schemas.openxmlformats.org/officeDocument/2006/relationships/hyperlink" Target="https://www.hdfgroup.org/" TargetMode="External"/><Relationship Id="rId6" Type="http://schemas.openxmlformats.org/officeDocument/2006/relationships/hyperlink" Target="https://docs.nersc.gov/programming/performance-debugging-tools/craypat/" TargetMode="External"/><Relationship Id="rId7" Type="http://schemas.openxmlformats.org/officeDocument/2006/relationships/hyperlink" Target="https://www.nics.tennessee.edu/computing-resources/file-systems/io-lustre-tip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unidata.ucar.edu/software/netcdf/" TargetMode="External"/><Relationship Id="rId4" Type="http://schemas.openxmlformats.org/officeDocument/2006/relationships/image" Target="../media/image12.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jpg"/><Relationship Id="rId4" Type="http://schemas.openxmlformats.org/officeDocument/2006/relationships/image" Target="../media/image6.jpg"/><Relationship Id="rId5" Type="http://schemas.openxmlformats.org/officeDocument/2006/relationships/hyperlink" Target="https://en.wikipedia.org/wiki/Ganges_Basin" TargetMode="External"/><Relationship Id="rId6" Type="http://schemas.openxmlformats.org/officeDocument/2006/relationships/hyperlink" Target="https://meetings.aviso.altimetry.f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1"/>
          <p:cNvSpPr txBox="1"/>
          <p:nvPr/>
        </p:nvSpPr>
        <p:spPr>
          <a:xfrm>
            <a:off x="4705500" y="3592275"/>
            <a:ext cx="4161000" cy="270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200" u="none" cap="none" strike="noStrike">
                <a:solidFill>
                  <a:srgbClr val="000000"/>
                </a:solidFill>
                <a:latin typeface="Calibri"/>
                <a:ea typeface="Calibri"/>
                <a:cs typeface="Calibri"/>
                <a:sym typeface="Calibri"/>
              </a:rPr>
              <a:t>Presented By : Koushik Sen </a:t>
            </a:r>
            <a:endParaRPr b="1"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200" u="none" cap="none" strike="noStrike">
                <a:solidFill>
                  <a:srgbClr val="000000"/>
                </a:solidFill>
                <a:latin typeface="Calibri"/>
                <a:ea typeface="Calibri"/>
                <a:cs typeface="Calibri"/>
                <a:sym typeface="Calibri"/>
              </a:rPr>
              <a:t>                           M.Tech , CDS</a:t>
            </a:r>
            <a:endParaRPr b="1"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1"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Calibri"/>
                <a:ea typeface="Calibri"/>
                <a:cs typeface="Calibri"/>
                <a:sym typeface="Calibri"/>
              </a:rPr>
              <a:t>Guided by : Dr. Sathish Vadhiyar</a:t>
            </a:r>
            <a:endParaRPr b="1"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200" u="none" cap="none" strike="noStrike">
                <a:solidFill>
                  <a:srgbClr val="000000"/>
                </a:solidFill>
                <a:latin typeface="Calibri"/>
                <a:ea typeface="Calibri"/>
                <a:cs typeface="Calibri"/>
                <a:sym typeface="Calibri"/>
              </a:rPr>
              <a:t>Date: </a:t>
            </a:r>
            <a:r>
              <a:rPr b="1" lang="en-US" sz="2200">
                <a:latin typeface="Calibri"/>
                <a:ea typeface="Calibri"/>
                <a:cs typeface="Calibri"/>
                <a:sym typeface="Calibri"/>
              </a:rPr>
              <a:t>02/07/2020</a:t>
            </a:r>
            <a:endParaRPr b="1"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07" name="Google Shape;207;p1"/>
          <p:cNvSpPr txBox="1"/>
          <p:nvPr/>
        </p:nvSpPr>
        <p:spPr>
          <a:xfrm>
            <a:off x="388950" y="1703238"/>
            <a:ext cx="8366100" cy="143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000" u="none" cap="none" strike="noStrike">
                <a:solidFill>
                  <a:srgbClr val="000000"/>
                </a:solidFill>
                <a:latin typeface="Calibri"/>
                <a:ea typeface="Calibri"/>
                <a:cs typeface="Calibri"/>
                <a:sym typeface="Calibri"/>
              </a:rPr>
              <a:t>Analysis and Improvement of I/O Performance of  Large-Scale Climate Scientific Application</a:t>
            </a:r>
            <a:endParaRPr b="1" i="0" sz="3000" u="none" cap="none" strike="noStrike">
              <a:solidFill>
                <a:srgbClr val="000000"/>
              </a:solidFill>
              <a:latin typeface="Calibri"/>
              <a:ea typeface="Calibri"/>
              <a:cs typeface="Calibri"/>
              <a:sym typeface="Calibri"/>
            </a:endParaRPr>
          </a:p>
        </p:txBody>
      </p:sp>
      <p:sp>
        <p:nvSpPr>
          <p:cNvPr id="208" name="Google Shape;208;p1"/>
          <p:cNvSpPr txBox="1"/>
          <p:nvPr/>
        </p:nvSpPr>
        <p:spPr>
          <a:xfrm>
            <a:off x="2877875" y="931100"/>
            <a:ext cx="4938300" cy="3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2200" u="sng" cap="none" strike="noStrike">
                <a:solidFill>
                  <a:srgbClr val="000000"/>
                </a:solidFill>
                <a:latin typeface="Calibri"/>
                <a:ea typeface="Calibri"/>
                <a:cs typeface="Calibri"/>
                <a:sym typeface="Calibri"/>
              </a:rPr>
              <a:t>M-Tech (CDS) </a:t>
            </a:r>
            <a:r>
              <a:rPr b="1" lang="en-US" sz="2200" u="sng">
                <a:latin typeface="Calibri"/>
                <a:ea typeface="Calibri"/>
                <a:cs typeface="Calibri"/>
                <a:sym typeface="Calibri"/>
              </a:rPr>
              <a:t>Final</a:t>
            </a:r>
            <a:r>
              <a:rPr b="1" i="0" lang="en-US" sz="2200" u="sng" cap="none" strike="noStrike">
                <a:solidFill>
                  <a:srgbClr val="000000"/>
                </a:solidFill>
                <a:latin typeface="Calibri"/>
                <a:ea typeface="Calibri"/>
                <a:cs typeface="Calibri"/>
                <a:sym typeface="Calibri"/>
              </a:rPr>
              <a:t> Presentation</a:t>
            </a:r>
            <a:endParaRPr b="1" i="0" sz="2200" u="sng"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g820fd2f56e_0_63"/>
          <p:cNvSpPr txBox="1"/>
          <p:nvPr>
            <p:ph idx="12" type="sldNum"/>
          </p:nvPr>
        </p:nvSpPr>
        <p:spPr>
          <a:xfrm>
            <a:off x="7992532" y="6356351"/>
            <a:ext cx="903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319" name="Google Shape;319;g820fd2f56e_0_63"/>
          <p:cNvSpPr txBox="1"/>
          <p:nvPr>
            <p:ph idx="4294967295" type="ctrTitle"/>
          </p:nvPr>
        </p:nvSpPr>
        <p:spPr>
          <a:xfrm>
            <a:off x="101675" y="2750100"/>
            <a:ext cx="9144000" cy="583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i="1" lang="en-US" sz="3600" u="sng">
                <a:solidFill>
                  <a:schemeClr val="dk1"/>
                </a:solidFill>
                <a:latin typeface="Calibri"/>
                <a:ea typeface="Calibri"/>
                <a:cs typeface="Calibri"/>
                <a:sym typeface="Calibri"/>
              </a:rPr>
              <a:t>I/O Analysis of the </a:t>
            </a:r>
            <a:r>
              <a:rPr b="1" i="1" lang="en-US" sz="3600" u="sng" cap="none" strike="noStrike">
                <a:solidFill>
                  <a:srgbClr val="000000"/>
                </a:solidFill>
                <a:latin typeface="Calibri"/>
                <a:ea typeface="Calibri"/>
                <a:cs typeface="Calibri"/>
                <a:sym typeface="Calibri"/>
              </a:rPr>
              <a:t>ROMS Model </a:t>
            </a:r>
            <a:endParaRPr b="1" i="1" sz="3600" u="sng" cap="none" strike="noStrike">
              <a:solidFill>
                <a:schemeClr val="accent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g765f7f6dde_1_116"/>
          <p:cNvSpPr txBox="1"/>
          <p:nvPr>
            <p:ph idx="12" type="sldNum"/>
          </p:nvPr>
        </p:nvSpPr>
        <p:spPr>
          <a:xfrm>
            <a:off x="8068732" y="6432551"/>
            <a:ext cx="903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326" name="Google Shape;326;g765f7f6dde_1_116"/>
          <p:cNvSpPr txBox="1"/>
          <p:nvPr>
            <p:ph idx="4294967295" type="ctrTitle"/>
          </p:nvPr>
        </p:nvSpPr>
        <p:spPr>
          <a:xfrm>
            <a:off x="0" y="291275"/>
            <a:ext cx="9144000" cy="583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rgbClr val="000000"/>
                </a:solidFill>
                <a:latin typeface="Calibri"/>
                <a:ea typeface="Calibri"/>
                <a:cs typeface="Calibri"/>
                <a:sym typeface="Calibri"/>
              </a:rPr>
              <a:t>1.</a:t>
            </a:r>
            <a:r>
              <a:rPr b="1" i="0" lang="en-US" sz="2400" u="sng" cap="none" strike="noStrike">
                <a:solidFill>
                  <a:srgbClr val="000000"/>
                </a:solidFill>
                <a:latin typeface="Calibri"/>
                <a:ea typeface="Calibri"/>
                <a:cs typeface="Calibri"/>
                <a:sym typeface="Calibri"/>
              </a:rPr>
              <a:t>ROMS Model Scalability </a:t>
            </a:r>
            <a:r>
              <a:rPr b="1" lang="en-US" sz="2400" u="sng">
                <a:solidFill>
                  <a:schemeClr val="dk1"/>
                </a:solidFill>
                <a:latin typeface="Calibri"/>
                <a:ea typeface="Calibri"/>
                <a:cs typeface="Calibri"/>
                <a:sym typeface="Calibri"/>
              </a:rPr>
              <a:t>(Serial vs Parallel NetCDF)</a:t>
            </a:r>
            <a:r>
              <a:rPr b="1" i="0" lang="en-US" sz="2400" u="sng" cap="none" strike="noStrike">
                <a:solidFill>
                  <a:srgbClr val="000000"/>
                </a:solidFill>
                <a:latin typeface="Calibri"/>
                <a:ea typeface="Calibri"/>
                <a:cs typeface="Calibri"/>
                <a:sym typeface="Calibri"/>
              </a:rPr>
              <a:t> </a:t>
            </a:r>
            <a:endParaRPr b="1" i="0" sz="1800" u="sng" cap="none" strike="noStrike">
              <a:solidFill>
                <a:schemeClr val="accent2"/>
              </a:solidFill>
              <a:latin typeface="Calibri"/>
              <a:ea typeface="Calibri"/>
              <a:cs typeface="Calibri"/>
              <a:sym typeface="Calibri"/>
            </a:endParaRPr>
          </a:p>
        </p:txBody>
      </p:sp>
      <p:sp>
        <p:nvSpPr>
          <p:cNvPr id="327" name="Google Shape;327;g765f7f6dde_1_116"/>
          <p:cNvSpPr txBox="1"/>
          <p:nvPr/>
        </p:nvSpPr>
        <p:spPr>
          <a:xfrm>
            <a:off x="4891125" y="3805650"/>
            <a:ext cx="3941700" cy="306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sz="2000" u="sng">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2000" u="sng" cap="none" strike="noStrike">
                <a:solidFill>
                  <a:srgbClr val="000000"/>
                </a:solidFill>
                <a:latin typeface="Calibri"/>
                <a:ea typeface="Calibri"/>
                <a:cs typeface="Calibri"/>
                <a:sym typeface="Calibri"/>
              </a:rPr>
              <a:t>Observations</a:t>
            </a:r>
            <a:r>
              <a:rPr b="0" i="0" lang="en-US" sz="2000" u="none" cap="none" strike="noStrike">
                <a:solidFill>
                  <a:srgbClr val="000000"/>
                </a:solidFill>
                <a:latin typeface="Calibri"/>
                <a:ea typeface="Calibri"/>
                <a:cs typeface="Calibri"/>
                <a:sym typeface="Calibri"/>
              </a:rPr>
              <a:t>:</a:t>
            </a:r>
            <a:endParaRPr sz="1600">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Computation is scaling well</a:t>
            </a:r>
            <a:r>
              <a:rPr lang="en-US" sz="1600">
                <a:solidFill>
                  <a:schemeClr val="dk1"/>
                </a:solidFill>
                <a:latin typeface="Calibri"/>
                <a:ea typeface="Calibri"/>
                <a:cs typeface="Calibri"/>
                <a:sym typeface="Calibri"/>
              </a:rPr>
              <a:t> (from A)</a:t>
            </a:r>
            <a:endParaRPr sz="1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I/O write is not scaling</a:t>
            </a:r>
            <a:r>
              <a:rPr lang="en-US" sz="1600">
                <a:solidFill>
                  <a:schemeClr val="dk1"/>
                </a:solidFill>
                <a:latin typeface="Calibri"/>
                <a:ea typeface="Calibri"/>
                <a:cs typeface="Calibri"/>
                <a:sym typeface="Calibri"/>
              </a:rPr>
              <a:t> (From C)</a:t>
            </a:r>
            <a:endParaRPr sz="1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Model scaling up to around 240 PEs </a:t>
            </a:r>
            <a:endParaRPr sz="1600">
              <a:solidFill>
                <a:schemeClr val="dk1"/>
              </a:solidFill>
              <a:latin typeface="Calibri"/>
              <a:ea typeface="Calibri"/>
              <a:cs typeface="Calibri"/>
              <a:sym typeface="Calibri"/>
            </a:endParaRPr>
          </a:p>
          <a:p>
            <a:pPr indent="0" lvl="0" marL="457200" rtl="0" algn="l">
              <a:spcBef>
                <a:spcPts val="0"/>
              </a:spcBef>
              <a:spcAft>
                <a:spcPts val="0"/>
              </a:spcAft>
              <a:buNone/>
            </a:pPr>
            <a:r>
              <a:rPr lang="en-US" sz="1600">
                <a:solidFill>
                  <a:schemeClr val="dk1"/>
                </a:solidFill>
                <a:latin typeface="Calibri"/>
                <a:ea typeface="Calibri"/>
                <a:cs typeface="Calibri"/>
                <a:sym typeface="Calibri"/>
              </a:rPr>
              <a:t>only for parallel NetCDF (from B)</a:t>
            </a:r>
            <a:endParaRPr sz="1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Parallel NetCDF write is taking more time than serial NetCDF (from C)</a:t>
            </a:r>
            <a:endParaRPr b="1" sz="1600">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8" name="Google Shape;328;g765f7f6dde_1_116"/>
          <p:cNvSpPr txBox="1"/>
          <p:nvPr/>
        </p:nvSpPr>
        <p:spPr>
          <a:xfrm>
            <a:off x="5947125" y="3741500"/>
            <a:ext cx="24921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2000" u="sng">
                <a:latin typeface="Calibri"/>
                <a:ea typeface="Calibri"/>
                <a:cs typeface="Calibri"/>
                <a:sym typeface="Calibri"/>
              </a:rPr>
              <a:t> Fig A + Fig C = Fig B</a:t>
            </a:r>
            <a:endParaRPr b="1" i="1" sz="2000" u="sng">
              <a:latin typeface="Calibri"/>
              <a:ea typeface="Calibri"/>
              <a:cs typeface="Calibri"/>
              <a:sym typeface="Calibri"/>
            </a:endParaRPr>
          </a:p>
        </p:txBody>
      </p:sp>
      <p:pic>
        <p:nvPicPr>
          <p:cNvPr id="329" name="Google Shape;329;g765f7f6dde_1_116"/>
          <p:cNvPicPr preferRelativeResize="0"/>
          <p:nvPr/>
        </p:nvPicPr>
        <p:blipFill>
          <a:blip r:embed="rId3">
            <a:alphaModFix/>
          </a:blip>
          <a:stretch>
            <a:fillRect/>
          </a:stretch>
        </p:blipFill>
        <p:spPr>
          <a:xfrm>
            <a:off x="551350" y="874775"/>
            <a:ext cx="3817250" cy="2839600"/>
          </a:xfrm>
          <a:prstGeom prst="rect">
            <a:avLst/>
          </a:prstGeom>
          <a:noFill/>
          <a:ln>
            <a:noFill/>
          </a:ln>
        </p:spPr>
      </p:pic>
      <p:pic>
        <p:nvPicPr>
          <p:cNvPr id="330" name="Google Shape;330;g765f7f6dde_1_116"/>
          <p:cNvPicPr preferRelativeResize="0"/>
          <p:nvPr/>
        </p:nvPicPr>
        <p:blipFill>
          <a:blip r:embed="rId4">
            <a:alphaModFix/>
          </a:blip>
          <a:stretch>
            <a:fillRect/>
          </a:stretch>
        </p:blipFill>
        <p:spPr>
          <a:xfrm>
            <a:off x="5188900" y="926450"/>
            <a:ext cx="3763850" cy="2839575"/>
          </a:xfrm>
          <a:prstGeom prst="rect">
            <a:avLst/>
          </a:prstGeom>
          <a:noFill/>
          <a:ln>
            <a:noFill/>
          </a:ln>
        </p:spPr>
      </p:pic>
      <p:pic>
        <p:nvPicPr>
          <p:cNvPr id="331" name="Google Shape;331;g765f7f6dde_1_116"/>
          <p:cNvPicPr preferRelativeResize="0"/>
          <p:nvPr/>
        </p:nvPicPr>
        <p:blipFill>
          <a:blip r:embed="rId5">
            <a:alphaModFix/>
          </a:blip>
          <a:stretch>
            <a:fillRect/>
          </a:stretch>
        </p:blipFill>
        <p:spPr>
          <a:xfrm>
            <a:off x="680925" y="3881838"/>
            <a:ext cx="3941800" cy="2839625"/>
          </a:xfrm>
          <a:prstGeom prst="rect">
            <a:avLst/>
          </a:prstGeom>
          <a:noFill/>
          <a:ln>
            <a:noFill/>
          </a:ln>
        </p:spPr>
      </p:pic>
      <p:sp>
        <p:nvSpPr>
          <p:cNvPr id="332" name="Google Shape;332;g765f7f6dde_1_116"/>
          <p:cNvSpPr txBox="1"/>
          <p:nvPr/>
        </p:nvSpPr>
        <p:spPr>
          <a:xfrm>
            <a:off x="107475" y="721975"/>
            <a:ext cx="9039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latin typeface="Calibri"/>
                <a:ea typeface="Calibri"/>
                <a:cs typeface="Calibri"/>
                <a:sym typeface="Calibri"/>
              </a:rPr>
              <a:t>Fig A. </a:t>
            </a:r>
            <a:endParaRPr b="1" sz="1800" u="sng">
              <a:latin typeface="Calibri"/>
              <a:ea typeface="Calibri"/>
              <a:cs typeface="Calibri"/>
              <a:sym typeface="Calibri"/>
            </a:endParaRPr>
          </a:p>
        </p:txBody>
      </p:sp>
      <p:sp>
        <p:nvSpPr>
          <p:cNvPr id="333" name="Google Shape;333;g765f7f6dde_1_116"/>
          <p:cNvSpPr txBox="1"/>
          <p:nvPr/>
        </p:nvSpPr>
        <p:spPr>
          <a:xfrm>
            <a:off x="76200" y="3741500"/>
            <a:ext cx="903900" cy="5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latin typeface="Calibri"/>
                <a:ea typeface="Calibri"/>
                <a:cs typeface="Calibri"/>
                <a:sym typeface="Calibri"/>
              </a:rPr>
              <a:t>Fig C. </a:t>
            </a:r>
            <a:endParaRPr b="1" sz="1800" u="sng">
              <a:latin typeface="Calibri"/>
              <a:ea typeface="Calibri"/>
              <a:cs typeface="Calibri"/>
              <a:sym typeface="Calibri"/>
            </a:endParaRPr>
          </a:p>
        </p:txBody>
      </p:sp>
      <p:sp>
        <p:nvSpPr>
          <p:cNvPr id="334" name="Google Shape;334;g765f7f6dde_1_116"/>
          <p:cNvSpPr txBox="1"/>
          <p:nvPr/>
        </p:nvSpPr>
        <p:spPr>
          <a:xfrm>
            <a:off x="4797950" y="798575"/>
            <a:ext cx="9039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latin typeface="Calibri"/>
                <a:ea typeface="Calibri"/>
                <a:cs typeface="Calibri"/>
                <a:sym typeface="Calibri"/>
              </a:rPr>
              <a:t>Fig B. </a:t>
            </a:r>
            <a:endParaRPr b="1" sz="1800" u="sng">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g765f7f6dde_1_207"/>
          <p:cNvSpPr txBox="1"/>
          <p:nvPr>
            <p:ph idx="12" type="sldNum"/>
          </p:nvPr>
        </p:nvSpPr>
        <p:spPr>
          <a:xfrm>
            <a:off x="8068732" y="6356351"/>
            <a:ext cx="903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341" name="Google Shape;341;g765f7f6dde_1_207"/>
          <p:cNvSpPr txBox="1"/>
          <p:nvPr/>
        </p:nvSpPr>
        <p:spPr>
          <a:xfrm>
            <a:off x="320775" y="5103800"/>
            <a:ext cx="3863400" cy="123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2000" u="sng" cap="none" strike="noStrike">
                <a:solidFill>
                  <a:srgbClr val="000000"/>
                </a:solidFill>
                <a:latin typeface="Calibri"/>
                <a:ea typeface="Calibri"/>
                <a:cs typeface="Calibri"/>
                <a:sym typeface="Calibri"/>
              </a:rPr>
              <a:t>Observations</a:t>
            </a:r>
            <a:r>
              <a:rPr b="0" i="0" lang="en-US" sz="1700" u="sng" cap="none" strike="noStrike">
                <a:solidFill>
                  <a:srgbClr val="000000"/>
                </a:solidFill>
                <a:latin typeface="Calibri"/>
                <a:ea typeface="Calibri"/>
                <a:cs typeface="Calibri"/>
                <a:sym typeface="Calibri"/>
              </a:rPr>
              <a:t>:</a:t>
            </a:r>
            <a:endParaRPr b="0" i="0" sz="17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sz="1700" u="sng">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Parallel read time is quite small </a:t>
            </a:r>
            <a:endParaRPr b="1" sz="1600">
              <a:solidFill>
                <a:schemeClr val="dk1"/>
              </a:solidFill>
              <a:latin typeface="Calibri"/>
              <a:ea typeface="Calibri"/>
              <a:cs typeface="Calibri"/>
              <a:sym typeface="Calibri"/>
            </a:endParaRPr>
          </a:p>
          <a:p>
            <a:pPr indent="0" lvl="0" marL="457200" rtl="0" algn="l">
              <a:spcBef>
                <a:spcPts val="0"/>
              </a:spcBef>
              <a:spcAft>
                <a:spcPts val="0"/>
              </a:spcAft>
              <a:buNone/>
            </a:pPr>
            <a:r>
              <a:rPr lang="en-US" sz="1600">
                <a:solidFill>
                  <a:schemeClr val="dk1"/>
                </a:solidFill>
                <a:latin typeface="Calibri"/>
                <a:ea typeface="Calibri"/>
                <a:cs typeface="Calibri"/>
                <a:sym typeface="Calibri"/>
              </a:rPr>
              <a:t>(&lt; 2.5%) as data read only once at the beginning </a:t>
            </a:r>
            <a:endParaRPr b="0" i="0" sz="1600" u="none" cap="none" strike="noStrike">
              <a:solidFill>
                <a:srgbClr val="000000"/>
              </a:solidFill>
              <a:latin typeface="Calibri"/>
              <a:ea typeface="Calibri"/>
              <a:cs typeface="Calibri"/>
              <a:sym typeface="Calibri"/>
            </a:endParaRPr>
          </a:p>
        </p:txBody>
      </p:sp>
      <p:sp>
        <p:nvSpPr>
          <p:cNvPr id="342" name="Google Shape;342;g765f7f6dde_1_207"/>
          <p:cNvSpPr txBox="1"/>
          <p:nvPr>
            <p:ph idx="4294967295" type="ctrTitle"/>
          </p:nvPr>
        </p:nvSpPr>
        <p:spPr>
          <a:xfrm>
            <a:off x="0" y="283300"/>
            <a:ext cx="9144000" cy="583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rgbClr val="000000"/>
                </a:solidFill>
                <a:latin typeface="Calibri"/>
                <a:ea typeface="Calibri"/>
                <a:cs typeface="Calibri"/>
                <a:sym typeface="Calibri"/>
              </a:rPr>
              <a:t>1.</a:t>
            </a:r>
            <a:r>
              <a:rPr b="1" i="0" lang="en-US" sz="2400" u="sng" cap="none" strike="noStrike">
                <a:solidFill>
                  <a:srgbClr val="000000"/>
                </a:solidFill>
                <a:latin typeface="Calibri"/>
                <a:ea typeface="Calibri"/>
                <a:cs typeface="Calibri"/>
                <a:sym typeface="Calibri"/>
              </a:rPr>
              <a:t>ROMS Model Scalability </a:t>
            </a:r>
            <a:r>
              <a:rPr b="1" lang="en-US" sz="2400" u="sng">
                <a:solidFill>
                  <a:schemeClr val="dk1"/>
                </a:solidFill>
                <a:latin typeface="Calibri"/>
                <a:ea typeface="Calibri"/>
                <a:cs typeface="Calibri"/>
                <a:sym typeface="Calibri"/>
              </a:rPr>
              <a:t>(Serial vs Parallel NetCDF)</a:t>
            </a:r>
            <a:r>
              <a:rPr b="1" i="0" lang="en-US" sz="2400" u="sng" cap="none" strike="noStrike">
                <a:solidFill>
                  <a:srgbClr val="000000"/>
                </a:solidFill>
                <a:latin typeface="Calibri"/>
                <a:ea typeface="Calibri"/>
                <a:cs typeface="Calibri"/>
                <a:sym typeface="Calibri"/>
              </a:rPr>
              <a:t> </a:t>
            </a:r>
            <a:endParaRPr b="1" i="0" sz="1800" u="sng" cap="none" strike="noStrike">
              <a:solidFill>
                <a:schemeClr val="accent2"/>
              </a:solidFill>
              <a:latin typeface="Calibri"/>
              <a:ea typeface="Calibri"/>
              <a:cs typeface="Calibri"/>
              <a:sym typeface="Calibri"/>
            </a:endParaRPr>
          </a:p>
        </p:txBody>
      </p:sp>
      <p:sp>
        <p:nvSpPr>
          <p:cNvPr id="343" name="Google Shape;343;g765f7f6dde_1_207"/>
          <p:cNvSpPr txBox="1"/>
          <p:nvPr/>
        </p:nvSpPr>
        <p:spPr>
          <a:xfrm>
            <a:off x="583800" y="4596900"/>
            <a:ext cx="37527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u="sng">
                <a:latin typeface="Calibri"/>
                <a:ea typeface="Calibri"/>
                <a:cs typeface="Calibri"/>
                <a:sym typeface="Calibri"/>
              </a:rPr>
              <a:t>Fig </a:t>
            </a:r>
            <a:r>
              <a:rPr b="1" lang="en-US" sz="2000" u="sng">
                <a:latin typeface="Calibri"/>
                <a:ea typeface="Calibri"/>
                <a:cs typeface="Calibri"/>
                <a:sym typeface="Calibri"/>
              </a:rPr>
              <a:t>D. Data File Reading (in %)</a:t>
            </a:r>
            <a:r>
              <a:rPr b="1" lang="en-US" sz="1600" u="sng">
                <a:latin typeface="Calibri"/>
                <a:ea typeface="Calibri"/>
                <a:cs typeface="Calibri"/>
                <a:sym typeface="Calibri"/>
              </a:rPr>
              <a:t>  </a:t>
            </a:r>
            <a:endParaRPr b="1" sz="1600" u="sng">
              <a:latin typeface="Calibri"/>
              <a:ea typeface="Calibri"/>
              <a:cs typeface="Calibri"/>
              <a:sym typeface="Calibri"/>
            </a:endParaRPr>
          </a:p>
        </p:txBody>
      </p:sp>
      <p:sp>
        <p:nvSpPr>
          <p:cNvPr id="344" name="Google Shape;344;g765f7f6dde_1_207"/>
          <p:cNvSpPr txBox="1"/>
          <p:nvPr/>
        </p:nvSpPr>
        <p:spPr>
          <a:xfrm>
            <a:off x="5565900" y="4596900"/>
            <a:ext cx="35781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u="sng">
                <a:latin typeface="Calibri"/>
                <a:ea typeface="Calibri"/>
                <a:cs typeface="Calibri"/>
                <a:sym typeface="Calibri"/>
              </a:rPr>
              <a:t>Fig E. Data File Writing (in %)</a:t>
            </a:r>
            <a:r>
              <a:rPr b="1" lang="en-US" sz="1600" u="sng">
                <a:latin typeface="Calibri"/>
                <a:ea typeface="Calibri"/>
                <a:cs typeface="Calibri"/>
                <a:sym typeface="Calibri"/>
              </a:rPr>
              <a:t>  </a:t>
            </a:r>
            <a:endParaRPr b="1" sz="1600" u="sng">
              <a:latin typeface="Calibri"/>
              <a:ea typeface="Calibri"/>
              <a:cs typeface="Calibri"/>
              <a:sym typeface="Calibri"/>
            </a:endParaRPr>
          </a:p>
        </p:txBody>
      </p:sp>
      <p:sp>
        <p:nvSpPr>
          <p:cNvPr id="345" name="Google Shape;345;g765f7f6dde_1_207"/>
          <p:cNvSpPr txBox="1"/>
          <p:nvPr/>
        </p:nvSpPr>
        <p:spPr>
          <a:xfrm>
            <a:off x="5135475" y="5127725"/>
            <a:ext cx="3578100" cy="151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2000" u="sng" cap="none" strike="noStrike">
                <a:solidFill>
                  <a:srgbClr val="000000"/>
                </a:solidFill>
                <a:latin typeface="Calibri"/>
                <a:ea typeface="Calibri"/>
                <a:cs typeface="Calibri"/>
                <a:sym typeface="Calibri"/>
              </a:rPr>
              <a:t>Observations</a:t>
            </a:r>
            <a:r>
              <a:rPr b="0" i="0" lang="en-US" sz="1700" u="sng" cap="none" strike="noStrike">
                <a:solidFill>
                  <a:srgbClr val="000000"/>
                </a:solidFill>
                <a:latin typeface="Calibri"/>
                <a:ea typeface="Calibri"/>
                <a:cs typeface="Calibri"/>
                <a:sym typeface="Calibri"/>
              </a:rPr>
              <a:t>:</a:t>
            </a:r>
            <a:endParaRPr b="0" i="0" sz="17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sz="1700" u="sng">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Parallel write time is large</a:t>
            </a:r>
            <a:r>
              <a:rPr lang="en-US" sz="1600">
                <a:solidFill>
                  <a:schemeClr val="dk1"/>
                </a:solidFill>
                <a:latin typeface="Calibri"/>
                <a:ea typeface="Calibri"/>
                <a:cs typeface="Calibri"/>
                <a:sym typeface="Calibri"/>
              </a:rPr>
              <a:t> as it is written multiple times</a:t>
            </a:r>
            <a:endParaRPr sz="1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id="346" name="Google Shape;346;g765f7f6dde_1_207"/>
          <p:cNvPicPr preferRelativeResize="0"/>
          <p:nvPr/>
        </p:nvPicPr>
        <p:blipFill>
          <a:blip r:embed="rId3">
            <a:alphaModFix/>
          </a:blip>
          <a:stretch>
            <a:fillRect/>
          </a:stretch>
        </p:blipFill>
        <p:spPr>
          <a:xfrm>
            <a:off x="152400" y="1019200"/>
            <a:ext cx="4210550" cy="3620838"/>
          </a:xfrm>
          <a:prstGeom prst="rect">
            <a:avLst/>
          </a:prstGeom>
          <a:noFill/>
          <a:ln>
            <a:noFill/>
          </a:ln>
        </p:spPr>
      </p:pic>
      <p:pic>
        <p:nvPicPr>
          <p:cNvPr id="347" name="Google Shape;347;g765f7f6dde_1_207"/>
          <p:cNvPicPr preferRelativeResize="0"/>
          <p:nvPr/>
        </p:nvPicPr>
        <p:blipFill>
          <a:blip r:embed="rId4">
            <a:alphaModFix/>
          </a:blip>
          <a:stretch>
            <a:fillRect/>
          </a:stretch>
        </p:blipFill>
        <p:spPr>
          <a:xfrm>
            <a:off x="4667498" y="1014150"/>
            <a:ext cx="4361640" cy="358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g765f7f6dde_1_217"/>
          <p:cNvSpPr txBox="1"/>
          <p:nvPr>
            <p:ph idx="12" type="sldNum"/>
          </p:nvPr>
        </p:nvSpPr>
        <p:spPr>
          <a:xfrm>
            <a:off x="7611532" y="6356351"/>
            <a:ext cx="903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354" name="Google Shape;354;g765f7f6dde_1_217"/>
          <p:cNvSpPr txBox="1"/>
          <p:nvPr>
            <p:ph idx="4294967295" type="ctrTitle"/>
          </p:nvPr>
        </p:nvSpPr>
        <p:spPr>
          <a:xfrm>
            <a:off x="295250" y="294850"/>
            <a:ext cx="8643000" cy="5649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2.</a:t>
            </a:r>
            <a:r>
              <a:rPr b="1" i="0" lang="en-US" sz="2400" u="sng" cap="none" strike="noStrike">
                <a:solidFill>
                  <a:schemeClr val="dk1"/>
                </a:solidFill>
                <a:latin typeface="Calibri"/>
                <a:ea typeface="Calibri"/>
                <a:cs typeface="Calibri"/>
                <a:sym typeface="Calibri"/>
              </a:rPr>
              <a:t>Load Imbalance (Parallel NetCDF with varying PEs)</a:t>
            </a:r>
            <a:endParaRPr b="1" i="0" sz="2400" u="sng" cap="none" strike="noStrike">
              <a:solidFill>
                <a:schemeClr val="dk1"/>
              </a:solidFill>
              <a:latin typeface="Calibri"/>
              <a:ea typeface="Calibri"/>
              <a:cs typeface="Calibri"/>
              <a:sym typeface="Calibri"/>
            </a:endParaRPr>
          </a:p>
        </p:txBody>
      </p:sp>
      <p:pic>
        <p:nvPicPr>
          <p:cNvPr id="355" name="Google Shape;355;g765f7f6dde_1_217"/>
          <p:cNvPicPr preferRelativeResize="0"/>
          <p:nvPr/>
        </p:nvPicPr>
        <p:blipFill rotWithShape="1">
          <a:blip r:embed="rId3">
            <a:alphaModFix/>
          </a:blip>
          <a:srcRect b="0" l="0" r="0" t="0"/>
          <a:stretch/>
        </p:blipFill>
        <p:spPr>
          <a:xfrm>
            <a:off x="4656550" y="1176325"/>
            <a:ext cx="4487450" cy="2826915"/>
          </a:xfrm>
          <a:prstGeom prst="rect">
            <a:avLst/>
          </a:prstGeom>
          <a:noFill/>
          <a:ln>
            <a:noFill/>
          </a:ln>
        </p:spPr>
      </p:pic>
      <p:sp>
        <p:nvSpPr>
          <p:cNvPr id="356" name="Google Shape;356;g765f7f6dde_1_217"/>
          <p:cNvSpPr txBox="1"/>
          <p:nvPr/>
        </p:nvSpPr>
        <p:spPr>
          <a:xfrm>
            <a:off x="4849700" y="3927050"/>
            <a:ext cx="42336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US" sz="1600" u="sng">
                <a:latin typeface="Calibri"/>
                <a:ea typeface="Calibri"/>
                <a:cs typeface="Calibri"/>
                <a:sym typeface="Calibri"/>
              </a:rPr>
              <a:t>Fig B. </a:t>
            </a:r>
            <a:r>
              <a:rPr b="1" i="0" lang="en-US" sz="1600" u="sng" cap="none" strike="noStrike">
                <a:solidFill>
                  <a:srgbClr val="000000"/>
                </a:solidFill>
                <a:latin typeface="Calibri"/>
                <a:ea typeface="Calibri"/>
                <a:cs typeface="Calibri"/>
                <a:sym typeface="Calibri"/>
              </a:rPr>
              <a:t>Parallel NetCDF multiple runs at 1440 PEs </a:t>
            </a:r>
            <a:endParaRPr b="1" i="0" sz="1600" u="sng" cap="none" strike="noStrike">
              <a:solidFill>
                <a:srgbClr val="000000"/>
              </a:solidFill>
              <a:latin typeface="Calibri"/>
              <a:ea typeface="Calibri"/>
              <a:cs typeface="Calibri"/>
              <a:sym typeface="Calibri"/>
            </a:endParaRPr>
          </a:p>
        </p:txBody>
      </p:sp>
      <p:sp>
        <p:nvSpPr>
          <p:cNvPr id="357" name="Google Shape;357;g765f7f6dde_1_217"/>
          <p:cNvSpPr txBox="1"/>
          <p:nvPr/>
        </p:nvSpPr>
        <p:spPr>
          <a:xfrm>
            <a:off x="640400" y="3927050"/>
            <a:ext cx="34575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US" sz="1600" u="sng">
                <a:latin typeface="Calibri"/>
                <a:ea typeface="Calibri"/>
                <a:cs typeface="Calibri"/>
                <a:sym typeface="Calibri"/>
              </a:rPr>
              <a:t>Fig A. </a:t>
            </a:r>
            <a:r>
              <a:rPr b="1" i="0" lang="en-US" sz="1600" u="sng" cap="none" strike="noStrike">
                <a:solidFill>
                  <a:srgbClr val="000000"/>
                </a:solidFill>
                <a:latin typeface="Calibri"/>
                <a:ea typeface="Calibri"/>
                <a:cs typeface="Calibri"/>
                <a:sym typeface="Calibri"/>
              </a:rPr>
              <a:t>Parallel NetCDF with varying PEs </a:t>
            </a:r>
            <a:endParaRPr b="1" i="0" sz="1600" u="sng" cap="none" strike="noStrike">
              <a:solidFill>
                <a:srgbClr val="000000"/>
              </a:solidFill>
              <a:latin typeface="Calibri"/>
              <a:ea typeface="Calibri"/>
              <a:cs typeface="Calibri"/>
              <a:sym typeface="Calibri"/>
            </a:endParaRPr>
          </a:p>
        </p:txBody>
      </p:sp>
      <p:sp>
        <p:nvSpPr>
          <p:cNvPr id="358" name="Google Shape;358;g765f7f6dde_1_217"/>
          <p:cNvSpPr txBox="1"/>
          <p:nvPr/>
        </p:nvSpPr>
        <p:spPr>
          <a:xfrm>
            <a:off x="4732750" y="4472025"/>
            <a:ext cx="4388400" cy="201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2000" u="sng" cap="none" strike="noStrike">
                <a:solidFill>
                  <a:srgbClr val="000000"/>
                </a:solidFill>
                <a:latin typeface="Calibri"/>
                <a:ea typeface="Calibri"/>
                <a:cs typeface="Calibri"/>
                <a:sym typeface="Calibri"/>
              </a:rPr>
              <a:t>Observations</a:t>
            </a:r>
            <a:r>
              <a:rPr b="0" i="0" lang="en-US" sz="2000" u="sng" cap="none" strike="noStrike">
                <a:solidFill>
                  <a:srgbClr val="000000"/>
                </a:solidFill>
                <a:latin typeface="Calibri"/>
                <a:ea typeface="Calibri"/>
                <a:cs typeface="Calibri"/>
                <a:sym typeface="Calibri"/>
              </a:rPr>
              <a:t>:</a:t>
            </a:r>
            <a:endParaRPr b="0" i="0" sz="20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sz="2000" u="sng">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1" i="0" lang="en-US" sz="1600" u="none" cap="none" strike="noStrike">
                <a:solidFill>
                  <a:srgbClr val="000000"/>
                </a:solidFill>
                <a:latin typeface="Calibri"/>
                <a:ea typeface="Calibri"/>
                <a:cs typeface="Calibri"/>
                <a:sym typeface="Calibri"/>
              </a:rPr>
              <a:t>Serial NetCDF </a:t>
            </a:r>
            <a:r>
              <a:rPr b="1" lang="en-US" sz="1600">
                <a:latin typeface="Calibri"/>
                <a:ea typeface="Calibri"/>
                <a:cs typeface="Calibri"/>
                <a:sym typeface="Calibri"/>
              </a:rPr>
              <a:t>model is load </a:t>
            </a:r>
            <a:r>
              <a:rPr b="1" lang="en-US" sz="1600">
                <a:solidFill>
                  <a:schemeClr val="dk1"/>
                </a:solidFill>
                <a:latin typeface="Calibri"/>
                <a:ea typeface="Calibri"/>
                <a:cs typeface="Calibri"/>
                <a:sym typeface="Calibri"/>
              </a:rPr>
              <a:t>balanced</a:t>
            </a:r>
            <a:endParaRPr b="1" sz="16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i="0" lang="en-US" sz="1600" u="none" cap="none" strike="noStrike">
                <a:solidFill>
                  <a:srgbClr val="000000"/>
                </a:solidFill>
                <a:latin typeface="Calibri"/>
                <a:ea typeface="Calibri"/>
                <a:cs typeface="Calibri"/>
                <a:sym typeface="Calibri"/>
              </a:rPr>
              <a:t> (</a:t>
            </a:r>
            <a:r>
              <a:rPr lang="en-US" sz="1600">
                <a:latin typeface="Calibri"/>
                <a:ea typeface="Calibri"/>
                <a:cs typeface="Calibri"/>
                <a:sym typeface="Calibri"/>
              </a:rPr>
              <a:t>Found </a:t>
            </a:r>
            <a:r>
              <a:rPr i="0" lang="en-US" sz="1600" u="none" cap="none" strike="noStrike">
                <a:solidFill>
                  <a:srgbClr val="000000"/>
                </a:solidFill>
                <a:latin typeface="Calibri"/>
                <a:ea typeface="Calibri"/>
                <a:cs typeface="Calibri"/>
                <a:sym typeface="Calibri"/>
              </a:rPr>
              <a:t>consistent across multiple runs</a:t>
            </a:r>
            <a:r>
              <a:rPr lang="en-US" sz="1600">
                <a:latin typeface="Calibri"/>
                <a:ea typeface="Calibri"/>
                <a:cs typeface="Calibri"/>
                <a:sym typeface="Calibri"/>
              </a:rPr>
              <a:t>)</a:t>
            </a:r>
            <a:endParaRPr sz="1600">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0" i="0" lang="en-US" sz="1600" u="none" cap="none" strike="noStrike">
                <a:solidFill>
                  <a:srgbClr val="000000"/>
                </a:solidFill>
                <a:latin typeface="Calibri"/>
                <a:ea typeface="Calibri"/>
                <a:cs typeface="Calibri"/>
                <a:sym typeface="Calibri"/>
              </a:rPr>
              <a:t>CPU time variation is </a:t>
            </a:r>
            <a:r>
              <a:rPr b="0" i="0" lang="en-US" sz="1600" u="none" cap="none" strike="noStrike">
                <a:solidFill>
                  <a:schemeClr val="dk1"/>
                </a:solidFill>
                <a:latin typeface="Calibri"/>
                <a:ea typeface="Calibri"/>
                <a:cs typeface="Calibri"/>
                <a:sym typeface="Calibri"/>
              </a:rPr>
              <a:t>continuously incr</a:t>
            </a:r>
            <a:r>
              <a:rPr lang="en-US" sz="1600">
                <a:solidFill>
                  <a:schemeClr val="dk1"/>
                </a:solidFill>
                <a:latin typeface="Calibri"/>
                <a:ea typeface="Calibri"/>
                <a:cs typeface="Calibri"/>
                <a:sym typeface="Calibri"/>
              </a:rPr>
              <a:t>easing</a:t>
            </a:r>
            <a:endParaRPr sz="16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1600">
                <a:solidFill>
                  <a:schemeClr val="dk1"/>
                </a:solidFill>
                <a:latin typeface="Calibri"/>
                <a:ea typeface="Calibri"/>
                <a:cs typeface="Calibri"/>
                <a:sym typeface="Calibri"/>
              </a:rPr>
              <a:t> for Parallel NetCDF</a:t>
            </a:r>
            <a:endParaRPr b="0" i="0" sz="16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9" name="Google Shape;359;g765f7f6dde_1_217"/>
          <p:cNvSpPr txBox="1"/>
          <p:nvPr/>
        </p:nvSpPr>
        <p:spPr>
          <a:xfrm>
            <a:off x="150175" y="4483875"/>
            <a:ext cx="4388400" cy="155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2000" u="sng" cap="none" strike="noStrike">
                <a:solidFill>
                  <a:srgbClr val="000000"/>
                </a:solidFill>
                <a:latin typeface="Calibri"/>
                <a:ea typeface="Calibri"/>
                <a:cs typeface="Calibri"/>
                <a:sym typeface="Calibri"/>
              </a:rPr>
              <a:t>Observations</a:t>
            </a:r>
            <a:r>
              <a:rPr b="0" i="0" lang="en-US" sz="2000" u="sng" cap="none" strike="noStrike">
                <a:solidFill>
                  <a:srgbClr val="000000"/>
                </a:solidFill>
                <a:latin typeface="Calibri"/>
                <a:ea typeface="Calibri"/>
                <a:cs typeface="Calibri"/>
                <a:sym typeface="Calibri"/>
              </a:rPr>
              <a:t>:</a:t>
            </a:r>
            <a:endParaRPr b="0" i="0" sz="20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sz="2000" u="sng">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1" lang="en-US" sz="1600">
                <a:solidFill>
                  <a:schemeClr val="dk1"/>
                </a:solidFill>
                <a:latin typeface="Calibri"/>
                <a:ea typeface="Calibri"/>
                <a:cs typeface="Calibri"/>
                <a:sym typeface="Calibri"/>
              </a:rPr>
              <a:t>Parallel NetCDF is </a:t>
            </a:r>
            <a:r>
              <a:rPr b="1" lang="en-US" sz="1600">
                <a:latin typeface="Calibri"/>
                <a:ea typeface="Calibri"/>
                <a:cs typeface="Calibri"/>
                <a:sym typeface="Calibri"/>
              </a:rPr>
              <a:t>l</a:t>
            </a:r>
            <a:r>
              <a:rPr b="1" i="0" lang="en-US" sz="1600" u="none" cap="none" strike="noStrike">
                <a:solidFill>
                  <a:srgbClr val="000000"/>
                </a:solidFill>
                <a:latin typeface="Calibri"/>
                <a:ea typeface="Calibri"/>
                <a:cs typeface="Calibri"/>
                <a:sym typeface="Calibri"/>
              </a:rPr>
              <a:t>oad imbalanced</a:t>
            </a:r>
            <a:endParaRPr b="1" i="0" sz="16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None/>
            </a:pPr>
            <a:r>
              <a:rPr b="1" i="0" lang="en-US" sz="1600" u="none" cap="none" strike="noStrike">
                <a:solidFill>
                  <a:srgbClr val="000000"/>
                </a:solidFill>
                <a:latin typeface="Calibri"/>
                <a:ea typeface="Calibri"/>
                <a:cs typeface="Calibri"/>
                <a:sym typeface="Calibri"/>
              </a:rPr>
              <a:t>(It is increasing with more PEs</a:t>
            </a:r>
            <a:r>
              <a:rPr b="1" lang="en-US" sz="1600">
                <a:latin typeface="Calibri"/>
                <a:ea typeface="Calibri"/>
                <a:cs typeface="Calibri"/>
                <a:sym typeface="Calibri"/>
              </a:rPr>
              <a:t>)</a:t>
            </a:r>
            <a:endParaRPr b="1" i="0" sz="16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0" i="0" lang="en-US" sz="1600" u="none" cap="none" strike="noStrike">
                <a:solidFill>
                  <a:srgbClr val="000000"/>
                </a:solidFill>
                <a:latin typeface="Calibri"/>
                <a:ea typeface="Calibri"/>
                <a:cs typeface="Calibri"/>
                <a:sym typeface="Calibri"/>
              </a:rPr>
              <a:t>After 240 PEs, the min CPU time is decreasing as lesser data to be transferred per PE but the max CPU time is increasing  </a:t>
            </a:r>
            <a:endParaRPr b="0" i="0" sz="16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60" name="Google Shape;360;g765f7f6dde_1_217"/>
          <p:cNvPicPr preferRelativeResize="0"/>
          <p:nvPr/>
        </p:nvPicPr>
        <p:blipFill>
          <a:blip r:embed="rId4">
            <a:alphaModFix/>
          </a:blip>
          <a:stretch>
            <a:fillRect/>
          </a:stretch>
        </p:blipFill>
        <p:spPr>
          <a:xfrm>
            <a:off x="27625" y="1370225"/>
            <a:ext cx="4683081" cy="2515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g7c692f7452_0_0"/>
          <p:cNvSpPr txBox="1"/>
          <p:nvPr>
            <p:ph idx="12" type="sldNum"/>
          </p:nvPr>
        </p:nvSpPr>
        <p:spPr>
          <a:xfrm>
            <a:off x="7611532" y="6356351"/>
            <a:ext cx="903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367" name="Google Shape;367;g7c692f7452_0_0"/>
          <p:cNvSpPr txBox="1"/>
          <p:nvPr>
            <p:ph idx="4294967295" type="ctrTitle"/>
          </p:nvPr>
        </p:nvSpPr>
        <p:spPr>
          <a:xfrm>
            <a:off x="340000" y="430600"/>
            <a:ext cx="85836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3.</a:t>
            </a:r>
            <a:r>
              <a:rPr b="1" lang="en-US" sz="2400" u="sng">
                <a:solidFill>
                  <a:schemeClr val="dk1"/>
                </a:solidFill>
                <a:latin typeface="Calibri"/>
                <a:ea typeface="Calibri"/>
                <a:cs typeface="Calibri"/>
                <a:sym typeface="Calibri"/>
              </a:rPr>
              <a:t>Bottleneck function Studies (MPI calls comparison) </a:t>
            </a:r>
            <a:endParaRPr b="1" i="0" sz="1800" u="sng" cap="none" strike="noStrike">
              <a:solidFill>
                <a:schemeClr val="accent2"/>
              </a:solidFill>
              <a:latin typeface="Calibri"/>
              <a:ea typeface="Calibri"/>
              <a:cs typeface="Calibri"/>
              <a:sym typeface="Calibri"/>
            </a:endParaRPr>
          </a:p>
        </p:txBody>
      </p:sp>
      <p:sp>
        <p:nvSpPr>
          <p:cNvPr id="368" name="Google Shape;368;g7c692f7452_0_0"/>
          <p:cNvSpPr txBox="1"/>
          <p:nvPr/>
        </p:nvSpPr>
        <p:spPr>
          <a:xfrm>
            <a:off x="609550" y="4581550"/>
            <a:ext cx="7926000" cy="21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2000" u="sng" cap="none" strike="noStrike">
                <a:solidFill>
                  <a:srgbClr val="000000"/>
                </a:solidFill>
                <a:latin typeface="Calibri"/>
                <a:ea typeface="Calibri"/>
                <a:cs typeface="Calibri"/>
                <a:sym typeface="Calibri"/>
              </a:rPr>
              <a:t>Observations</a:t>
            </a:r>
            <a:r>
              <a:rPr b="0" i="0" lang="en-US" sz="2000" u="sng" cap="none" strike="noStrike">
                <a:solidFill>
                  <a:srgbClr val="000000"/>
                </a:solidFill>
                <a:latin typeface="Calibri"/>
                <a:ea typeface="Calibri"/>
                <a:cs typeface="Calibri"/>
                <a:sym typeface="Calibri"/>
              </a:rPr>
              <a:t>:</a:t>
            </a:r>
            <a:endParaRPr b="0" i="0" sz="2000" u="sng" cap="none" strike="noStrike">
              <a:solidFill>
                <a:srgbClr val="000000"/>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solidFill>
                  <a:schemeClr val="dk1"/>
                </a:solidFill>
                <a:latin typeface="Calibri"/>
                <a:ea typeface="Calibri"/>
                <a:cs typeface="Calibri"/>
                <a:sym typeface="Calibri"/>
              </a:rPr>
              <a:t>For Serial NetCDF, Broadcasting time is increasing with increasing number of PEs. </a:t>
            </a:r>
            <a:endParaRPr sz="1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600">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0" i="0" lang="en-US" sz="1600" u="none" cap="none" strike="noStrike">
                <a:solidFill>
                  <a:srgbClr val="000000"/>
                </a:solidFill>
                <a:latin typeface="Calibri"/>
                <a:ea typeface="Calibri"/>
                <a:cs typeface="Calibri"/>
                <a:sym typeface="Calibri"/>
              </a:rPr>
              <a:t>For </a:t>
            </a:r>
            <a:r>
              <a:rPr b="1" i="0" lang="en-US" sz="1600" u="none" cap="none" strike="noStrike">
                <a:solidFill>
                  <a:srgbClr val="000000"/>
                </a:solidFill>
                <a:latin typeface="Calibri"/>
                <a:ea typeface="Calibri"/>
                <a:cs typeface="Calibri"/>
                <a:sym typeface="Calibri"/>
              </a:rPr>
              <a:t>Parallel NetCDF</a:t>
            </a:r>
            <a:r>
              <a:rPr b="0" i="0" lang="en-US" sz="1600" u="none" cap="none" strike="noStrike">
                <a:solidFill>
                  <a:srgbClr val="000000"/>
                </a:solidFill>
                <a:latin typeface="Calibri"/>
                <a:ea typeface="Calibri"/>
                <a:cs typeface="Calibri"/>
                <a:sym typeface="Calibri"/>
              </a:rPr>
              <a:t>, </a:t>
            </a:r>
            <a:r>
              <a:rPr b="1" i="0" lang="en-US" sz="1600" u="none" cap="none" strike="noStrike">
                <a:solidFill>
                  <a:srgbClr val="000000"/>
                </a:solidFill>
                <a:latin typeface="Calibri"/>
                <a:ea typeface="Calibri"/>
                <a:cs typeface="Calibri"/>
                <a:sym typeface="Calibri"/>
              </a:rPr>
              <a:t>MPI communications are not </a:t>
            </a:r>
            <a:r>
              <a:rPr b="1" lang="en-US" sz="1600">
                <a:latin typeface="Calibri"/>
                <a:ea typeface="Calibri"/>
                <a:cs typeface="Calibri"/>
                <a:sym typeface="Calibri"/>
              </a:rPr>
              <a:t>responsible for the imbalance.</a:t>
            </a:r>
            <a:endParaRPr b="0" i="0" sz="16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69" name="Google Shape;369;g7c692f7452_0_0"/>
          <p:cNvPicPr preferRelativeResize="0"/>
          <p:nvPr/>
        </p:nvPicPr>
        <p:blipFill rotWithShape="1">
          <a:blip r:embed="rId3">
            <a:alphaModFix/>
          </a:blip>
          <a:srcRect b="0" l="0" r="7893" t="0"/>
          <a:stretch/>
        </p:blipFill>
        <p:spPr>
          <a:xfrm>
            <a:off x="76200" y="1394950"/>
            <a:ext cx="4514725" cy="2283929"/>
          </a:xfrm>
          <a:prstGeom prst="rect">
            <a:avLst/>
          </a:prstGeom>
          <a:noFill/>
          <a:ln>
            <a:noFill/>
          </a:ln>
        </p:spPr>
      </p:pic>
      <p:pic>
        <p:nvPicPr>
          <p:cNvPr id="370" name="Google Shape;370;g7c692f7452_0_0"/>
          <p:cNvPicPr preferRelativeResize="0"/>
          <p:nvPr/>
        </p:nvPicPr>
        <p:blipFill rotWithShape="1">
          <a:blip r:embed="rId4">
            <a:alphaModFix/>
          </a:blip>
          <a:srcRect b="0" l="0" r="8550" t="0"/>
          <a:stretch/>
        </p:blipFill>
        <p:spPr>
          <a:xfrm>
            <a:off x="4897225" y="1466939"/>
            <a:ext cx="4254975" cy="2156736"/>
          </a:xfrm>
          <a:prstGeom prst="rect">
            <a:avLst/>
          </a:prstGeom>
          <a:noFill/>
          <a:ln>
            <a:noFill/>
          </a:ln>
        </p:spPr>
      </p:pic>
      <p:sp>
        <p:nvSpPr>
          <p:cNvPr id="371" name="Google Shape;371;g7c692f7452_0_0"/>
          <p:cNvSpPr txBox="1"/>
          <p:nvPr/>
        </p:nvSpPr>
        <p:spPr>
          <a:xfrm>
            <a:off x="1754675" y="3693875"/>
            <a:ext cx="903900" cy="5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latin typeface="Calibri"/>
                <a:ea typeface="Calibri"/>
                <a:cs typeface="Calibri"/>
                <a:sym typeface="Calibri"/>
              </a:rPr>
              <a:t>Fig A</a:t>
            </a:r>
            <a:r>
              <a:rPr b="1" lang="en-US" sz="1800">
                <a:latin typeface="Calibri"/>
                <a:ea typeface="Calibri"/>
                <a:cs typeface="Calibri"/>
                <a:sym typeface="Calibri"/>
              </a:rPr>
              <a:t>. </a:t>
            </a:r>
            <a:endParaRPr b="1" sz="1800">
              <a:latin typeface="Calibri"/>
              <a:ea typeface="Calibri"/>
              <a:cs typeface="Calibri"/>
              <a:sym typeface="Calibri"/>
            </a:endParaRPr>
          </a:p>
        </p:txBody>
      </p:sp>
      <p:sp>
        <p:nvSpPr>
          <p:cNvPr id="372" name="Google Shape;372;g7c692f7452_0_0"/>
          <p:cNvSpPr txBox="1"/>
          <p:nvPr/>
        </p:nvSpPr>
        <p:spPr>
          <a:xfrm>
            <a:off x="6696525" y="3667775"/>
            <a:ext cx="903900" cy="5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latin typeface="Calibri"/>
                <a:ea typeface="Calibri"/>
                <a:cs typeface="Calibri"/>
                <a:sym typeface="Calibri"/>
              </a:rPr>
              <a:t>Fig B</a:t>
            </a:r>
            <a:r>
              <a:rPr b="1" lang="en-US" sz="1800">
                <a:latin typeface="Calibri"/>
                <a:ea typeface="Calibri"/>
                <a:cs typeface="Calibri"/>
                <a:sym typeface="Calibri"/>
              </a:rPr>
              <a:t>. </a:t>
            </a:r>
            <a:endParaRPr b="1"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g8b020c43db_0_1"/>
          <p:cNvSpPr txBox="1"/>
          <p:nvPr>
            <p:ph idx="12" type="sldNum"/>
          </p:nvPr>
        </p:nvSpPr>
        <p:spPr>
          <a:xfrm>
            <a:off x="7992532" y="6356351"/>
            <a:ext cx="903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379" name="Google Shape;379;g8b020c43db_0_1"/>
          <p:cNvSpPr txBox="1"/>
          <p:nvPr>
            <p:ph idx="4294967295" type="ctrTitle"/>
          </p:nvPr>
        </p:nvSpPr>
        <p:spPr>
          <a:xfrm>
            <a:off x="1470350" y="309450"/>
            <a:ext cx="6204300" cy="5037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6000"/>
              <a:buFont typeface="Arvo"/>
              <a:buNone/>
            </a:pPr>
            <a:r>
              <a:rPr b="1" lang="en-US" sz="2400" u="sng">
                <a:solidFill>
                  <a:srgbClr val="000000"/>
                </a:solidFill>
                <a:latin typeface="Calibri"/>
                <a:ea typeface="Calibri"/>
                <a:cs typeface="Calibri"/>
                <a:sym typeface="Calibri"/>
              </a:rPr>
              <a:t>4.ROMS I/O writing into output NetCDF files</a:t>
            </a:r>
            <a:endParaRPr b="1" i="0" sz="2400" u="sng" cap="none" strike="noStrike">
              <a:solidFill>
                <a:schemeClr val="accent2"/>
              </a:solidFill>
              <a:latin typeface="Calibri"/>
              <a:ea typeface="Calibri"/>
              <a:cs typeface="Calibri"/>
              <a:sym typeface="Calibri"/>
            </a:endParaRPr>
          </a:p>
        </p:txBody>
      </p:sp>
      <p:sp>
        <p:nvSpPr>
          <p:cNvPr id="380" name="Google Shape;380;g8b020c43db_0_1"/>
          <p:cNvSpPr txBox="1"/>
          <p:nvPr/>
        </p:nvSpPr>
        <p:spPr>
          <a:xfrm>
            <a:off x="1325325" y="6356350"/>
            <a:ext cx="2856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latin typeface="Calibri"/>
                <a:ea typeface="Calibri"/>
                <a:cs typeface="Calibri"/>
                <a:sym typeface="Calibri"/>
              </a:rPr>
              <a:t>Fig  A. Serial NetCDF Write</a:t>
            </a:r>
            <a:endParaRPr b="1" sz="1800" u="sng">
              <a:latin typeface="Calibri"/>
              <a:ea typeface="Calibri"/>
              <a:cs typeface="Calibri"/>
              <a:sym typeface="Calibri"/>
            </a:endParaRPr>
          </a:p>
        </p:txBody>
      </p:sp>
      <p:sp>
        <p:nvSpPr>
          <p:cNvPr id="381" name="Google Shape;381;g8b020c43db_0_1"/>
          <p:cNvSpPr txBox="1"/>
          <p:nvPr/>
        </p:nvSpPr>
        <p:spPr>
          <a:xfrm>
            <a:off x="4958600" y="6356350"/>
            <a:ext cx="3104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latin typeface="Calibri"/>
                <a:ea typeface="Calibri"/>
                <a:cs typeface="Calibri"/>
                <a:sym typeface="Calibri"/>
              </a:rPr>
              <a:t>Fig  B. Parallel  NetCDF Write</a:t>
            </a:r>
            <a:endParaRPr b="1" sz="1800" u="sng">
              <a:latin typeface="Calibri"/>
              <a:ea typeface="Calibri"/>
              <a:cs typeface="Calibri"/>
              <a:sym typeface="Calibri"/>
            </a:endParaRPr>
          </a:p>
        </p:txBody>
      </p:sp>
      <p:pic>
        <p:nvPicPr>
          <p:cNvPr id="382" name="Google Shape;382;g8b020c43db_0_1"/>
          <p:cNvPicPr preferRelativeResize="0"/>
          <p:nvPr/>
        </p:nvPicPr>
        <p:blipFill rotWithShape="1">
          <a:blip r:embed="rId3">
            <a:alphaModFix/>
          </a:blip>
          <a:srcRect b="5571" l="0" r="0" t="0"/>
          <a:stretch/>
        </p:blipFill>
        <p:spPr>
          <a:xfrm>
            <a:off x="758150" y="868063"/>
            <a:ext cx="6204300" cy="5433372"/>
          </a:xfrm>
          <a:prstGeom prst="rect">
            <a:avLst/>
          </a:prstGeom>
          <a:noFill/>
          <a:ln>
            <a:noFill/>
          </a:ln>
        </p:spPr>
      </p:pic>
      <p:pic>
        <p:nvPicPr>
          <p:cNvPr id="383" name="Google Shape;383;g8b020c43db_0_1"/>
          <p:cNvPicPr preferRelativeResize="0"/>
          <p:nvPr/>
        </p:nvPicPr>
        <p:blipFill rotWithShape="1">
          <a:blip r:embed="rId4">
            <a:alphaModFix/>
          </a:blip>
          <a:srcRect b="84415" l="47367" r="11140" t="0"/>
          <a:stretch/>
        </p:blipFill>
        <p:spPr>
          <a:xfrm>
            <a:off x="6372050" y="1277850"/>
            <a:ext cx="2771950" cy="897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g820fd2f56e_0_57"/>
          <p:cNvSpPr txBox="1"/>
          <p:nvPr>
            <p:ph idx="12" type="sldNum"/>
          </p:nvPr>
        </p:nvSpPr>
        <p:spPr>
          <a:xfrm>
            <a:off x="7992532" y="6356351"/>
            <a:ext cx="903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390" name="Google Shape;390;g820fd2f56e_0_57"/>
          <p:cNvSpPr txBox="1"/>
          <p:nvPr>
            <p:ph idx="4294967295" type="ctrTitle"/>
          </p:nvPr>
        </p:nvSpPr>
        <p:spPr>
          <a:xfrm>
            <a:off x="101675" y="2750100"/>
            <a:ext cx="9144000" cy="583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i="1" lang="en-US" sz="3400" u="sng">
                <a:solidFill>
                  <a:schemeClr val="dk1"/>
                </a:solidFill>
                <a:latin typeface="Calibri"/>
                <a:ea typeface="Calibri"/>
                <a:cs typeface="Calibri"/>
                <a:sym typeface="Calibri"/>
              </a:rPr>
              <a:t>I/O Improvement of the </a:t>
            </a:r>
            <a:r>
              <a:rPr b="1" i="1" lang="en-US" sz="3400" u="sng" cap="none" strike="noStrike">
                <a:solidFill>
                  <a:srgbClr val="000000"/>
                </a:solidFill>
                <a:latin typeface="Calibri"/>
                <a:ea typeface="Calibri"/>
                <a:cs typeface="Calibri"/>
                <a:sym typeface="Calibri"/>
              </a:rPr>
              <a:t>ROMS Model </a:t>
            </a:r>
            <a:endParaRPr b="1" i="1" sz="3400" u="sng" cap="none" strike="noStrike">
              <a:solidFill>
                <a:schemeClr val="accent2"/>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g8ad5cc0f23_0_5"/>
          <p:cNvSpPr txBox="1"/>
          <p:nvPr>
            <p:ph idx="12" type="sldNum"/>
          </p:nvPr>
        </p:nvSpPr>
        <p:spPr>
          <a:xfrm>
            <a:off x="7611532" y="6356351"/>
            <a:ext cx="903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600"/>
              <a:buFont typeface="Arial"/>
              <a:buNone/>
            </a:pPr>
            <a:fld id="{00000000-1234-1234-1234-123412341234}" type="slidenum">
              <a:rPr lang="en-US"/>
              <a:t>‹#›</a:t>
            </a:fld>
            <a:endParaRPr/>
          </a:p>
        </p:txBody>
      </p:sp>
      <p:pic>
        <p:nvPicPr>
          <p:cNvPr id="397" name="Google Shape;397;g8ad5cc0f23_0_5"/>
          <p:cNvPicPr preferRelativeResize="0"/>
          <p:nvPr/>
        </p:nvPicPr>
        <p:blipFill rotWithShape="1">
          <a:blip r:embed="rId3">
            <a:alphaModFix/>
          </a:blip>
          <a:srcRect b="0" l="0" r="0" t="6950"/>
          <a:stretch/>
        </p:blipFill>
        <p:spPr>
          <a:xfrm>
            <a:off x="280200" y="3826648"/>
            <a:ext cx="8583599" cy="2516903"/>
          </a:xfrm>
          <a:prstGeom prst="rect">
            <a:avLst/>
          </a:prstGeom>
          <a:noFill/>
          <a:ln>
            <a:noFill/>
          </a:ln>
        </p:spPr>
      </p:pic>
      <p:sp>
        <p:nvSpPr>
          <p:cNvPr id="398" name="Google Shape;398;g8ad5cc0f23_0_5"/>
          <p:cNvSpPr txBox="1"/>
          <p:nvPr>
            <p:ph idx="4294967295" type="ctrTitle"/>
          </p:nvPr>
        </p:nvSpPr>
        <p:spPr>
          <a:xfrm>
            <a:off x="340000" y="354400"/>
            <a:ext cx="85836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1.</a:t>
            </a:r>
            <a:r>
              <a:rPr b="1" lang="en-US" sz="2400" u="sng">
                <a:solidFill>
                  <a:schemeClr val="dk1"/>
                </a:solidFill>
                <a:latin typeface="Calibri"/>
                <a:ea typeface="Calibri"/>
                <a:cs typeface="Calibri"/>
                <a:sym typeface="Calibri"/>
              </a:rPr>
              <a:t>Load Imbalance Reduction -- Setup and Data Distribution </a:t>
            </a:r>
            <a:endParaRPr b="1" i="0" sz="1800" u="sng" cap="none" strike="noStrike">
              <a:solidFill>
                <a:schemeClr val="accent2"/>
              </a:solidFill>
              <a:latin typeface="Calibri"/>
              <a:ea typeface="Calibri"/>
              <a:cs typeface="Calibri"/>
              <a:sym typeface="Calibri"/>
            </a:endParaRPr>
          </a:p>
        </p:txBody>
      </p:sp>
      <p:sp>
        <p:nvSpPr>
          <p:cNvPr id="399" name="Google Shape;399;g8ad5cc0f23_0_5"/>
          <p:cNvSpPr txBox="1"/>
          <p:nvPr/>
        </p:nvSpPr>
        <p:spPr>
          <a:xfrm>
            <a:off x="652425" y="6239400"/>
            <a:ext cx="76911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1. Data Distribution in the ROMS model for 1440 Processes </a:t>
            </a:r>
            <a:endParaRPr b="1" sz="1600" u="sng">
              <a:latin typeface="Calibri"/>
              <a:ea typeface="Calibri"/>
              <a:cs typeface="Calibri"/>
              <a:sym typeface="Calibri"/>
            </a:endParaRPr>
          </a:p>
        </p:txBody>
      </p:sp>
      <p:graphicFrame>
        <p:nvGraphicFramePr>
          <p:cNvPr id="400" name="Google Shape;400;g8ad5cc0f23_0_5"/>
          <p:cNvGraphicFramePr/>
          <p:nvPr/>
        </p:nvGraphicFramePr>
        <p:xfrm>
          <a:off x="1983525" y="947038"/>
          <a:ext cx="3000000" cy="3000000"/>
        </p:xfrm>
        <a:graphic>
          <a:graphicData uri="http://schemas.openxmlformats.org/drawingml/2006/table">
            <a:tbl>
              <a:tblPr>
                <a:noFill/>
                <a:tableStyleId>{47BA4DDA-D9D6-44C1-B213-9700145DAC75}</a:tableStyleId>
              </a:tblPr>
              <a:tblGrid>
                <a:gridCol w="2623500"/>
                <a:gridCol w="2623500"/>
              </a:tblGrid>
              <a:tr h="331650">
                <a:tc>
                  <a:txBody>
                    <a:bodyPr/>
                    <a:lstStyle/>
                    <a:p>
                      <a:pPr indent="0" lvl="0" marL="0" rtl="0" algn="l">
                        <a:spcBef>
                          <a:spcPts val="0"/>
                        </a:spcBef>
                        <a:spcAft>
                          <a:spcPts val="0"/>
                        </a:spcAft>
                        <a:buNone/>
                      </a:pPr>
                      <a:r>
                        <a:rPr lang="en-US"/>
                        <a:t>Processes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US"/>
                        <a:t>1440 processes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31650">
                <a:tc>
                  <a:txBody>
                    <a:bodyPr/>
                    <a:lstStyle/>
                    <a:p>
                      <a:pPr indent="0" lvl="0" marL="0" rtl="0" algn="l">
                        <a:spcBef>
                          <a:spcPts val="0"/>
                        </a:spcBef>
                        <a:spcAft>
                          <a:spcPts val="0"/>
                        </a:spcAft>
                        <a:buNone/>
                      </a:pPr>
                      <a:r>
                        <a:rPr lang="en-US"/>
                        <a:t>Variables written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u(2D),v(2D),u(3D),v(3D)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31650">
                <a:tc>
                  <a:txBody>
                    <a:bodyPr/>
                    <a:lstStyle/>
                    <a:p>
                      <a:pPr indent="0" lvl="0" marL="0" rtl="0" algn="l">
                        <a:spcBef>
                          <a:spcPts val="0"/>
                        </a:spcBef>
                        <a:spcAft>
                          <a:spcPts val="0"/>
                        </a:spcAft>
                        <a:buNone/>
                      </a:pPr>
                      <a:r>
                        <a:rPr lang="en-US"/>
                        <a:t>Output Files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US"/>
                        <a:t>Quick Files(Data Snapshots)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31650">
                <a:tc>
                  <a:txBody>
                    <a:bodyPr/>
                    <a:lstStyle/>
                    <a:p>
                      <a:pPr indent="0" lvl="0" marL="0" rtl="0" algn="l">
                        <a:spcBef>
                          <a:spcPts val="0"/>
                        </a:spcBef>
                        <a:spcAft>
                          <a:spcPts val="0"/>
                        </a:spcAft>
                        <a:buNone/>
                      </a:pPr>
                      <a:r>
                        <a:rPr lang="en-US"/>
                        <a:t>Length of Run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US"/>
                        <a:t>500 time-steps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31650">
                <a:tc>
                  <a:txBody>
                    <a:bodyPr/>
                    <a:lstStyle/>
                    <a:p>
                      <a:pPr indent="0" lvl="0" marL="0" rtl="0" algn="l">
                        <a:spcBef>
                          <a:spcPts val="0"/>
                        </a:spcBef>
                        <a:spcAft>
                          <a:spcPts val="0"/>
                        </a:spcAft>
                        <a:buNone/>
                      </a:pPr>
                      <a:r>
                        <a:rPr lang="en-US"/>
                        <a:t>Write Frequency</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US"/>
                        <a:t>10 time-steps(50 records)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31650">
                <a:tc>
                  <a:txBody>
                    <a:bodyPr/>
                    <a:lstStyle/>
                    <a:p>
                      <a:pPr indent="0" lvl="0" marL="0" rtl="0" algn="l">
                        <a:spcBef>
                          <a:spcPts val="0"/>
                        </a:spcBef>
                        <a:spcAft>
                          <a:spcPts val="0"/>
                        </a:spcAft>
                        <a:buNone/>
                      </a:pPr>
                      <a:r>
                        <a:rPr lang="en-US"/>
                        <a:t>File creation Frequency</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US"/>
                        <a:t>100 time-steps(5 output files)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bl>
          </a:graphicData>
        </a:graphic>
      </p:graphicFrame>
      <p:sp>
        <p:nvSpPr>
          <p:cNvPr id="401" name="Google Shape;401;g8ad5cc0f23_0_5"/>
          <p:cNvSpPr txBox="1"/>
          <p:nvPr/>
        </p:nvSpPr>
        <p:spPr>
          <a:xfrm>
            <a:off x="1959375" y="3310250"/>
            <a:ext cx="53241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Table</a:t>
            </a:r>
            <a:r>
              <a:rPr b="1" lang="en-US" sz="1600" u="sng">
                <a:latin typeface="Calibri"/>
                <a:ea typeface="Calibri"/>
                <a:cs typeface="Calibri"/>
                <a:sym typeface="Calibri"/>
              </a:rPr>
              <a:t> 1. Experimental Setup for I/O Imbalance Improvement</a:t>
            </a:r>
            <a:endParaRPr b="1" sz="1600" u="sng">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g8ad5cc0f23_0_12"/>
          <p:cNvSpPr txBox="1"/>
          <p:nvPr>
            <p:ph idx="12" type="sldNum"/>
          </p:nvPr>
        </p:nvSpPr>
        <p:spPr>
          <a:xfrm>
            <a:off x="7611532" y="6356351"/>
            <a:ext cx="903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08" name="Google Shape;408;g8ad5cc0f23_0_12"/>
          <p:cNvPicPr preferRelativeResize="0"/>
          <p:nvPr/>
        </p:nvPicPr>
        <p:blipFill>
          <a:blip r:embed="rId3">
            <a:alphaModFix/>
          </a:blip>
          <a:stretch>
            <a:fillRect/>
          </a:stretch>
        </p:blipFill>
        <p:spPr>
          <a:xfrm>
            <a:off x="681175" y="954100"/>
            <a:ext cx="7901251" cy="2373425"/>
          </a:xfrm>
          <a:prstGeom prst="rect">
            <a:avLst/>
          </a:prstGeom>
          <a:noFill/>
          <a:ln>
            <a:noFill/>
          </a:ln>
        </p:spPr>
      </p:pic>
      <p:pic>
        <p:nvPicPr>
          <p:cNvPr id="409" name="Google Shape;409;g8ad5cc0f23_0_12"/>
          <p:cNvPicPr preferRelativeResize="0"/>
          <p:nvPr/>
        </p:nvPicPr>
        <p:blipFill>
          <a:blip r:embed="rId4">
            <a:alphaModFix/>
          </a:blip>
          <a:stretch>
            <a:fillRect/>
          </a:stretch>
        </p:blipFill>
        <p:spPr>
          <a:xfrm>
            <a:off x="582500" y="3897200"/>
            <a:ext cx="7979001" cy="2287000"/>
          </a:xfrm>
          <a:prstGeom prst="rect">
            <a:avLst/>
          </a:prstGeom>
          <a:noFill/>
          <a:ln>
            <a:noFill/>
          </a:ln>
        </p:spPr>
      </p:pic>
      <p:sp>
        <p:nvSpPr>
          <p:cNvPr id="410" name="Google Shape;410;g8ad5cc0f23_0_12"/>
          <p:cNvSpPr txBox="1"/>
          <p:nvPr>
            <p:ph idx="4294967295" type="ctrTitle"/>
          </p:nvPr>
        </p:nvSpPr>
        <p:spPr>
          <a:xfrm>
            <a:off x="340000" y="354400"/>
            <a:ext cx="85836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1.</a:t>
            </a:r>
            <a:r>
              <a:rPr b="1" lang="en-US" sz="2400" u="sng">
                <a:solidFill>
                  <a:schemeClr val="dk1"/>
                </a:solidFill>
                <a:latin typeface="Calibri"/>
                <a:ea typeface="Calibri"/>
                <a:cs typeface="Calibri"/>
                <a:sym typeface="Calibri"/>
              </a:rPr>
              <a:t>Load Imbalance Reduction -- Imbalance Flow</a:t>
            </a:r>
            <a:endParaRPr b="1" i="0" sz="1800" u="sng" cap="none" strike="noStrike">
              <a:solidFill>
                <a:schemeClr val="accent2"/>
              </a:solidFill>
              <a:latin typeface="Calibri"/>
              <a:ea typeface="Calibri"/>
              <a:cs typeface="Calibri"/>
              <a:sym typeface="Calibri"/>
            </a:endParaRPr>
          </a:p>
        </p:txBody>
      </p:sp>
      <p:sp>
        <p:nvSpPr>
          <p:cNvPr id="411" name="Google Shape;411;g8ad5cc0f23_0_12"/>
          <p:cNvSpPr txBox="1"/>
          <p:nvPr/>
        </p:nvSpPr>
        <p:spPr>
          <a:xfrm>
            <a:off x="652425" y="6239400"/>
            <a:ext cx="76911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3. </a:t>
            </a:r>
            <a:r>
              <a:rPr b="1" lang="en-US" sz="1600" u="sng">
                <a:latin typeface="Calibri"/>
                <a:ea typeface="Calibri"/>
                <a:cs typeface="Calibri"/>
                <a:sym typeface="Calibri"/>
              </a:rPr>
              <a:t>Output (Imbalanced) = Define Files (Imbalanced) + Write into files (Balanced)</a:t>
            </a:r>
            <a:endParaRPr b="1" sz="1600" u="sng">
              <a:latin typeface="Calibri"/>
              <a:ea typeface="Calibri"/>
              <a:cs typeface="Calibri"/>
              <a:sym typeface="Calibri"/>
            </a:endParaRPr>
          </a:p>
        </p:txBody>
      </p:sp>
      <p:sp>
        <p:nvSpPr>
          <p:cNvPr id="412" name="Google Shape;412;g8ad5cc0f23_0_12"/>
          <p:cNvSpPr txBox="1"/>
          <p:nvPr/>
        </p:nvSpPr>
        <p:spPr>
          <a:xfrm>
            <a:off x="891325" y="3441200"/>
            <a:ext cx="76911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2. </a:t>
            </a:r>
            <a:r>
              <a:rPr b="1" lang="en-US" sz="1600" u="sng">
                <a:latin typeface="Calibri"/>
                <a:ea typeface="Calibri"/>
                <a:cs typeface="Calibri"/>
                <a:sym typeface="Calibri"/>
              </a:rPr>
              <a:t>CPU (Imbalanced) = Computation (Balanced) + Output (Imbalanced)</a:t>
            </a:r>
            <a:endParaRPr b="1" sz="1600" u="sng">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g8ad228a3b5_1_226"/>
          <p:cNvSpPr txBox="1"/>
          <p:nvPr>
            <p:ph idx="12" type="sldNum"/>
          </p:nvPr>
        </p:nvSpPr>
        <p:spPr>
          <a:xfrm>
            <a:off x="7611532" y="6356351"/>
            <a:ext cx="903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19" name="Google Shape;419;g8ad228a3b5_1_226"/>
          <p:cNvPicPr preferRelativeResize="0"/>
          <p:nvPr/>
        </p:nvPicPr>
        <p:blipFill>
          <a:blip r:embed="rId3">
            <a:alphaModFix/>
          </a:blip>
          <a:stretch>
            <a:fillRect/>
          </a:stretch>
        </p:blipFill>
        <p:spPr>
          <a:xfrm>
            <a:off x="567675" y="1004025"/>
            <a:ext cx="8355925" cy="5085525"/>
          </a:xfrm>
          <a:prstGeom prst="rect">
            <a:avLst/>
          </a:prstGeom>
          <a:noFill/>
          <a:ln>
            <a:noFill/>
          </a:ln>
        </p:spPr>
      </p:pic>
      <p:sp>
        <p:nvSpPr>
          <p:cNvPr id="420" name="Google Shape;420;g8ad228a3b5_1_226"/>
          <p:cNvSpPr txBox="1"/>
          <p:nvPr/>
        </p:nvSpPr>
        <p:spPr>
          <a:xfrm>
            <a:off x="2934600" y="6119100"/>
            <a:ext cx="32748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4. Imbalance Flow Diagram </a:t>
            </a:r>
            <a:endParaRPr b="1" sz="1600" u="sng">
              <a:latin typeface="Calibri"/>
              <a:ea typeface="Calibri"/>
              <a:cs typeface="Calibri"/>
              <a:sym typeface="Calibri"/>
            </a:endParaRPr>
          </a:p>
        </p:txBody>
      </p:sp>
      <p:sp>
        <p:nvSpPr>
          <p:cNvPr id="421" name="Google Shape;421;g8ad228a3b5_1_226"/>
          <p:cNvSpPr txBox="1"/>
          <p:nvPr>
            <p:ph idx="4294967295" type="ctrTitle"/>
          </p:nvPr>
        </p:nvSpPr>
        <p:spPr>
          <a:xfrm>
            <a:off x="340000" y="354400"/>
            <a:ext cx="85836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1.Load Imbalance Reduction -- Complete Imbalance Flow</a:t>
            </a:r>
            <a:endParaRPr b="1" i="0" sz="1800" u="sng" cap="none" strike="noStrike">
              <a:solidFill>
                <a:schemeClr val="accent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7"/>
          <p:cNvSpPr txBox="1"/>
          <p:nvPr>
            <p:ph idx="12" type="sldNum"/>
          </p:nvPr>
        </p:nvSpPr>
        <p:spPr>
          <a:xfrm>
            <a:off x="7611532" y="6356351"/>
            <a:ext cx="903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215" name="Google Shape;215;p7"/>
          <p:cNvSpPr txBox="1"/>
          <p:nvPr>
            <p:ph idx="4294967295" type="ctrTitle"/>
          </p:nvPr>
        </p:nvSpPr>
        <p:spPr>
          <a:xfrm>
            <a:off x="1143000" y="573824"/>
            <a:ext cx="6858000" cy="701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lang="en-US" sz="3600" u="sng">
                <a:solidFill>
                  <a:srgbClr val="000000"/>
                </a:solidFill>
                <a:latin typeface="Calibri"/>
                <a:ea typeface="Calibri"/>
                <a:cs typeface="Calibri"/>
                <a:sym typeface="Calibri"/>
              </a:rPr>
              <a:t>OBJECTIVE</a:t>
            </a:r>
            <a:endParaRPr b="1" i="0" sz="3600" u="sng" cap="none" strike="noStrike">
              <a:solidFill>
                <a:schemeClr val="accent2"/>
              </a:solidFill>
              <a:latin typeface="Calibri"/>
              <a:ea typeface="Calibri"/>
              <a:cs typeface="Calibri"/>
              <a:sym typeface="Calibri"/>
            </a:endParaRPr>
          </a:p>
        </p:txBody>
      </p:sp>
      <p:sp>
        <p:nvSpPr>
          <p:cNvPr id="216" name="Google Shape;216;p7"/>
          <p:cNvSpPr txBox="1"/>
          <p:nvPr/>
        </p:nvSpPr>
        <p:spPr>
          <a:xfrm>
            <a:off x="222700" y="1381350"/>
            <a:ext cx="8550300" cy="49431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Huge Gap between computational power and I/O performance of HPC systems.</a:t>
            </a:r>
            <a:endParaRPr b="0" i="0" sz="20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Many large-scale scientific applications do not adequately optimize the I/O operations.</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Aim of this project is to </a:t>
            </a:r>
            <a:r>
              <a:rPr b="1" i="0" lang="en-US" sz="2000" u="none" cap="none" strike="noStrike">
                <a:solidFill>
                  <a:schemeClr val="dk1"/>
                </a:solidFill>
                <a:latin typeface="Calibri"/>
                <a:ea typeface="Calibri"/>
                <a:cs typeface="Calibri"/>
                <a:sym typeface="Calibri"/>
              </a:rPr>
              <a:t>a</a:t>
            </a:r>
            <a:r>
              <a:rPr b="1" i="0" lang="en-US" sz="2000" u="none" cap="none" strike="noStrike">
                <a:solidFill>
                  <a:schemeClr val="dk1"/>
                </a:solidFill>
                <a:latin typeface="Calibri"/>
                <a:ea typeface="Calibri"/>
                <a:cs typeface="Calibri"/>
                <a:sym typeface="Calibri"/>
              </a:rPr>
              <a:t>nalyze the</a:t>
            </a:r>
            <a:r>
              <a:rPr b="1" i="0" lang="en-US" sz="2000" u="none" cap="none" strike="noStrike">
                <a:solidFill>
                  <a:schemeClr val="dk1"/>
                </a:solidFill>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I/O bottlenecks</a:t>
            </a:r>
            <a:r>
              <a:rPr b="0" i="0" lang="en-US" sz="2000" u="none" cap="none" strike="noStrike">
                <a:solidFill>
                  <a:schemeClr val="dk1"/>
                </a:solidFill>
                <a:latin typeface="Calibri"/>
                <a:ea typeface="Calibri"/>
                <a:cs typeface="Calibri"/>
                <a:sym typeface="Calibri"/>
              </a:rPr>
              <a:t> and minimize them to </a:t>
            </a:r>
            <a:r>
              <a:rPr b="1" i="0" lang="en-US" sz="2000" u="none" cap="none" strike="noStrike">
                <a:solidFill>
                  <a:schemeClr val="dk1"/>
                </a:solidFill>
                <a:latin typeface="Calibri"/>
                <a:ea typeface="Calibri"/>
                <a:cs typeface="Calibri"/>
                <a:sym typeface="Calibri"/>
              </a:rPr>
              <a:t>improve the I/O performance</a:t>
            </a:r>
            <a:r>
              <a:rPr b="0" i="0" lang="en-US" sz="2000" u="none" cap="none" strike="noStrike">
                <a:solidFill>
                  <a:schemeClr val="dk1"/>
                </a:solidFill>
                <a:latin typeface="Calibri"/>
                <a:ea typeface="Calibri"/>
                <a:cs typeface="Calibri"/>
                <a:sym typeface="Calibri"/>
              </a:rPr>
              <a:t> provided by the underlying parallel HPC  systems.</a:t>
            </a: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a).</a:t>
            </a:r>
            <a:r>
              <a:rPr b="0" i="0" lang="en-US" sz="2000" u="none" cap="none" strike="noStrike">
                <a:solidFill>
                  <a:schemeClr val="dk1"/>
                </a:solidFill>
                <a:latin typeface="Calibri"/>
                <a:ea typeface="Calibri"/>
                <a:cs typeface="Calibri"/>
                <a:sym typeface="Calibri"/>
              </a:rPr>
              <a:t>Regional Ocean Modeling System(ROMS) model is us</a:t>
            </a:r>
            <a:r>
              <a:rPr lang="en-US" sz="2000">
                <a:solidFill>
                  <a:schemeClr val="dk1"/>
                </a:solidFill>
                <a:latin typeface="Calibri"/>
                <a:ea typeface="Calibri"/>
                <a:cs typeface="Calibri"/>
                <a:sym typeface="Calibri"/>
              </a:rPr>
              <a:t>ed for </a:t>
            </a:r>
            <a:r>
              <a:rPr b="1" lang="en-US" sz="2000">
                <a:solidFill>
                  <a:schemeClr val="dk1"/>
                </a:solidFill>
                <a:latin typeface="Calibri"/>
                <a:ea typeface="Calibri"/>
                <a:cs typeface="Calibri"/>
                <a:sym typeface="Calibri"/>
              </a:rPr>
              <a:t>analyzing </a:t>
            </a:r>
            <a:r>
              <a:rPr lang="en-US" sz="2000">
                <a:solidFill>
                  <a:schemeClr val="dk1"/>
                </a:solidFill>
                <a:latin typeface="Calibri"/>
                <a:ea typeface="Calibri"/>
                <a:cs typeface="Calibri"/>
                <a:sym typeface="Calibri"/>
              </a:rPr>
              <a:t>the I/O performance issues. </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b).Based on the analysis results, the improvement strategies are implemented in the ROMS model for </a:t>
            </a:r>
            <a:r>
              <a:rPr b="1" lang="en-US" sz="2000">
                <a:solidFill>
                  <a:schemeClr val="dk1"/>
                </a:solidFill>
                <a:latin typeface="Calibri"/>
                <a:ea typeface="Calibri"/>
                <a:cs typeface="Calibri"/>
                <a:sym typeface="Calibri"/>
              </a:rPr>
              <a:t>improving </a:t>
            </a:r>
            <a:r>
              <a:rPr lang="en-US" sz="2000">
                <a:solidFill>
                  <a:schemeClr val="dk1"/>
                </a:solidFill>
                <a:latin typeface="Calibri"/>
                <a:ea typeface="Calibri"/>
                <a:cs typeface="Calibri"/>
                <a:sym typeface="Calibri"/>
              </a:rPr>
              <a:t>the I/O performance.</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g8ad5cc0f23_0_17"/>
          <p:cNvSpPr txBox="1"/>
          <p:nvPr>
            <p:ph idx="12" type="sldNum"/>
          </p:nvPr>
        </p:nvSpPr>
        <p:spPr>
          <a:xfrm>
            <a:off x="7611532" y="6356351"/>
            <a:ext cx="903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8" name="Google Shape;428;g8ad5cc0f23_0_17"/>
          <p:cNvSpPr txBox="1"/>
          <p:nvPr>
            <p:ph idx="4294967295" type="ctrTitle"/>
          </p:nvPr>
        </p:nvSpPr>
        <p:spPr>
          <a:xfrm>
            <a:off x="340000" y="430600"/>
            <a:ext cx="85836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1.</a:t>
            </a:r>
            <a:r>
              <a:rPr b="1" lang="en-US" sz="2400" u="sng">
                <a:solidFill>
                  <a:schemeClr val="dk1"/>
                </a:solidFill>
                <a:latin typeface="Calibri"/>
                <a:ea typeface="Calibri"/>
                <a:cs typeface="Calibri"/>
                <a:sym typeface="Calibri"/>
              </a:rPr>
              <a:t>Load Imbalance Reduction -- </a:t>
            </a:r>
            <a:r>
              <a:rPr b="1" lang="en-US" sz="2400" u="sng">
                <a:solidFill>
                  <a:schemeClr val="dk1"/>
                </a:solidFill>
                <a:latin typeface="Calibri"/>
                <a:ea typeface="Calibri"/>
                <a:cs typeface="Calibri"/>
                <a:sym typeface="Calibri"/>
              </a:rPr>
              <a:t>Important Technical Terms</a:t>
            </a:r>
            <a:endParaRPr b="1" i="0" sz="1800" u="sng" cap="none" strike="noStrike">
              <a:solidFill>
                <a:schemeClr val="accent2"/>
              </a:solidFill>
              <a:latin typeface="Calibri"/>
              <a:ea typeface="Calibri"/>
              <a:cs typeface="Calibri"/>
              <a:sym typeface="Calibri"/>
            </a:endParaRPr>
          </a:p>
        </p:txBody>
      </p:sp>
      <p:sp>
        <p:nvSpPr>
          <p:cNvPr id="429" name="Google Shape;429;g8ad5cc0f23_0_17"/>
          <p:cNvSpPr txBox="1"/>
          <p:nvPr/>
        </p:nvSpPr>
        <p:spPr>
          <a:xfrm>
            <a:off x="577450" y="1125550"/>
            <a:ext cx="8108700" cy="5230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The </a:t>
            </a:r>
            <a:r>
              <a:rPr b="1" lang="en-US" sz="1600">
                <a:solidFill>
                  <a:schemeClr val="dk1"/>
                </a:solidFill>
                <a:latin typeface="Calibri"/>
                <a:ea typeface="Calibri"/>
                <a:cs typeface="Calibri"/>
                <a:sym typeface="Calibri"/>
              </a:rPr>
              <a:t>non-tiled variable data</a:t>
            </a:r>
            <a:r>
              <a:rPr lang="en-US" sz="1600">
                <a:solidFill>
                  <a:schemeClr val="dk1"/>
                </a:solidFill>
                <a:latin typeface="Calibri"/>
                <a:ea typeface="Calibri"/>
                <a:cs typeface="Calibri"/>
                <a:sym typeface="Calibri"/>
              </a:rPr>
              <a:t> is not distributed among processes as they are either single-valued variable or small vectors.  Ex -- Latitude, Longitude</a:t>
            </a:r>
            <a:endParaRPr sz="1600">
              <a:solidFill>
                <a:schemeClr val="dk1"/>
              </a:solidFill>
              <a:latin typeface="Calibri"/>
              <a:ea typeface="Calibri"/>
              <a:cs typeface="Calibri"/>
              <a:sym typeface="Calibri"/>
            </a:endParaRPr>
          </a:p>
          <a:p>
            <a:pPr indent="0" lvl="0" marL="457200" rtl="0" algn="l">
              <a:spcBef>
                <a:spcPts val="0"/>
              </a:spcBef>
              <a:spcAft>
                <a:spcPts val="0"/>
              </a:spcAft>
              <a:buNone/>
            </a:pPr>
            <a:r>
              <a:rPr lang="en-US" sz="1600">
                <a:solidFill>
                  <a:schemeClr val="dk1"/>
                </a:solidFill>
                <a:latin typeface="Calibri"/>
                <a:ea typeface="Calibri"/>
                <a:cs typeface="Calibri"/>
                <a:sym typeface="Calibri"/>
              </a:rPr>
              <a:t>The</a:t>
            </a:r>
            <a:r>
              <a:rPr b="1" lang="en-US" sz="1600">
                <a:solidFill>
                  <a:schemeClr val="dk1"/>
                </a:solidFill>
                <a:latin typeface="Calibri"/>
                <a:ea typeface="Calibri"/>
                <a:cs typeface="Calibri"/>
                <a:sym typeface="Calibri"/>
              </a:rPr>
              <a:t> tiled variable data</a:t>
            </a:r>
            <a:r>
              <a:rPr lang="en-US" sz="1600">
                <a:solidFill>
                  <a:schemeClr val="dk1"/>
                </a:solidFill>
                <a:latin typeface="Calibri"/>
                <a:ea typeface="Calibri"/>
                <a:cs typeface="Calibri"/>
                <a:sym typeface="Calibri"/>
              </a:rPr>
              <a:t> is distributed in tiles among the processes typically the 2d or 3d variables.   Ex -- Surface Velocity, 3D velocity</a:t>
            </a:r>
            <a:endParaRPr sz="1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The </a:t>
            </a:r>
            <a:r>
              <a:rPr b="1" lang="en-US" sz="1600">
                <a:solidFill>
                  <a:schemeClr val="dk1"/>
                </a:solidFill>
                <a:latin typeface="Calibri"/>
                <a:ea typeface="Calibri"/>
                <a:cs typeface="Calibri"/>
                <a:sym typeface="Calibri"/>
              </a:rPr>
              <a:t>time-recordless variable data</a:t>
            </a:r>
            <a:r>
              <a:rPr lang="en-US" sz="1600">
                <a:solidFill>
                  <a:schemeClr val="dk1"/>
                </a:solidFill>
                <a:latin typeface="Calibri"/>
                <a:ea typeface="Calibri"/>
                <a:cs typeface="Calibri"/>
                <a:sym typeface="Calibri"/>
              </a:rPr>
              <a:t> → Written only once during </a:t>
            </a:r>
            <a:r>
              <a:rPr b="1" lang="en-US" sz="1600">
                <a:solidFill>
                  <a:schemeClr val="dk1"/>
                </a:solidFill>
                <a:highlight>
                  <a:srgbClr val="FFFFFF"/>
                </a:highlight>
                <a:latin typeface="Calibri"/>
                <a:ea typeface="Calibri"/>
                <a:cs typeface="Calibri"/>
                <a:sym typeface="Calibri"/>
              </a:rPr>
              <a:t>define phase</a:t>
            </a:r>
            <a:endParaRPr b="1" sz="16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None/>
            </a:pPr>
            <a:r>
              <a:rPr lang="en-US" sz="1600">
                <a:solidFill>
                  <a:schemeClr val="dk1"/>
                </a:solidFill>
                <a:latin typeface="Calibri"/>
                <a:ea typeface="Calibri"/>
                <a:cs typeface="Calibri"/>
                <a:sym typeface="Calibri"/>
              </a:rPr>
              <a:t>The</a:t>
            </a:r>
            <a:r>
              <a:rPr b="1" lang="en-US" sz="1600">
                <a:solidFill>
                  <a:schemeClr val="dk1"/>
                </a:solidFill>
                <a:latin typeface="Calibri"/>
                <a:ea typeface="Calibri"/>
                <a:cs typeface="Calibri"/>
                <a:sym typeface="Calibri"/>
              </a:rPr>
              <a:t> time varying variable data</a:t>
            </a:r>
            <a:r>
              <a:rPr lang="en-US" sz="1600">
                <a:solidFill>
                  <a:schemeClr val="dk1"/>
                </a:solidFill>
                <a:latin typeface="Calibri"/>
                <a:ea typeface="Calibri"/>
                <a:cs typeface="Calibri"/>
                <a:sym typeface="Calibri"/>
              </a:rPr>
              <a:t> → Written at user defined frequency during </a:t>
            </a:r>
            <a:r>
              <a:rPr b="1" lang="en-US" sz="1600">
                <a:solidFill>
                  <a:schemeClr val="dk1"/>
                </a:solidFill>
                <a:highlight>
                  <a:srgbClr val="FFFFFF"/>
                </a:highlight>
                <a:latin typeface="Calibri"/>
                <a:ea typeface="Calibri"/>
                <a:cs typeface="Calibri"/>
                <a:sym typeface="Calibri"/>
              </a:rPr>
              <a:t>write phase</a:t>
            </a:r>
            <a:endParaRPr b="1" sz="1800">
              <a:highlight>
                <a:srgbClr val="FFFFFF"/>
              </a:highlight>
              <a:latin typeface="Calibri"/>
              <a:ea typeface="Calibri"/>
              <a:cs typeface="Calibri"/>
              <a:sym typeface="Calibri"/>
            </a:endParaRPr>
          </a:p>
          <a:p>
            <a:pPr indent="0" lvl="0" marL="457200" rtl="0" algn="l">
              <a:spcBef>
                <a:spcPts val="0"/>
              </a:spcBef>
              <a:spcAft>
                <a:spcPts val="0"/>
              </a:spcAft>
              <a:buNone/>
            </a:pPr>
            <a:r>
              <a:t/>
            </a:r>
            <a:endParaRPr b="1" sz="18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n-US" sz="1800">
                <a:latin typeface="Calibri"/>
                <a:ea typeface="Calibri"/>
                <a:cs typeface="Calibri"/>
                <a:sym typeface="Calibri"/>
              </a:rPr>
              <a:t>Output </a:t>
            </a:r>
            <a:r>
              <a:rPr lang="en-US" sz="1600">
                <a:latin typeface="Calibri"/>
                <a:ea typeface="Calibri"/>
                <a:cs typeface="Calibri"/>
                <a:sym typeface="Calibri"/>
              </a:rPr>
              <a:t>phase further consists of two phases:</a:t>
            </a:r>
            <a:r>
              <a:rPr b="1" lang="en-US" sz="1600">
                <a:latin typeface="Calibri"/>
                <a:ea typeface="Calibri"/>
                <a:cs typeface="Calibri"/>
                <a:sym typeface="Calibri"/>
              </a:rPr>
              <a:t> </a:t>
            </a:r>
            <a:r>
              <a:rPr b="1" lang="en-US" sz="1800">
                <a:highlight>
                  <a:srgbClr val="FF9900"/>
                </a:highlight>
                <a:latin typeface="Calibri"/>
                <a:ea typeface="Calibri"/>
                <a:cs typeface="Calibri"/>
                <a:sym typeface="Calibri"/>
              </a:rPr>
              <a:t>define phase</a:t>
            </a:r>
            <a:r>
              <a:rPr b="1" lang="en-US" sz="1800">
                <a:latin typeface="Calibri"/>
                <a:ea typeface="Calibri"/>
                <a:cs typeface="Calibri"/>
                <a:sym typeface="Calibri"/>
              </a:rPr>
              <a:t> </a:t>
            </a:r>
            <a:r>
              <a:rPr lang="en-US" sz="1600">
                <a:latin typeface="Calibri"/>
                <a:ea typeface="Calibri"/>
                <a:cs typeface="Calibri"/>
                <a:sym typeface="Calibri"/>
              </a:rPr>
              <a:t>and </a:t>
            </a:r>
            <a:r>
              <a:rPr b="1" lang="en-US" sz="1800">
                <a:highlight>
                  <a:srgbClr val="00FF00"/>
                </a:highlight>
                <a:latin typeface="Calibri"/>
                <a:ea typeface="Calibri"/>
                <a:cs typeface="Calibri"/>
                <a:sym typeface="Calibri"/>
              </a:rPr>
              <a:t>write phase</a:t>
            </a:r>
            <a:r>
              <a:rPr lang="en-US" sz="1600">
                <a:latin typeface="Calibri"/>
                <a:ea typeface="Calibri"/>
                <a:cs typeface="Calibri"/>
                <a:sym typeface="Calibri"/>
              </a:rPr>
              <a:t>.</a:t>
            </a:r>
            <a:endParaRPr sz="1600">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In the</a:t>
            </a:r>
            <a:r>
              <a:rPr b="1" lang="en-US" sz="1600">
                <a:latin typeface="Calibri"/>
                <a:ea typeface="Calibri"/>
                <a:cs typeface="Calibri"/>
                <a:sym typeface="Calibri"/>
              </a:rPr>
              <a:t> </a:t>
            </a:r>
            <a:r>
              <a:rPr b="1" lang="en-US" sz="1800">
                <a:highlight>
                  <a:srgbClr val="FF9900"/>
                </a:highlight>
                <a:latin typeface="Calibri"/>
                <a:ea typeface="Calibri"/>
                <a:cs typeface="Calibri"/>
                <a:sym typeface="Calibri"/>
              </a:rPr>
              <a:t>define phase</a:t>
            </a:r>
            <a:r>
              <a:rPr lang="en-US" sz="1600">
                <a:latin typeface="Calibri"/>
                <a:ea typeface="Calibri"/>
                <a:cs typeface="Calibri"/>
                <a:sym typeface="Calibri"/>
              </a:rPr>
              <a:t>, the NetCDF file is created and all the variables are defined. </a:t>
            </a:r>
            <a:endParaRPr sz="1600">
              <a:latin typeface="Calibri"/>
              <a:ea typeface="Calibri"/>
              <a:cs typeface="Calibri"/>
              <a:sym typeface="Calibri"/>
            </a:endParaRPr>
          </a:p>
          <a:p>
            <a:pPr indent="0" lvl="0" marL="457200" rtl="0" algn="l">
              <a:spcBef>
                <a:spcPts val="0"/>
              </a:spcBef>
              <a:spcAft>
                <a:spcPts val="0"/>
              </a:spcAft>
              <a:buNone/>
            </a:pPr>
            <a:r>
              <a:rPr lang="en-US" sz="1600">
                <a:latin typeface="Calibri"/>
                <a:ea typeface="Calibri"/>
                <a:cs typeface="Calibri"/>
                <a:sym typeface="Calibri"/>
              </a:rPr>
              <a:t>The defining phase involve either </a:t>
            </a:r>
            <a:r>
              <a:rPr b="1" lang="en-US" sz="1600">
                <a:solidFill>
                  <a:schemeClr val="dk1"/>
                </a:solidFill>
                <a:highlight>
                  <a:srgbClr val="00FFFF"/>
                </a:highlight>
                <a:latin typeface="Calibri"/>
                <a:ea typeface="Calibri"/>
                <a:cs typeface="Calibri"/>
                <a:sym typeface="Calibri"/>
              </a:rPr>
              <a:t>Define Info </a:t>
            </a:r>
            <a:r>
              <a:rPr b="1" lang="en-US" sz="1600">
                <a:solidFill>
                  <a:schemeClr val="dk1"/>
                </a:solidFill>
                <a:highlight>
                  <a:srgbClr val="FFFFFF"/>
                </a:highlight>
                <a:latin typeface="Calibri"/>
                <a:ea typeface="Calibri"/>
                <a:cs typeface="Calibri"/>
                <a:sym typeface="Calibri"/>
              </a:rPr>
              <a:t>or </a:t>
            </a:r>
            <a:r>
              <a:rPr b="1" lang="en-US" sz="1600">
                <a:solidFill>
                  <a:schemeClr val="dk1"/>
                </a:solidFill>
                <a:highlight>
                  <a:srgbClr val="FF0000"/>
                </a:highlight>
                <a:latin typeface="Calibri"/>
                <a:ea typeface="Calibri"/>
                <a:cs typeface="Calibri"/>
                <a:sym typeface="Calibri"/>
              </a:rPr>
              <a:t>Write Info</a:t>
            </a:r>
            <a:r>
              <a:rPr lang="en-US" sz="1600">
                <a:solidFill>
                  <a:schemeClr val="dk1"/>
                </a:solidFill>
                <a:highlight>
                  <a:srgbClr val="FF0000"/>
                </a:highlight>
                <a:latin typeface="Calibri"/>
                <a:ea typeface="Calibri"/>
                <a:cs typeface="Calibri"/>
                <a:sym typeface="Calibri"/>
              </a:rPr>
              <a:t>.</a:t>
            </a:r>
            <a:endParaRPr sz="1600">
              <a:latin typeface="Calibri"/>
              <a:ea typeface="Calibri"/>
              <a:cs typeface="Calibri"/>
              <a:sym typeface="Calibri"/>
            </a:endParaRPr>
          </a:p>
          <a:p>
            <a:pPr indent="0" lvl="0" marL="457200" rtl="0" algn="l">
              <a:spcBef>
                <a:spcPts val="0"/>
              </a:spcBef>
              <a:spcAft>
                <a:spcPts val="0"/>
              </a:spcAft>
              <a:buNone/>
            </a:pPr>
            <a:r>
              <a:rPr b="1" lang="en-US" sz="1600">
                <a:highlight>
                  <a:srgbClr val="00FFFF"/>
                </a:highlight>
                <a:latin typeface="Calibri"/>
                <a:ea typeface="Calibri"/>
                <a:cs typeface="Calibri"/>
                <a:sym typeface="Calibri"/>
              </a:rPr>
              <a:t>Define Info</a:t>
            </a:r>
            <a:r>
              <a:rPr lang="en-US" sz="1600">
                <a:latin typeface="Calibri"/>
                <a:ea typeface="Calibri"/>
                <a:cs typeface="Calibri"/>
                <a:sym typeface="Calibri"/>
              </a:rPr>
              <a:t> (It involves creating a NetCDF file, defining dimensions, attributes, and variables)</a:t>
            </a:r>
            <a:endParaRPr sz="1600">
              <a:latin typeface="Calibri"/>
              <a:ea typeface="Calibri"/>
              <a:cs typeface="Calibri"/>
              <a:sym typeface="Calibri"/>
            </a:endParaRPr>
          </a:p>
          <a:p>
            <a:pPr indent="0" lvl="0" marL="457200" rtl="0" algn="l">
              <a:spcBef>
                <a:spcPts val="0"/>
              </a:spcBef>
              <a:spcAft>
                <a:spcPts val="0"/>
              </a:spcAft>
              <a:buNone/>
            </a:pPr>
            <a:r>
              <a:rPr lang="en-US" sz="1600">
                <a:latin typeface="Calibri"/>
                <a:ea typeface="Calibri"/>
                <a:cs typeface="Calibri"/>
                <a:sym typeface="Calibri"/>
              </a:rPr>
              <a:t>and </a:t>
            </a:r>
            <a:r>
              <a:rPr b="1" lang="en-US" sz="1600">
                <a:highlight>
                  <a:srgbClr val="FF0000"/>
                </a:highlight>
                <a:latin typeface="Calibri"/>
                <a:ea typeface="Calibri"/>
                <a:cs typeface="Calibri"/>
                <a:sym typeface="Calibri"/>
              </a:rPr>
              <a:t>Write Info</a:t>
            </a:r>
            <a:r>
              <a:rPr lang="en-US" sz="1600">
                <a:highlight>
                  <a:srgbClr val="FF0000"/>
                </a:highlight>
                <a:latin typeface="Calibri"/>
                <a:ea typeface="Calibri"/>
                <a:cs typeface="Calibri"/>
                <a:sym typeface="Calibri"/>
              </a:rPr>
              <a:t> </a:t>
            </a:r>
            <a:r>
              <a:rPr lang="en-US" sz="1600">
                <a:latin typeface="Calibri"/>
                <a:ea typeface="Calibri"/>
                <a:cs typeface="Calibri"/>
                <a:sym typeface="Calibri"/>
              </a:rPr>
              <a:t>(It involves writing </a:t>
            </a:r>
            <a:r>
              <a:rPr b="1" lang="en-US" sz="1600">
                <a:latin typeface="Calibri"/>
                <a:ea typeface="Calibri"/>
                <a:cs typeface="Calibri"/>
                <a:sym typeface="Calibri"/>
              </a:rPr>
              <a:t>time-recordless non-tiled as well as tiled 2D</a:t>
            </a:r>
            <a:r>
              <a:rPr lang="en-US" sz="1600">
                <a:latin typeface="Calibri"/>
                <a:ea typeface="Calibri"/>
                <a:cs typeface="Calibri"/>
                <a:sym typeface="Calibri"/>
              </a:rPr>
              <a:t>, information variables) or appending into an existing NetCDF file).</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In the </a:t>
            </a:r>
            <a:r>
              <a:rPr b="1" lang="en-US" sz="1800">
                <a:highlight>
                  <a:srgbClr val="00FF00"/>
                </a:highlight>
                <a:latin typeface="Calibri"/>
                <a:ea typeface="Calibri"/>
                <a:cs typeface="Calibri"/>
                <a:sym typeface="Calibri"/>
              </a:rPr>
              <a:t>write phase</a:t>
            </a:r>
            <a:r>
              <a:rPr lang="en-US" sz="1600">
                <a:latin typeface="Calibri"/>
                <a:ea typeface="Calibri"/>
                <a:cs typeface="Calibri"/>
                <a:sym typeface="Calibri"/>
              </a:rPr>
              <a:t>, the data for the </a:t>
            </a:r>
            <a:r>
              <a:rPr b="1" lang="en-US" sz="1600">
                <a:latin typeface="Calibri"/>
                <a:ea typeface="Calibri"/>
                <a:cs typeface="Calibri"/>
                <a:sym typeface="Calibri"/>
              </a:rPr>
              <a:t>time-varying tiled 2D or 3D</a:t>
            </a:r>
            <a:r>
              <a:rPr lang="en-US" sz="1600">
                <a:latin typeface="Calibri"/>
                <a:ea typeface="Calibri"/>
                <a:cs typeface="Calibri"/>
                <a:sym typeface="Calibri"/>
              </a:rPr>
              <a:t> variables that are defined during define phase is written into the file.</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457200" rtl="0" algn="l">
              <a:spcBef>
                <a:spcPts val="0"/>
              </a:spcBef>
              <a:spcAft>
                <a:spcPts val="0"/>
              </a:spcAft>
              <a:buNone/>
            </a:pPr>
            <a:r>
              <a:t/>
            </a:r>
            <a:endParaRPr b="1" sz="1600">
              <a:solidFill>
                <a:schemeClr val="dk1"/>
              </a:solidFill>
              <a:highlight>
                <a:srgbClr val="00FF00"/>
              </a:highlight>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g8ad5cc0f23_0_22"/>
          <p:cNvSpPr txBox="1"/>
          <p:nvPr>
            <p:ph idx="12" type="sldNum"/>
          </p:nvPr>
        </p:nvSpPr>
        <p:spPr>
          <a:xfrm>
            <a:off x="8221132" y="6508751"/>
            <a:ext cx="903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36" name="Google Shape;436;g8ad5cc0f23_0_22"/>
          <p:cNvPicPr preferRelativeResize="0"/>
          <p:nvPr/>
        </p:nvPicPr>
        <p:blipFill>
          <a:blip r:embed="rId3">
            <a:alphaModFix/>
          </a:blip>
          <a:stretch>
            <a:fillRect/>
          </a:stretch>
        </p:blipFill>
        <p:spPr>
          <a:xfrm>
            <a:off x="178525" y="807300"/>
            <a:ext cx="3971601" cy="2875176"/>
          </a:xfrm>
          <a:prstGeom prst="rect">
            <a:avLst/>
          </a:prstGeom>
          <a:noFill/>
          <a:ln>
            <a:noFill/>
          </a:ln>
        </p:spPr>
      </p:pic>
      <p:pic>
        <p:nvPicPr>
          <p:cNvPr id="437" name="Google Shape;437;g8ad5cc0f23_0_22"/>
          <p:cNvPicPr preferRelativeResize="0"/>
          <p:nvPr/>
        </p:nvPicPr>
        <p:blipFill>
          <a:blip r:embed="rId4">
            <a:alphaModFix/>
          </a:blip>
          <a:stretch>
            <a:fillRect/>
          </a:stretch>
        </p:blipFill>
        <p:spPr>
          <a:xfrm>
            <a:off x="0" y="3941425"/>
            <a:ext cx="4591049" cy="2648050"/>
          </a:xfrm>
          <a:prstGeom prst="rect">
            <a:avLst/>
          </a:prstGeom>
          <a:noFill/>
          <a:ln>
            <a:noFill/>
          </a:ln>
        </p:spPr>
      </p:pic>
      <p:pic>
        <p:nvPicPr>
          <p:cNvPr id="438" name="Google Shape;438;g8ad5cc0f23_0_22"/>
          <p:cNvPicPr preferRelativeResize="0"/>
          <p:nvPr/>
        </p:nvPicPr>
        <p:blipFill>
          <a:blip r:embed="rId5">
            <a:alphaModFix/>
          </a:blip>
          <a:stretch>
            <a:fillRect/>
          </a:stretch>
        </p:blipFill>
        <p:spPr>
          <a:xfrm>
            <a:off x="4591050" y="3941425"/>
            <a:ext cx="4552950" cy="2648050"/>
          </a:xfrm>
          <a:prstGeom prst="rect">
            <a:avLst/>
          </a:prstGeom>
          <a:noFill/>
          <a:ln>
            <a:noFill/>
          </a:ln>
        </p:spPr>
      </p:pic>
      <p:sp>
        <p:nvSpPr>
          <p:cNvPr id="439" name="Google Shape;439;g8ad5cc0f23_0_22"/>
          <p:cNvSpPr txBox="1"/>
          <p:nvPr>
            <p:ph idx="4294967295" type="ctrTitle"/>
          </p:nvPr>
        </p:nvSpPr>
        <p:spPr>
          <a:xfrm>
            <a:off x="340000" y="354400"/>
            <a:ext cx="85836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1.</a:t>
            </a:r>
            <a:r>
              <a:rPr b="1" lang="en-US" sz="2400" u="sng">
                <a:solidFill>
                  <a:schemeClr val="dk1"/>
                </a:solidFill>
                <a:latin typeface="Calibri"/>
                <a:ea typeface="Calibri"/>
                <a:cs typeface="Calibri"/>
                <a:sym typeface="Calibri"/>
              </a:rPr>
              <a:t>Load Imbalance Reduction -- Improvements with New Setup</a:t>
            </a:r>
            <a:endParaRPr b="1" i="0" sz="1800" u="sng" cap="none" strike="noStrike">
              <a:solidFill>
                <a:schemeClr val="accent2"/>
              </a:solidFill>
              <a:latin typeface="Calibri"/>
              <a:ea typeface="Calibri"/>
              <a:cs typeface="Calibri"/>
              <a:sym typeface="Calibri"/>
            </a:endParaRPr>
          </a:p>
        </p:txBody>
      </p:sp>
      <p:sp>
        <p:nvSpPr>
          <p:cNvPr id="440" name="Google Shape;440;g8ad5cc0f23_0_22"/>
          <p:cNvSpPr txBox="1"/>
          <p:nvPr/>
        </p:nvSpPr>
        <p:spPr>
          <a:xfrm>
            <a:off x="446300" y="6396850"/>
            <a:ext cx="36333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6. Default setup of the ROMS model</a:t>
            </a:r>
            <a:endParaRPr b="1" sz="1600" u="sng">
              <a:latin typeface="Calibri"/>
              <a:ea typeface="Calibri"/>
              <a:cs typeface="Calibri"/>
              <a:sym typeface="Calibri"/>
            </a:endParaRPr>
          </a:p>
        </p:txBody>
      </p:sp>
      <p:sp>
        <p:nvSpPr>
          <p:cNvPr id="441" name="Google Shape;441;g8ad5cc0f23_0_22"/>
          <p:cNvSpPr txBox="1"/>
          <p:nvPr/>
        </p:nvSpPr>
        <p:spPr>
          <a:xfrm>
            <a:off x="5036000" y="6244450"/>
            <a:ext cx="32748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600" u="sng">
              <a:latin typeface="Calibri"/>
              <a:ea typeface="Calibri"/>
              <a:cs typeface="Calibri"/>
              <a:sym typeface="Calibri"/>
            </a:endParaRPr>
          </a:p>
        </p:txBody>
      </p:sp>
      <p:sp>
        <p:nvSpPr>
          <p:cNvPr id="442" name="Google Shape;442;g8ad5cc0f23_0_22"/>
          <p:cNvSpPr txBox="1"/>
          <p:nvPr/>
        </p:nvSpPr>
        <p:spPr>
          <a:xfrm>
            <a:off x="4954925" y="6396850"/>
            <a:ext cx="36333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7. New setup of the ROMS model</a:t>
            </a:r>
            <a:endParaRPr b="1" sz="1600" u="sng">
              <a:latin typeface="Calibri"/>
              <a:ea typeface="Calibri"/>
              <a:cs typeface="Calibri"/>
              <a:sym typeface="Calibri"/>
            </a:endParaRPr>
          </a:p>
        </p:txBody>
      </p:sp>
      <p:sp>
        <p:nvSpPr>
          <p:cNvPr id="443" name="Google Shape;443;g8ad5cc0f23_0_22"/>
          <p:cNvSpPr txBox="1"/>
          <p:nvPr/>
        </p:nvSpPr>
        <p:spPr>
          <a:xfrm>
            <a:off x="4375475" y="1169475"/>
            <a:ext cx="4792200" cy="223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2000" u="sng" cap="none" strike="noStrike">
                <a:solidFill>
                  <a:srgbClr val="000000"/>
                </a:solidFill>
                <a:latin typeface="Calibri"/>
                <a:ea typeface="Calibri"/>
                <a:cs typeface="Calibri"/>
                <a:sym typeface="Calibri"/>
              </a:rPr>
              <a:t>Observation</a:t>
            </a:r>
            <a:r>
              <a:rPr b="1" i="0" lang="en-US" sz="2000" u="sng" cap="none" strike="noStrike">
                <a:solidFill>
                  <a:srgbClr val="000000"/>
                </a:solidFill>
                <a:latin typeface="Calibri"/>
                <a:ea typeface="Calibri"/>
                <a:cs typeface="Calibri"/>
                <a:sym typeface="Calibri"/>
              </a:rPr>
              <a:t>s</a:t>
            </a:r>
            <a:r>
              <a:rPr b="0" i="0" lang="en-US" sz="2000" u="sng" cap="none" strike="noStrike">
                <a:solidFill>
                  <a:srgbClr val="000000"/>
                </a:solidFill>
                <a:latin typeface="Calibri"/>
                <a:ea typeface="Calibri"/>
                <a:cs typeface="Calibri"/>
                <a:sym typeface="Calibri"/>
              </a:rPr>
              <a:t>:</a:t>
            </a:r>
            <a:endParaRPr sz="2000" u="sng">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lang="en-US" sz="1600">
                <a:latin typeface="Calibri"/>
                <a:ea typeface="Calibri"/>
                <a:cs typeface="Calibri"/>
                <a:sym typeface="Calibri"/>
              </a:rPr>
              <a:t>The Computation and Write phase are balanced</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solidFill>
                  <a:schemeClr val="dk1"/>
                </a:solidFill>
                <a:latin typeface="Calibri"/>
                <a:ea typeface="Calibri"/>
                <a:cs typeface="Calibri"/>
                <a:sym typeface="Calibri"/>
              </a:rPr>
              <a:t>The CPU, Output, Define phase,  Write_Info are imbalanced</a:t>
            </a:r>
            <a:endParaRPr sz="1600">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lang="en-US" sz="1600">
                <a:latin typeface="Calibri"/>
                <a:ea typeface="Calibri"/>
                <a:cs typeface="Calibri"/>
                <a:sym typeface="Calibri"/>
              </a:rPr>
              <a:t>The 3d variables in write are consuming most of the write timing</a:t>
            </a:r>
            <a:r>
              <a:rPr b="0" i="0" lang="en-US" sz="1600" u="none" cap="none" strike="noStrike">
                <a:solidFill>
                  <a:srgbClr val="000000"/>
                </a:solidFill>
                <a:latin typeface="Calibri"/>
                <a:ea typeface="Calibri"/>
                <a:cs typeface="Calibri"/>
                <a:sym typeface="Calibri"/>
              </a:rPr>
              <a:t> </a:t>
            </a:r>
            <a:endParaRPr b="0" i="0" sz="16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4" name="Google Shape;444;g8ad5cc0f23_0_22"/>
          <p:cNvSpPr txBox="1"/>
          <p:nvPr/>
        </p:nvSpPr>
        <p:spPr>
          <a:xfrm>
            <a:off x="-163650" y="3540625"/>
            <a:ext cx="61290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5. </a:t>
            </a:r>
            <a:r>
              <a:rPr b="1" lang="en-US" sz="1600" u="sng">
                <a:latin typeface="Calibri"/>
                <a:ea typeface="Calibri"/>
                <a:cs typeface="Calibri"/>
                <a:sym typeface="Calibri"/>
              </a:rPr>
              <a:t>Min, Max and Averages times comparison for 1440 Processes</a:t>
            </a:r>
            <a:endParaRPr b="1" sz="1600" u="sng">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g8ad5cc0f23_0_27"/>
          <p:cNvSpPr txBox="1"/>
          <p:nvPr>
            <p:ph idx="12" type="sldNum"/>
          </p:nvPr>
        </p:nvSpPr>
        <p:spPr>
          <a:xfrm>
            <a:off x="7611532" y="6356351"/>
            <a:ext cx="903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51" name="Google Shape;451;g8ad5cc0f23_0_27"/>
          <p:cNvPicPr preferRelativeResize="0"/>
          <p:nvPr/>
        </p:nvPicPr>
        <p:blipFill>
          <a:blip r:embed="rId3">
            <a:alphaModFix/>
          </a:blip>
          <a:stretch>
            <a:fillRect/>
          </a:stretch>
        </p:blipFill>
        <p:spPr>
          <a:xfrm>
            <a:off x="208125" y="828000"/>
            <a:ext cx="5395474" cy="2324400"/>
          </a:xfrm>
          <a:prstGeom prst="rect">
            <a:avLst/>
          </a:prstGeom>
          <a:noFill/>
          <a:ln>
            <a:noFill/>
          </a:ln>
        </p:spPr>
      </p:pic>
      <p:pic>
        <p:nvPicPr>
          <p:cNvPr id="452" name="Google Shape;452;g8ad5cc0f23_0_27"/>
          <p:cNvPicPr preferRelativeResize="0"/>
          <p:nvPr/>
        </p:nvPicPr>
        <p:blipFill>
          <a:blip r:embed="rId4">
            <a:alphaModFix/>
          </a:blip>
          <a:stretch>
            <a:fillRect/>
          </a:stretch>
        </p:blipFill>
        <p:spPr>
          <a:xfrm>
            <a:off x="210175" y="3499750"/>
            <a:ext cx="4852550" cy="2999400"/>
          </a:xfrm>
          <a:prstGeom prst="rect">
            <a:avLst/>
          </a:prstGeom>
          <a:noFill/>
          <a:ln>
            <a:noFill/>
          </a:ln>
        </p:spPr>
      </p:pic>
      <p:sp>
        <p:nvSpPr>
          <p:cNvPr id="453" name="Google Shape;453;g8ad5cc0f23_0_27"/>
          <p:cNvSpPr txBox="1"/>
          <p:nvPr>
            <p:ph idx="4294967295" type="ctrTitle"/>
          </p:nvPr>
        </p:nvSpPr>
        <p:spPr>
          <a:xfrm>
            <a:off x="340000" y="354400"/>
            <a:ext cx="85836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1.</a:t>
            </a:r>
            <a:r>
              <a:rPr b="1" lang="en-US" sz="2400" u="sng">
                <a:solidFill>
                  <a:schemeClr val="dk1"/>
                </a:solidFill>
                <a:latin typeface="Calibri"/>
                <a:ea typeface="Calibri"/>
                <a:cs typeface="Calibri"/>
                <a:sym typeface="Calibri"/>
              </a:rPr>
              <a:t>Load Imbalance Reduction -- Bottleneck Function Studies </a:t>
            </a:r>
            <a:endParaRPr b="1" i="0" sz="1800" u="sng" cap="none" strike="noStrike">
              <a:solidFill>
                <a:schemeClr val="accent2"/>
              </a:solidFill>
              <a:latin typeface="Calibri"/>
              <a:ea typeface="Calibri"/>
              <a:cs typeface="Calibri"/>
              <a:sym typeface="Calibri"/>
            </a:endParaRPr>
          </a:p>
        </p:txBody>
      </p:sp>
      <p:sp>
        <p:nvSpPr>
          <p:cNvPr id="454" name="Google Shape;454;g8ad5cc0f23_0_27"/>
          <p:cNvSpPr txBox="1"/>
          <p:nvPr/>
        </p:nvSpPr>
        <p:spPr>
          <a:xfrm>
            <a:off x="5311200" y="3372700"/>
            <a:ext cx="3832800" cy="294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2000" u="sng" cap="none" strike="noStrike">
                <a:solidFill>
                  <a:srgbClr val="000000"/>
                </a:solidFill>
                <a:latin typeface="Calibri"/>
                <a:ea typeface="Calibri"/>
                <a:cs typeface="Calibri"/>
                <a:sym typeface="Calibri"/>
              </a:rPr>
              <a:t>Observations</a:t>
            </a:r>
            <a:r>
              <a:rPr lang="en-US" sz="2000" u="sng">
                <a:latin typeface="Calibri"/>
                <a:ea typeface="Calibri"/>
                <a:cs typeface="Calibri"/>
                <a:sym typeface="Calibri"/>
              </a:rPr>
              <a:t>:</a:t>
            </a:r>
            <a:endParaRPr sz="2000" u="sng">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sz="2000" u="sng">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lang="en-US" sz="1600">
                <a:latin typeface="Calibri"/>
                <a:ea typeface="Calibri"/>
                <a:cs typeface="Calibri"/>
                <a:sym typeface="Calibri"/>
              </a:rPr>
              <a:t>7 different types of function are involved in those 66 function calls</a:t>
            </a:r>
            <a:endParaRPr sz="1600">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lang="en-US" sz="1600">
                <a:latin typeface="Calibri"/>
                <a:ea typeface="Calibri"/>
                <a:cs typeface="Calibri"/>
                <a:sym typeface="Calibri"/>
              </a:rPr>
              <a:t>Imbalance from each of those 7 types of function is proportional to the number of times they are called</a:t>
            </a:r>
            <a:endParaRPr sz="1600">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1" lang="en-US" sz="1600">
                <a:latin typeface="Calibri"/>
                <a:ea typeface="Calibri"/>
                <a:cs typeface="Calibri"/>
                <a:sym typeface="Calibri"/>
              </a:rPr>
              <a:t>All the 66 functions are equally responsible for the imbalance</a:t>
            </a:r>
            <a:endParaRPr b="1" sz="1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5" name="Google Shape;455;g8ad5cc0f23_0_27"/>
          <p:cNvSpPr txBox="1"/>
          <p:nvPr/>
        </p:nvSpPr>
        <p:spPr>
          <a:xfrm>
            <a:off x="0" y="6457200"/>
            <a:ext cx="54744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9. </a:t>
            </a:r>
            <a:r>
              <a:rPr b="1" lang="en-US" sz="1600" u="sng">
                <a:latin typeface="Calibri"/>
                <a:ea typeface="Calibri"/>
                <a:cs typeface="Calibri"/>
                <a:sym typeface="Calibri"/>
              </a:rPr>
              <a:t>Imbalance Contribution by different NetCDF Functions</a:t>
            </a:r>
            <a:endParaRPr b="1" sz="1600" u="sng">
              <a:latin typeface="Calibri"/>
              <a:ea typeface="Calibri"/>
              <a:cs typeface="Calibri"/>
              <a:sym typeface="Calibri"/>
            </a:endParaRPr>
          </a:p>
        </p:txBody>
      </p:sp>
      <p:sp>
        <p:nvSpPr>
          <p:cNvPr id="456" name="Google Shape;456;g8ad5cc0f23_0_27"/>
          <p:cNvSpPr txBox="1"/>
          <p:nvPr/>
        </p:nvSpPr>
        <p:spPr>
          <a:xfrm>
            <a:off x="561200" y="3076200"/>
            <a:ext cx="41505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8. </a:t>
            </a:r>
            <a:r>
              <a:rPr b="1" lang="en-US" sz="1600" u="sng">
                <a:latin typeface="Calibri"/>
                <a:ea typeface="Calibri"/>
                <a:cs typeface="Calibri"/>
                <a:sym typeface="Calibri"/>
              </a:rPr>
              <a:t>Bottleneck in the 7 different functions</a:t>
            </a:r>
            <a:endParaRPr b="1" sz="1600" u="sng">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g8ad5cc0f23_0_41"/>
          <p:cNvSpPr txBox="1"/>
          <p:nvPr>
            <p:ph idx="12" type="sldNum"/>
          </p:nvPr>
        </p:nvSpPr>
        <p:spPr>
          <a:xfrm>
            <a:off x="7611532" y="6356351"/>
            <a:ext cx="903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600"/>
              <a:buFont typeface="Arial"/>
              <a:buNone/>
            </a:pPr>
            <a:fld id="{00000000-1234-1234-1234-123412341234}" type="slidenum">
              <a:rPr lang="en-US"/>
              <a:t>‹#›</a:t>
            </a:fld>
            <a:endParaRPr/>
          </a:p>
        </p:txBody>
      </p:sp>
      <p:pic>
        <p:nvPicPr>
          <p:cNvPr id="463" name="Google Shape;463;g8ad5cc0f23_0_41"/>
          <p:cNvPicPr preferRelativeResize="0"/>
          <p:nvPr/>
        </p:nvPicPr>
        <p:blipFill>
          <a:blip r:embed="rId3">
            <a:alphaModFix/>
          </a:blip>
          <a:stretch>
            <a:fillRect/>
          </a:stretch>
        </p:blipFill>
        <p:spPr>
          <a:xfrm>
            <a:off x="772225" y="823700"/>
            <a:ext cx="5481339" cy="2460374"/>
          </a:xfrm>
          <a:prstGeom prst="rect">
            <a:avLst/>
          </a:prstGeom>
          <a:noFill/>
          <a:ln>
            <a:noFill/>
          </a:ln>
        </p:spPr>
      </p:pic>
      <p:pic>
        <p:nvPicPr>
          <p:cNvPr id="464" name="Google Shape;464;g8ad5cc0f23_0_41"/>
          <p:cNvPicPr preferRelativeResize="0"/>
          <p:nvPr/>
        </p:nvPicPr>
        <p:blipFill>
          <a:blip r:embed="rId4">
            <a:alphaModFix/>
          </a:blip>
          <a:stretch>
            <a:fillRect/>
          </a:stretch>
        </p:blipFill>
        <p:spPr>
          <a:xfrm>
            <a:off x="812475" y="3558400"/>
            <a:ext cx="5389474" cy="2193700"/>
          </a:xfrm>
          <a:prstGeom prst="rect">
            <a:avLst/>
          </a:prstGeom>
          <a:noFill/>
          <a:ln>
            <a:noFill/>
          </a:ln>
        </p:spPr>
      </p:pic>
      <p:pic>
        <p:nvPicPr>
          <p:cNvPr id="465" name="Google Shape;465;g8ad5cc0f23_0_41"/>
          <p:cNvPicPr preferRelativeResize="0"/>
          <p:nvPr/>
        </p:nvPicPr>
        <p:blipFill>
          <a:blip r:embed="rId5">
            <a:alphaModFix/>
          </a:blip>
          <a:stretch>
            <a:fillRect/>
          </a:stretch>
        </p:blipFill>
        <p:spPr>
          <a:xfrm>
            <a:off x="694500" y="5876925"/>
            <a:ext cx="5481350" cy="706750"/>
          </a:xfrm>
          <a:prstGeom prst="rect">
            <a:avLst/>
          </a:prstGeom>
          <a:noFill/>
          <a:ln>
            <a:noFill/>
          </a:ln>
        </p:spPr>
      </p:pic>
      <p:sp>
        <p:nvSpPr>
          <p:cNvPr id="466" name="Google Shape;466;g8ad5cc0f23_0_41"/>
          <p:cNvSpPr txBox="1"/>
          <p:nvPr>
            <p:ph idx="4294967295" type="ctrTitle"/>
          </p:nvPr>
        </p:nvSpPr>
        <p:spPr>
          <a:xfrm>
            <a:off x="340000" y="354400"/>
            <a:ext cx="85836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1.</a:t>
            </a:r>
            <a:r>
              <a:rPr b="1" lang="en-US" sz="2400" u="sng">
                <a:solidFill>
                  <a:schemeClr val="dk1"/>
                </a:solidFill>
                <a:latin typeface="Calibri"/>
                <a:ea typeface="Calibri"/>
                <a:cs typeface="Calibri"/>
                <a:sym typeface="Calibri"/>
              </a:rPr>
              <a:t>Load Imbalance Reduction -- </a:t>
            </a:r>
            <a:r>
              <a:rPr b="1" lang="en-US" sz="2400" u="sng">
                <a:solidFill>
                  <a:schemeClr val="dk1"/>
                </a:solidFill>
                <a:latin typeface="Calibri"/>
                <a:ea typeface="Calibri"/>
                <a:cs typeface="Calibri"/>
                <a:sym typeface="Calibri"/>
              </a:rPr>
              <a:t>Performance Improvement Results</a:t>
            </a:r>
            <a:r>
              <a:rPr b="1" lang="en-US" sz="2400" u="sng">
                <a:solidFill>
                  <a:schemeClr val="dk1"/>
                </a:solidFill>
                <a:latin typeface="Calibri"/>
                <a:ea typeface="Calibri"/>
                <a:cs typeface="Calibri"/>
                <a:sym typeface="Calibri"/>
              </a:rPr>
              <a:t> </a:t>
            </a:r>
            <a:endParaRPr b="1" i="0" sz="1800" u="sng" cap="none" strike="noStrike">
              <a:solidFill>
                <a:schemeClr val="accent2"/>
              </a:solidFill>
              <a:latin typeface="Calibri"/>
              <a:ea typeface="Calibri"/>
              <a:cs typeface="Calibri"/>
              <a:sym typeface="Calibri"/>
            </a:endParaRPr>
          </a:p>
        </p:txBody>
      </p:sp>
      <p:sp>
        <p:nvSpPr>
          <p:cNvPr id="467" name="Google Shape;467;g8ad5cc0f23_0_41"/>
          <p:cNvSpPr txBox="1"/>
          <p:nvPr/>
        </p:nvSpPr>
        <p:spPr>
          <a:xfrm>
            <a:off x="228600" y="706150"/>
            <a:ext cx="7707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u="sng">
                <a:latin typeface="Calibri"/>
                <a:ea typeface="Calibri"/>
                <a:cs typeface="Calibri"/>
                <a:sym typeface="Calibri"/>
              </a:rPr>
              <a:t>Fig 10.</a:t>
            </a:r>
            <a:endParaRPr b="1" u="sng">
              <a:latin typeface="Calibri"/>
              <a:ea typeface="Calibri"/>
              <a:cs typeface="Calibri"/>
              <a:sym typeface="Calibri"/>
            </a:endParaRPr>
          </a:p>
        </p:txBody>
      </p:sp>
      <p:sp>
        <p:nvSpPr>
          <p:cNvPr id="468" name="Google Shape;468;g8ad5cc0f23_0_41"/>
          <p:cNvSpPr txBox="1"/>
          <p:nvPr/>
        </p:nvSpPr>
        <p:spPr>
          <a:xfrm>
            <a:off x="228600" y="3431950"/>
            <a:ext cx="6945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u="sng">
                <a:latin typeface="Calibri"/>
                <a:ea typeface="Calibri"/>
                <a:cs typeface="Calibri"/>
                <a:sym typeface="Calibri"/>
              </a:rPr>
              <a:t>Fig 11.</a:t>
            </a:r>
            <a:endParaRPr b="1" u="sng">
              <a:latin typeface="Calibri"/>
              <a:ea typeface="Calibri"/>
              <a:cs typeface="Calibri"/>
              <a:sym typeface="Calibri"/>
            </a:endParaRPr>
          </a:p>
        </p:txBody>
      </p:sp>
      <p:sp>
        <p:nvSpPr>
          <p:cNvPr id="469" name="Google Shape;469;g8ad5cc0f23_0_41"/>
          <p:cNvSpPr txBox="1"/>
          <p:nvPr/>
        </p:nvSpPr>
        <p:spPr>
          <a:xfrm>
            <a:off x="187600" y="6482800"/>
            <a:ext cx="61785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u="sng">
                <a:latin typeface="Calibri"/>
                <a:ea typeface="Calibri"/>
                <a:cs typeface="Calibri"/>
                <a:sym typeface="Calibri"/>
              </a:rPr>
              <a:t>Fig 12. Non-overlapping CPU time imbalance contributed by different processes</a:t>
            </a:r>
            <a:endParaRPr b="1" u="sng">
              <a:latin typeface="Calibri"/>
              <a:ea typeface="Calibri"/>
              <a:cs typeface="Calibri"/>
              <a:sym typeface="Calibri"/>
            </a:endParaRPr>
          </a:p>
        </p:txBody>
      </p:sp>
      <p:sp>
        <p:nvSpPr>
          <p:cNvPr id="470" name="Google Shape;470;g8ad5cc0f23_0_41"/>
          <p:cNvSpPr txBox="1"/>
          <p:nvPr/>
        </p:nvSpPr>
        <p:spPr>
          <a:xfrm>
            <a:off x="6253575" y="976100"/>
            <a:ext cx="2890500" cy="517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2000" u="sng" cap="none" strike="noStrike">
                <a:solidFill>
                  <a:srgbClr val="000000"/>
                </a:solidFill>
                <a:latin typeface="Calibri"/>
                <a:ea typeface="Calibri"/>
                <a:cs typeface="Calibri"/>
                <a:sym typeface="Calibri"/>
              </a:rPr>
              <a:t>Observations</a:t>
            </a:r>
            <a:r>
              <a:rPr lang="en-US" sz="2000" u="sng">
                <a:latin typeface="Calibri"/>
                <a:ea typeface="Calibri"/>
                <a:cs typeface="Calibri"/>
                <a:sym typeface="Calibri"/>
              </a:rPr>
              <a:t>:</a:t>
            </a:r>
            <a:endParaRPr sz="2000" u="sng">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sz="2000" u="sng">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1" lang="en-US" sz="1600">
                <a:latin typeface="Calibri"/>
                <a:ea typeface="Calibri"/>
                <a:cs typeface="Calibri"/>
                <a:sym typeface="Calibri"/>
              </a:rPr>
              <a:t>85% Improvement in wallclock time wrt default parallel NetCDF</a:t>
            </a:r>
            <a:r>
              <a:rPr lang="en-US" sz="1600">
                <a:latin typeface="Calibri"/>
                <a:ea typeface="Calibri"/>
                <a:cs typeface="Calibri"/>
                <a:sym typeface="Calibri"/>
              </a:rPr>
              <a:t> and </a:t>
            </a:r>
            <a:r>
              <a:rPr b="1" lang="en-US" sz="1600">
                <a:latin typeface="Calibri"/>
                <a:ea typeface="Calibri"/>
                <a:cs typeface="Calibri"/>
                <a:sym typeface="Calibri"/>
              </a:rPr>
              <a:t>27% wrt serial NetCDF</a:t>
            </a:r>
            <a:endParaRPr b="1" sz="1600">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lang="en-US" sz="1600">
                <a:latin typeface="Calibri"/>
                <a:ea typeface="Calibri"/>
                <a:cs typeface="Calibri"/>
                <a:sym typeface="Calibri"/>
              </a:rPr>
              <a:t>Wallclock time much higher than max of all CPU times for default parallel NetCDF</a:t>
            </a:r>
            <a:endParaRPr sz="1600">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lang="en-US" sz="1600">
                <a:latin typeface="Calibri"/>
                <a:ea typeface="Calibri"/>
                <a:cs typeface="Calibri"/>
                <a:sym typeface="Calibri"/>
              </a:rPr>
              <a:t>Imbalance is solved from the improvement in the define phase</a:t>
            </a:r>
            <a:endParaRPr sz="1600">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b="1" lang="en-US" sz="1600">
                <a:latin typeface="Calibri"/>
                <a:ea typeface="Calibri"/>
                <a:cs typeface="Calibri"/>
                <a:sym typeface="Calibri"/>
              </a:rPr>
              <a:t>Parallel Write phase performing better than serial write phase</a:t>
            </a:r>
            <a:endParaRPr b="1" sz="1600">
              <a:latin typeface="Calibri"/>
              <a:ea typeface="Calibri"/>
              <a:cs typeface="Calibri"/>
              <a:sym typeface="Calibri"/>
            </a:endParaRPr>
          </a:p>
          <a:p>
            <a:pPr indent="0" lvl="0" marL="0" marR="0" rtl="0" algn="l">
              <a:lnSpc>
                <a:spcPct val="100000"/>
              </a:lnSpc>
              <a:spcBef>
                <a:spcPts val="0"/>
              </a:spcBef>
              <a:spcAft>
                <a:spcPts val="0"/>
              </a:spcAft>
              <a:buNone/>
            </a:pPr>
            <a:r>
              <a:t/>
            </a:r>
            <a:endParaRPr sz="1600">
              <a:latin typeface="Calibri"/>
              <a:ea typeface="Calibri"/>
              <a:cs typeface="Calibri"/>
              <a:sym typeface="Calibri"/>
            </a:endParaRPr>
          </a:p>
          <a:p>
            <a:pPr indent="0" lvl="0" marL="0" marR="0" rtl="0" algn="l">
              <a:lnSpc>
                <a:spcPct val="100000"/>
              </a:lnSpc>
              <a:spcBef>
                <a:spcPts val="0"/>
              </a:spcBef>
              <a:spcAft>
                <a:spcPts val="0"/>
              </a:spcAft>
              <a:buNone/>
            </a:pPr>
            <a:r>
              <a:t/>
            </a:r>
            <a:endParaRPr sz="1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g8ad5cc0f23_0_48"/>
          <p:cNvSpPr txBox="1"/>
          <p:nvPr>
            <p:ph idx="12" type="sldNum"/>
          </p:nvPr>
        </p:nvSpPr>
        <p:spPr>
          <a:xfrm>
            <a:off x="7611532" y="6356351"/>
            <a:ext cx="903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77" name="Google Shape;477;g8ad5cc0f23_0_48"/>
          <p:cNvPicPr preferRelativeResize="0"/>
          <p:nvPr/>
        </p:nvPicPr>
        <p:blipFill>
          <a:blip r:embed="rId3">
            <a:alphaModFix/>
          </a:blip>
          <a:stretch>
            <a:fillRect/>
          </a:stretch>
        </p:blipFill>
        <p:spPr>
          <a:xfrm>
            <a:off x="354575" y="705700"/>
            <a:ext cx="4588925" cy="3879675"/>
          </a:xfrm>
          <a:prstGeom prst="rect">
            <a:avLst/>
          </a:prstGeom>
          <a:noFill/>
          <a:ln>
            <a:noFill/>
          </a:ln>
        </p:spPr>
      </p:pic>
      <p:sp>
        <p:nvSpPr>
          <p:cNvPr id="478" name="Google Shape;478;g8ad5cc0f23_0_48"/>
          <p:cNvSpPr txBox="1"/>
          <p:nvPr>
            <p:ph idx="4294967295" type="ctrTitle"/>
          </p:nvPr>
        </p:nvSpPr>
        <p:spPr>
          <a:xfrm>
            <a:off x="340000" y="354400"/>
            <a:ext cx="85836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1.</a:t>
            </a:r>
            <a:r>
              <a:rPr b="1" lang="en-US" sz="2400" u="sng">
                <a:solidFill>
                  <a:schemeClr val="dk1"/>
                </a:solidFill>
                <a:latin typeface="Calibri"/>
                <a:ea typeface="Calibri"/>
                <a:cs typeface="Calibri"/>
                <a:sym typeface="Calibri"/>
              </a:rPr>
              <a:t>Load Imbalance Reduction -- New Scalability Results</a:t>
            </a:r>
            <a:endParaRPr b="1" i="0" sz="1800" u="sng" cap="none" strike="noStrike">
              <a:solidFill>
                <a:schemeClr val="accent2"/>
              </a:solidFill>
              <a:latin typeface="Calibri"/>
              <a:ea typeface="Calibri"/>
              <a:cs typeface="Calibri"/>
              <a:sym typeface="Calibri"/>
            </a:endParaRPr>
          </a:p>
        </p:txBody>
      </p:sp>
      <p:sp>
        <p:nvSpPr>
          <p:cNvPr id="479" name="Google Shape;479;g8ad5cc0f23_0_48"/>
          <p:cNvSpPr txBox="1"/>
          <p:nvPr/>
        </p:nvSpPr>
        <p:spPr>
          <a:xfrm>
            <a:off x="2531500" y="4405100"/>
            <a:ext cx="9039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u="sng">
                <a:latin typeface="Calibri"/>
                <a:ea typeface="Calibri"/>
                <a:cs typeface="Calibri"/>
                <a:sym typeface="Calibri"/>
              </a:rPr>
              <a:t>Fig 13 A. </a:t>
            </a:r>
            <a:endParaRPr b="1" u="sng">
              <a:latin typeface="Calibri"/>
              <a:ea typeface="Calibri"/>
              <a:cs typeface="Calibri"/>
              <a:sym typeface="Calibri"/>
            </a:endParaRPr>
          </a:p>
        </p:txBody>
      </p:sp>
      <p:sp>
        <p:nvSpPr>
          <p:cNvPr id="480" name="Google Shape;480;g8ad5cc0f23_0_48"/>
          <p:cNvSpPr txBox="1"/>
          <p:nvPr/>
        </p:nvSpPr>
        <p:spPr>
          <a:xfrm>
            <a:off x="6936225" y="4405100"/>
            <a:ext cx="9039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u="sng">
                <a:latin typeface="Calibri"/>
                <a:ea typeface="Calibri"/>
                <a:cs typeface="Calibri"/>
                <a:sym typeface="Calibri"/>
              </a:rPr>
              <a:t>Fig 13 B. </a:t>
            </a:r>
            <a:endParaRPr b="1" u="sng">
              <a:latin typeface="Calibri"/>
              <a:ea typeface="Calibri"/>
              <a:cs typeface="Calibri"/>
              <a:sym typeface="Calibri"/>
            </a:endParaRPr>
          </a:p>
        </p:txBody>
      </p:sp>
      <p:sp>
        <p:nvSpPr>
          <p:cNvPr id="481" name="Google Shape;481;g8ad5cc0f23_0_48"/>
          <p:cNvSpPr txBox="1"/>
          <p:nvPr/>
        </p:nvSpPr>
        <p:spPr>
          <a:xfrm>
            <a:off x="340000" y="4501100"/>
            <a:ext cx="8088900" cy="184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2000" u="sng" cap="none" strike="noStrike">
                <a:solidFill>
                  <a:srgbClr val="000000"/>
                </a:solidFill>
                <a:latin typeface="Calibri"/>
                <a:ea typeface="Calibri"/>
                <a:cs typeface="Calibri"/>
                <a:sym typeface="Calibri"/>
              </a:rPr>
              <a:t>Observations</a:t>
            </a:r>
            <a:r>
              <a:rPr lang="en-US" sz="2000" u="sng">
                <a:latin typeface="Calibri"/>
                <a:ea typeface="Calibri"/>
                <a:cs typeface="Calibri"/>
                <a:sym typeface="Calibri"/>
              </a:rPr>
              <a:t>:</a:t>
            </a:r>
            <a:endParaRPr sz="2000" u="sng">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sz="2000" u="sng">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b="1" lang="en-US" sz="1600">
                <a:latin typeface="Calibri"/>
                <a:ea typeface="Calibri"/>
                <a:cs typeface="Calibri"/>
                <a:sym typeface="Calibri"/>
              </a:rPr>
              <a:t>Par_COL (New Parallel NetCDF setup) is scaling well</a:t>
            </a:r>
            <a:endParaRPr b="1" sz="1600">
              <a:latin typeface="Calibri"/>
              <a:ea typeface="Calibri"/>
              <a:cs typeface="Calibri"/>
              <a:sym typeface="Calibri"/>
            </a:endParaRPr>
          </a:p>
          <a:p>
            <a:pPr indent="0" lvl="0" marL="457200" marR="0" rtl="0" algn="l">
              <a:lnSpc>
                <a:spcPct val="100000"/>
              </a:lnSpc>
              <a:spcBef>
                <a:spcPts val="0"/>
              </a:spcBef>
              <a:spcAft>
                <a:spcPts val="0"/>
              </a:spcAft>
              <a:buNone/>
            </a:pPr>
            <a:r>
              <a:t/>
            </a:r>
            <a:endParaRPr b="1"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n-US" sz="1600">
                <a:solidFill>
                  <a:schemeClr val="dk1"/>
                </a:solidFill>
                <a:latin typeface="Calibri"/>
                <a:ea typeface="Calibri"/>
                <a:cs typeface="Calibri"/>
                <a:sym typeface="Calibri"/>
              </a:rPr>
              <a:t>Par_COL  execution time lower than Par_IND</a:t>
            </a:r>
            <a:r>
              <a:rPr lang="en-US" sz="1600">
                <a:solidFill>
                  <a:schemeClr val="dk1"/>
                </a:solidFill>
                <a:latin typeface="Calibri"/>
                <a:ea typeface="Calibri"/>
                <a:cs typeface="Calibri"/>
                <a:sym typeface="Calibri"/>
              </a:rPr>
              <a:t> (Default Parallel NetCDF setup) </a:t>
            </a:r>
            <a:r>
              <a:rPr b="1" lang="en-US" sz="1600">
                <a:solidFill>
                  <a:schemeClr val="dk1"/>
                </a:solidFill>
                <a:latin typeface="Calibri"/>
                <a:ea typeface="Calibri"/>
                <a:cs typeface="Calibri"/>
                <a:sym typeface="Calibri"/>
              </a:rPr>
              <a:t>as well as Serial NetCDF</a:t>
            </a:r>
            <a:r>
              <a:rPr lang="en-US" sz="1600">
                <a:solidFill>
                  <a:schemeClr val="dk1"/>
                </a:solidFill>
                <a:latin typeface="Calibri"/>
                <a:ea typeface="Calibri"/>
                <a:cs typeface="Calibri"/>
                <a:sym typeface="Calibri"/>
              </a:rPr>
              <a:t> for 960 and 1440 processes</a:t>
            </a:r>
            <a:endParaRPr sz="1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Write time of Par_COL is lower than Serial </a:t>
            </a:r>
            <a:r>
              <a:rPr lang="en-US" sz="1600">
                <a:solidFill>
                  <a:schemeClr val="dk1"/>
                </a:solidFill>
                <a:latin typeface="Calibri"/>
                <a:ea typeface="Calibri"/>
                <a:cs typeface="Calibri"/>
                <a:sym typeface="Calibri"/>
              </a:rPr>
              <a:t>for 960 and 1440 processes</a:t>
            </a:r>
            <a:endParaRPr sz="1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6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u="sng">
              <a:latin typeface="Calibri"/>
              <a:ea typeface="Calibri"/>
              <a:cs typeface="Calibri"/>
              <a:sym typeface="Calibri"/>
            </a:endParaRPr>
          </a:p>
          <a:p>
            <a:pPr indent="0" lvl="0" marL="0" marR="0" rtl="0" algn="l">
              <a:lnSpc>
                <a:spcPct val="100000"/>
              </a:lnSpc>
              <a:spcBef>
                <a:spcPts val="0"/>
              </a:spcBef>
              <a:spcAft>
                <a:spcPts val="0"/>
              </a:spcAft>
              <a:buNone/>
            </a:pPr>
            <a:r>
              <a:t/>
            </a:r>
            <a:endParaRPr sz="1600">
              <a:latin typeface="Calibri"/>
              <a:ea typeface="Calibri"/>
              <a:cs typeface="Calibri"/>
              <a:sym typeface="Calibri"/>
            </a:endParaRPr>
          </a:p>
          <a:p>
            <a:pPr indent="0" lvl="0" marL="0" marR="0" rtl="0" algn="l">
              <a:lnSpc>
                <a:spcPct val="100000"/>
              </a:lnSpc>
              <a:spcBef>
                <a:spcPts val="0"/>
              </a:spcBef>
              <a:spcAft>
                <a:spcPts val="0"/>
              </a:spcAft>
              <a:buNone/>
            </a:pPr>
            <a:r>
              <a:t/>
            </a:r>
            <a:endParaRPr sz="1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82" name="Google Shape;482;g8ad5cc0f23_0_48"/>
          <p:cNvPicPr preferRelativeResize="0"/>
          <p:nvPr/>
        </p:nvPicPr>
        <p:blipFill>
          <a:blip r:embed="rId4">
            <a:alphaModFix/>
          </a:blip>
          <a:stretch>
            <a:fillRect/>
          </a:stretch>
        </p:blipFill>
        <p:spPr>
          <a:xfrm>
            <a:off x="5376775" y="811237"/>
            <a:ext cx="3718000" cy="3640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g8ad5cc0f23_0_53"/>
          <p:cNvSpPr txBox="1"/>
          <p:nvPr>
            <p:ph idx="12" type="sldNum"/>
          </p:nvPr>
        </p:nvSpPr>
        <p:spPr>
          <a:xfrm>
            <a:off x="7611532" y="6356351"/>
            <a:ext cx="903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9" name="Google Shape;489;g8ad5cc0f23_0_53"/>
          <p:cNvSpPr txBox="1"/>
          <p:nvPr>
            <p:ph idx="4294967295" type="ctrTitle"/>
          </p:nvPr>
        </p:nvSpPr>
        <p:spPr>
          <a:xfrm>
            <a:off x="340000" y="430600"/>
            <a:ext cx="85836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2.Selective writing strategy</a:t>
            </a:r>
            <a:r>
              <a:rPr b="1" lang="en-US" sz="2400" u="sng">
                <a:solidFill>
                  <a:schemeClr val="dk1"/>
                </a:solidFill>
                <a:latin typeface="Calibri"/>
                <a:ea typeface="Calibri"/>
                <a:cs typeface="Calibri"/>
                <a:sym typeface="Calibri"/>
              </a:rPr>
              <a:t> -- Motivation</a:t>
            </a:r>
            <a:endParaRPr b="1" i="0" sz="2400" u="sng" cap="none" strike="noStrike">
              <a:solidFill>
                <a:schemeClr val="accent2"/>
              </a:solidFill>
              <a:latin typeface="Calibri"/>
              <a:ea typeface="Calibri"/>
              <a:cs typeface="Calibri"/>
              <a:sym typeface="Calibri"/>
            </a:endParaRPr>
          </a:p>
        </p:txBody>
      </p:sp>
      <p:sp>
        <p:nvSpPr>
          <p:cNvPr id="490" name="Google Shape;490;g8ad5cc0f23_0_53"/>
          <p:cNvSpPr txBox="1"/>
          <p:nvPr/>
        </p:nvSpPr>
        <p:spPr>
          <a:xfrm>
            <a:off x="503050" y="990775"/>
            <a:ext cx="8257500" cy="5055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US" sz="1600"/>
              <a:t>Variability in Climate Output Data -- </a:t>
            </a:r>
            <a:r>
              <a:rPr b="1" lang="en-US" sz="1600"/>
              <a:t>Spatial </a:t>
            </a:r>
            <a:r>
              <a:rPr lang="en-US" sz="1600"/>
              <a:t>and </a:t>
            </a:r>
            <a:r>
              <a:rPr b="1" lang="en-US" sz="1600"/>
              <a:t>Temporal variability</a:t>
            </a:r>
            <a:endParaRPr b="1" sz="1600"/>
          </a:p>
          <a:p>
            <a:pPr indent="0" lvl="0" marL="457200" rtl="0" algn="l">
              <a:spcBef>
                <a:spcPts val="0"/>
              </a:spcBef>
              <a:spcAft>
                <a:spcPts val="0"/>
              </a:spcAft>
              <a:buNone/>
            </a:pPr>
            <a:r>
              <a:rPr b="1" lang="en-US" sz="1600"/>
              <a:t>Spatial </a:t>
            </a:r>
            <a:r>
              <a:rPr b="1" lang="en-US" sz="1600"/>
              <a:t>variability</a:t>
            </a:r>
            <a:r>
              <a:rPr lang="en-US" sz="1600"/>
              <a:t> --</a:t>
            </a:r>
            <a:r>
              <a:rPr lang="en-US" sz="1600"/>
              <a:t> variation of a parameter across space for any given time instant.</a:t>
            </a:r>
            <a:endParaRPr sz="1600"/>
          </a:p>
          <a:p>
            <a:pPr indent="0" lvl="0" marL="457200" rtl="0" algn="l">
              <a:spcBef>
                <a:spcPts val="0"/>
              </a:spcBef>
              <a:spcAft>
                <a:spcPts val="0"/>
              </a:spcAft>
              <a:buNone/>
            </a:pPr>
            <a:r>
              <a:rPr lang="en-US" sz="1600"/>
              <a:t>Example - Eddies</a:t>
            </a:r>
            <a:endParaRPr sz="1600"/>
          </a:p>
          <a:p>
            <a:pPr indent="0" lvl="0" marL="457200" rtl="0" algn="l">
              <a:spcBef>
                <a:spcPts val="0"/>
              </a:spcBef>
              <a:spcAft>
                <a:spcPts val="0"/>
              </a:spcAft>
              <a:buNone/>
            </a:pPr>
            <a:r>
              <a:rPr b="1" lang="en-US" sz="1600"/>
              <a:t>Temporal variability </a:t>
            </a:r>
            <a:r>
              <a:rPr lang="en-US" sz="1600"/>
              <a:t>-- variation of a parameter over time for any given spatial location.</a:t>
            </a:r>
            <a:endParaRPr sz="1600"/>
          </a:p>
          <a:p>
            <a:pPr indent="0" lvl="0" marL="457200" rtl="0" algn="l">
              <a:spcBef>
                <a:spcPts val="0"/>
              </a:spcBef>
              <a:spcAft>
                <a:spcPts val="0"/>
              </a:spcAft>
              <a:buNone/>
            </a:pPr>
            <a:r>
              <a:rPr lang="en-US" sz="1600"/>
              <a:t>Example - hourly, daily, monthly, intraseasonal (15 to 60 days), seasonal (180 days), </a:t>
            </a:r>
            <a:endParaRPr sz="1600"/>
          </a:p>
          <a:p>
            <a:pPr indent="0" lvl="0" marL="457200" rtl="0" algn="l">
              <a:spcBef>
                <a:spcPts val="0"/>
              </a:spcBef>
              <a:spcAft>
                <a:spcPts val="0"/>
              </a:spcAft>
              <a:buNone/>
            </a:pPr>
            <a:r>
              <a:rPr lang="en-US" sz="1600"/>
              <a:t>                 annual(1 year), or interannual (multiple years).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For a given writing frequency, </a:t>
            </a:r>
            <a:r>
              <a:rPr b="1" lang="en-US" sz="1600"/>
              <a:t>variation in data</a:t>
            </a:r>
            <a:r>
              <a:rPr lang="en-US" sz="1600"/>
              <a:t> from the </a:t>
            </a:r>
            <a:r>
              <a:rPr b="1" lang="en-US" sz="1600"/>
              <a:t>last written step and the </a:t>
            </a:r>
            <a:endParaRPr b="1" sz="1600"/>
          </a:p>
          <a:p>
            <a:pPr indent="0" lvl="0" marL="0" rtl="0" algn="l">
              <a:spcBef>
                <a:spcPts val="0"/>
              </a:spcBef>
              <a:spcAft>
                <a:spcPts val="0"/>
              </a:spcAft>
              <a:buNone/>
            </a:pPr>
            <a:r>
              <a:rPr b="1" lang="en-US" sz="1600"/>
              <a:t>         present time-step is small</a:t>
            </a:r>
            <a:r>
              <a:rPr lang="en-US" sz="1600"/>
              <a:t> compared to other time-steps.</a:t>
            </a:r>
            <a:endParaRPr sz="1600"/>
          </a:p>
          <a:p>
            <a:pPr indent="0" lvl="0" marL="91440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Idea is to </a:t>
            </a:r>
            <a:r>
              <a:rPr b="1" lang="en-US" sz="1600"/>
              <a:t>avoid writing the present step data</a:t>
            </a:r>
            <a:r>
              <a:rPr lang="en-US" sz="1600"/>
              <a:t> again and use the previously written data for analysis to be performed on the present time-step.</a:t>
            </a:r>
            <a:endParaRPr sz="1600"/>
          </a:p>
          <a:p>
            <a:pPr indent="0" lvl="0" marL="91440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Leads to the </a:t>
            </a:r>
            <a:r>
              <a:rPr b="1" lang="en-US" sz="1600"/>
              <a:t>accuracy loss</a:t>
            </a:r>
            <a:r>
              <a:rPr lang="en-US" sz="1600"/>
              <a:t> of the data. But, it can </a:t>
            </a:r>
            <a:r>
              <a:rPr b="1" lang="en-US" sz="1600"/>
              <a:t>reduce the data write</a:t>
            </a:r>
            <a:r>
              <a:rPr lang="en-US" sz="1600"/>
              <a:t> timings.</a:t>
            </a:r>
            <a:endParaRPr sz="1600"/>
          </a:p>
          <a:p>
            <a:pPr indent="0" lvl="0" marL="91440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Implementable when some compromise on the accuracy loss is acceptable.</a:t>
            </a:r>
            <a:endParaRPr sz="1600"/>
          </a:p>
          <a:p>
            <a:pPr indent="0" lvl="0" marL="91440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Implemented in the ROMS model within the acceptable accuracy loss constraints set separately for each parameter.</a:t>
            </a:r>
            <a:endParaRPr sz="1600"/>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g8ad5cc0f23_0_58"/>
          <p:cNvSpPr txBox="1"/>
          <p:nvPr>
            <p:ph idx="12" type="sldNum"/>
          </p:nvPr>
        </p:nvSpPr>
        <p:spPr>
          <a:xfrm>
            <a:off x="7611532" y="6356351"/>
            <a:ext cx="903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97" name="Google Shape;497;g8ad5cc0f23_0_58"/>
          <p:cNvPicPr preferRelativeResize="0"/>
          <p:nvPr/>
        </p:nvPicPr>
        <p:blipFill>
          <a:blip r:embed="rId3">
            <a:alphaModFix/>
          </a:blip>
          <a:stretch>
            <a:fillRect/>
          </a:stretch>
        </p:blipFill>
        <p:spPr>
          <a:xfrm>
            <a:off x="786062" y="844500"/>
            <a:ext cx="3406962" cy="2932450"/>
          </a:xfrm>
          <a:prstGeom prst="rect">
            <a:avLst/>
          </a:prstGeom>
          <a:noFill/>
          <a:ln>
            <a:noFill/>
          </a:ln>
        </p:spPr>
      </p:pic>
      <p:pic>
        <p:nvPicPr>
          <p:cNvPr id="498" name="Google Shape;498;g8ad5cc0f23_0_58"/>
          <p:cNvPicPr preferRelativeResize="0"/>
          <p:nvPr/>
        </p:nvPicPr>
        <p:blipFill>
          <a:blip r:embed="rId4">
            <a:alphaModFix/>
          </a:blip>
          <a:stretch>
            <a:fillRect/>
          </a:stretch>
        </p:blipFill>
        <p:spPr>
          <a:xfrm>
            <a:off x="664963" y="4139850"/>
            <a:ext cx="7306731" cy="2641947"/>
          </a:xfrm>
          <a:prstGeom prst="rect">
            <a:avLst/>
          </a:prstGeom>
          <a:noFill/>
          <a:ln>
            <a:noFill/>
          </a:ln>
        </p:spPr>
      </p:pic>
      <p:sp>
        <p:nvSpPr>
          <p:cNvPr id="499" name="Google Shape;499;g8ad5cc0f23_0_58"/>
          <p:cNvSpPr txBox="1"/>
          <p:nvPr>
            <p:ph idx="4294967295" type="ctrTitle"/>
          </p:nvPr>
        </p:nvSpPr>
        <p:spPr>
          <a:xfrm>
            <a:off x="340000" y="354400"/>
            <a:ext cx="85836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2.</a:t>
            </a:r>
            <a:r>
              <a:rPr b="1" lang="en-US" sz="2400" u="sng">
                <a:solidFill>
                  <a:schemeClr val="dk1"/>
                </a:solidFill>
                <a:latin typeface="Calibri"/>
                <a:ea typeface="Calibri"/>
                <a:cs typeface="Calibri"/>
                <a:sym typeface="Calibri"/>
              </a:rPr>
              <a:t>Selective writing strategy -- Approach</a:t>
            </a:r>
            <a:endParaRPr b="1" i="0" sz="1800" u="sng" cap="none" strike="noStrike">
              <a:solidFill>
                <a:schemeClr val="accent2"/>
              </a:solidFill>
              <a:latin typeface="Calibri"/>
              <a:ea typeface="Calibri"/>
              <a:cs typeface="Calibri"/>
              <a:sym typeface="Calibri"/>
            </a:endParaRPr>
          </a:p>
        </p:txBody>
      </p:sp>
      <p:sp>
        <p:nvSpPr>
          <p:cNvPr id="500" name="Google Shape;500;g8ad5cc0f23_0_58"/>
          <p:cNvSpPr txBox="1"/>
          <p:nvPr>
            <p:ph idx="4294967295" type="ctrTitle"/>
          </p:nvPr>
        </p:nvSpPr>
        <p:spPr>
          <a:xfrm>
            <a:off x="340000" y="3763350"/>
            <a:ext cx="85836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2.</a:t>
            </a:r>
            <a:r>
              <a:rPr b="1" lang="en-US" sz="2400" u="sng">
                <a:solidFill>
                  <a:schemeClr val="dk1"/>
                </a:solidFill>
                <a:latin typeface="Calibri"/>
                <a:ea typeface="Calibri"/>
                <a:cs typeface="Calibri"/>
                <a:sym typeface="Calibri"/>
              </a:rPr>
              <a:t>Selective writing strategy -- </a:t>
            </a:r>
            <a:r>
              <a:rPr b="1" lang="en-US" sz="2400" u="sng">
                <a:solidFill>
                  <a:schemeClr val="dk1"/>
                </a:solidFill>
                <a:latin typeface="Calibri"/>
                <a:ea typeface="Calibri"/>
                <a:cs typeface="Calibri"/>
                <a:sym typeface="Calibri"/>
              </a:rPr>
              <a:t>Accuracy Evaluation Method</a:t>
            </a:r>
            <a:endParaRPr b="1" i="0" sz="1800" u="sng" cap="none" strike="noStrike">
              <a:solidFill>
                <a:schemeClr val="accent2"/>
              </a:solidFill>
              <a:latin typeface="Calibri"/>
              <a:ea typeface="Calibri"/>
              <a:cs typeface="Calibri"/>
              <a:sym typeface="Calibri"/>
            </a:endParaRPr>
          </a:p>
        </p:txBody>
      </p:sp>
      <p:sp>
        <p:nvSpPr>
          <p:cNvPr id="501" name="Google Shape;501;g8ad5cc0f23_0_58"/>
          <p:cNvSpPr txBox="1"/>
          <p:nvPr/>
        </p:nvSpPr>
        <p:spPr>
          <a:xfrm>
            <a:off x="1721425" y="3448900"/>
            <a:ext cx="7707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3.</a:t>
            </a:r>
            <a:endParaRPr b="1" sz="1600" u="sng">
              <a:latin typeface="Calibri"/>
              <a:ea typeface="Calibri"/>
              <a:cs typeface="Calibri"/>
              <a:sym typeface="Calibri"/>
            </a:endParaRPr>
          </a:p>
        </p:txBody>
      </p:sp>
      <p:sp>
        <p:nvSpPr>
          <p:cNvPr id="502" name="Google Shape;502;g8ad5cc0f23_0_58"/>
          <p:cNvSpPr txBox="1"/>
          <p:nvPr/>
        </p:nvSpPr>
        <p:spPr>
          <a:xfrm>
            <a:off x="3276600" y="6523275"/>
            <a:ext cx="6945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4.</a:t>
            </a:r>
            <a:endParaRPr b="1" sz="1600" u="sng">
              <a:latin typeface="Calibri"/>
              <a:ea typeface="Calibri"/>
              <a:cs typeface="Calibri"/>
              <a:sym typeface="Calibri"/>
            </a:endParaRPr>
          </a:p>
        </p:txBody>
      </p:sp>
      <p:sp>
        <p:nvSpPr>
          <p:cNvPr id="503" name="Google Shape;503;g8ad5cc0f23_0_58"/>
          <p:cNvSpPr txBox="1"/>
          <p:nvPr/>
        </p:nvSpPr>
        <p:spPr>
          <a:xfrm>
            <a:off x="4385975" y="844500"/>
            <a:ext cx="4524600" cy="2918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A separate array is maintained to </a:t>
            </a:r>
            <a:r>
              <a:rPr b="1" i="0" lang="en-US" sz="1400" u="none" cap="none" strike="noStrike">
                <a:solidFill>
                  <a:srgbClr val="000000"/>
                </a:solidFill>
                <a:latin typeface="Calibri"/>
                <a:ea typeface="Calibri"/>
                <a:cs typeface="Calibri"/>
                <a:sym typeface="Calibri"/>
              </a:rPr>
              <a:t>store the final processed data of the last step</a:t>
            </a:r>
            <a:r>
              <a:rPr b="0" i="0" lang="en-US" sz="1400" u="none" cap="none" strike="noStrike">
                <a:solidFill>
                  <a:srgbClr val="000000"/>
                </a:solidFill>
                <a:latin typeface="Calibri"/>
                <a:ea typeface="Calibri"/>
                <a:cs typeface="Calibri"/>
                <a:sym typeface="Calibri"/>
              </a:rPr>
              <a:t> written to disk using SAVE in FORTRAN.</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Before writing, </a:t>
            </a:r>
            <a:r>
              <a:rPr b="1" i="0" lang="en-US" sz="1400" u="none" cap="none" strike="noStrike">
                <a:solidFill>
                  <a:srgbClr val="000000"/>
                </a:solidFill>
                <a:latin typeface="Calibri"/>
                <a:ea typeface="Calibri"/>
                <a:cs typeface="Calibri"/>
                <a:sym typeface="Calibri"/>
              </a:rPr>
              <a:t>RMS error</a:t>
            </a:r>
            <a:r>
              <a:rPr b="0" i="0" lang="en-US" sz="1400" u="none" cap="none" strike="noStrike">
                <a:solidFill>
                  <a:srgbClr val="000000"/>
                </a:solidFill>
                <a:latin typeface="Calibri"/>
                <a:ea typeface="Calibri"/>
                <a:cs typeface="Calibri"/>
                <a:sym typeface="Calibri"/>
              </a:rPr>
              <a:t> between the present step data and the previous step data is compared.</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If the RMS error is above a certain </a:t>
            </a:r>
            <a:r>
              <a:rPr b="1" i="0" lang="en-US" sz="1400" u="none" cap="none" strike="noStrike">
                <a:solidFill>
                  <a:srgbClr val="000000"/>
                </a:solidFill>
                <a:latin typeface="Calibri"/>
                <a:ea typeface="Calibri"/>
                <a:cs typeface="Calibri"/>
                <a:sym typeface="Calibri"/>
              </a:rPr>
              <a:t>threshold</a:t>
            </a:r>
            <a:r>
              <a:rPr lang="en-US">
                <a:latin typeface="Calibri"/>
                <a:ea typeface="Calibri"/>
                <a:cs typeface="Calibri"/>
                <a:sym typeface="Calibri"/>
              </a:rPr>
              <a:t>, </a:t>
            </a:r>
            <a:r>
              <a:rPr b="0" i="0" lang="en-US" sz="1400" u="none" cap="none" strike="noStrike">
                <a:solidFill>
                  <a:srgbClr val="000000"/>
                </a:solidFill>
                <a:latin typeface="Calibri"/>
                <a:ea typeface="Calibri"/>
                <a:cs typeface="Calibri"/>
                <a:sym typeface="Calibri"/>
              </a:rPr>
              <a:t>the data is written or else skipped.</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SzPts val="1400"/>
              <a:buFont typeface="Calibri"/>
              <a:buChar char="★"/>
            </a:pPr>
            <a:r>
              <a:rPr b="0" i="0" lang="en-US" sz="1400" u="none" cap="none" strike="noStrike">
                <a:solidFill>
                  <a:srgbClr val="000000"/>
                </a:solidFill>
                <a:latin typeface="Calibri"/>
                <a:ea typeface="Calibri"/>
                <a:cs typeface="Calibri"/>
                <a:sym typeface="Calibri"/>
              </a:rPr>
              <a:t>The skipped time-step values </a:t>
            </a:r>
            <a:r>
              <a:rPr b="0" i="0" lang="en-US" sz="1400" u="none" cap="none" strike="noStrike">
                <a:solidFill>
                  <a:schemeClr val="dk1"/>
                </a:solidFill>
                <a:latin typeface="Calibri"/>
                <a:ea typeface="Calibri"/>
                <a:cs typeface="Calibri"/>
                <a:sym typeface="Calibri"/>
              </a:rPr>
              <a:t>for each parameter </a:t>
            </a:r>
            <a:r>
              <a:rPr b="0" i="0" lang="en-US" sz="1400" u="none" cap="none" strike="noStrike">
                <a:solidFill>
                  <a:srgbClr val="000000"/>
                </a:solidFill>
                <a:latin typeface="Calibri"/>
                <a:ea typeface="Calibri"/>
                <a:cs typeface="Calibri"/>
                <a:sym typeface="Calibri"/>
              </a:rPr>
              <a:t>are </a:t>
            </a:r>
            <a:r>
              <a:rPr b="1" i="0" lang="en-US" sz="1400" u="none" cap="none" strike="noStrike">
                <a:solidFill>
                  <a:srgbClr val="000000"/>
                </a:solidFill>
                <a:latin typeface="Calibri"/>
                <a:ea typeface="Calibri"/>
                <a:cs typeface="Calibri"/>
                <a:sym typeface="Calibri"/>
              </a:rPr>
              <a:t>approximated </a:t>
            </a:r>
            <a:r>
              <a:rPr b="0" i="0" lang="en-US" sz="1400" u="none" cap="none" strike="noStrike">
                <a:solidFill>
                  <a:srgbClr val="000000"/>
                </a:solidFill>
                <a:latin typeface="Calibri"/>
                <a:ea typeface="Calibri"/>
                <a:cs typeface="Calibri"/>
                <a:sym typeface="Calibri"/>
              </a:rPr>
              <a:t>with the last time-step value written.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g8ad228a3b5_1_30"/>
          <p:cNvSpPr txBox="1"/>
          <p:nvPr>
            <p:ph idx="12" type="sldNum"/>
          </p:nvPr>
        </p:nvSpPr>
        <p:spPr>
          <a:xfrm>
            <a:off x="8499778" y="6356350"/>
            <a:ext cx="54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0" name="Google Shape;510;g8ad228a3b5_1_30"/>
          <p:cNvSpPr txBox="1"/>
          <p:nvPr>
            <p:ph idx="4294967295" type="ctrTitle"/>
          </p:nvPr>
        </p:nvSpPr>
        <p:spPr>
          <a:xfrm>
            <a:off x="340000" y="354400"/>
            <a:ext cx="85836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2.Selective writing strategy -- Experimental Setup</a:t>
            </a:r>
            <a:endParaRPr b="1" i="0" sz="1800" u="sng" cap="none" strike="noStrike">
              <a:solidFill>
                <a:schemeClr val="accent2"/>
              </a:solidFill>
              <a:latin typeface="Calibri"/>
              <a:ea typeface="Calibri"/>
              <a:cs typeface="Calibri"/>
              <a:sym typeface="Calibri"/>
            </a:endParaRPr>
          </a:p>
        </p:txBody>
      </p:sp>
      <p:graphicFrame>
        <p:nvGraphicFramePr>
          <p:cNvPr id="511" name="Google Shape;511;g8ad228a3b5_1_30"/>
          <p:cNvGraphicFramePr/>
          <p:nvPr/>
        </p:nvGraphicFramePr>
        <p:xfrm>
          <a:off x="906913" y="972800"/>
          <a:ext cx="3000000" cy="3000000"/>
        </p:xfrm>
        <a:graphic>
          <a:graphicData uri="http://schemas.openxmlformats.org/drawingml/2006/table">
            <a:tbl>
              <a:tblPr>
                <a:noFill/>
                <a:tableStyleId>{47BA4DDA-D9D6-44C1-B213-9700145DAC75}</a:tableStyleId>
              </a:tblPr>
              <a:tblGrid>
                <a:gridCol w="1833525"/>
                <a:gridCol w="5759325"/>
              </a:tblGrid>
              <a:tr h="381000">
                <a:tc>
                  <a:txBody>
                    <a:bodyPr/>
                    <a:lstStyle/>
                    <a:p>
                      <a:pPr indent="0" lvl="0" marL="0" rtl="0" algn="l">
                        <a:spcBef>
                          <a:spcPts val="0"/>
                        </a:spcBef>
                        <a:spcAft>
                          <a:spcPts val="0"/>
                        </a:spcAft>
                        <a:buNone/>
                      </a:pPr>
                      <a:r>
                        <a:rPr lang="en-US" sz="1500"/>
                        <a:t>Processes</a:t>
                      </a:r>
                      <a:endParaRPr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US" sz="1500"/>
                        <a:t>1440 processes</a:t>
                      </a:r>
                      <a:endParaRPr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rPr lang="en-US" sz="1500"/>
                        <a:t>Variable type</a:t>
                      </a:r>
                      <a:endParaRPr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b="1" lang="en-US" sz="1500"/>
                        <a:t>3D variables (time consuming variables)</a:t>
                      </a:r>
                      <a:endParaRPr b="1"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rPr lang="en-US" sz="1500"/>
                        <a:t>Variables written</a:t>
                      </a:r>
                      <a:endParaRPr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US" sz="1500"/>
                        <a:t>velocity (u,v,w), temperature , salinity</a:t>
                      </a:r>
                      <a:endParaRPr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rPr lang="en-US" sz="1500"/>
                        <a:t>Output Files</a:t>
                      </a:r>
                      <a:endParaRPr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b="1" lang="en-US" sz="1500"/>
                        <a:t>Average file</a:t>
                      </a:r>
                      <a:r>
                        <a:rPr lang="en-US" sz="1500"/>
                        <a:t> (Time-averaged data)</a:t>
                      </a:r>
                      <a:endParaRPr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rPr lang="en-US" sz="1500"/>
                        <a:t>Threshold Used</a:t>
                      </a:r>
                      <a:endParaRPr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US" sz="1500"/>
                        <a:t>Multiple Thresholds used for each variable</a:t>
                      </a:r>
                      <a:endParaRPr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rPr lang="en-US" sz="1500"/>
                        <a:t>Write Frequency</a:t>
                      </a:r>
                      <a:endParaRPr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b="1" lang="en-US" sz="1500"/>
                        <a:t>Hourly records</a:t>
                      </a:r>
                      <a:r>
                        <a:rPr lang="en-US" sz="1500"/>
                        <a:t> (15 timesteps * 240 (step-size) / 3600=1 hour)</a:t>
                      </a:r>
                      <a:endParaRPr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rPr lang="en-US" sz="1500"/>
                        <a:t>Length of Run</a:t>
                      </a:r>
                      <a:endParaRPr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US" sz="1500"/>
                        <a:t>15 days (5400 timesteps * 240 (step-size) / 3600 / 24=</a:t>
                      </a:r>
                      <a:r>
                        <a:rPr b="1" lang="en-US" sz="1500"/>
                        <a:t>15 days</a:t>
                      </a:r>
                      <a:r>
                        <a:rPr lang="en-US" sz="1500"/>
                        <a:t>)</a:t>
                      </a:r>
                      <a:endParaRPr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bl>
          </a:graphicData>
        </a:graphic>
      </p:graphicFrame>
      <p:sp>
        <p:nvSpPr>
          <p:cNvPr id="512" name="Google Shape;512;g8ad228a3b5_1_30"/>
          <p:cNvSpPr txBox="1"/>
          <p:nvPr/>
        </p:nvSpPr>
        <p:spPr>
          <a:xfrm>
            <a:off x="2303550" y="3875225"/>
            <a:ext cx="46542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u="sng">
                <a:latin typeface="Calibri"/>
                <a:ea typeface="Calibri"/>
                <a:cs typeface="Calibri"/>
                <a:sym typeface="Calibri"/>
              </a:rPr>
              <a:t>Table 1. Experimental Setup for Selective Writing</a:t>
            </a:r>
            <a:endParaRPr>
              <a:latin typeface="Calibri"/>
              <a:ea typeface="Calibri"/>
              <a:cs typeface="Calibri"/>
              <a:sym typeface="Calibri"/>
            </a:endParaRPr>
          </a:p>
        </p:txBody>
      </p:sp>
      <p:graphicFrame>
        <p:nvGraphicFramePr>
          <p:cNvPr id="513" name="Google Shape;513;g8ad228a3b5_1_30"/>
          <p:cNvGraphicFramePr/>
          <p:nvPr/>
        </p:nvGraphicFramePr>
        <p:xfrm>
          <a:off x="111400" y="4477400"/>
          <a:ext cx="3000000" cy="3000000"/>
        </p:xfrm>
        <a:graphic>
          <a:graphicData uri="http://schemas.openxmlformats.org/drawingml/2006/table">
            <a:tbl>
              <a:tblPr>
                <a:noFill/>
                <a:tableStyleId>{47BA4DDA-D9D6-44C1-B213-9700145DAC75}</a:tableStyleId>
              </a:tblPr>
              <a:tblGrid>
                <a:gridCol w="1252750"/>
                <a:gridCol w="2877950"/>
              </a:tblGrid>
              <a:tr h="381000">
                <a:tc>
                  <a:txBody>
                    <a:bodyPr/>
                    <a:lstStyle/>
                    <a:p>
                      <a:pPr indent="0" lvl="0" marL="0" rtl="0" algn="l">
                        <a:spcBef>
                          <a:spcPts val="0"/>
                        </a:spcBef>
                        <a:spcAft>
                          <a:spcPts val="0"/>
                        </a:spcAft>
                        <a:buNone/>
                      </a:pPr>
                      <a:r>
                        <a:rPr lang="en-US" sz="1500"/>
                        <a:t>Variable</a:t>
                      </a:r>
                      <a:endParaRPr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US" sz="1500"/>
                        <a:t>Thresholds</a:t>
                      </a:r>
                      <a:endParaRPr b="1"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tcPr>
                </a:tc>
              </a:tr>
              <a:tr h="381000">
                <a:tc>
                  <a:txBody>
                    <a:bodyPr/>
                    <a:lstStyle/>
                    <a:p>
                      <a:pPr indent="0" lvl="0" marL="0" rtl="0" algn="l">
                        <a:spcBef>
                          <a:spcPts val="0"/>
                        </a:spcBef>
                        <a:spcAft>
                          <a:spcPts val="0"/>
                        </a:spcAft>
                        <a:buNone/>
                      </a:pPr>
                      <a:r>
                        <a:rPr lang="en-US" sz="1500"/>
                        <a:t>Velocity</a:t>
                      </a:r>
                      <a:endParaRPr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US" sz="1500"/>
                        <a:t>1, </a:t>
                      </a:r>
                      <a:r>
                        <a:rPr b="1" lang="en-US" sz="1500"/>
                        <a:t>1.5</a:t>
                      </a:r>
                      <a:r>
                        <a:rPr lang="en-US" sz="1500"/>
                        <a:t>, 2, 2.5, 5 cm/sec</a:t>
                      </a:r>
                      <a:endParaRPr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tcPr>
                </a:tc>
              </a:tr>
              <a:tr h="381000">
                <a:tc>
                  <a:txBody>
                    <a:bodyPr/>
                    <a:lstStyle/>
                    <a:p>
                      <a:pPr indent="0" lvl="0" marL="0" rtl="0" algn="l">
                        <a:spcBef>
                          <a:spcPts val="0"/>
                        </a:spcBef>
                        <a:spcAft>
                          <a:spcPts val="0"/>
                        </a:spcAft>
                        <a:buNone/>
                      </a:pPr>
                      <a:r>
                        <a:rPr lang="en-US" sz="1500"/>
                        <a:t>Temperature</a:t>
                      </a:r>
                      <a:endParaRPr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US" sz="1500"/>
                        <a:t>0.02</a:t>
                      </a:r>
                      <a:r>
                        <a:rPr lang="en-US" sz="1500"/>
                        <a:t> , 0.025 and 0.05 Celsius</a:t>
                      </a:r>
                      <a:endParaRPr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tcPr>
                </a:tc>
              </a:tr>
              <a:tr h="381000">
                <a:tc>
                  <a:txBody>
                    <a:bodyPr/>
                    <a:lstStyle/>
                    <a:p>
                      <a:pPr indent="0" lvl="0" marL="0" rtl="0" algn="l">
                        <a:spcBef>
                          <a:spcPts val="0"/>
                        </a:spcBef>
                        <a:spcAft>
                          <a:spcPts val="0"/>
                        </a:spcAft>
                        <a:buNone/>
                      </a:pPr>
                      <a:r>
                        <a:rPr lang="en-US" sz="1500"/>
                        <a:t>Salinity</a:t>
                      </a:r>
                      <a:endParaRPr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US" sz="1500"/>
                        <a:t>0.0005 , </a:t>
                      </a:r>
                      <a:r>
                        <a:rPr b="1" lang="en-US" sz="1500"/>
                        <a:t>0.00075 </a:t>
                      </a:r>
                      <a:r>
                        <a:rPr lang="en-US" sz="1500"/>
                        <a:t>and 0.001 ppt</a:t>
                      </a:r>
                      <a:endParaRPr sz="15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tcPr>
                </a:tc>
              </a:tr>
            </a:tbl>
          </a:graphicData>
        </a:graphic>
      </p:graphicFrame>
      <p:sp>
        <p:nvSpPr>
          <p:cNvPr id="514" name="Google Shape;514;g8ad228a3b5_1_30"/>
          <p:cNvSpPr txBox="1"/>
          <p:nvPr/>
        </p:nvSpPr>
        <p:spPr>
          <a:xfrm>
            <a:off x="699850" y="6221675"/>
            <a:ext cx="24798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u="sng">
                <a:latin typeface="Calibri"/>
                <a:ea typeface="Calibri"/>
                <a:cs typeface="Calibri"/>
                <a:sym typeface="Calibri"/>
              </a:rPr>
              <a:t>Table 2. Thresholds used </a:t>
            </a:r>
            <a:endParaRPr>
              <a:latin typeface="Calibri"/>
              <a:ea typeface="Calibri"/>
              <a:cs typeface="Calibri"/>
              <a:sym typeface="Calibri"/>
            </a:endParaRPr>
          </a:p>
        </p:txBody>
      </p:sp>
      <p:graphicFrame>
        <p:nvGraphicFramePr>
          <p:cNvPr id="515" name="Google Shape;515;g8ad228a3b5_1_30"/>
          <p:cNvGraphicFramePr/>
          <p:nvPr/>
        </p:nvGraphicFramePr>
        <p:xfrm>
          <a:off x="4489800" y="4372613"/>
          <a:ext cx="3000000" cy="3000000"/>
        </p:xfrm>
        <a:graphic>
          <a:graphicData uri="http://schemas.openxmlformats.org/drawingml/2006/table">
            <a:tbl>
              <a:tblPr>
                <a:noFill/>
                <a:tableStyleId>{47BA4DDA-D9D6-44C1-B213-9700145DAC75}</a:tableStyleId>
              </a:tblPr>
              <a:tblGrid>
                <a:gridCol w="1205525"/>
                <a:gridCol w="1496900"/>
                <a:gridCol w="1856550"/>
              </a:tblGrid>
              <a:tr h="381000">
                <a:tc>
                  <a:txBody>
                    <a:bodyPr/>
                    <a:lstStyle/>
                    <a:p>
                      <a:pPr indent="0" lvl="0" marL="0" rtl="0" algn="l">
                        <a:spcBef>
                          <a:spcPts val="0"/>
                        </a:spcBef>
                        <a:spcAft>
                          <a:spcPts val="0"/>
                        </a:spcAft>
                        <a:buNone/>
                      </a:pPr>
                      <a:r>
                        <a:rPr lang="en-US"/>
                        <a:t>Variable</a:t>
                      </a:r>
                      <a:endParaRPr/>
                    </a:p>
                  </a:txBody>
                  <a:tcPr marT="91425" marB="91425" marR="91425" marL="91425">
                    <a:solidFill>
                      <a:srgbClr val="FCE5CD"/>
                    </a:solidFill>
                  </a:tcPr>
                </a:tc>
                <a:tc>
                  <a:txBody>
                    <a:bodyPr/>
                    <a:lstStyle/>
                    <a:p>
                      <a:pPr indent="0" lvl="0" marL="0" rtl="0" algn="l">
                        <a:spcBef>
                          <a:spcPts val="0"/>
                        </a:spcBef>
                        <a:spcAft>
                          <a:spcPts val="0"/>
                        </a:spcAft>
                        <a:buNone/>
                      </a:pPr>
                      <a:r>
                        <a:rPr lang="en-US"/>
                        <a:t>Range</a:t>
                      </a:r>
                      <a:endParaRPr/>
                    </a:p>
                  </a:txBody>
                  <a:tcPr marT="91425" marB="91425" marR="91425" marL="91425">
                    <a:solidFill>
                      <a:srgbClr val="FFF2CC"/>
                    </a:solidFill>
                  </a:tcPr>
                </a:tc>
                <a:tc>
                  <a:txBody>
                    <a:bodyPr/>
                    <a:lstStyle/>
                    <a:p>
                      <a:pPr indent="0" lvl="0" marL="0" rtl="0" algn="l">
                        <a:spcBef>
                          <a:spcPts val="0"/>
                        </a:spcBef>
                        <a:spcAft>
                          <a:spcPts val="0"/>
                        </a:spcAft>
                        <a:buNone/>
                      </a:pPr>
                      <a:r>
                        <a:rPr b="1" lang="en-US"/>
                        <a:t>Acceptable Deviation</a:t>
                      </a:r>
                      <a:endParaRPr b="1"/>
                    </a:p>
                  </a:txBody>
                  <a:tcPr marT="91425" marB="91425" marR="91425" marL="91425">
                    <a:solidFill>
                      <a:srgbClr val="D9EAD3"/>
                    </a:solidFill>
                  </a:tcPr>
                </a:tc>
              </a:tr>
              <a:tr h="381000">
                <a:tc>
                  <a:txBody>
                    <a:bodyPr/>
                    <a:lstStyle/>
                    <a:p>
                      <a:pPr indent="0" lvl="0" marL="0" rtl="0" algn="l">
                        <a:spcBef>
                          <a:spcPts val="0"/>
                        </a:spcBef>
                        <a:spcAft>
                          <a:spcPts val="0"/>
                        </a:spcAft>
                        <a:buNone/>
                      </a:pPr>
                      <a:r>
                        <a:rPr lang="en-US"/>
                        <a:t>Velocity</a:t>
                      </a:r>
                      <a:endParaRPr/>
                    </a:p>
                  </a:txBody>
                  <a:tcPr marT="91425" marB="91425" marR="91425" marL="91425">
                    <a:solidFill>
                      <a:srgbClr val="FCE5CD"/>
                    </a:solidFill>
                  </a:tcPr>
                </a:tc>
                <a:tc>
                  <a:txBody>
                    <a:bodyPr/>
                    <a:lstStyle/>
                    <a:p>
                      <a:pPr indent="0" lvl="0" marL="0" rtl="0" algn="l">
                        <a:spcBef>
                          <a:spcPts val="0"/>
                        </a:spcBef>
                        <a:spcAft>
                          <a:spcPts val="0"/>
                        </a:spcAft>
                        <a:buNone/>
                      </a:pPr>
                      <a:r>
                        <a:rPr lang="en-US"/>
                        <a:t>+/- 100 cm/sec</a:t>
                      </a:r>
                      <a:endParaRPr/>
                    </a:p>
                  </a:txBody>
                  <a:tcPr marT="91425" marB="91425" marR="91425" marL="91425">
                    <a:solidFill>
                      <a:srgbClr val="FFF2CC"/>
                    </a:solidFill>
                  </a:tcPr>
                </a:tc>
                <a:tc>
                  <a:txBody>
                    <a:bodyPr/>
                    <a:lstStyle/>
                    <a:p>
                      <a:pPr indent="0" lvl="0" marL="0" rtl="0" algn="l">
                        <a:spcBef>
                          <a:spcPts val="0"/>
                        </a:spcBef>
                        <a:spcAft>
                          <a:spcPts val="0"/>
                        </a:spcAft>
                        <a:buNone/>
                      </a:pPr>
                      <a:r>
                        <a:rPr b="1" lang="en-US"/>
                        <a:t>+/- 7.5 cm/sec</a:t>
                      </a:r>
                      <a:endParaRPr b="1"/>
                    </a:p>
                  </a:txBody>
                  <a:tcPr marT="91425" marB="91425" marR="91425" marL="91425">
                    <a:solidFill>
                      <a:srgbClr val="D9EAD3"/>
                    </a:solidFill>
                  </a:tcPr>
                </a:tc>
              </a:tr>
              <a:tr h="381000">
                <a:tc>
                  <a:txBody>
                    <a:bodyPr/>
                    <a:lstStyle/>
                    <a:p>
                      <a:pPr indent="0" lvl="0" marL="0" rtl="0" algn="l">
                        <a:spcBef>
                          <a:spcPts val="0"/>
                        </a:spcBef>
                        <a:spcAft>
                          <a:spcPts val="0"/>
                        </a:spcAft>
                        <a:buNone/>
                      </a:pPr>
                      <a:r>
                        <a:rPr lang="en-US"/>
                        <a:t>Temperature</a:t>
                      </a:r>
                      <a:endParaRPr/>
                    </a:p>
                  </a:txBody>
                  <a:tcPr marT="91425" marB="91425" marR="91425" marL="91425">
                    <a:solidFill>
                      <a:srgbClr val="FCE5CD"/>
                    </a:solidFill>
                  </a:tcPr>
                </a:tc>
                <a:tc>
                  <a:txBody>
                    <a:bodyPr/>
                    <a:lstStyle/>
                    <a:p>
                      <a:pPr indent="0" lvl="0" marL="0" rtl="0" algn="l">
                        <a:spcBef>
                          <a:spcPts val="0"/>
                        </a:spcBef>
                        <a:spcAft>
                          <a:spcPts val="0"/>
                        </a:spcAft>
                        <a:buNone/>
                      </a:pPr>
                      <a:r>
                        <a:rPr lang="en-US"/>
                        <a:t>20 to 35 Celsius</a:t>
                      </a:r>
                      <a:endParaRPr/>
                    </a:p>
                  </a:txBody>
                  <a:tcPr marT="91425" marB="91425" marR="91425" marL="91425">
                    <a:solidFill>
                      <a:srgbClr val="FFF2CC"/>
                    </a:solidFill>
                  </a:tcPr>
                </a:tc>
                <a:tc>
                  <a:txBody>
                    <a:bodyPr/>
                    <a:lstStyle/>
                    <a:p>
                      <a:pPr indent="0" lvl="0" marL="0" rtl="0" algn="l">
                        <a:spcBef>
                          <a:spcPts val="0"/>
                        </a:spcBef>
                        <a:spcAft>
                          <a:spcPts val="0"/>
                        </a:spcAft>
                        <a:buNone/>
                      </a:pPr>
                      <a:r>
                        <a:rPr b="1" lang="en-US"/>
                        <a:t>0.05 Celsius</a:t>
                      </a:r>
                      <a:endParaRPr b="1"/>
                    </a:p>
                  </a:txBody>
                  <a:tcPr marT="91425" marB="91425" marR="91425" marL="91425">
                    <a:solidFill>
                      <a:srgbClr val="D9EAD3"/>
                    </a:solidFill>
                  </a:tcPr>
                </a:tc>
              </a:tr>
              <a:tr h="381000">
                <a:tc>
                  <a:txBody>
                    <a:bodyPr/>
                    <a:lstStyle/>
                    <a:p>
                      <a:pPr indent="0" lvl="0" marL="0" rtl="0" algn="l">
                        <a:spcBef>
                          <a:spcPts val="0"/>
                        </a:spcBef>
                        <a:spcAft>
                          <a:spcPts val="0"/>
                        </a:spcAft>
                        <a:buNone/>
                      </a:pPr>
                      <a:r>
                        <a:rPr lang="en-US"/>
                        <a:t>Salinity</a:t>
                      </a:r>
                      <a:endParaRPr/>
                    </a:p>
                  </a:txBody>
                  <a:tcPr marT="91425" marB="91425" marR="91425" marL="91425">
                    <a:solidFill>
                      <a:srgbClr val="FCE5CD"/>
                    </a:solidFill>
                  </a:tcPr>
                </a:tc>
                <a:tc>
                  <a:txBody>
                    <a:bodyPr/>
                    <a:lstStyle/>
                    <a:p>
                      <a:pPr indent="0" lvl="0" marL="0" rtl="0" algn="l">
                        <a:spcBef>
                          <a:spcPts val="0"/>
                        </a:spcBef>
                        <a:spcAft>
                          <a:spcPts val="0"/>
                        </a:spcAft>
                        <a:buNone/>
                      </a:pPr>
                      <a:r>
                        <a:rPr lang="en-US"/>
                        <a:t>25 to 35 ppt</a:t>
                      </a:r>
                      <a:endParaRPr/>
                    </a:p>
                  </a:txBody>
                  <a:tcPr marT="91425" marB="91425" marR="91425" marL="91425">
                    <a:solidFill>
                      <a:srgbClr val="FFF2CC"/>
                    </a:solidFill>
                  </a:tcPr>
                </a:tc>
                <a:tc>
                  <a:txBody>
                    <a:bodyPr/>
                    <a:lstStyle/>
                    <a:p>
                      <a:pPr indent="0" lvl="0" marL="0" rtl="0" algn="l">
                        <a:spcBef>
                          <a:spcPts val="0"/>
                        </a:spcBef>
                        <a:spcAft>
                          <a:spcPts val="0"/>
                        </a:spcAft>
                        <a:buNone/>
                      </a:pPr>
                      <a:r>
                        <a:rPr b="1" lang="en-US"/>
                        <a:t>0.005 ppt</a:t>
                      </a:r>
                      <a:endParaRPr b="1"/>
                    </a:p>
                  </a:txBody>
                  <a:tcPr marT="91425" marB="91425" marR="91425" marL="91425">
                    <a:solidFill>
                      <a:srgbClr val="D9EAD3"/>
                    </a:solidFill>
                  </a:tcPr>
                </a:tc>
              </a:tr>
            </a:tbl>
          </a:graphicData>
        </a:graphic>
      </p:graphicFrame>
      <p:sp>
        <p:nvSpPr>
          <p:cNvPr id="516" name="Google Shape;516;g8ad228a3b5_1_30"/>
          <p:cNvSpPr txBox="1"/>
          <p:nvPr/>
        </p:nvSpPr>
        <p:spPr>
          <a:xfrm>
            <a:off x="4329725" y="6248950"/>
            <a:ext cx="42387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u="sng">
                <a:latin typeface="Calibri"/>
                <a:ea typeface="Calibri"/>
                <a:cs typeface="Calibri"/>
                <a:sym typeface="Calibri"/>
              </a:rPr>
              <a:t>Table 3. </a:t>
            </a:r>
            <a:r>
              <a:rPr b="1" lang="en-US" sz="1600" u="sng">
                <a:latin typeface="Calibri"/>
                <a:ea typeface="Calibri"/>
                <a:cs typeface="Calibri"/>
                <a:sym typeface="Calibri"/>
              </a:rPr>
              <a:t>Range of variation and acceptable A.L.</a:t>
            </a:r>
            <a:endParaRPr>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g8ad5cc0f23_0_63"/>
          <p:cNvSpPr txBox="1"/>
          <p:nvPr>
            <p:ph idx="12" type="sldNum"/>
          </p:nvPr>
        </p:nvSpPr>
        <p:spPr>
          <a:xfrm>
            <a:off x="8519054" y="6432550"/>
            <a:ext cx="45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23" name="Google Shape;523;g8ad5cc0f23_0_63"/>
          <p:cNvPicPr preferRelativeResize="0"/>
          <p:nvPr/>
        </p:nvPicPr>
        <p:blipFill rotWithShape="1">
          <a:blip r:embed="rId3">
            <a:alphaModFix/>
          </a:blip>
          <a:srcRect b="0" l="0" r="4770" t="0"/>
          <a:stretch/>
        </p:blipFill>
        <p:spPr>
          <a:xfrm>
            <a:off x="37450" y="887775"/>
            <a:ext cx="5153475" cy="2471150"/>
          </a:xfrm>
          <a:prstGeom prst="rect">
            <a:avLst/>
          </a:prstGeom>
          <a:noFill/>
          <a:ln>
            <a:noFill/>
          </a:ln>
        </p:spPr>
      </p:pic>
      <p:pic>
        <p:nvPicPr>
          <p:cNvPr id="524" name="Google Shape;524;g8ad5cc0f23_0_63"/>
          <p:cNvPicPr preferRelativeResize="0"/>
          <p:nvPr/>
        </p:nvPicPr>
        <p:blipFill>
          <a:blip r:embed="rId4">
            <a:alphaModFix/>
          </a:blip>
          <a:stretch>
            <a:fillRect/>
          </a:stretch>
        </p:blipFill>
        <p:spPr>
          <a:xfrm>
            <a:off x="230150" y="4170591"/>
            <a:ext cx="4249275" cy="2226959"/>
          </a:xfrm>
          <a:prstGeom prst="rect">
            <a:avLst/>
          </a:prstGeom>
          <a:noFill/>
          <a:ln>
            <a:noFill/>
          </a:ln>
        </p:spPr>
      </p:pic>
      <p:pic>
        <p:nvPicPr>
          <p:cNvPr id="525" name="Google Shape;525;g8ad5cc0f23_0_63"/>
          <p:cNvPicPr preferRelativeResize="0"/>
          <p:nvPr/>
        </p:nvPicPr>
        <p:blipFill>
          <a:blip r:embed="rId5">
            <a:alphaModFix/>
          </a:blip>
          <a:stretch>
            <a:fillRect/>
          </a:stretch>
        </p:blipFill>
        <p:spPr>
          <a:xfrm>
            <a:off x="4751729" y="4216325"/>
            <a:ext cx="4249271" cy="2257425"/>
          </a:xfrm>
          <a:prstGeom prst="rect">
            <a:avLst/>
          </a:prstGeom>
          <a:noFill/>
          <a:ln>
            <a:noFill/>
          </a:ln>
        </p:spPr>
      </p:pic>
      <p:sp>
        <p:nvSpPr>
          <p:cNvPr id="526" name="Google Shape;526;g8ad5cc0f23_0_63"/>
          <p:cNvSpPr txBox="1"/>
          <p:nvPr>
            <p:ph idx="4294967295" type="ctrTitle"/>
          </p:nvPr>
        </p:nvSpPr>
        <p:spPr>
          <a:xfrm>
            <a:off x="340000" y="354400"/>
            <a:ext cx="85836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2.</a:t>
            </a:r>
            <a:r>
              <a:rPr b="1" lang="en-US" sz="2400" u="sng">
                <a:solidFill>
                  <a:schemeClr val="dk1"/>
                </a:solidFill>
                <a:latin typeface="Calibri"/>
                <a:ea typeface="Calibri"/>
                <a:cs typeface="Calibri"/>
                <a:sym typeface="Calibri"/>
              </a:rPr>
              <a:t>Selective writing strategy -- Reduction vs Accuracy Loss(Velocity)</a:t>
            </a:r>
            <a:endParaRPr b="1" i="0" sz="1800" u="sng" cap="none" strike="noStrike">
              <a:solidFill>
                <a:schemeClr val="accent2"/>
              </a:solidFill>
              <a:latin typeface="Calibri"/>
              <a:ea typeface="Calibri"/>
              <a:cs typeface="Calibri"/>
              <a:sym typeface="Calibri"/>
            </a:endParaRPr>
          </a:p>
        </p:txBody>
      </p:sp>
      <p:sp>
        <p:nvSpPr>
          <p:cNvPr id="527" name="Google Shape;527;g8ad5cc0f23_0_63"/>
          <p:cNvSpPr txBox="1"/>
          <p:nvPr/>
        </p:nvSpPr>
        <p:spPr>
          <a:xfrm>
            <a:off x="5190925" y="735375"/>
            <a:ext cx="3953100" cy="369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2000" u="sng" cap="none" strike="noStrike">
                <a:solidFill>
                  <a:srgbClr val="000000"/>
                </a:solidFill>
                <a:latin typeface="Calibri"/>
                <a:ea typeface="Calibri"/>
                <a:cs typeface="Calibri"/>
                <a:sym typeface="Calibri"/>
              </a:rPr>
              <a:t>Observations</a:t>
            </a:r>
            <a:r>
              <a:rPr lang="en-US" sz="2000" u="sng">
                <a:latin typeface="Calibri"/>
                <a:ea typeface="Calibri"/>
                <a:cs typeface="Calibri"/>
                <a:sym typeface="Calibri"/>
              </a:rPr>
              <a:t>:</a:t>
            </a:r>
            <a:endParaRPr sz="2000" u="sng">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US" sz="1600">
                <a:solidFill>
                  <a:schemeClr val="dk1"/>
                </a:solidFill>
                <a:latin typeface="Calibri"/>
                <a:ea typeface="Calibri"/>
                <a:cs typeface="Calibri"/>
                <a:sym typeface="Calibri"/>
              </a:rPr>
              <a:t>Threshold of upto 1.5 cm/sec limits the difference in temporal mean and S.D. to &lt;5 cm/sec for single day analysis and &lt;7.5cm/sec for 5 days analysis.</a:t>
            </a:r>
            <a:endParaRPr sz="16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Steep jump in A.L. for changing the threshold from 1.5 to 2 cm/sec.</a:t>
            </a:r>
            <a:endParaRPr sz="16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Hence,</a:t>
            </a:r>
            <a:r>
              <a:rPr b="1" lang="en-US" sz="1600">
                <a:solidFill>
                  <a:schemeClr val="dk1"/>
                </a:solidFill>
                <a:latin typeface="Calibri"/>
                <a:ea typeface="Calibri"/>
                <a:cs typeface="Calibri"/>
                <a:sym typeface="Calibri"/>
              </a:rPr>
              <a:t> 1.5 cm/sec is selected.</a:t>
            </a:r>
            <a:endParaRPr b="1" sz="16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60% reduction</a:t>
            </a:r>
            <a:r>
              <a:rPr lang="en-US" sz="1600">
                <a:solidFill>
                  <a:schemeClr val="dk1"/>
                </a:solidFill>
                <a:latin typeface="Calibri"/>
                <a:ea typeface="Calibri"/>
                <a:cs typeface="Calibri"/>
                <a:sym typeface="Calibri"/>
              </a:rPr>
              <a:t> in number of writes for 5 days of run.</a:t>
            </a:r>
            <a:endParaRPr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u="sng">
              <a:latin typeface="Calibri"/>
              <a:ea typeface="Calibri"/>
              <a:cs typeface="Calibri"/>
              <a:sym typeface="Calibri"/>
            </a:endParaRPr>
          </a:p>
          <a:p>
            <a:pPr indent="0" lvl="0" marL="0" marR="0" rtl="0" algn="l">
              <a:lnSpc>
                <a:spcPct val="100000"/>
              </a:lnSpc>
              <a:spcBef>
                <a:spcPts val="0"/>
              </a:spcBef>
              <a:spcAft>
                <a:spcPts val="0"/>
              </a:spcAft>
              <a:buNone/>
            </a:pPr>
            <a:r>
              <a:t/>
            </a:r>
            <a:endParaRPr sz="1600">
              <a:latin typeface="Calibri"/>
              <a:ea typeface="Calibri"/>
              <a:cs typeface="Calibri"/>
              <a:sym typeface="Calibri"/>
            </a:endParaRPr>
          </a:p>
          <a:p>
            <a:pPr indent="0" lvl="0" marL="0" marR="0" rtl="0" algn="l">
              <a:lnSpc>
                <a:spcPct val="100000"/>
              </a:lnSpc>
              <a:spcBef>
                <a:spcPts val="0"/>
              </a:spcBef>
              <a:spcAft>
                <a:spcPts val="0"/>
              </a:spcAft>
              <a:buNone/>
            </a:pPr>
            <a:r>
              <a:t/>
            </a:r>
            <a:endParaRPr sz="1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8" name="Google Shape;528;g8ad5cc0f23_0_63"/>
          <p:cNvSpPr txBox="1"/>
          <p:nvPr/>
        </p:nvSpPr>
        <p:spPr>
          <a:xfrm>
            <a:off x="537000" y="3541725"/>
            <a:ext cx="41190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5a. Write Reduction</a:t>
            </a:r>
            <a:endParaRPr b="1" sz="1600" u="sng">
              <a:latin typeface="Calibri"/>
              <a:ea typeface="Calibri"/>
              <a:cs typeface="Calibri"/>
              <a:sym typeface="Calibri"/>
            </a:endParaRPr>
          </a:p>
        </p:txBody>
      </p:sp>
      <p:sp>
        <p:nvSpPr>
          <p:cNvPr id="529" name="Google Shape;529;g8ad5cc0f23_0_63"/>
          <p:cNvSpPr txBox="1"/>
          <p:nvPr/>
        </p:nvSpPr>
        <p:spPr>
          <a:xfrm>
            <a:off x="628800" y="6397550"/>
            <a:ext cx="35979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5b. Accuracy Loss in Temporal Mean</a:t>
            </a:r>
            <a:endParaRPr b="1" sz="1600" u="sng">
              <a:latin typeface="Calibri"/>
              <a:ea typeface="Calibri"/>
              <a:cs typeface="Calibri"/>
              <a:sym typeface="Calibri"/>
            </a:endParaRPr>
          </a:p>
        </p:txBody>
      </p:sp>
      <p:sp>
        <p:nvSpPr>
          <p:cNvPr id="530" name="Google Shape;530;g8ad5cc0f23_0_63"/>
          <p:cNvSpPr txBox="1"/>
          <p:nvPr/>
        </p:nvSpPr>
        <p:spPr>
          <a:xfrm>
            <a:off x="5190925" y="6397550"/>
            <a:ext cx="35979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5c. </a:t>
            </a:r>
            <a:r>
              <a:rPr b="1" lang="en-US" sz="1600" u="sng">
                <a:solidFill>
                  <a:schemeClr val="dk1"/>
                </a:solidFill>
                <a:latin typeface="Calibri"/>
                <a:ea typeface="Calibri"/>
                <a:cs typeface="Calibri"/>
                <a:sym typeface="Calibri"/>
              </a:rPr>
              <a:t>Accuracy Loss in Temporal S.D.</a:t>
            </a:r>
            <a:endParaRPr b="1" sz="1600" u="sng">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g8ad5cc0f23_0_68"/>
          <p:cNvSpPr txBox="1"/>
          <p:nvPr>
            <p:ph idx="12" type="sldNum"/>
          </p:nvPr>
        </p:nvSpPr>
        <p:spPr>
          <a:xfrm>
            <a:off x="8531104" y="6432550"/>
            <a:ext cx="44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37" name="Google Shape;537;g8ad5cc0f23_0_68"/>
          <p:cNvPicPr preferRelativeResize="0"/>
          <p:nvPr/>
        </p:nvPicPr>
        <p:blipFill rotWithShape="1">
          <a:blip r:embed="rId3">
            <a:alphaModFix/>
          </a:blip>
          <a:srcRect b="0" l="0" r="12656" t="0"/>
          <a:stretch/>
        </p:blipFill>
        <p:spPr>
          <a:xfrm>
            <a:off x="127200" y="959950"/>
            <a:ext cx="4681200" cy="2571100"/>
          </a:xfrm>
          <a:prstGeom prst="rect">
            <a:avLst/>
          </a:prstGeom>
          <a:noFill/>
          <a:ln>
            <a:noFill/>
          </a:ln>
        </p:spPr>
      </p:pic>
      <p:pic>
        <p:nvPicPr>
          <p:cNvPr id="538" name="Google Shape;538;g8ad5cc0f23_0_68"/>
          <p:cNvPicPr preferRelativeResize="0"/>
          <p:nvPr/>
        </p:nvPicPr>
        <p:blipFill>
          <a:blip r:embed="rId4">
            <a:alphaModFix/>
          </a:blip>
          <a:stretch>
            <a:fillRect/>
          </a:stretch>
        </p:blipFill>
        <p:spPr>
          <a:xfrm>
            <a:off x="229625" y="3975049"/>
            <a:ext cx="4050350" cy="2423175"/>
          </a:xfrm>
          <a:prstGeom prst="rect">
            <a:avLst/>
          </a:prstGeom>
          <a:noFill/>
          <a:ln>
            <a:noFill/>
          </a:ln>
        </p:spPr>
      </p:pic>
      <p:pic>
        <p:nvPicPr>
          <p:cNvPr id="539" name="Google Shape;539;g8ad5cc0f23_0_68"/>
          <p:cNvPicPr preferRelativeResize="0"/>
          <p:nvPr/>
        </p:nvPicPr>
        <p:blipFill>
          <a:blip r:embed="rId5">
            <a:alphaModFix/>
          </a:blip>
          <a:stretch>
            <a:fillRect/>
          </a:stretch>
        </p:blipFill>
        <p:spPr>
          <a:xfrm>
            <a:off x="4901725" y="3978025"/>
            <a:ext cx="4070017" cy="2423175"/>
          </a:xfrm>
          <a:prstGeom prst="rect">
            <a:avLst/>
          </a:prstGeom>
          <a:noFill/>
          <a:ln>
            <a:noFill/>
          </a:ln>
        </p:spPr>
      </p:pic>
      <p:sp>
        <p:nvSpPr>
          <p:cNvPr id="540" name="Google Shape;540;g8ad5cc0f23_0_68"/>
          <p:cNvSpPr txBox="1"/>
          <p:nvPr>
            <p:ph idx="4294967295" type="ctrTitle"/>
          </p:nvPr>
        </p:nvSpPr>
        <p:spPr>
          <a:xfrm>
            <a:off x="-93075" y="354400"/>
            <a:ext cx="93282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2.</a:t>
            </a:r>
            <a:r>
              <a:rPr b="1" lang="en-US" sz="2400" u="sng">
                <a:solidFill>
                  <a:schemeClr val="dk1"/>
                </a:solidFill>
                <a:latin typeface="Calibri"/>
                <a:ea typeface="Calibri"/>
                <a:cs typeface="Calibri"/>
                <a:sym typeface="Calibri"/>
              </a:rPr>
              <a:t>Selective writing strategy -- </a:t>
            </a:r>
            <a:r>
              <a:rPr b="1" lang="en-US" sz="2400" u="sng">
                <a:solidFill>
                  <a:schemeClr val="dk1"/>
                </a:solidFill>
                <a:latin typeface="Calibri"/>
                <a:ea typeface="Calibri"/>
                <a:cs typeface="Calibri"/>
                <a:sym typeface="Calibri"/>
              </a:rPr>
              <a:t>Reduction vs Accuracy Loss</a:t>
            </a:r>
            <a:r>
              <a:rPr b="1" lang="en-US" sz="2400" u="sng">
                <a:solidFill>
                  <a:schemeClr val="dk1"/>
                </a:solidFill>
                <a:latin typeface="Calibri"/>
                <a:ea typeface="Calibri"/>
                <a:cs typeface="Calibri"/>
                <a:sym typeface="Calibri"/>
              </a:rPr>
              <a:t>(Temperature)</a:t>
            </a:r>
            <a:endParaRPr b="1" i="0" sz="1800" u="sng" cap="none" strike="noStrike">
              <a:solidFill>
                <a:schemeClr val="accent2"/>
              </a:solidFill>
              <a:latin typeface="Calibri"/>
              <a:ea typeface="Calibri"/>
              <a:cs typeface="Calibri"/>
              <a:sym typeface="Calibri"/>
            </a:endParaRPr>
          </a:p>
        </p:txBody>
      </p:sp>
      <p:sp>
        <p:nvSpPr>
          <p:cNvPr id="541" name="Google Shape;541;g8ad5cc0f23_0_68"/>
          <p:cNvSpPr txBox="1"/>
          <p:nvPr/>
        </p:nvSpPr>
        <p:spPr>
          <a:xfrm>
            <a:off x="537000" y="3541725"/>
            <a:ext cx="41190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6a. Write Reduction</a:t>
            </a:r>
            <a:endParaRPr b="1" sz="1600" u="sng">
              <a:latin typeface="Calibri"/>
              <a:ea typeface="Calibri"/>
              <a:cs typeface="Calibri"/>
              <a:sym typeface="Calibri"/>
            </a:endParaRPr>
          </a:p>
        </p:txBody>
      </p:sp>
      <p:sp>
        <p:nvSpPr>
          <p:cNvPr id="542" name="Google Shape;542;g8ad5cc0f23_0_68"/>
          <p:cNvSpPr txBox="1"/>
          <p:nvPr/>
        </p:nvSpPr>
        <p:spPr>
          <a:xfrm>
            <a:off x="628800" y="6397550"/>
            <a:ext cx="35979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6b. Accuracy Loss in Temporal Mean</a:t>
            </a:r>
            <a:endParaRPr b="1" sz="1600" u="sng">
              <a:latin typeface="Calibri"/>
              <a:ea typeface="Calibri"/>
              <a:cs typeface="Calibri"/>
              <a:sym typeface="Calibri"/>
            </a:endParaRPr>
          </a:p>
        </p:txBody>
      </p:sp>
      <p:sp>
        <p:nvSpPr>
          <p:cNvPr id="543" name="Google Shape;543;g8ad5cc0f23_0_68"/>
          <p:cNvSpPr txBox="1"/>
          <p:nvPr/>
        </p:nvSpPr>
        <p:spPr>
          <a:xfrm>
            <a:off x="5190925" y="6397550"/>
            <a:ext cx="35979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6c. </a:t>
            </a:r>
            <a:r>
              <a:rPr b="1" lang="en-US" sz="1600" u="sng">
                <a:solidFill>
                  <a:schemeClr val="dk1"/>
                </a:solidFill>
                <a:latin typeface="Calibri"/>
                <a:ea typeface="Calibri"/>
                <a:cs typeface="Calibri"/>
                <a:sym typeface="Calibri"/>
              </a:rPr>
              <a:t>Accuracy Loss in Temporal S.D.</a:t>
            </a:r>
            <a:endParaRPr b="1" sz="1600" u="sng">
              <a:latin typeface="Calibri"/>
              <a:ea typeface="Calibri"/>
              <a:cs typeface="Calibri"/>
              <a:sym typeface="Calibri"/>
            </a:endParaRPr>
          </a:p>
        </p:txBody>
      </p:sp>
      <p:sp>
        <p:nvSpPr>
          <p:cNvPr id="544" name="Google Shape;544;g8ad5cc0f23_0_68"/>
          <p:cNvSpPr txBox="1"/>
          <p:nvPr/>
        </p:nvSpPr>
        <p:spPr>
          <a:xfrm>
            <a:off x="4901725" y="735375"/>
            <a:ext cx="4242300" cy="369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2000" u="sng" cap="none" strike="noStrike">
                <a:solidFill>
                  <a:srgbClr val="000000"/>
                </a:solidFill>
                <a:latin typeface="Calibri"/>
                <a:ea typeface="Calibri"/>
                <a:cs typeface="Calibri"/>
                <a:sym typeface="Calibri"/>
              </a:rPr>
              <a:t>Observations</a:t>
            </a:r>
            <a:r>
              <a:rPr lang="en-US" sz="2000" u="sng">
                <a:latin typeface="Calibri"/>
                <a:ea typeface="Calibri"/>
                <a:cs typeface="Calibri"/>
                <a:sym typeface="Calibri"/>
              </a:rPr>
              <a:t>:</a:t>
            </a:r>
            <a:endParaRPr sz="2000" u="sng">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US" sz="1600">
                <a:solidFill>
                  <a:schemeClr val="dk1"/>
                </a:solidFill>
                <a:latin typeface="Calibri"/>
                <a:ea typeface="Calibri"/>
                <a:cs typeface="Calibri"/>
                <a:sym typeface="Calibri"/>
              </a:rPr>
              <a:t>All thresholds are meeting the difference in temporal means constraint of 0.05 Celsius.</a:t>
            </a:r>
            <a:endParaRPr sz="16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Upto </a:t>
            </a:r>
            <a:r>
              <a:rPr lang="en-US" sz="1600">
                <a:solidFill>
                  <a:schemeClr val="dk1"/>
                </a:solidFill>
                <a:latin typeface="Calibri"/>
                <a:ea typeface="Calibri"/>
                <a:cs typeface="Calibri"/>
                <a:sym typeface="Calibri"/>
              </a:rPr>
              <a:t>threshold of 0.02 Celsius is meeting the constraint of S.D. A.L. of 0.05 Celsius up to 15 days.</a:t>
            </a:r>
            <a:endParaRPr sz="16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Hence, </a:t>
            </a:r>
            <a:r>
              <a:rPr b="1" lang="en-US" sz="1600">
                <a:solidFill>
                  <a:schemeClr val="dk1"/>
                </a:solidFill>
                <a:latin typeface="Calibri"/>
                <a:ea typeface="Calibri"/>
                <a:cs typeface="Calibri"/>
                <a:sym typeface="Calibri"/>
              </a:rPr>
              <a:t>0.02 Celsius is selected</a:t>
            </a:r>
            <a:r>
              <a:rPr lang="en-US"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50% reduction</a:t>
            </a:r>
            <a:r>
              <a:rPr lang="en-US" sz="1600">
                <a:solidFill>
                  <a:schemeClr val="dk1"/>
                </a:solidFill>
                <a:latin typeface="Calibri"/>
                <a:ea typeface="Calibri"/>
                <a:cs typeface="Calibri"/>
                <a:sym typeface="Calibri"/>
              </a:rPr>
              <a:t> in number of writes for 5 days of run.</a:t>
            </a:r>
            <a:endParaRPr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u="sng">
              <a:latin typeface="Calibri"/>
              <a:ea typeface="Calibri"/>
              <a:cs typeface="Calibri"/>
              <a:sym typeface="Calibri"/>
            </a:endParaRPr>
          </a:p>
          <a:p>
            <a:pPr indent="0" lvl="0" marL="0" marR="0" rtl="0" algn="l">
              <a:lnSpc>
                <a:spcPct val="100000"/>
              </a:lnSpc>
              <a:spcBef>
                <a:spcPts val="0"/>
              </a:spcBef>
              <a:spcAft>
                <a:spcPts val="0"/>
              </a:spcAft>
              <a:buNone/>
            </a:pPr>
            <a:r>
              <a:t/>
            </a:r>
            <a:endParaRPr sz="1600">
              <a:latin typeface="Calibri"/>
              <a:ea typeface="Calibri"/>
              <a:cs typeface="Calibri"/>
              <a:sym typeface="Calibri"/>
            </a:endParaRPr>
          </a:p>
          <a:p>
            <a:pPr indent="0" lvl="0" marL="0" marR="0" rtl="0" algn="l">
              <a:lnSpc>
                <a:spcPct val="100000"/>
              </a:lnSpc>
              <a:spcBef>
                <a:spcPts val="0"/>
              </a:spcBef>
              <a:spcAft>
                <a:spcPts val="0"/>
              </a:spcAft>
              <a:buNone/>
            </a:pPr>
            <a:r>
              <a:t/>
            </a:r>
            <a:endParaRPr sz="1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g765f7f6dde_1_8"/>
          <p:cNvSpPr txBox="1"/>
          <p:nvPr>
            <p:ph idx="12" type="sldNum"/>
          </p:nvPr>
        </p:nvSpPr>
        <p:spPr>
          <a:xfrm>
            <a:off x="7611532" y="6356351"/>
            <a:ext cx="903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223" name="Google Shape;223;g765f7f6dde_1_8"/>
          <p:cNvSpPr txBox="1"/>
          <p:nvPr>
            <p:ph idx="4294967295" type="ctrTitle"/>
          </p:nvPr>
        </p:nvSpPr>
        <p:spPr>
          <a:xfrm>
            <a:off x="169488" y="6026038"/>
            <a:ext cx="4588500" cy="330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1" lang="en-US" sz="1800" u="sng">
                <a:solidFill>
                  <a:srgbClr val="000000"/>
                </a:solidFill>
                <a:latin typeface="Calibri"/>
                <a:ea typeface="Calibri"/>
                <a:cs typeface="Calibri"/>
                <a:sym typeface="Calibri"/>
              </a:rPr>
              <a:t>Fig 2. </a:t>
            </a:r>
            <a:r>
              <a:rPr b="1" i="0" lang="en-US" sz="1800" u="sng" cap="none" strike="noStrike">
                <a:solidFill>
                  <a:srgbClr val="000000"/>
                </a:solidFill>
                <a:latin typeface="Calibri"/>
                <a:ea typeface="Calibri"/>
                <a:cs typeface="Calibri"/>
                <a:sym typeface="Calibri"/>
              </a:rPr>
              <a:t>Parallel I/O Framework in ROMS</a:t>
            </a:r>
            <a:endParaRPr b="0" i="0" sz="1800" u="none" cap="none" strike="noStrike">
              <a:solidFill>
                <a:schemeClr val="accent2"/>
              </a:solidFill>
              <a:latin typeface="Arvo"/>
              <a:ea typeface="Arvo"/>
              <a:cs typeface="Arvo"/>
              <a:sym typeface="Arvo"/>
            </a:endParaRPr>
          </a:p>
        </p:txBody>
      </p:sp>
      <p:sp>
        <p:nvSpPr>
          <p:cNvPr id="224" name="Google Shape;224;g765f7f6dde_1_8"/>
          <p:cNvSpPr txBox="1"/>
          <p:nvPr/>
        </p:nvSpPr>
        <p:spPr>
          <a:xfrm>
            <a:off x="169500" y="6356350"/>
            <a:ext cx="3057000" cy="3651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1" lang="en-US">
                <a:latin typeface="Calibri"/>
                <a:ea typeface="Calibri"/>
                <a:cs typeface="Calibri"/>
                <a:sym typeface="Calibri"/>
              </a:rPr>
              <a:t>Reference </a:t>
            </a:r>
            <a:r>
              <a:rPr b="0" i="1" lang="en-US" sz="1400" u="none" cap="none" strike="noStrike">
                <a:solidFill>
                  <a:srgbClr val="000000"/>
                </a:solidFill>
                <a:latin typeface="Calibri"/>
                <a:ea typeface="Calibri"/>
                <a:cs typeface="Calibri"/>
                <a:sym typeface="Calibri"/>
              </a:rPr>
              <a:t>– </a:t>
            </a:r>
            <a:r>
              <a:rPr b="0" i="1" lang="en-US" sz="1200" u="none" cap="none" strike="noStrike">
                <a:solidFill>
                  <a:schemeClr val="hlink"/>
                </a:solidFill>
                <a:latin typeface="Calibri"/>
                <a:ea typeface="Calibri"/>
                <a:cs typeface="Calibri"/>
                <a:sym typeface="Calibri"/>
              </a:rPr>
              <a:t> </a:t>
            </a:r>
            <a:r>
              <a:rPr b="0" i="1" lang="en-US" sz="1200" u="sng" cap="none" strike="noStrike">
                <a:solidFill>
                  <a:schemeClr val="hlink"/>
                </a:solidFill>
                <a:latin typeface="Calibri"/>
                <a:ea typeface="Calibri"/>
                <a:cs typeface="Calibri"/>
                <a:sym typeface="Calibri"/>
              </a:rPr>
              <a:t> </a:t>
            </a:r>
            <a:r>
              <a:rPr i="1" lang="en-US" sz="1100" u="sng">
                <a:solidFill>
                  <a:schemeClr val="hlink"/>
                </a:solidFill>
              </a:rPr>
              <a:t>https://www.myroms.org/wiki/</a:t>
            </a:r>
            <a:endParaRPr b="0" i="1" sz="1200" u="sng" cap="none" strike="noStrike">
              <a:solidFill>
                <a:schemeClr val="hlink"/>
              </a:solidFill>
              <a:latin typeface="Calibri"/>
              <a:ea typeface="Calibri"/>
              <a:cs typeface="Calibri"/>
              <a:sym typeface="Calibri"/>
            </a:endParaRPr>
          </a:p>
        </p:txBody>
      </p:sp>
      <p:sp>
        <p:nvSpPr>
          <p:cNvPr id="225" name="Google Shape;225;g765f7f6dde_1_8"/>
          <p:cNvSpPr txBox="1"/>
          <p:nvPr>
            <p:ph idx="4294967295" type="ctrTitle"/>
          </p:nvPr>
        </p:nvSpPr>
        <p:spPr>
          <a:xfrm>
            <a:off x="4641350" y="6026050"/>
            <a:ext cx="4588500" cy="330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1" lang="en-US" sz="1800" u="sng">
                <a:solidFill>
                  <a:srgbClr val="000000"/>
                </a:solidFill>
                <a:latin typeface="Calibri"/>
                <a:ea typeface="Calibri"/>
                <a:cs typeface="Calibri"/>
                <a:sym typeface="Calibri"/>
              </a:rPr>
              <a:t>Fig 3. </a:t>
            </a:r>
            <a:r>
              <a:rPr b="1" i="0" lang="en-US" sz="1800" u="sng" cap="none" strike="noStrike">
                <a:solidFill>
                  <a:srgbClr val="000000"/>
                </a:solidFill>
                <a:latin typeface="Calibri"/>
                <a:ea typeface="Calibri"/>
                <a:cs typeface="Calibri"/>
                <a:sym typeface="Calibri"/>
              </a:rPr>
              <a:t>Parallel tiled partitions in ROMS </a:t>
            </a:r>
            <a:endParaRPr b="0" i="0" sz="1800" u="none" cap="none" strike="noStrike">
              <a:solidFill>
                <a:schemeClr val="accent2"/>
              </a:solidFill>
              <a:latin typeface="Arvo"/>
              <a:ea typeface="Arvo"/>
              <a:cs typeface="Arvo"/>
              <a:sym typeface="Arvo"/>
            </a:endParaRPr>
          </a:p>
        </p:txBody>
      </p:sp>
      <p:sp>
        <p:nvSpPr>
          <p:cNvPr id="226" name="Google Shape;226;g765f7f6dde_1_8"/>
          <p:cNvSpPr txBox="1"/>
          <p:nvPr/>
        </p:nvSpPr>
        <p:spPr>
          <a:xfrm>
            <a:off x="358650" y="1764275"/>
            <a:ext cx="793500" cy="54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27" name="Google Shape;227;g765f7f6dde_1_8"/>
          <p:cNvPicPr preferRelativeResize="0"/>
          <p:nvPr/>
        </p:nvPicPr>
        <p:blipFill>
          <a:blip r:embed="rId3">
            <a:alphaModFix/>
          </a:blip>
          <a:stretch>
            <a:fillRect/>
          </a:stretch>
        </p:blipFill>
        <p:spPr>
          <a:xfrm>
            <a:off x="5640212" y="1445438"/>
            <a:ext cx="2590800" cy="4476750"/>
          </a:xfrm>
          <a:prstGeom prst="rect">
            <a:avLst/>
          </a:prstGeom>
          <a:noFill/>
          <a:ln>
            <a:noFill/>
          </a:ln>
        </p:spPr>
      </p:pic>
      <p:pic>
        <p:nvPicPr>
          <p:cNvPr id="228" name="Google Shape;228;g765f7f6dde_1_8"/>
          <p:cNvPicPr preferRelativeResize="0"/>
          <p:nvPr/>
        </p:nvPicPr>
        <p:blipFill>
          <a:blip r:embed="rId4">
            <a:alphaModFix/>
          </a:blip>
          <a:stretch>
            <a:fillRect/>
          </a:stretch>
        </p:blipFill>
        <p:spPr>
          <a:xfrm>
            <a:off x="880763" y="3319275"/>
            <a:ext cx="3291797" cy="2703774"/>
          </a:xfrm>
          <a:prstGeom prst="rect">
            <a:avLst/>
          </a:prstGeom>
          <a:noFill/>
          <a:ln>
            <a:noFill/>
          </a:ln>
        </p:spPr>
      </p:pic>
      <p:pic>
        <p:nvPicPr>
          <p:cNvPr id="229" name="Google Shape;229;g765f7f6dde_1_8"/>
          <p:cNvPicPr preferRelativeResize="0"/>
          <p:nvPr/>
        </p:nvPicPr>
        <p:blipFill>
          <a:blip r:embed="rId5">
            <a:alphaModFix/>
          </a:blip>
          <a:stretch>
            <a:fillRect/>
          </a:stretch>
        </p:blipFill>
        <p:spPr>
          <a:xfrm>
            <a:off x="1087950" y="1391925"/>
            <a:ext cx="2751589" cy="1287675"/>
          </a:xfrm>
          <a:prstGeom prst="rect">
            <a:avLst/>
          </a:prstGeom>
          <a:noFill/>
          <a:ln>
            <a:noFill/>
          </a:ln>
        </p:spPr>
      </p:pic>
      <p:sp>
        <p:nvSpPr>
          <p:cNvPr id="230" name="Google Shape;230;g765f7f6dde_1_8"/>
          <p:cNvSpPr txBox="1"/>
          <p:nvPr>
            <p:ph idx="4294967295" type="ctrTitle"/>
          </p:nvPr>
        </p:nvSpPr>
        <p:spPr>
          <a:xfrm>
            <a:off x="1143000" y="586150"/>
            <a:ext cx="6858000" cy="573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i="0" lang="en-US" sz="3600" u="sng" cap="none" strike="noStrike">
                <a:solidFill>
                  <a:srgbClr val="000000"/>
                </a:solidFill>
                <a:latin typeface="Calibri"/>
                <a:ea typeface="Calibri"/>
                <a:cs typeface="Calibri"/>
                <a:sym typeface="Calibri"/>
              </a:rPr>
              <a:t>ROMS M</a:t>
            </a:r>
            <a:r>
              <a:rPr b="1" lang="en-US" sz="3600" u="sng">
                <a:solidFill>
                  <a:srgbClr val="000000"/>
                </a:solidFill>
                <a:latin typeface="Calibri"/>
                <a:ea typeface="Calibri"/>
                <a:cs typeface="Calibri"/>
                <a:sym typeface="Calibri"/>
              </a:rPr>
              <a:t>odel</a:t>
            </a:r>
            <a:endParaRPr b="1" i="0" sz="3600" u="sng" cap="none" strike="noStrike">
              <a:solidFill>
                <a:srgbClr val="000000"/>
              </a:solidFill>
              <a:latin typeface="Calibri"/>
              <a:ea typeface="Calibri"/>
              <a:cs typeface="Calibri"/>
              <a:sym typeface="Calibri"/>
            </a:endParaRPr>
          </a:p>
        </p:txBody>
      </p:sp>
      <p:sp>
        <p:nvSpPr>
          <p:cNvPr id="231" name="Google Shape;231;g765f7f6dde_1_8"/>
          <p:cNvSpPr txBox="1"/>
          <p:nvPr>
            <p:ph idx="4294967295" type="ctrTitle"/>
          </p:nvPr>
        </p:nvSpPr>
        <p:spPr>
          <a:xfrm>
            <a:off x="1061175" y="2733900"/>
            <a:ext cx="2751600" cy="330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1" lang="en-US" sz="1800" u="sng">
                <a:solidFill>
                  <a:srgbClr val="000000"/>
                </a:solidFill>
                <a:latin typeface="Calibri"/>
                <a:ea typeface="Calibri"/>
                <a:cs typeface="Calibri"/>
                <a:sym typeface="Calibri"/>
              </a:rPr>
              <a:t>Fig 1. </a:t>
            </a:r>
            <a:r>
              <a:rPr b="1" i="0" lang="en-US" sz="1800" u="sng" cap="none" strike="noStrike">
                <a:solidFill>
                  <a:srgbClr val="000000"/>
                </a:solidFill>
                <a:latin typeface="Calibri"/>
                <a:ea typeface="Calibri"/>
                <a:cs typeface="Calibri"/>
                <a:sym typeface="Calibri"/>
              </a:rPr>
              <a:t>ROMS Model</a:t>
            </a:r>
            <a:endParaRPr b="0" i="0" sz="1800" u="none" cap="none" strike="noStrike">
              <a:solidFill>
                <a:schemeClr val="accent2"/>
              </a:solidFill>
              <a:latin typeface="Arvo"/>
              <a:ea typeface="Arvo"/>
              <a:cs typeface="Arvo"/>
              <a:sym typeface="Arv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g8ad5cc0f23_0_92"/>
          <p:cNvSpPr txBox="1"/>
          <p:nvPr>
            <p:ph idx="12" type="sldNum"/>
          </p:nvPr>
        </p:nvSpPr>
        <p:spPr>
          <a:xfrm>
            <a:off x="8068732" y="6432551"/>
            <a:ext cx="903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51" name="Google Shape;551;g8ad5cc0f23_0_92"/>
          <p:cNvPicPr preferRelativeResize="0"/>
          <p:nvPr/>
        </p:nvPicPr>
        <p:blipFill rotWithShape="1">
          <a:blip r:embed="rId3">
            <a:alphaModFix/>
          </a:blip>
          <a:srcRect b="0" l="0" r="3910" t="0"/>
          <a:stretch/>
        </p:blipFill>
        <p:spPr>
          <a:xfrm>
            <a:off x="-13475" y="1023825"/>
            <a:ext cx="4851350" cy="2406750"/>
          </a:xfrm>
          <a:prstGeom prst="rect">
            <a:avLst/>
          </a:prstGeom>
          <a:noFill/>
          <a:ln>
            <a:noFill/>
          </a:ln>
        </p:spPr>
      </p:pic>
      <p:pic>
        <p:nvPicPr>
          <p:cNvPr id="552" name="Google Shape;552;g8ad5cc0f23_0_92"/>
          <p:cNvPicPr preferRelativeResize="0"/>
          <p:nvPr/>
        </p:nvPicPr>
        <p:blipFill>
          <a:blip r:embed="rId4">
            <a:alphaModFix/>
          </a:blip>
          <a:stretch>
            <a:fillRect/>
          </a:stretch>
        </p:blipFill>
        <p:spPr>
          <a:xfrm>
            <a:off x="397875" y="4085027"/>
            <a:ext cx="3984375" cy="2383800"/>
          </a:xfrm>
          <a:prstGeom prst="rect">
            <a:avLst/>
          </a:prstGeom>
          <a:noFill/>
          <a:ln>
            <a:noFill/>
          </a:ln>
        </p:spPr>
      </p:pic>
      <p:pic>
        <p:nvPicPr>
          <p:cNvPr id="553" name="Google Shape;553;g8ad5cc0f23_0_92"/>
          <p:cNvPicPr preferRelativeResize="0"/>
          <p:nvPr/>
        </p:nvPicPr>
        <p:blipFill>
          <a:blip r:embed="rId5">
            <a:alphaModFix/>
          </a:blip>
          <a:stretch>
            <a:fillRect/>
          </a:stretch>
        </p:blipFill>
        <p:spPr>
          <a:xfrm>
            <a:off x="4896425" y="4073550"/>
            <a:ext cx="3839229" cy="2319075"/>
          </a:xfrm>
          <a:prstGeom prst="rect">
            <a:avLst/>
          </a:prstGeom>
          <a:noFill/>
          <a:ln>
            <a:noFill/>
          </a:ln>
        </p:spPr>
      </p:pic>
      <p:sp>
        <p:nvSpPr>
          <p:cNvPr id="554" name="Google Shape;554;g8ad5cc0f23_0_92"/>
          <p:cNvSpPr txBox="1"/>
          <p:nvPr>
            <p:ph idx="4294967295" type="ctrTitle"/>
          </p:nvPr>
        </p:nvSpPr>
        <p:spPr>
          <a:xfrm>
            <a:off x="340000" y="354400"/>
            <a:ext cx="85836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2.</a:t>
            </a:r>
            <a:r>
              <a:rPr b="1" lang="en-US" sz="2400" u="sng">
                <a:solidFill>
                  <a:schemeClr val="dk1"/>
                </a:solidFill>
                <a:latin typeface="Calibri"/>
                <a:ea typeface="Calibri"/>
                <a:cs typeface="Calibri"/>
                <a:sym typeface="Calibri"/>
              </a:rPr>
              <a:t>Selective writing strategy -- </a:t>
            </a:r>
            <a:r>
              <a:rPr b="1" lang="en-US" sz="2400" u="sng">
                <a:solidFill>
                  <a:schemeClr val="dk1"/>
                </a:solidFill>
                <a:latin typeface="Calibri"/>
                <a:ea typeface="Calibri"/>
                <a:cs typeface="Calibri"/>
                <a:sym typeface="Calibri"/>
              </a:rPr>
              <a:t>Reduction vs Accuracy Loss</a:t>
            </a:r>
            <a:r>
              <a:rPr b="1" lang="en-US" sz="2400" u="sng">
                <a:solidFill>
                  <a:schemeClr val="dk1"/>
                </a:solidFill>
                <a:latin typeface="Calibri"/>
                <a:ea typeface="Calibri"/>
                <a:cs typeface="Calibri"/>
                <a:sym typeface="Calibri"/>
              </a:rPr>
              <a:t>(Salinity)</a:t>
            </a:r>
            <a:endParaRPr b="1" i="0" sz="1800" u="sng" cap="none" strike="noStrike">
              <a:solidFill>
                <a:schemeClr val="accent2"/>
              </a:solidFill>
              <a:latin typeface="Calibri"/>
              <a:ea typeface="Calibri"/>
              <a:cs typeface="Calibri"/>
              <a:sym typeface="Calibri"/>
            </a:endParaRPr>
          </a:p>
        </p:txBody>
      </p:sp>
      <p:sp>
        <p:nvSpPr>
          <p:cNvPr id="555" name="Google Shape;555;g8ad5cc0f23_0_92"/>
          <p:cNvSpPr txBox="1"/>
          <p:nvPr/>
        </p:nvSpPr>
        <p:spPr>
          <a:xfrm>
            <a:off x="537000" y="3541725"/>
            <a:ext cx="41190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7a. Write Reduction</a:t>
            </a:r>
            <a:endParaRPr b="1" sz="1600" u="sng">
              <a:latin typeface="Calibri"/>
              <a:ea typeface="Calibri"/>
              <a:cs typeface="Calibri"/>
              <a:sym typeface="Calibri"/>
            </a:endParaRPr>
          </a:p>
        </p:txBody>
      </p:sp>
      <p:sp>
        <p:nvSpPr>
          <p:cNvPr id="556" name="Google Shape;556;g8ad5cc0f23_0_92"/>
          <p:cNvSpPr txBox="1"/>
          <p:nvPr/>
        </p:nvSpPr>
        <p:spPr>
          <a:xfrm>
            <a:off x="628800" y="6397550"/>
            <a:ext cx="35979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7b. Accuracy Loss in Temporal Mean</a:t>
            </a:r>
            <a:endParaRPr b="1" sz="1600" u="sng">
              <a:latin typeface="Calibri"/>
              <a:ea typeface="Calibri"/>
              <a:cs typeface="Calibri"/>
              <a:sym typeface="Calibri"/>
            </a:endParaRPr>
          </a:p>
        </p:txBody>
      </p:sp>
      <p:sp>
        <p:nvSpPr>
          <p:cNvPr id="557" name="Google Shape;557;g8ad5cc0f23_0_92"/>
          <p:cNvSpPr txBox="1"/>
          <p:nvPr/>
        </p:nvSpPr>
        <p:spPr>
          <a:xfrm>
            <a:off x="5190925" y="6397550"/>
            <a:ext cx="35979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7c. </a:t>
            </a:r>
            <a:r>
              <a:rPr b="1" lang="en-US" sz="1600" u="sng">
                <a:solidFill>
                  <a:schemeClr val="dk1"/>
                </a:solidFill>
                <a:latin typeface="Calibri"/>
                <a:ea typeface="Calibri"/>
                <a:cs typeface="Calibri"/>
                <a:sym typeface="Calibri"/>
              </a:rPr>
              <a:t>Accuracy Loss in Temporal S.D.</a:t>
            </a:r>
            <a:endParaRPr b="1" sz="1600" u="sng">
              <a:latin typeface="Calibri"/>
              <a:ea typeface="Calibri"/>
              <a:cs typeface="Calibri"/>
              <a:sym typeface="Calibri"/>
            </a:endParaRPr>
          </a:p>
        </p:txBody>
      </p:sp>
      <p:sp>
        <p:nvSpPr>
          <p:cNvPr id="558" name="Google Shape;558;g8ad5cc0f23_0_92"/>
          <p:cNvSpPr txBox="1"/>
          <p:nvPr/>
        </p:nvSpPr>
        <p:spPr>
          <a:xfrm>
            <a:off x="4901725" y="735375"/>
            <a:ext cx="4242300" cy="369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2000" u="sng" cap="none" strike="noStrike">
                <a:solidFill>
                  <a:srgbClr val="000000"/>
                </a:solidFill>
                <a:latin typeface="Calibri"/>
                <a:ea typeface="Calibri"/>
                <a:cs typeface="Calibri"/>
                <a:sym typeface="Calibri"/>
              </a:rPr>
              <a:t>Observations</a:t>
            </a:r>
            <a:r>
              <a:rPr lang="en-US" sz="2000" u="sng">
                <a:latin typeface="Calibri"/>
                <a:ea typeface="Calibri"/>
                <a:cs typeface="Calibri"/>
                <a:sym typeface="Calibri"/>
              </a:rPr>
              <a:t>:</a:t>
            </a:r>
            <a:endParaRPr sz="2000" u="sng">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US" sz="1600">
                <a:solidFill>
                  <a:schemeClr val="dk1"/>
                </a:solidFill>
                <a:latin typeface="Calibri"/>
                <a:ea typeface="Calibri"/>
                <a:cs typeface="Calibri"/>
                <a:sym typeface="Calibri"/>
              </a:rPr>
              <a:t>All thresholds are meeting the difference in temporal means constraint of 0.005 ppt.</a:t>
            </a:r>
            <a:endParaRPr sz="16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Upto threshold of 0.00075 ppt is meeting the constraint of difference in temporal S.D. of 0.005 ppt for up to 10 days.</a:t>
            </a:r>
            <a:endParaRPr sz="16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Hence, </a:t>
            </a:r>
            <a:r>
              <a:rPr b="1" lang="en-US" sz="1600">
                <a:solidFill>
                  <a:schemeClr val="dk1"/>
                </a:solidFill>
                <a:latin typeface="Calibri"/>
                <a:ea typeface="Calibri"/>
                <a:cs typeface="Calibri"/>
                <a:sym typeface="Calibri"/>
              </a:rPr>
              <a:t>0.00075 ppt </a:t>
            </a:r>
            <a:r>
              <a:rPr b="1" lang="en-US" sz="1600">
                <a:solidFill>
                  <a:schemeClr val="dk1"/>
                </a:solidFill>
                <a:latin typeface="Calibri"/>
                <a:ea typeface="Calibri"/>
                <a:cs typeface="Calibri"/>
                <a:sym typeface="Calibri"/>
              </a:rPr>
              <a:t>is selected.</a:t>
            </a:r>
            <a:endParaRPr b="1" sz="16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65% reduction</a:t>
            </a:r>
            <a:r>
              <a:rPr lang="en-US" sz="1600">
                <a:solidFill>
                  <a:schemeClr val="dk1"/>
                </a:solidFill>
                <a:latin typeface="Calibri"/>
                <a:ea typeface="Calibri"/>
                <a:cs typeface="Calibri"/>
                <a:sym typeface="Calibri"/>
              </a:rPr>
              <a:t> in number of writes for 5 days of run.</a:t>
            </a:r>
            <a:endParaRPr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u="sng">
              <a:latin typeface="Calibri"/>
              <a:ea typeface="Calibri"/>
              <a:cs typeface="Calibri"/>
              <a:sym typeface="Calibri"/>
            </a:endParaRPr>
          </a:p>
          <a:p>
            <a:pPr indent="0" lvl="0" marL="0" marR="0" rtl="0" algn="l">
              <a:lnSpc>
                <a:spcPct val="100000"/>
              </a:lnSpc>
              <a:spcBef>
                <a:spcPts val="0"/>
              </a:spcBef>
              <a:spcAft>
                <a:spcPts val="0"/>
              </a:spcAft>
              <a:buNone/>
            </a:pPr>
            <a:r>
              <a:t/>
            </a:r>
            <a:endParaRPr sz="1600">
              <a:latin typeface="Calibri"/>
              <a:ea typeface="Calibri"/>
              <a:cs typeface="Calibri"/>
              <a:sym typeface="Calibri"/>
            </a:endParaRPr>
          </a:p>
          <a:p>
            <a:pPr indent="0" lvl="0" marL="0" marR="0" rtl="0" algn="l">
              <a:lnSpc>
                <a:spcPct val="100000"/>
              </a:lnSpc>
              <a:spcBef>
                <a:spcPts val="0"/>
              </a:spcBef>
              <a:spcAft>
                <a:spcPts val="0"/>
              </a:spcAft>
              <a:buNone/>
            </a:pPr>
            <a:r>
              <a:t/>
            </a:r>
            <a:endParaRPr sz="1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g8ad5cc0f23_0_100"/>
          <p:cNvSpPr txBox="1"/>
          <p:nvPr>
            <p:ph idx="12" type="sldNum"/>
          </p:nvPr>
        </p:nvSpPr>
        <p:spPr>
          <a:xfrm>
            <a:off x="8641304" y="6432550"/>
            <a:ext cx="40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65" name="Google Shape;565;g8ad5cc0f23_0_100"/>
          <p:cNvPicPr preferRelativeResize="0"/>
          <p:nvPr/>
        </p:nvPicPr>
        <p:blipFill>
          <a:blip r:embed="rId3">
            <a:alphaModFix/>
          </a:blip>
          <a:stretch>
            <a:fillRect/>
          </a:stretch>
        </p:blipFill>
        <p:spPr>
          <a:xfrm>
            <a:off x="4808175" y="779850"/>
            <a:ext cx="4335824" cy="4316849"/>
          </a:xfrm>
          <a:prstGeom prst="rect">
            <a:avLst/>
          </a:prstGeom>
          <a:noFill/>
          <a:ln>
            <a:noFill/>
          </a:ln>
        </p:spPr>
      </p:pic>
      <p:pic>
        <p:nvPicPr>
          <p:cNvPr id="566" name="Google Shape;566;g8ad5cc0f23_0_100"/>
          <p:cNvPicPr preferRelativeResize="0"/>
          <p:nvPr/>
        </p:nvPicPr>
        <p:blipFill>
          <a:blip r:embed="rId4">
            <a:alphaModFix/>
          </a:blip>
          <a:stretch>
            <a:fillRect/>
          </a:stretch>
        </p:blipFill>
        <p:spPr>
          <a:xfrm>
            <a:off x="-14325" y="768575"/>
            <a:ext cx="4432900" cy="4413500"/>
          </a:xfrm>
          <a:prstGeom prst="rect">
            <a:avLst/>
          </a:prstGeom>
          <a:noFill/>
          <a:ln>
            <a:noFill/>
          </a:ln>
        </p:spPr>
      </p:pic>
      <p:sp>
        <p:nvSpPr>
          <p:cNvPr id="567" name="Google Shape;567;g8ad5cc0f23_0_100"/>
          <p:cNvSpPr txBox="1"/>
          <p:nvPr>
            <p:ph idx="4294967295" type="ctrTitle"/>
          </p:nvPr>
        </p:nvSpPr>
        <p:spPr>
          <a:xfrm>
            <a:off x="100" y="354400"/>
            <a:ext cx="91440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2.</a:t>
            </a:r>
            <a:r>
              <a:rPr b="1" lang="en-US" sz="2400" u="sng">
                <a:solidFill>
                  <a:schemeClr val="dk1"/>
                </a:solidFill>
                <a:latin typeface="Calibri"/>
                <a:ea typeface="Calibri"/>
                <a:cs typeface="Calibri"/>
                <a:sym typeface="Calibri"/>
              </a:rPr>
              <a:t>Selective writing strategy -- Surface Contour Plot(Velocity)</a:t>
            </a:r>
            <a:endParaRPr b="1" i="0" sz="1800" u="sng" cap="none" strike="noStrike">
              <a:solidFill>
                <a:schemeClr val="accent2"/>
              </a:solidFill>
              <a:latin typeface="Calibri"/>
              <a:ea typeface="Calibri"/>
              <a:cs typeface="Calibri"/>
              <a:sym typeface="Calibri"/>
            </a:endParaRPr>
          </a:p>
        </p:txBody>
      </p:sp>
      <p:sp>
        <p:nvSpPr>
          <p:cNvPr id="568" name="Google Shape;568;g8ad5cc0f23_0_100"/>
          <p:cNvSpPr txBox="1"/>
          <p:nvPr/>
        </p:nvSpPr>
        <p:spPr>
          <a:xfrm>
            <a:off x="476400" y="5025950"/>
            <a:ext cx="35979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8a. Accuracy Loss in Temporal Mean</a:t>
            </a:r>
            <a:endParaRPr b="1" sz="1600" u="sng">
              <a:latin typeface="Calibri"/>
              <a:ea typeface="Calibri"/>
              <a:cs typeface="Calibri"/>
              <a:sym typeface="Calibri"/>
            </a:endParaRPr>
          </a:p>
        </p:txBody>
      </p:sp>
      <p:sp>
        <p:nvSpPr>
          <p:cNvPr id="569" name="Google Shape;569;g8ad5cc0f23_0_100"/>
          <p:cNvSpPr txBox="1"/>
          <p:nvPr/>
        </p:nvSpPr>
        <p:spPr>
          <a:xfrm>
            <a:off x="5190925" y="5025950"/>
            <a:ext cx="3597900" cy="4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u="sng">
                <a:latin typeface="Calibri"/>
                <a:ea typeface="Calibri"/>
                <a:cs typeface="Calibri"/>
                <a:sym typeface="Calibri"/>
              </a:rPr>
              <a:t>Fig 8b. </a:t>
            </a:r>
            <a:r>
              <a:rPr b="1" lang="en-US" sz="1600" u="sng">
                <a:solidFill>
                  <a:schemeClr val="dk1"/>
                </a:solidFill>
                <a:latin typeface="Calibri"/>
                <a:ea typeface="Calibri"/>
                <a:cs typeface="Calibri"/>
                <a:sym typeface="Calibri"/>
              </a:rPr>
              <a:t>Accuracy Loss in Temporal S.D.</a:t>
            </a:r>
            <a:endParaRPr b="1" sz="1600" u="sng">
              <a:latin typeface="Calibri"/>
              <a:ea typeface="Calibri"/>
              <a:cs typeface="Calibri"/>
              <a:sym typeface="Calibri"/>
            </a:endParaRPr>
          </a:p>
        </p:txBody>
      </p:sp>
      <p:sp>
        <p:nvSpPr>
          <p:cNvPr id="570" name="Google Shape;570;g8ad5cc0f23_0_100"/>
          <p:cNvSpPr txBox="1"/>
          <p:nvPr/>
        </p:nvSpPr>
        <p:spPr>
          <a:xfrm>
            <a:off x="170625" y="5339350"/>
            <a:ext cx="8973300" cy="93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2000" u="sng" cap="none" strike="noStrike">
                <a:solidFill>
                  <a:srgbClr val="000000"/>
                </a:solidFill>
                <a:latin typeface="Calibri"/>
                <a:ea typeface="Calibri"/>
                <a:cs typeface="Calibri"/>
                <a:sym typeface="Calibri"/>
              </a:rPr>
              <a:t>Observations</a:t>
            </a:r>
            <a:r>
              <a:rPr lang="en-US" sz="2000" u="sng">
                <a:latin typeface="Calibri"/>
                <a:ea typeface="Calibri"/>
                <a:cs typeface="Calibri"/>
                <a:sym typeface="Calibri"/>
              </a:rPr>
              <a:t>:</a:t>
            </a:r>
            <a:endParaRPr sz="2000" u="sng">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US" sz="1600">
                <a:solidFill>
                  <a:schemeClr val="dk1"/>
                </a:solidFill>
                <a:latin typeface="Calibri"/>
                <a:ea typeface="Calibri"/>
                <a:cs typeface="Calibri"/>
                <a:sym typeface="Calibri"/>
              </a:rPr>
              <a:t>The difference in temporal means is also found maximum in the high velocity regions.</a:t>
            </a:r>
            <a:endParaRPr sz="16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So, those regions are</a:t>
            </a:r>
            <a:r>
              <a:rPr b="1" lang="en-US" sz="1600">
                <a:solidFill>
                  <a:schemeClr val="dk1"/>
                </a:solidFill>
                <a:latin typeface="Calibri"/>
                <a:ea typeface="Calibri"/>
                <a:cs typeface="Calibri"/>
                <a:sym typeface="Calibri"/>
              </a:rPr>
              <a:t> primarily constrained within the allowed threshold of 7.5 cm/sec using a threshold of 1.5 cm/sec.</a:t>
            </a:r>
            <a:endParaRPr b="1"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u="sng">
              <a:latin typeface="Calibri"/>
              <a:ea typeface="Calibri"/>
              <a:cs typeface="Calibri"/>
              <a:sym typeface="Calibri"/>
            </a:endParaRPr>
          </a:p>
          <a:p>
            <a:pPr indent="0" lvl="0" marL="0" marR="0" rtl="0" algn="l">
              <a:lnSpc>
                <a:spcPct val="100000"/>
              </a:lnSpc>
              <a:spcBef>
                <a:spcPts val="0"/>
              </a:spcBef>
              <a:spcAft>
                <a:spcPts val="0"/>
              </a:spcAft>
              <a:buNone/>
            </a:pPr>
            <a:r>
              <a:t/>
            </a:r>
            <a:endParaRPr sz="1600">
              <a:latin typeface="Calibri"/>
              <a:ea typeface="Calibri"/>
              <a:cs typeface="Calibri"/>
              <a:sym typeface="Calibri"/>
            </a:endParaRPr>
          </a:p>
          <a:p>
            <a:pPr indent="0" lvl="0" marL="0" marR="0" rtl="0" algn="l">
              <a:lnSpc>
                <a:spcPct val="100000"/>
              </a:lnSpc>
              <a:spcBef>
                <a:spcPts val="0"/>
              </a:spcBef>
              <a:spcAft>
                <a:spcPts val="0"/>
              </a:spcAft>
              <a:buNone/>
            </a:pPr>
            <a:r>
              <a:t/>
            </a:r>
            <a:endParaRPr sz="1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g8ad5cc0f23_0_120"/>
          <p:cNvSpPr txBox="1"/>
          <p:nvPr>
            <p:ph idx="12" type="sldNum"/>
          </p:nvPr>
        </p:nvSpPr>
        <p:spPr>
          <a:xfrm>
            <a:off x="8068732" y="6356351"/>
            <a:ext cx="903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7" name="Google Shape;577;g8ad5cc0f23_0_120"/>
          <p:cNvSpPr txBox="1"/>
          <p:nvPr>
            <p:ph idx="4294967295" type="ctrTitle"/>
          </p:nvPr>
        </p:nvSpPr>
        <p:spPr>
          <a:xfrm>
            <a:off x="340000" y="354400"/>
            <a:ext cx="85836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2</a:t>
            </a:r>
            <a:r>
              <a:rPr b="1" lang="en-US" sz="2400" u="sng">
                <a:solidFill>
                  <a:schemeClr val="dk1"/>
                </a:solidFill>
                <a:latin typeface="Calibri"/>
                <a:ea typeface="Calibri"/>
                <a:cs typeface="Calibri"/>
                <a:sym typeface="Calibri"/>
              </a:rPr>
              <a:t>.Selective writing strategy -- Improvement Results</a:t>
            </a:r>
            <a:endParaRPr b="1" i="0" sz="1800" u="sng" cap="none" strike="noStrike">
              <a:solidFill>
                <a:schemeClr val="accent2"/>
              </a:solidFill>
              <a:latin typeface="Calibri"/>
              <a:ea typeface="Calibri"/>
              <a:cs typeface="Calibri"/>
              <a:sym typeface="Calibri"/>
            </a:endParaRPr>
          </a:p>
        </p:txBody>
      </p:sp>
      <p:graphicFrame>
        <p:nvGraphicFramePr>
          <p:cNvPr id="578" name="Google Shape;578;g8ad5cc0f23_0_120"/>
          <p:cNvGraphicFramePr/>
          <p:nvPr/>
        </p:nvGraphicFramePr>
        <p:xfrm>
          <a:off x="398450" y="974675"/>
          <a:ext cx="3000000" cy="3000000"/>
        </p:xfrm>
        <a:graphic>
          <a:graphicData uri="http://schemas.openxmlformats.org/drawingml/2006/table">
            <a:tbl>
              <a:tblPr>
                <a:noFill/>
                <a:tableStyleId>{47BA4DDA-D9D6-44C1-B213-9700145DAC75}</a:tableStyleId>
              </a:tblPr>
              <a:tblGrid>
                <a:gridCol w="2086775"/>
                <a:gridCol w="2021000"/>
                <a:gridCol w="1974050"/>
                <a:gridCol w="2265275"/>
              </a:tblGrid>
              <a:tr h="375950">
                <a:tc>
                  <a:txBody>
                    <a:bodyPr/>
                    <a:lstStyle/>
                    <a:p>
                      <a:pPr indent="0" lvl="0" marL="0" rtl="0" algn="l">
                        <a:spcBef>
                          <a:spcPts val="0"/>
                        </a:spcBef>
                        <a:spcAft>
                          <a:spcPts val="0"/>
                        </a:spcAft>
                        <a:buNone/>
                      </a:pPr>
                      <a:r>
                        <a:rPr lang="en-US" sz="1600"/>
                        <a:t>Type</a:t>
                      </a:r>
                      <a:endParaRPr sz="1600"/>
                    </a:p>
                  </a:txBody>
                  <a:tcPr marT="91425" marB="91425" marR="91425" marL="91425">
                    <a:solidFill>
                      <a:srgbClr val="D9EAD3"/>
                    </a:solidFill>
                  </a:tcPr>
                </a:tc>
                <a:tc>
                  <a:txBody>
                    <a:bodyPr/>
                    <a:lstStyle/>
                    <a:p>
                      <a:pPr indent="0" lvl="0" marL="0" rtl="0" algn="l">
                        <a:spcBef>
                          <a:spcPts val="0"/>
                        </a:spcBef>
                        <a:spcAft>
                          <a:spcPts val="0"/>
                        </a:spcAft>
                        <a:buNone/>
                      </a:pPr>
                      <a:r>
                        <a:rPr lang="en-US" sz="1600"/>
                        <a:t>Execution Time</a:t>
                      </a:r>
                      <a:endParaRPr sz="1600"/>
                    </a:p>
                  </a:txBody>
                  <a:tcPr marT="91425" marB="91425" marR="91425" marL="91425">
                    <a:solidFill>
                      <a:srgbClr val="D9EAD3"/>
                    </a:solidFill>
                  </a:tcPr>
                </a:tc>
                <a:tc>
                  <a:txBody>
                    <a:bodyPr/>
                    <a:lstStyle/>
                    <a:p>
                      <a:pPr indent="0" lvl="0" marL="0" rtl="0" algn="l">
                        <a:spcBef>
                          <a:spcPts val="0"/>
                        </a:spcBef>
                        <a:spcAft>
                          <a:spcPts val="0"/>
                        </a:spcAft>
                        <a:buNone/>
                      </a:pPr>
                      <a:r>
                        <a:rPr lang="en-US" sz="1600"/>
                        <a:t>Output</a:t>
                      </a:r>
                      <a:endParaRPr sz="1600"/>
                    </a:p>
                  </a:txBody>
                  <a:tcPr marT="91425" marB="91425" marR="91425" marL="91425">
                    <a:solidFill>
                      <a:srgbClr val="D9EAD3"/>
                    </a:solidFill>
                  </a:tcPr>
                </a:tc>
                <a:tc>
                  <a:txBody>
                    <a:bodyPr/>
                    <a:lstStyle/>
                    <a:p>
                      <a:pPr indent="0" lvl="0" marL="0" rtl="0" algn="l">
                        <a:spcBef>
                          <a:spcPts val="0"/>
                        </a:spcBef>
                        <a:spcAft>
                          <a:spcPts val="0"/>
                        </a:spcAft>
                        <a:buNone/>
                      </a:pPr>
                      <a:r>
                        <a:rPr lang="en-US" sz="1600"/>
                        <a:t>nf fwrite 3d function</a:t>
                      </a:r>
                      <a:endParaRPr sz="1600"/>
                    </a:p>
                  </a:txBody>
                  <a:tcPr marT="91425" marB="91425" marR="91425" marL="91425">
                    <a:solidFill>
                      <a:srgbClr val="D9EAD3"/>
                    </a:solidFill>
                  </a:tcPr>
                </a:tc>
              </a:tr>
              <a:tr h="381000">
                <a:tc>
                  <a:txBody>
                    <a:bodyPr/>
                    <a:lstStyle/>
                    <a:p>
                      <a:pPr indent="0" lvl="0" marL="0" rtl="0" algn="l">
                        <a:spcBef>
                          <a:spcPts val="0"/>
                        </a:spcBef>
                        <a:spcAft>
                          <a:spcPts val="0"/>
                        </a:spcAft>
                        <a:buNone/>
                      </a:pPr>
                      <a:r>
                        <a:rPr lang="en-US" sz="1600"/>
                        <a:t>Non-Selective i.e. Default</a:t>
                      </a:r>
                      <a:endParaRPr sz="1600"/>
                    </a:p>
                  </a:txBody>
                  <a:tcPr marT="91425" marB="91425" marR="91425" marL="91425">
                    <a:solidFill>
                      <a:srgbClr val="FCE5CD"/>
                    </a:solidFill>
                  </a:tcPr>
                </a:tc>
                <a:tc>
                  <a:txBody>
                    <a:bodyPr/>
                    <a:lstStyle/>
                    <a:p>
                      <a:pPr indent="0" lvl="0" marL="0" rtl="0" algn="l">
                        <a:spcBef>
                          <a:spcPts val="0"/>
                        </a:spcBef>
                        <a:spcAft>
                          <a:spcPts val="0"/>
                        </a:spcAft>
                        <a:buNone/>
                      </a:pPr>
                      <a:r>
                        <a:rPr lang="en-US" sz="1600"/>
                        <a:t>24.36 mins</a:t>
                      </a:r>
                      <a:endParaRPr sz="1600"/>
                    </a:p>
                  </a:txBody>
                  <a:tcPr marT="91425" marB="91425" marR="91425" marL="91425">
                    <a:solidFill>
                      <a:srgbClr val="C9DAF8"/>
                    </a:solidFill>
                  </a:tcPr>
                </a:tc>
                <a:tc>
                  <a:txBody>
                    <a:bodyPr/>
                    <a:lstStyle/>
                    <a:p>
                      <a:pPr indent="0" lvl="0" marL="0" rtl="0" algn="l">
                        <a:spcBef>
                          <a:spcPts val="0"/>
                        </a:spcBef>
                        <a:spcAft>
                          <a:spcPts val="0"/>
                        </a:spcAft>
                        <a:buNone/>
                      </a:pPr>
                      <a:r>
                        <a:rPr lang="en-US" sz="1600"/>
                        <a:t>14.2 mins</a:t>
                      </a:r>
                      <a:endParaRPr sz="1600"/>
                    </a:p>
                  </a:txBody>
                  <a:tcPr marT="91425" marB="91425" marR="91425" marL="91425">
                    <a:solidFill>
                      <a:srgbClr val="C9DAF8"/>
                    </a:solidFill>
                  </a:tcPr>
                </a:tc>
                <a:tc>
                  <a:txBody>
                    <a:bodyPr/>
                    <a:lstStyle/>
                    <a:p>
                      <a:pPr indent="0" lvl="0" marL="0" rtl="0" algn="l">
                        <a:spcBef>
                          <a:spcPts val="0"/>
                        </a:spcBef>
                        <a:spcAft>
                          <a:spcPts val="0"/>
                        </a:spcAft>
                        <a:buNone/>
                      </a:pPr>
                      <a:r>
                        <a:rPr lang="en-US" sz="1600"/>
                        <a:t>12.98 mins</a:t>
                      </a:r>
                      <a:endParaRPr sz="1600"/>
                    </a:p>
                  </a:txBody>
                  <a:tcPr marT="91425" marB="91425" marR="91425" marL="91425">
                    <a:solidFill>
                      <a:srgbClr val="C9DAF8"/>
                    </a:solidFill>
                  </a:tcPr>
                </a:tc>
              </a:tr>
              <a:tr h="381000">
                <a:tc>
                  <a:txBody>
                    <a:bodyPr/>
                    <a:lstStyle/>
                    <a:p>
                      <a:pPr indent="0" lvl="0" marL="0" rtl="0" algn="l">
                        <a:spcBef>
                          <a:spcPts val="0"/>
                        </a:spcBef>
                        <a:spcAft>
                          <a:spcPts val="0"/>
                        </a:spcAft>
                        <a:buNone/>
                      </a:pPr>
                      <a:r>
                        <a:rPr lang="en-US" sz="1600"/>
                        <a:t>Selective</a:t>
                      </a:r>
                      <a:endParaRPr sz="1600"/>
                    </a:p>
                    <a:p>
                      <a:pPr indent="0" lvl="0" marL="0" rtl="0" algn="l">
                        <a:spcBef>
                          <a:spcPts val="0"/>
                        </a:spcBef>
                        <a:spcAft>
                          <a:spcPts val="0"/>
                        </a:spcAft>
                        <a:buNone/>
                      </a:pPr>
                      <a:r>
                        <a:rPr b="1" lang="en-US" sz="1600"/>
                        <a:t>(Reduction in %)</a:t>
                      </a:r>
                      <a:endParaRPr b="1" sz="1600"/>
                    </a:p>
                  </a:txBody>
                  <a:tcPr marT="91425" marB="91425" marR="91425" marL="91425">
                    <a:solidFill>
                      <a:srgbClr val="FCE5CD"/>
                    </a:solidFill>
                  </a:tcPr>
                </a:tc>
                <a:tc>
                  <a:txBody>
                    <a:bodyPr/>
                    <a:lstStyle/>
                    <a:p>
                      <a:pPr indent="0" lvl="0" marL="0" rtl="0" algn="l">
                        <a:spcBef>
                          <a:spcPts val="0"/>
                        </a:spcBef>
                        <a:spcAft>
                          <a:spcPts val="0"/>
                        </a:spcAft>
                        <a:buNone/>
                      </a:pPr>
                      <a:r>
                        <a:rPr lang="en-US" sz="1600"/>
                        <a:t>16.66 mins </a:t>
                      </a:r>
                      <a:r>
                        <a:rPr b="1" lang="en-US" sz="1600"/>
                        <a:t>(31.6%)</a:t>
                      </a:r>
                      <a:endParaRPr b="1" sz="1600"/>
                    </a:p>
                  </a:txBody>
                  <a:tcPr marT="91425" marB="91425" marR="91425" marL="91425">
                    <a:solidFill>
                      <a:srgbClr val="C9DAF8"/>
                    </a:solidFill>
                  </a:tcPr>
                </a:tc>
                <a:tc>
                  <a:txBody>
                    <a:bodyPr/>
                    <a:lstStyle/>
                    <a:p>
                      <a:pPr indent="0" lvl="0" marL="0" rtl="0" algn="l">
                        <a:spcBef>
                          <a:spcPts val="0"/>
                        </a:spcBef>
                        <a:spcAft>
                          <a:spcPts val="0"/>
                        </a:spcAft>
                        <a:buNone/>
                      </a:pPr>
                      <a:r>
                        <a:rPr lang="en-US" sz="1600"/>
                        <a:t>6.83 mins </a:t>
                      </a:r>
                      <a:r>
                        <a:rPr b="1" lang="en-US" sz="1600"/>
                        <a:t>(51.87%)</a:t>
                      </a:r>
                      <a:endParaRPr b="1" sz="1600"/>
                    </a:p>
                  </a:txBody>
                  <a:tcPr marT="91425" marB="91425" marR="91425" marL="91425">
                    <a:solidFill>
                      <a:srgbClr val="C9DAF8"/>
                    </a:solidFill>
                  </a:tcPr>
                </a:tc>
                <a:tc>
                  <a:txBody>
                    <a:bodyPr/>
                    <a:lstStyle/>
                    <a:p>
                      <a:pPr indent="0" lvl="0" marL="0" rtl="0" algn="l">
                        <a:spcBef>
                          <a:spcPts val="0"/>
                        </a:spcBef>
                        <a:spcAft>
                          <a:spcPts val="0"/>
                        </a:spcAft>
                        <a:buNone/>
                      </a:pPr>
                      <a:r>
                        <a:rPr lang="en-US" sz="1600"/>
                        <a:t>5.26 mins (59.43%)</a:t>
                      </a:r>
                      <a:endParaRPr sz="1600"/>
                    </a:p>
                  </a:txBody>
                  <a:tcPr marT="91425" marB="91425" marR="91425" marL="91425">
                    <a:solidFill>
                      <a:srgbClr val="C9DAF8"/>
                    </a:solidFill>
                  </a:tcPr>
                </a:tc>
              </a:tr>
            </a:tbl>
          </a:graphicData>
        </a:graphic>
      </p:graphicFrame>
      <p:sp>
        <p:nvSpPr>
          <p:cNvPr id="579" name="Google Shape;579;g8ad5cc0f23_0_120"/>
          <p:cNvSpPr txBox="1"/>
          <p:nvPr/>
        </p:nvSpPr>
        <p:spPr>
          <a:xfrm>
            <a:off x="1682975" y="2801850"/>
            <a:ext cx="59535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u="sng">
                <a:latin typeface="Calibri"/>
                <a:ea typeface="Calibri"/>
                <a:cs typeface="Calibri"/>
                <a:sym typeface="Calibri"/>
              </a:rPr>
              <a:t>Table 4. </a:t>
            </a:r>
            <a:r>
              <a:rPr b="1" lang="en-US" sz="1600" u="sng">
                <a:latin typeface="Calibri"/>
                <a:ea typeface="Calibri"/>
                <a:cs typeface="Calibri"/>
                <a:sym typeface="Calibri"/>
              </a:rPr>
              <a:t>Selective Writing Time Reduction Results for 5 days of run</a:t>
            </a:r>
            <a:endParaRPr>
              <a:latin typeface="Calibri"/>
              <a:ea typeface="Calibri"/>
              <a:cs typeface="Calibri"/>
              <a:sym typeface="Calibri"/>
            </a:endParaRPr>
          </a:p>
        </p:txBody>
      </p:sp>
      <p:sp>
        <p:nvSpPr>
          <p:cNvPr id="580" name="Google Shape;580;g8ad5cc0f23_0_120"/>
          <p:cNvSpPr txBox="1"/>
          <p:nvPr>
            <p:ph idx="4294967295" type="ctrTitle"/>
          </p:nvPr>
        </p:nvSpPr>
        <p:spPr>
          <a:xfrm>
            <a:off x="340000" y="3366600"/>
            <a:ext cx="85836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2</a:t>
            </a:r>
            <a:r>
              <a:rPr b="1" lang="en-US" sz="2400" u="sng">
                <a:solidFill>
                  <a:schemeClr val="dk1"/>
                </a:solidFill>
                <a:latin typeface="Calibri"/>
                <a:ea typeface="Calibri"/>
                <a:cs typeface="Calibri"/>
                <a:sym typeface="Calibri"/>
              </a:rPr>
              <a:t>.Selective writing strategy -- Conclusion</a:t>
            </a:r>
            <a:endParaRPr b="1" i="0" sz="1800" u="sng" cap="none" strike="noStrike">
              <a:solidFill>
                <a:schemeClr val="accent2"/>
              </a:solidFill>
              <a:latin typeface="Calibri"/>
              <a:ea typeface="Calibri"/>
              <a:cs typeface="Calibri"/>
              <a:sym typeface="Calibri"/>
            </a:endParaRPr>
          </a:p>
        </p:txBody>
      </p:sp>
      <p:sp>
        <p:nvSpPr>
          <p:cNvPr id="581" name="Google Shape;581;g8ad5cc0f23_0_120"/>
          <p:cNvSpPr txBox="1"/>
          <p:nvPr/>
        </p:nvSpPr>
        <p:spPr>
          <a:xfrm>
            <a:off x="447275" y="3870300"/>
            <a:ext cx="8347200" cy="3184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Variation in the velocity variable is more as compared to temperature and salinity.</a:t>
            </a:r>
            <a:endParaRPr sz="1600">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Maximum variation is present at the surface. So, it is better to write all the 2D variables.</a:t>
            </a:r>
            <a:endParaRPr sz="1600">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Ocean prediction systems are good for 5 days. The quality of forecast degrades as a function of time and beyond 5 days the quality becomes poor. Hence, </a:t>
            </a:r>
            <a:r>
              <a:rPr b="1" lang="en-US" sz="1600">
                <a:latin typeface="Calibri"/>
                <a:ea typeface="Calibri"/>
                <a:cs typeface="Calibri"/>
                <a:sym typeface="Calibri"/>
              </a:rPr>
              <a:t>this method is suitable for ocean forecast systems.</a:t>
            </a:r>
            <a:endParaRPr b="1" sz="1600">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Daily means and S.D. are acceptable for all single day analysis.</a:t>
            </a:r>
            <a:endParaRPr sz="1600">
              <a:latin typeface="Calibri"/>
              <a:ea typeface="Calibri"/>
              <a:cs typeface="Calibri"/>
              <a:sym typeface="Calibri"/>
            </a:endParaRPr>
          </a:p>
          <a:p>
            <a:pPr indent="0" lvl="0" marL="457200" rtl="0" algn="l">
              <a:spcBef>
                <a:spcPts val="0"/>
              </a:spcBef>
              <a:spcAft>
                <a:spcPts val="0"/>
              </a:spcAft>
              <a:buNone/>
            </a:pPr>
            <a:r>
              <a:rPr lang="en-US" sz="1600">
                <a:latin typeface="Calibri"/>
                <a:ea typeface="Calibri"/>
                <a:cs typeface="Calibri"/>
                <a:sym typeface="Calibri"/>
              </a:rPr>
              <a:t>So, this method can be</a:t>
            </a:r>
            <a:r>
              <a:rPr b="1" lang="en-US" sz="1600">
                <a:latin typeface="Calibri"/>
                <a:ea typeface="Calibri"/>
                <a:cs typeface="Calibri"/>
                <a:sym typeface="Calibri"/>
              </a:rPr>
              <a:t> useful for experiments</a:t>
            </a:r>
            <a:r>
              <a:rPr lang="en-US" sz="1600">
                <a:latin typeface="Calibri"/>
                <a:ea typeface="Calibri"/>
                <a:cs typeface="Calibri"/>
                <a:sym typeface="Calibri"/>
              </a:rPr>
              <a:t> where </a:t>
            </a:r>
            <a:r>
              <a:rPr b="1" lang="en-US" sz="1600">
                <a:latin typeface="Calibri"/>
                <a:ea typeface="Calibri"/>
                <a:cs typeface="Calibri"/>
                <a:sym typeface="Calibri"/>
              </a:rPr>
              <a:t>analysis is done based on daily data.</a:t>
            </a:r>
            <a:endParaRPr b="1" sz="1600">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g8ad228a3b5_1_129"/>
          <p:cNvSpPr txBox="1"/>
          <p:nvPr>
            <p:ph idx="12" type="sldNum"/>
          </p:nvPr>
        </p:nvSpPr>
        <p:spPr>
          <a:xfrm>
            <a:off x="7611532" y="6356351"/>
            <a:ext cx="903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88" name="Google Shape;588;g8ad228a3b5_1_129"/>
          <p:cNvPicPr preferRelativeResize="0"/>
          <p:nvPr/>
        </p:nvPicPr>
        <p:blipFill>
          <a:blip r:embed="rId3">
            <a:alphaModFix/>
          </a:blip>
          <a:stretch>
            <a:fillRect/>
          </a:stretch>
        </p:blipFill>
        <p:spPr>
          <a:xfrm>
            <a:off x="1128888" y="1057625"/>
            <a:ext cx="6886225" cy="2365175"/>
          </a:xfrm>
          <a:prstGeom prst="rect">
            <a:avLst/>
          </a:prstGeom>
          <a:noFill/>
          <a:ln>
            <a:noFill/>
          </a:ln>
        </p:spPr>
      </p:pic>
      <p:sp>
        <p:nvSpPr>
          <p:cNvPr id="589" name="Google Shape;589;g8ad228a3b5_1_129"/>
          <p:cNvSpPr txBox="1"/>
          <p:nvPr>
            <p:ph idx="4294967295" type="ctrTitle"/>
          </p:nvPr>
        </p:nvSpPr>
        <p:spPr>
          <a:xfrm>
            <a:off x="340000" y="430600"/>
            <a:ext cx="85836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3</a:t>
            </a:r>
            <a:r>
              <a:rPr b="1" lang="en-US" sz="2400" u="sng">
                <a:solidFill>
                  <a:schemeClr val="dk1"/>
                </a:solidFill>
                <a:latin typeface="Calibri"/>
                <a:ea typeface="Calibri"/>
                <a:cs typeface="Calibri"/>
                <a:sym typeface="Calibri"/>
              </a:rPr>
              <a:t>.Lustre Striping technique -- Illustration</a:t>
            </a:r>
            <a:endParaRPr b="1" i="0" sz="1800" u="sng" cap="none" strike="noStrike">
              <a:solidFill>
                <a:schemeClr val="accent2"/>
              </a:solidFill>
              <a:latin typeface="Calibri"/>
              <a:ea typeface="Calibri"/>
              <a:cs typeface="Calibri"/>
              <a:sym typeface="Calibri"/>
            </a:endParaRPr>
          </a:p>
        </p:txBody>
      </p:sp>
      <p:sp>
        <p:nvSpPr>
          <p:cNvPr id="590" name="Google Shape;590;g8ad228a3b5_1_129"/>
          <p:cNvSpPr txBox="1"/>
          <p:nvPr/>
        </p:nvSpPr>
        <p:spPr>
          <a:xfrm>
            <a:off x="937425" y="3422800"/>
            <a:ext cx="7351500" cy="7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u="sng">
                <a:latin typeface="Calibri"/>
                <a:ea typeface="Calibri"/>
                <a:cs typeface="Calibri"/>
                <a:sym typeface="Calibri"/>
              </a:rPr>
              <a:t>Fig1</a:t>
            </a:r>
            <a:r>
              <a:rPr b="1" lang="en-US" sz="1600" u="sng">
                <a:latin typeface="Calibri"/>
                <a:ea typeface="Calibri"/>
                <a:cs typeface="Calibri"/>
                <a:sym typeface="Calibri"/>
              </a:rPr>
              <a:t>. </a:t>
            </a:r>
            <a:r>
              <a:rPr b="1" lang="en-US" sz="1600" u="sng">
                <a:latin typeface="Calibri"/>
                <a:ea typeface="Calibri"/>
                <a:cs typeface="Calibri"/>
                <a:sym typeface="Calibri"/>
              </a:rPr>
              <a:t>Physical and Logical views of each write request of 3d variables (86.65 Mb) for</a:t>
            </a:r>
            <a:endParaRPr b="1" sz="1600" u="sng">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600" u="sng">
                <a:latin typeface="Calibri"/>
                <a:ea typeface="Calibri"/>
                <a:cs typeface="Calibri"/>
                <a:sym typeface="Calibri"/>
              </a:rPr>
              <a:t>stripe size of 1 Mb and Stripe count of -1 (i.e. maximum 96 in CRAY Lustre le system)</a:t>
            </a:r>
            <a:endParaRPr b="1" sz="1600" u="sng">
              <a:latin typeface="Calibri"/>
              <a:ea typeface="Calibri"/>
              <a:cs typeface="Calibri"/>
              <a:sym typeface="Calibri"/>
            </a:endParaRPr>
          </a:p>
          <a:p>
            <a:pPr indent="0" lvl="0" marL="0" rtl="0" algn="l">
              <a:spcBef>
                <a:spcPts val="0"/>
              </a:spcBef>
              <a:spcAft>
                <a:spcPts val="0"/>
              </a:spcAft>
              <a:buNone/>
            </a:pPr>
            <a:r>
              <a:t/>
            </a:r>
            <a:endParaRPr b="1" sz="1600" u="sng">
              <a:latin typeface="Calibri"/>
              <a:ea typeface="Calibri"/>
              <a:cs typeface="Calibri"/>
              <a:sym typeface="Calibri"/>
            </a:endParaRPr>
          </a:p>
        </p:txBody>
      </p:sp>
      <p:sp>
        <p:nvSpPr>
          <p:cNvPr id="591" name="Google Shape;591;g8ad228a3b5_1_129"/>
          <p:cNvSpPr txBox="1"/>
          <p:nvPr>
            <p:ph idx="4294967295" type="ctrTitle"/>
          </p:nvPr>
        </p:nvSpPr>
        <p:spPr>
          <a:xfrm>
            <a:off x="321375" y="4160800"/>
            <a:ext cx="85836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3</a:t>
            </a:r>
            <a:r>
              <a:rPr b="1" lang="en-US" sz="2400" u="sng">
                <a:solidFill>
                  <a:schemeClr val="dk1"/>
                </a:solidFill>
                <a:latin typeface="Calibri"/>
                <a:ea typeface="Calibri"/>
                <a:cs typeface="Calibri"/>
                <a:sym typeface="Calibri"/>
              </a:rPr>
              <a:t>.Lustre Striping technique -- Experimental Setup</a:t>
            </a:r>
            <a:endParaRPr b="1" i="0" sz="1800" u="sng" cap="none" strike="noStrike">
              <a:solidFill>
                <a:schemeClr val="accent2"/>
              </a:solidFill>
              <a:latin typeface="Calibri"/>
              <a:ea typeface="Calibri"/>
              <a:cs typeface="Calibri"/>
              <a:sym typeface="Calibri"/>
            </a:endParaRPr>
          </a:p>
        </p:txBody>
      </p:sp>
      <p:graphicFrame>
        <p:nvGraphicFramePr>
          <p:cNvPr id="592" name="Google Shape;592;g8ad228a3b5_1_129"/>
          <p:cNvGraphicFramePr/>
          <p:nvPr/>
        </p:nvGraphicFramePr>
        <p:xfrm>
          <a:off x="1161900" y="4687525"/>
          <a:ext cx="3000000" cy="3000000"/>
        </p:xfrm>
        <a:graphic>
          <a:graphicData uri="http://schemas.openxmlformats.org/drawingml/2006/table">
            <a:tbl>
              <a:tblPr>
                <a:noFill/>
                <a:tableStyleId>{47BA4DDA-D9D6-44C1-B213-9700145DAC75}</a:tableStyleId>
              </a:tblPr>
              <a:tblGrid>
                <a:gridCol w="1691125"/>
                <a:gridCol w="5195075"/>
              </a:tblGrid>
              <a:tr h="381000">
                <a:tc>
                  <a:txBody>
                    <a:bodyPr/>
                    <a:lstStyle/>
                    <a:p>
                      <a:pPr indent="0" lvl="0" marL="0" rtl="0" algn="l">
                        <a:spcBef>
                          <a:spcPts val="0"/>
                        </a:spcBef>
                        <a:spcAft>
                          <a:spcPts val="0"/>
                        </a:spcAft>
                        <a:buNone/>
                      </a:pPr>
                      <a:r>
                        <a:rPr lang="en-US"/>
                        <a:t>Processes</a:t>
                      </a:r>
                      <a:endParaRPr/>
                    </a:p>
                  </a:txBody>
                  <a:tcPr marT="91425" marB="91425" marR="91425" marL="91425">
                    <a:solidFill>
                      <a:srgbClr val="D9EAD3"/>
                    </a:solidFill>
                  </a:tcPr>
                </a:tc>
                <a:tc>
                  <a:txBody>
                    <a:bodyPr/>
                    <a:lstStyle/>
                    <a:p>
                      <a:pPr indent="0" lvl="0" marL="0" rtl="0" algn="l">
                        <a:spcBef>
                          <a:spcPts val="0"/>
                        </a:spcBef>
                        <a:spcAft>
                          <a:spcPts val="0"/>
                        </a:spcAft>
                        <a:buNone/>
                      </a:pPr>
                      <a:r>
                        <a:rPr b="1" lang="en-US"/>
                        <a:t>48, 240, 960, 1440</a:t>
                      </a:r>
                      <a:endParaRPr b="1"/>
                    </a:p>
                  </a:txBody>
                  <a:tcPr marT="91425" marB="91425" marR="91425" marL="91425">
                    <a:solidFill>
                      <a:srgbClr val="C9DAF8"/>
                    </a:solidFill>
                  </a:tcPr>
                </a:tc>
              </a:tr>
              <a:tr h="381000">
                <a:tc>
                  <a:txBody>
                    <a:bodyPr/>
                    <a:lstStyle/>
                    <a:p>
                      <a:pPr indent="0" lvl="0" marL="0" rtl="0" algn="l">
                        <a:spcBef>
                          <a:spcPts val="0"/>
                        </a:spcBef>
                        <a:spcAft>
                          <a:spcPts val="0"/>
                        </a:spcAft>
                        <a:buNone/>
                      </a:pPr>
                      <a:r>
                        <a:rPr lang="en-US"/>
                        <a:t>Stripe Count</a:t>
                      </a:r>
                      <a:endParaRPr/>
                    </a:p>
                  </a:txBody>
                  <a:tcPr marT="91425" marB="91425" marR="91425" marL="91425">
                    <a:solidFill>
                      <a:srgbClr val="D9EAD3"/>
                    </a:solidFill>
                  </a:tcPr>
                </a:tc>
                <a:tc>
                  <a:txBody>
                    <a:bodyPr/>
                    <a:lstStyle/>
                    <a:p>
                      <a:pPr indent="0" lvl="0" marL="0" rtl="0" algn="l">
                        <a:spcBef>
                          <a:spcPts val="0"/>
                        </a:spcBef>
                        <a:spcAft>
                          <a:spcPts val="0"/>
                        </a:spcAft>
                        <a:buNone/>
                      </a:pPr>
                      <a:r>
                        <a:rPr b="1" lang="en-US"/>
                        <a:t>1 OST, 4 OSTs , 16 OSTs, 96 OSTs</a:t>
                      </a:r>
                      <a:r>
                        <a:rPr lang="en-US"/>
                        <a:t>(set as -1 for max)</a:t>
                      </a:r>
                      <a:endParaRPr/>
                    </a:p>
                  </a:txBody>
                  <a:tcPr marT="91425" marB="91425" marR="91425" marL="91425">
                    <a:solidFill>
                      <a:srgbClr val="C9DAF8"/>
                    </a:solidFill>
                  </a:tcPr>
                </a:tc>
              </a:tr>
              <a:tr h="381000">
                <a:tc>
                  <a:txBody>
                    <a:bodyPr/>
                    <a:lstStyle/>
                    <a:p>
                      <a:pPr indent="0" lvl="0" marL="0" rtl="0" algn="l">
                        <a:spcBef>
                          <a:spcPts val="0"/>
                        </a:spcBef>
                        <a:spcAft>
                          <a:spcPts val="0"/>
                        </a:spcAft>
                        <a:buNone/>
                      </a:pPr>
                      <a:r>
                        <a:rPr lang="en-US"/>
                        <a:t>Stripe Size</a:t>
                      </a:r>
                      <a:endParaRPr/>
                    </a:p>
                  </a:txBody>
                  <a:tcPr marT="91425" marB="91425" marR="91425" marL="91425">
                    <a:solidFill>
                      <a:srgbClr val="D9EAD3"/>
                    </a:solidFill>
                  </a:tcPr>
                </a:tc>
                <a:tc>
                  <a:txBody>
                    <a:bodyPr/>
                    <a:lstStyle/>
                    <a:p>
                      <a:pPr indent="0" lvl="0" marL="0" rtl="0" algn="l">
                        <a:spcBef>
                          <a:spcPts val="0"/>
                        </a:spcBef>
                        <a:spcAft>
                          <a:spcPts val="0"/>
                        </a:spcAft>
                        <a:buNone/>
                      </a:pPr>
                      <a:r>
                        <a:rPr b="1" lang="en-US"/>
                        <a:t>1Mb, 4Mb, 16Mb, 32Mb</a:t>
                      </a:r>
                      <a:endParaRPr b="1"/>
                    </a:p>
                  </a:txBody>
                  <a:tcPr marT="91425" marB="91425" marR="91425" marL="91425">
                    <a:solidFill>
                      <a:srgbClr val="C9DAF8"/>
                    </a:solidFill>
                  </a:tcPr>
                </a:tc>
              </a:tr>
              <a:tr h="381000">
                <a:tc>
                  <a:txBody>
                    <a:bodyPr/>
                    <a:lstStyle/>
                    <a:p>
                      <a:pPr indent="0" lvl="0" marL="0" rtl="0" algn="l">
                        <a:spcBef>
                          <a:spcPts val="0"/>
                        </a:spcBef>
                        <a:spcAft>
                          <a:spcPts val="0"/>
                        </a:spcAft>
                        <a:buNone/>
                      </a:pPr>
                      <a:r>
                        <a:rPr lang="en-US"/>
                        <a:t>Number of records</a:t>
                      </a:r>
                      <a:endParaRPr/>
                    </a:p>
                  </a:txBody>
                  <a:tcPr marT="91425" marB="91425" marR="91425" marL="91425">
                    <a:solidFill>
                      <a:srgbClr val="D9EAD3"/>
                    </a:solidFill>
                  </a:tcPr>
                </a:tc>
                <a:tc>
                  <a:txBody>
                    <a:bodyPr/>
                    <a:lstStyle/>
                    <a:p>
                      <a:pPr indent="0" lvl="0" marL="0" rtl="0" algn="l">
                        <a:spcBef>
                          <a:spcPts val="0"/>
                        </a:spcBef>
                        <a:spcAft>
                          <a:spcPts val="0"/>
                        </a:spcAft>
                        <a:buNone/>
                      </a:pPr>
                      <a:r>
                        <a:rPr lang="en-US"/>
                        <a:t>20 records each with 5 3D variables (100 3D write requests)</a:t>
                      </a:r>
                      <a:endParaRPr/>
                    </a:p>
                  </a:txBody>
                  <a:tcPr marT="91425" marB="91425" marR="91425" marL="91425">
                    <a:solidFill>
                      <a:srgbClr val="C9DAF8"/>
                    </a:solidFill>
                  </a:tcPr>
                </a:tc>
              </a:tr>
            </a:tbl>
          </a:graphicData>
        </a:graphic>
      </p:graphicFrame>
      <p:sp>
        <p:nvSpPr>
          <p:cNvPr id="593" name="Google Shape;593;g8ad228a3b5_1_129"/>
          <p:cNvSpPr txBox="1"/>
          <p:nvPr/>
        </p:nvSpPr>
        <p:spPr>
          <a:xfrm>
            <a:off x="3348975" y="6356350"/>
            <a:ext cx="32160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u="sng">
                <a:latin typeface="Calibri"/>
                <a:ea typeface="Calibri"/>
                <a:cs typeface="Calibri"/>
                <a:sym typeface="Calibri"/>
              </a:rPr>
              <a:t>Table 1. </a:t>
            </a:r>
            <a:r>
              <a:rPr b="1" lang="en-US" sz="1600" u="sng">
                <a:latin typeface="Calibri"/>
                <a:ea typeface="Calibri"/>
                <a:cs typeface="Calibri"/>
                <a:sym typeface="Calibri"/>
              </a:rPr>
              <a:t>Lustre Striping Setup</a:t>
            </a:r>
            <a:endParaRPr>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g8ad5cc0f23_0_125"/>
          <p:cNvSpPr txBox="1"/>
          <p:nvPr>
            <p:ph idx="12" type="sldNum"/>
          </p:nvPr>
        </p:nvSpPr>
        <p:spPr>
          <a:xfrm>
            <a:off x="7611532" y="6356351"/>
            <a:ext cx="903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00" name="Google Shape;600;g8ad5cc0f23_0_125"/>
          <p:cNvPicPr preferRelativeResize="0"/>
          <p:nvPr/>
        </p:nvPicPr>
        <p:blipFill>
          <a:blip r:embed="rId3">
            <a:alphaModFix/>
          </a:blip>
          <a:stretch>
            <a:fillRect/>
          </a:stretch>
        </p:blipFill>
        <p:spPr>
          <a:xfrm>
            <a:off x="1592425" y="820825"/>
            <a:ext cx="6255925" cy="3027550"/>
          </a:xfrm>
          <a:prstGeom prst="rect">
            <a:avLst/>
          </a:prstGeom>
          <a:noFill/>
          <a:ln>
            <a:noFill/>
          </a:ln>
        </p:spPr>
      </p:pic>
      <p:sp>
        <p:nvSpPr>
          <p:cNvPr id="601" name="Google Shape;601;g8ad5cc0f23_0_125"/>
          <p:cNvSpPr txBox="1"/>
          <p:nvPr>
            <p:ph idx="4294967295" type="ctrTitle"/>
          </p:nvPr>
        </p:nvSpPr>
        <p:spPr>
          <a:xfrm>
            <a:off x="340000" y="430600"/>
            <a:ext cx="85836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3</a:t>
            </a:r>
            <a:r>
              <a:rPr b="1" lang="en-US" sz="2400" u="sng">
                <a:solidFill>
                  <a:schemeClr val="dk1"/>
                </a:solidFill>
                <a:latin typeface="Calibri"/>
                <a:ea typeface="Calibri"/>
                <a:cs typeface="Calibri"/>
                <a:sym typeface="Calibri"/>
              </a:rPr>
              <a:t>.Lustre Striping technique -- Improvement Results</a:t>
            </a:r>
            <a:endParaRPr b="1" i="0" sz="1800" u="sng" cap="none" strike="noStrike">
              <a:solidFill>
                <a:schemeClr val="accent2"/>
              </a:solidFill>
              <a:latin typeface="Calibri"/>
              <a:ea typeface="Calibri"/>
              <a:cs typeface="Calibri"/>
              <a:sym typeface="Calibri"/>
            </a:endParaRPr>
          </a:p>
        </p:txBody>
      </p:sp>
      <p:sp>
        <p:nvSpPr>
          <p:cNvPr id="602" name="Google Shape;602;g8ad5cc0f23_0_125"/>
          <p:cNvSpPr txBox="1"/>
          <p:nvPr/>
        </p:nvSpPr>
        <p:spPr>
          <a:xfrm>
            <a:off x="1287625" y="6386575"/>
            <a:ext cx="68745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u="sng">
                <a:latin typeface="Calibri"/>
                <a:ea typeface="Calibri"/>
                <a:cs typeface="Calibri"/>
                <a:sym typeface="Calibri"/>
              </a:rPr>
              <a:t>Table 2. </a:t>
            </a:r>
            <a:r>
              <a:rPr b="1" lang="en-US" sz="1600" u="sng">
                <a:latin typeface="Calibri"/>
                <a:ea typeface="Calibri"/>
                <a:cs typeface="Calibri"/>
                <a:sym typeface="Calibri"/>
              </a:rPr>
              <a:t>Lustre Striping - Best Combinations of Stripe Size and Stripe Count</a:t>
            </a:r>
            <a:endParaRPr>
              <a:latin typeface="Calibri"/>
              <a:ea typeface="Calibri"/>
              <a:cs typeface="Calibri"/>
              <a:sym typeface="Calibri"/>
            </a:endParaRPr>
          </a:p>
        </p:txBody>
      </p:sp>
      <p:sp>
        <p:nvSpPr>
          <p:cNvPr id="603" name="Google Shape;603;g8ad5cc0f23_0_125"/>
          <p:cNvSpPr txBox="1"/>
          <p:nvPr/>
        </p:nvSpPr>
        <p:spPr>
          <a:xfrm>
            <a:off x="1134775" y="3756775"/>
            <a:ext cx="7380600" cy="7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u="sng">
                <a:latin typeface="Calibri"/>
                <a:ea typeface="Calibri"/>
                <a:cs typeface="Calibri"/>
                <a:sym typeface="Calibri"/>
              </a:rPr>
              <a:t>Fig2</a:t>
            </a:r>
            <a:r>
              <a:rPr b="1" lang="en-US" sz="1600" u="sng">
                <a:latin typeface="Calibri"/>
                <a:ea typeface="Calibri"/>
                <a:cs typeface="Calibri"/>
                <a:sym typeface="Calibri"/>
              </a:rPr>
              <a:t>. </a:t>
            </a:r>
            <a:r>
              <a:rPr b="1" lang="en-US" sz="1600" u="sng">
                <a:latin typeface="Calibri"/>
                <a:ea typeface="Calibri"/>
                <a:cs typeface="Calibri"/>
                <a:sym typeface="Calibri"/>
              </a:rPr>
              <a:t>Write Timing improvement results using Lustre Striping [Default Combination is</a:t>
            </a:r>
            <a:endParaRPr b="1" sz="1600" u="sng">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600" u="sng">
                <a:latin typeface="Calibri"/>
                <a:ea typeface="Calibri"/>
                <a:cs typeface="Calibri"/>
                <a:sym typeface="Calibri"/>
              </a:rPr>
              <a:t>Stripe Size 1 Mb , Stripe Count 4 OSTs and for Best Combination refer Table 2]</a:t>
            </a:r>
            <a:endParaRPr b="1" sz="1600" u="sng">
              <a:latin typeface="Calibri"/>
              <a:ea typeface="Calibri"/>
              <a:cs typeface="Calibri"/>
              <a:sym typeface="Calibri"/>
            </a:endParaRPr>
          </a:p>
          <a:p>
            <a:pPr indent="0" lvl="0" marL="0" rtl="0" algn="l">
              <a:spcBef>
                <a:spcPts val="0"/>
              </a:spcBef>
              <a:spcAft>
                <a:spcPts val="0"/>
              </a:spcAft>
              <a:buNone/>
            </a:pPr>
            <a:r>
              <a:t/>
            </a:r>
            <a:endParaRPr b="1" sz="1600" u="sng">
              <a:latin typeface="Calibri"/>
              <a:ea typeface="Calibri"/>
              <a:cs typeface="Calibri"/>
              <a:sym typeface="Calibri"/>
            </a:endParaRPr>
          </a:p>
        </p:txBody>
      </p:sp>
      <p:graphicFrame>
        <p:nvGraphicFramePr>
          <p:cNvPr id="604" name="Google Shape;604;g8ad5cc0f23_0_125"/>
          <p:cNvGraphicFramePr/>
          <p:nvPr/>
        </p:nvGraphicFramePr>
        <p:xfrm>
          <a:off x="2020200" y="4500775"/>
          <a:ext cx="3000000" cy="3000000"/>
        </p:xfrm>
        <a:graphic>
          <a:graphicData uri="http://schemas.openxmlformats.org/drawingml/2006/table">
            <a:tbl>
              <a:tblPr>
                <a:noFill/>
                <a:tableStyleId>{47BA4DDA-D9D6-44C1-B213-9700145DAC75}</a:tableStyleId>
              </a:tblPr>
              <a:tblGrid>
                <a:gridCol w="2075850"/>
                <a:gridCol w="1631800"/>
                <a:gridCol w="1483800"/>
              </a:tblGrid>
              <a:tr h="381000">
                <a:tc>
                  <a:txBody>
                    <a:bodyPr/>
                    <a:lstStyle/>
                    <a:p>
                      <a:pPr indent="0" lvl="0" marL="0" rtl="0" algn="l">
                        <a:spcBef>
                          <a:spcPts val="0"/>
                        </a:spcBef>
                        <a:spcAft>
                          <a:spcPts val="0"/>
                        </a:spcAft>
                        <a:buNone/>
                      </a:pPr>
                      <a:r>
                        <a:rPr lang="en-US"/>
                        <a:t>Processes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US"/>
                        <a:t>Stripe Size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US"/>
                        <a:t>Stripe Count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rPr lang="en-US"/>
                        <a:t>48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US"/>
                        <a:t>32 Mb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US"/>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rPr lang="en-US"/>
                        <a:t>240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US"/>
                        <a:t>1 Mb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US"/>
                        <a:t>96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rPr lang="en-US"/>
                        <a:t>960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US"/>
                        <a:t>1 Mb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US"/>
                        <a:t>96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rPr lang="en-US"/>
                        <a:t>1440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US"/>
                        <a:t>1 Mb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US"/>
                        <a:t>96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g8ad5cc0f23_0_130"/>
          <p:cNvSpPr txBox="1"/>
          <p:nvPr>
            <p:ph idx="12" type="sldNum"/>
          </p:nvPr>
        </p:nvSpPr>
        <p:spPr>
          <a:xfrm>
            <a:off x="8144932" y="6432551"/>
            <a:ext cx="903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11" name="Google Shape;611;g8ad5cc0f23_0_130"/>
          <p:cNvPicPr preferRelativeResize="0"/>
          <p:nvPr/>
        </p:nvPicPr>
        <p:blipFill>
          <a:blip r:embed="rId3">
            <a:alphaModFix/>
          </a:blip>
          <a:stretch>
            <a:fillRect/>
          </a:stretch>
        </p:blipFill>
        <p:spPr>
          <a:xfrm>
            <a:off x="162575" y="919500"/>
            <a:ext cx="7204150" cy="2486025"/>
          </a:xfrm>
          <a:prstGeom prst="rect">
            <a:avLst/>
          </a:prstGeom>
          <a:noFill/>
          <a:ln>
            <a:noFill/>
          </a:ln>
        </p:spPr>
      </p:pic>
      <p:pic>
        <p:nvPicPr>
          <p:cNvPr id="612" name="Google Shape;612;g8ad5cc0f23_0_130"/>
          <p:cNvPicPr preferRelativeResize="0"/>
          <p:nvPr/>
        </p:nvPicPr>
        <p:blipFill rotWithShape="1">
          <a:blip r:embed="rId4">
            <a:alphaModFix/>
          </a:blip>
          <a:srcRect b="0" l="0" r="7791" t="0"/>
          <a:stretch/>
        </p:blipFill>
        <p:spPr>
          <a:xfrm>
            <a:off x="35200" y="4068200"/>
            <a:ext cx="5312675" cy="2333150"/>
          </a:xfrm>
          <a:prstGeom prst="rect">
            <a:avLst/>
          </a:prstGeom>
          <a:noFill/>
          <a:ln>
            <a:noFill/>
          </a:ln>
        </p:spPr>
      </p:pic>
      <p:sp>
        <p:nvSpPr>
          <p:cNvPr id="613" name="Google Shape;613;g8ad5cc0f23_0_130"/>
          <p:cNvSpPr txBox="1"/>
          <p:nvPr>
            <p:ph idx="4294967295" type="ctrTitle"/>
          </p:nvPr>
        </p:nvSpPr>
        <p:spPr>
          <a:xfrm>
            <a:off x="340000" y="430600"/>
            <a:ext cx="8583600" cy="427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1" lang="en-US" sz="2400" u="sng">
                <a:solidFill>
                  <a:schemeClr val="dk1"/>
                </a:solidFill>
                <a:latin typeface="Calibri"/>
                <a:ea typeface="Calibri"/>
                <a:cs typeface="Calibri"/>
                <a:sym typeface="Calibri"/>
              </a:rPr>
              <a:t>4.</a:t>
            </a:r>
            <a:r>
              <a:rPr b="1" lang="en-US" sz="2400" u="sng">
                <a:solidFill>
                  <a:schemeClr val="dk1"/>
                </a:solidFill>
                <a:latin typeface="Calibri"/>
                <a:ea typeface="Calibri"/>
                <a:cs typeface="Calibri"/>
                <a:sym typeface="Calibri"/>
              </a:rPr>
              <a:t>Combining the different I/O optimization techniques</a:t>
            </a:r>
            <a:endParaRPr b="1" i="0" sz="1800" u="sng" cap="none" strike="noStrike">
              <a:solidFill>
                <a:schemeClr val="accent2"/>
              </a:solidFill>
              <a:latin typeface="Calibri"/>
              <a:ea typeface="Calibri"/>
              <a:cs typeface="Calibri"/>
              <a:sym typeface="Calibri"/>
            </a:endParaRPr>
          </a:p>
        </p:txBody>
      </p:sp>
      <p:sp>
        <p:nvSpPr>
          <p:cNvPr id="614" name="Google Shape;614;g8ad5cc0f23_0_130"/>
          <p:cNvSpPr txBox="1"/>
          <p:nvPr/>
        </p:nvSpPr>
        <p:spPr>
          <a:xfrm>
            <a:off x="424275" y="6325150"/>
            <a:ext cx="49998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u="sng">
                <a:latin typeface="Calibri"/>
                <a:ea typeface="Calibri"/>
                <a:cs typeface="Calibri"/>
                <a:sym typeface="Calibri"/>
              </a:rPr>
              <a:t>Fig 2</a:t>
            </a:r>
            <a:r>
              <a:rPr b="1" lang="en-US" sz="1600" u="sng">
                <a:latin typeface="Calibri"/>
                <a:ea typeface="Calibri"/>
                <a:cs typeface="Calibri"/>
                <a:sym typeface="Calibri"/>
              </a:rPr>
              <a:t>. </a:t>
            </a:r>
            <a:r>
              <a:rPr b="1" lang="en-US" sz="1600" u="sng">
                <a:latin typeface="Calibri"/>
                <a:ea typeface="Calibri"/>
                <a:cs typeface="Calibri"/>
                <a:sym typeface="Calibri"/>
              </a:rPr>
              <a:t>Combined improvement results - In percentage</a:t>
            </a:r>
            <a:endParaRPr>
              <a:latin typeface="Calibri"/>
              <a:ea typeface="Calibri"/>
              <a:cs typeface="Calibri"/>
              <a:sym typeface="Calibri"/>
            </a:endParaRPr>
          </a:p>
        </p:txBody>
      </p:sp>
      <p:sp>
        <p:nvSpPr>
          <p:cNvPr id="615" name="Google Shape;615;g8ad5cc0f23_0_130"/>
          <p:cNvSpPr txBox="1"/>
          <p:nvPr/>
        </p:nvSpPr>
        <p:spPr>
          <a:xfrm>
            <a:off x="2250300" y="3466925"/>
            <a:ext cx="46434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u="sng">
                <a:latin typeface="Calibri"/>
                <a:ea typeface="Calibri"/>
                <a:cs typeface="Calibri"/>
                <a:sym typeface="Calibri"/>
              </a:rPr>
              <a:t>Fig </a:t>
            </a:r>
            <a:r>
              <a:rPr b="1" lang="en-US" sz="1600" u="sng">
                <a:latin typeface="Calibri"/>
                <a:ea typeface="Calibri"/>
                <a:cs typeface="Calibri"/>
                <a:sym typeface="Calibri"/>
              </a:rPr>
              <a:t>1. </a:t>
            </a:r>
            <a:r>
              <a:rPr b="1" lang="en-US" sz="1600" u="sng">
                <a:latin typeface="Calibri"/>
                <a:ea typeface="Calibri"/>
                <a:cs typeface="Calibri"/>
                <a:sym typeface="Calibri"/>
              </a:rPr>
              <a:t>Combined improvement results - Actual Times</a:t>
            </a:r>
            <a:endParaRPr>
              <a:latin typeface="Calibri"/>
              <a:ea typeface="Calibri"/>
              <a:cs typeface="Calibri"/>
              <a:sym typeface="Calibri"/>
            </a:endParaRPr>
          </a:p>
        </p:txBody>
      </p:sp>
      <p:sp>
        <p:nvSpPr>
          <p:cNvPr id="616" name="Google Shape;616;g8ad5cc0f23_0_130"/>
          <p:cNvSpPr txBox="1"/>
          <p:nvPr/>
        </p:nvSpPr>
        <p:spPr>
          <a:xfrm>
            <a:off x="5480025" y="3955813"/>
            <a:ext cx="3568800" cy="25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2000" u="sng" cap="none" strike="noStrike">
                <a:solidFill>
                  <a:srgbClr val="000000"/>
                </a:solidFill>
                <a:latin typeface="Calibri"/>
                <a:ea typeface="Calibri"/>
                <a:cs typeface="Calibri"/>
                <a:sym typeface="Calibri"/>
              </a:rPr>
              <a:t>Observations</a:t>
            </a:r>
            <a:r>
              <a:rPr lang="en-US" sz="2000" u="sng">
                <a:latin typeface="Calibri"/>
                <a:ea typeface="Calibri"/>
                <a:cs typeface="Calibri"/>
                <a:sym typeface="Calibri"/>
              </a:rPr>
              <a:t>:</a:t>
            </a:r>
            <a:endParaRPr sz="2000" u="sng">
              <a:latin typeface="Calibri"/>
              <a:ea typeface="Calibri"/>
              <a:cs typeface="Calibri"/>
              <a:sym typeface="Calibri"/>
            </a:endParaRPr>
          </a:p>
          <a:p>
            <a:pPr indent="-342900" lvl="0" marL="457200" marR="0" rtl="0" algn="l">
              <a:lnSpc>
                <a:spcPct val="100000"/>
              </a:lnSpc>
              <a:spcBef>
                <a:spcPts val="0"/>
              </a:spcBef>
              <a:spcAft>
                <a:spcPts val="0"/>
              </a:spcAft>
              <a:buSzPts val="1800"/>
              <a:buFont typeface="Calibri"/>
              <a:buChar char="★"/>
            </a:pPr>
            <a:r>
              <a:rPr lang="en-US" sz="1600">
                <a:latin typeface="Calibri"/>
                <a:ea typeface="Calibri"/>
                <a:cs typeface="Calibri"/>
                <a:sym typeface="Calibri"/>
              </a:rPr>
              <a:t>The </a:t>
            </a:r>
            <a:r>
              <a:rPr b="1" lang="en-US" sz="1600">
                <a:latin typeface="Calibri"/>
                <a:ea typeface="Calibri"/>
                <a:cs typeface="Calibri"/>
                <a:sym typeface="Calibri"/>
              </a:rPr>
              <a:t>lustre striping improved</a:t>
            </a:r>
            <a:r>
              <a:rPr lang="en-US" sz="1600">
                <a:latin typeface="Calibri"/>
                <a:ea typeface="Calibri"/>
                <a:cs typeface="Calibri"/>
                <a:sym typeface="Calibri"/>
              </a:rPr>
              <a:t> the </a:t>
            </a:r>
            <a:r>
              <a:rPr b="1" lang="en-US" sz="1600">
                <a:latin typeface="Calibri"/>
                <a:ea typeface="Calibri"/>
                <a:cs typeface="Calibri"/>
                <a:sym typeface="Calibri"/>
              </a:rPr>
              <a:t>writing phase by another 10%</a:t>
            </a:r>
            <a:r>
              <a:rPr lang="en-US" sz="1600">
                <a:latin typeface="Calibri"/>
                <a:ea typeface="Calibri"/>
                <a:cs typeface="Calibri"/>
                <a:sym typeface="Calibri"/>
              </a:rPr>
              <a:t>, and the </a:t>
            </a:r>
            <a:r>
              <a:rPr b="1" lang="en-US" sz="1600">
                <a:latin typeface="Calibri"/>
                <a:ea typeface="Calibri"/>
                <a:cs typeface="Calibri"/>
                <a:sym typeface="Calibri"/>
              </a:rPr>
              <a:t>output phase by another 15%</a:t>
            </a:r>
            <a:r>
              <a:rPr lang="en-US" sz="1600">
                <a:latin typeface="Calibri"/>
                <a:ea typeface="Calibri"/>
                <a:cs typeface="Calibri"/>
                <a:sym typeface="Calibri"/>
              </a:rPr>
              <a:t> wrt  the improvement gained by selective writing strategy.</a:t>
            </a:r>
            <a:endParaRPr sz="1600">
              <a:latin typeface="Calibri"/>
              <a:ea typeface="Calibri"/>
              <a:cs typeface="Calibri"/>
              <a:sym typeface="Calibri"/>
            </a:endParaRPr>
          </a:p>
          <a:p>
            <a:pPr indent="-342900" lvl="0" marL="457200" marR="0" rtl="0" algn="l">
              <a:lnSpc>
                <a:spcPct val="100000"/>
              </a:lnSpc>
              <a:spcBef>
                <a:spcPts val="0"/>
              </a:spcBef>
              <a:spcAft>
                <a:spcPts val="0"/>
              </a:spcAft>
              <a:buSzPts val="1800"/>
              <a:buFont typeface="Calibri"/>
              <a:buChar char="★"/>
            </a:pPr>
            <a:r>
              <a:rPr lang="en-US" sz="1600">
                <a:latin typeface="Calibri"/>
                <a:ea typeface="Calibri"/>
                <a:cs typeface="Calibri"/>
                <a:sym typeface="Calibri"/>
              </a:rPr>
              <a:t>Overall around</a:t>
            </a:r>
            <a:r>
              <a:rPr b="1" lang="en-US" sz="1600">
                <a:latin typeface="Calibri"/>
                <a:ea typeface="Calibri"/>
                <a:cs typeface="Calibri"/>
                <a:sym typeface="Calibri"/>
              </a:rPr>
              <a:t> 60% reduction is achieved wrt serial NetCDF </a:t>
            </a:r>
            <a:r>
              <a:rPr b="1" lang="en-US" sz="1600">
                <a:solidFill>
                  <a:schemeClr val="dk1"/>
                </a:solidFill>
                <a:latin typeface="Calibri"/>
                <a:ea typeface="Calibri"/>
                <a:cs typeface="Calibri"/>
                <a:sym typeface="Calibri"/>
              </a:rPr>
              <a:t>combining all 3 strategies</a:t>
            </a:r>
            <a:endParaRPr b="1" sz="1600">
              <a:latin typeface="Calibri"/>
              <a:ea typeface="Calibri"/>
              <a:cs typeface="Calibri"/>
              <a:sym typeface="Calibri"/>
            </a:endParaRPr>
          </a:p>
          <a:p>
            <a:pPr indent="0" lvl="0" marL="0" marR="0" rtl="0" algn="l">
              <a:lnSpc>
                <a:spcPct val="100000"/>
              </a:lnSpc>
              <a:spcBef>
                <a:spcPts val="0"/>
              </a:spcBef>
              <a:spcAft>
                <a:spcPts val="0"/>
              </a:spcAft>
              <a:buNone/>
            </a:pPr>
            <a:r>
              <a:t/>
            </a:r>
            <a:endParaRPr sz="1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17" name="Google Shape;617;g8ad5cc0f23_0_130"/>
          <p:cNvSpPr txBox="1"/>
          <p:nvPr/>
        </p:nvSpPr>
        <p:spPr>
          <a:xfrm>
            <a:off x="6893700" y="919500"/>
            <a:ext cx="2022900" cy="256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i="1" lang="en-US" sz="1600" u="sng">
                <a:solidFill>
                  <a:schemeClr val="dk1"/>
                </a:solidFill>
                <a:latin typeface="Calibri"/>
                <a:ea typeface="Calibri"/>
                <a:cs typeface="Calibri"/>
                <a:sym typeface="Calibri"/>
              </a:rPr>
              <a:t>Note </a:t>
            </a:r>
            <a:r>
              <a:rPr i="1" lang="en-US" sz="1600">
                <a:solidFill>
                  <a:schemeClr val="dk1"/>
                </a:solidFill>
                <a:latin typeface="Calibri"/>
                <a:ea typeface="Calibri"/>
                <a:cs typeface="Calibri"/>
                <a:sym typeface="Calibri"/>
              </a:rPr>
              <a:t>: Selective writing implemented on top of the load balanced ROMS model hence those performance gain is not reflected here</a:t>
            </a:r>
            <a:endParaRPr>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g765f7f6dde_1_391"/>
          <p:cNvSpPr txBox="1"/>
          <p:nvPr>
            <p:ph idx="12" type="sldNum"/>
          </p:nvPr>
        </p:nvSpPr>
        <p:spPr>
          <a:xfrm>
            <a:off x="8144932" y="6356351"/>
            <a:ext cx="903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624" name="Google Shape;624;g765f7f6dde_1_391"/>
          <p:cNvSpPr txBox="1"/>
          <p:nvPr/>
        </p:nvSpPr>
        <p:spPr>
          <a:xfrm>
            <a:off x="1383900" y="4314150"/>
            <a:ext cx="6376200" cy="86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sng" cap="none" strike="noStrike">
                <a:solidFill>
                  <a:srgbClr val="000000"/>
                </a:solidFill>
                <a:latin typeface="Calibri"/>
                <a:ea typeface="Calibri"/>
                <a:cs typeface="Calibri"/>
                <a:sym typeface="Calibri"/>
              </a:rPr>
              <a:t>Future Work</a:t>
            </a:r>
            <a:endParaRPr b="1" i="0" sz="3600" u="sng" cap="none" strike="noStrike">
              <a:solidFill>
                <a:srgbClr val="000000"/>
              </a:solidFill>
              <a:latin typeface="Calibri"/>
              <a:ea typeface="Calibri"/>
              <a:cs typeface="Calibri"/>
              <a:sym typeface="Calibri"/>
            </a:endParaRPr>
          </a:p>
        </p:txBody>
      </p:sp>
      <p:sp>
        <p:nvSpPr>
          <p:cNvPr id="625" name="Google Shape;625;g765f7f6dde_1_391"/>
          <p:cNvSpPr txBox="1"/>
          <p:nvPr/>
        </p:nvSpPr>
        <p:spPr>
          <a:xfrm>
            <a:off x="213800" y="4895975"/>
            <a:ext cx="8700000" cy="19110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SzPts val="1600"/>
              <a:buFont typeface="Calibri"/>
              <a:buChar char="★"/>
            </a:pPr>
            <a:r>
              <a:rPr lang="en-US" sz="1600">
                <a:latin typeface="Calibri"/>
                <a:ea typeface="Calibri"/>
                <a:cs typeface="Calibri"/>
                <a:sym typeface="Calibri"/>
              </a:rPr>
              <a:t>Methods to perform </a:t>
            </a:r>
            <a:r>
              <a:rPr b="1" lang="en-US" sz="1600">
                <a:latin typeface="Calibri"/>
                <a:ea typeface="Calibri"/>
                <a:cs typeface="Calibri"/>
                <a:sym typeface="Calibri"/>
              </a:rPr>
              <a:t>selective writing strategy on a region basis </a:t>
            </a:r>
            <a:r>
              <a:rPr lang="en-US" sz="1600">
                <a:latin typeface="Calibri"/>
                <a:ea typeface="Calibri"/>
                <a:cs typeface="Calibri"/>
                <a:sym typeface="Calibri"/>
              </a:rPr>
              <a:t>need to be examined. The </a:t>
            </a:r>
            <a:r>
              <a:rPr b="1" lang="en-US" sz="1600">
                <a:latin typeface="Calibri"/>
                <a:ea typeface="Calibri"/>
                <a:cs typeface="Calibri"/>
                <a:sym typeface="Calibri"/>
              </a:rPr>
              <a:t>sub-filing technique </a:t>
            </a:r>
            <a:r>
              <a:rPr lang="en-US" sz="1600">
                <a:latin typeface="Calibri"/>
                <a:ea typeface="Calibri"/>
                <a:cs typeface="Calibri"/>
                <a:sym typeface="Calibri"/>
              </a:rPr>
              <a:t>can be used for implementing region basis selective writing.</a:t>
            </a:r>
            <a:endParaRPr sz="1600">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US" sz="1600">
                <a:latin typeface="Calibri"/>
                <a:ea typeface="Calibri"/>
                <a:cs typeface="Calibri"/>
                <a:sym typeface="Calibri"/>
              </a:rPr>
              <a:t>Implementation of </a:t>
            </a:r>
            <a:r>
              <a:rPr b="1" lang="en-US" sz="1600">
                <a:latin typeface="Calibri"/>
                <a:ea typeface="Calibri"/>
                <a:cs typeface="Calibri"/>
                <a:sym typeface="Calibri"/>
              </a:rPr>
              <a:t>collective I/O with space as well as time </a:t>
            </a:r>
            <a:r>
              <a:rPr lang="en-US" sz="1600">
                <a:latin typeface="Calibri"/>
                <a:ea typeface="Calibri"/>
                <a:cs typeface="Calibri"/>
                <a:sym typeface="Calibri"/>
              </a:rPr>
              <a:t>can be implemented.</a:t>
            </a:r>
            <a:endParaRPr sz="1600">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b="1" lang="en-US" sz="1600">
                <a:latin typeface="Calibri"/>
                <a:ea typeface="Calibri"/>
                <a:cs typeface="Calibri"/>
                <a:sym typeface="Calibri"/>
              </a:rPr>
              <a:t>Topology aware I/O</a:t>
            </a:r>
            <a:r>
              <a:rPr lang="en-US" sz="1600">
                <a:latin typeface="Calibri"/>
                <a:ea typeface="Calibri"/>
                <a:cs typeface="Calibri"/>
                <a:sym typeface="Calibri"/>
              </a:rPr>
              <a:t> also needs to be studied as resource contention may happen from network topology in the CRAY machine.</a:t>
            </a:r>
            <a:endParaRPr sz="1600">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latin typeface="Calibri"/>
              <a:ea typeface="Calibri"/>
              <a:cs typeface="Calibri"/>
              <a:sym typeface="Calibri"/>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26" name="Google Shape;626;g765f7f6dde_1_391"/>
          <p:cNvSpPr txBox="1"/>
          <p:nvPr/>
        </p:nvSpPr>
        <p:spPr>
          <a:xfrm>
            <a:off x="1349775" y="221250"/>
            <a:ext cx="6376200" cy="86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en-US" sz="3600" u="sng">
                <a:latin typeface="Calibri"/>
                <a:ea typeface="Calibri"/>
                <a:cs typeface="Calibri"/>
                <a:sym typeface="Calibri"/>
              </a:rPr>
              <a:t>Conclusion</a:t>
            </a:r>
            <a:endParaRPr b="1" i="0" sz="3600" u="sng" cap="none" strike="noStrike">
              <a:solidFill>
                <a:srgbClr val="000000"/>
              </a:solidFill>
              <a:latin typeface="Calibri"/>
              <a:ea typeface="Calibri"/>
              <a:cs typeface="Calibri"/>
              <a:sym typeface="Calibri"/>
            </a:endParaRPr>
          </a:p>
        </p:txBody>
      </p:sp>
      <p:sp>
        <p:nvSpPr>
          <p:cNvPr id="627" name="Google Shape;627;g765f7f6dde_1_391"/>
          <p:cNvSpPr txBox="1"/>
          <p:nvPr/>
        </p:nvSpPr>
        <p:spPr>
          <a:xfrm>
            <a:off x="47675" y="879300"/>
            <a:ext cx="9048900" cy="3637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SzPts val="1600"/>
              <a:buFont typeface="Calibri"/>
              <a:buChar char="★"/>
            </a:pPr>
            <a:r>
              <a:rPr lang="en-US" sz="1600">
                <a:latin typeface="Calibri"/>
                <a:ea typeface="Calibri"/>
                <a:cs typeface="Calibri"/>
                <a:sym typeface="Calibri"/>
              </a:rPr>
              <a:t>The computation was  scaling but the issue was in the I/O for  parallel NetCDF was not scaling. </a:t>
            </a:r>
            <a:endParaRPr sz="1600">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US" sz="1600">
                <a:latin typeface="Calibri"/>
                <a:ea typeface="Calibri"/>
                <a:cs typeface="Calibri"/>
                <a:sym typeface="Calibri"/>
              </a:rPr>
              <a:t>The </a:t>
            </a:r>
            <a:r>
              <a:rPr b="1" lang="en-US" sz="1600">
                <a:latin typeface="Calibri"/>
                <a:ea typeface="Calibri"/>
                <a:cs typeface="Calibri"/>
                <a:sym typeface="Calibri"/>
              </a:rPr>
              <a:t>load balancing strategy</a:t>
            </a:r>
            <a:r>
              <a:rPr lang="en-US" sz="1600">
                <a:latin typeface="Calibri"/>
                <a:ea typeface="Calibri"/>
                <a:cs typeface="Calibri"/>
                <a:sym typeface="Calibri"/>
              </a:rPr>
              <a:t> helped in </a:t>
            </a:r>
            <a:r>
              <a:rPr b="1" lang="en-US" sz="1600">
                <a:latin typeface="Calibri"/>
                <a:ea typeface="Calibri"/>
                <a:cs typeface="Calibri"/>
                <a:sym typeface="Calibri"/>
              </a:rPr>
              <a:t>improving the define phase </a:t>
            </a:r>
            <a:r>
              <a:rPr lang="en-US" sz="1600">
                <a:latin typeface="Calibri"/>
                <a:ea typeface="Calibri"/>
                <a:cs typeface="Calibri"/>
                <a:sym typeface="Calibri"/>
              </a:rPr>
              <a:t>performance (it improved the </a:t>
            </a:r>
            <a:r>
              <a:rPr b="1" lang="en-US" sz="1600">
                <a:latin typeface="Calibri"/>
                <a:ea typeface="Calibri"/>
                <a:cs typeface="Calibri"/>
                <a:sym typeface="Calibri"/>
              </a:rPr>
              <a:t>execution time by 85% wrt parallel NetCDF and 27.3% wrt serial NetCDF</a:t>
            </a:r>
            <a:r>
              <a:rPr lang="en-US" sz="1600">
                <a:latin typeface="Calibri"/>
                <a:ea typeface="Calibri"/>
                <a:cs typeface="Calibri"/>
                <a:sym typeface="Calibri"/>
              </a:rPr>
              <a:t>).</a:t>
            </a:r>
            <a:endParaRPr sz="1600">
              <a:latin typeface="Calibri"/>
              <a:ea typeface="Calibri"/>
              <a:cs typeface="Calibri"/>
              <a:sym typeface="Calibri"/>
            </a:endParaRPr>
          </a:p>
          <a:p>
            <a:pPr indent="0" lvl="0" marL="914400" marR="0" rtl="0" algn="l">
              <a:lnSpc>
                <a:spcPct val="100000"/>
              </a:lnSpc>
              <a:spcBef>
                <a:spcPts val="0"/>
              </a:spcBef>
              <a:spcAft>
                <a:spcPts val="0"/>
              </a:spcAft>
              <a:buNone/>
            </a:pPr>
            <a:r>
              <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US" sz="1600">
                <a:latin typeface="Calibri"/>
                <a:ea typeface="Calibri"/>
                <a:cs typeface="Calibri"/>
                <a:sym typeface="Calibri"/>
              </a:rPr>
              <a:t>The </a:t>
            </a:r>
            <a:r>
              <a:rPr b="1" lang="en-US" sz="1600">
                <a:latin typeface="Calibri"/>
                <a:ea typeface="Calibri"/>
                <a:cs typeface="Calibri"/>
                <a:sym typeface="Calibri"/>
              </a:rPr>
              <a:t>selective writing strategy</a:t>
            </a:r>
            <a:r>
              <a:rPr lang="en-US" sz="1600">
                <a:latin typeface="Calibri"/>
                <a:ea typeface="Calibri"/>
                <a:cs typeface="Calibri"/>
                <a:sym typeface="Calibri"/>
              </a:rPr>
              <a:t> implemented on top of the load-balanced model setup </a:t>
            </a:r>
            <a:r>
              <a:rPr lang="en-US" sz="1600">
                <a:solidFill>
                  <a:schemeClr val="dk1"/>
                </a:solidFill>
                <a:latin typeface="Calibri"/>
                <a:ea typeface="Calibri"/>
                <a:cs typeface="Calibri"/>
                <a:sym typeface="Calibri"/>
              </a:rPr>
              <a:t>improved the </a:t>
            </a:r>
            <a:r>
              <a:rPr b="1" lang="en-US" sz="1600">
                <a:solidFill>
                  <a:schemeClr val="dk1"/>
                </a:solidFill>
                <a:latin typeface="Calibri"/>
                <a:ea typeface="Calibri"/>
                <a:cs typeface="Calibri"/>
                <a:sym typeface="Calibri"/>
              </a:rPr>
              <a:t>write phase</a:t>
            </a:r>
            <a:r>
              <a:rPr lang="en-US" sz="1600">
                <a:solidFill>
                  <a:schemeClr val="dk1"/>
                </a:solidFill>
                <a:latin typeface="Calibri"/>
                <a:ea typeface="Calibri"/>
                <a:cs typeface="Calibri"/>
                <a:sym typeface="Calibri"/>
              </a:rPr>
              <a:t> performance.</a:t>
            </a:r>
            <a:r>
              <a:rPr lang="en-US" sz="1600">
                <a:latin typeface="Calibri"/>
                <a:ea typeface="Calibri"/>
                <a:cs typeface="Calibri"/>
                <a:sym typeface="Calibri"/>
              </a:rPr>
              <a:t> (it improved the </a:t>
            </a:r>
            <a:r>
              <a:rPr b="1" lang="en-US" sz="1600">
                <a:latin typeface="Calibri"/>
                <a:ea typeface="Calibri"/>
                <a:cs typeface="Calibri"/>
                <a:sym typeface="Calibri"/>
              </a:rPr>
              <a:t>execution time by 30%</a:t>
            </a:r>
            <a:r>
              <a:rPr lang="en-US" sz="1600">
                <a:latin typeface="Calibri"/>
                <a:ea typeface="Calibri"/>
                <a:cs typeface="Calibri"/>
                <a:sym typeface="Calibri"/>
              </a:rPr>
              <a:t> wrt non-selective writing).</a:t>
            </a:r>
            <a:endParaRPr sz="1600">
              <a:latin typeface="Calibri"/>
              <a:ea typeface="Calibri"/>
              <a:cs typeface="Calibri"/>
              <a:sym typeface="Calibri"/>
            </a:endParaRPr>
          </a:p>
          <a:p>
            <a:pPr indent="0" lvl="0" marL="0" marR="0" rtl="0" algn="l">
              <a:lnSpc>
                <a:spcPct val="100000"/>
              </a:lnSpc>
              <a:spcBef>
                <a:spcPts val="0"/>
              </a:spcBef>
              <a:spcAft>
                <a:spcPts val="0"/>
              </a:spcAft>
              <a:buNone/>
            </a:pPr>
            <a:r>
              <a:rPr lang="en-US" sz="1600">
                <a:latin typeface="Calibri"/>
                <a:ea typeface="Calibri"/>
                <a:cs typeface="Calibri"/>
                <a:sym typeface="Calibri"/>
              </a:rPr>
              <a:t>          The </a:t>
            </a:r>
            <a:r>
              <a:rPr b="1" lang="en-US" sz="1600">
                <a:latin typeface="Calibri"/>
                <a:ea typeface="Calibri"/>
                <a:cs typeface="Calibri"/>
                <a:sym typeface="Calibri"/>
              </a:rPr>
              <a:t>lustre striping </a:t>
            </a:r>
            <a:r>
              <a:rPr b="1" lang="en-US" sz="1600">
                <a:solidFill>
                  <a:schemeClr val="dk1"/>
                </a:solidFill>
                <a:latin typeface="Calibri"/>
                <a:ea typeface="Calibri"/>
                <a:cs typeface="Calibri"/>
                <a:sym typeface="Calibri"/>
              </a:rPr>
              <a:t>strategy </a:t>
            </a:r>
            <a:r>
              <a:rPr lang="en-US" sz="1600">
                <a:latin typeface="Calibri"/>
                <a:ea typeface="Calibri"/>
                <a:cs typeface="Calibri"/>
                <a:sym typeface="Calibri"/>
              </a:rPr>
              <a:t>further </a:t>
            </a:r>
            <a:r>
              <a:rPr lang="en-US" sz="1600">
                <a:solidFill>
                  <a:schemeClr val="dk1"/>
                </a:solidFill>
                <a:latin typeface="Calibri"/>
                <a:ea typeface="Calibri"/>
                <a:cs typeface="Calibri"/>
                <a:sym typeface="Calibri"/>
              </a:rPr>
              <a:t>improved the</a:t>
            </a:r>
            <a:r>
              <a:rPr b="1" lang="en-US" sz="1600">
                <a:solidFill>
                  <a:schemeClr val="dk1"/>
                </a:solidFill>
                <a:latin typeface="Calibri"/>
                <a:ea typeface="Calibri"/>
                <a:cs typeface="Calibri"/>
                <a:sym typeface="Calibri"/>
              </a:rPr>
              <a:t> write phase</a:t>
            </a:r>
            <a:r>
              <a:rPr lang="en-US" sz="1600">
                <a:solidFill>
                  <a:schemeClr val="dk1"/>
                </a:solidFill>
                <a:latin typeface="Calibri"/>
                <a:ea typeface="Calibri"/>
                <a:cs typeface="Calibri"/>
                <a:sym typeface="Calibri"/>
              </a:rPr>
              <a:t> performance </a:t>
            </a:r>
            <a:r>
              <a:rPr lang="en-US" sz="1600">
                <a:latin typeface="Calibri"/>
                <a:ea typeface="Calibri"/>
                <a:cs typeface="Calibri"/>
                <a:sym typeface="Calibri"/>
              </a:rPr>
              <a:t>by</a:t>
            </a:r>
            <a:r>
              <a:rPr b="1" lang="en-US" sz="1600">
                <a:latin typeface="Calibri"/>
                <a:ea typeface="Calibri"/>
                <a:cs typeface="Calibri"/>
                <a:sym typeface="Calibri"/>
              </a:rPr>
              <a:t> 41%.</a:t>
            </a:r>
            <a:endParaRPr b="1" sz="1600">
              <a:latin typeface="Calibri"/>
              <a:ea typeface="Calibri"/>
              <a:cs typeface="Calibri"/>
              <a:sym typeface="Calibri"/>
            </a:endParaRPr>
          </a:p>
          <a:p>
            <a:pPr indent="0" lvl="0" marL="914400" marR="0" rtl="0" algn="l">
              <a:lnSpc>
                <a:spcPct val="100000"/>
              </a:lnSpc>
              <a:spcBef>
                <a:spcPts val="0"/>
              </a:spcBef>
              <a:spcAft>
                <a:spcPts val="0"/>
              </a:spcAft>
              <a:buNone/>
            </a:pPr>
            <a:r>
              <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US" sz="1600">
                <a:latin typeface="Calibri"/>
                <a:ea typeface="Calibri"/>
                <a:cs typeface="Calibri"/>
                <a:sym typeface="Calibri"/>
              </a:rPr>
              <a:t>The</a:t>
            </a:r>
            <a:r>
              <a:rPr b="1" lang="en-US" sz="1600">
                <a:latin typeface="Calibri"/>
                <a:ea typeface="Calibri"/>
                <a:cs typeface="Calibri"/>
                <a:sym typeface="Calibri"/>
              </a:rPr>
              <a:t> balanced + selective +  lustre striped </a:t>
            </a:r>
            <a:r>
              <a:rPr lang="en-US" sz="1600">
                <a:latin typeface="Calibri"/>
                <a:ea typeface="Calibri"/>
                <a:cs typeface="Calibri"/>
                <a:sym typeface="Calibri"/>
              </a:rPr>
              <a:t>strategies together improved the </a:t>
            </a:r>
            <a:r>
              <a:rPr b="1" lang="en-US" sz="1600">
                <a:latin typeface="Calibri"/>
                <a:ea typeface="Calibri"/>
                <a:cs typeface="Calibri"/>
                <a:sym typeface="Calibri"/>
              </a:rPr>
              <a:t>execution time by 40% </a:t>
            </a:r>
            <a:r>
              <a:rPr lang="en-US" sz="1600">
                <a:latin typeface="Calibri"/>
                <a:ea typeface="Calibri"/>
                <a:cs typeface="Calibri"/>
                <a:sym typeface="Calibri"/>
              </a:rPr>
              <a:t>wrt the </a:t>
            </a:r>
            <a:r>
              <a:rPr b="1" lang="en-US" sz="1600">
                <a:latin typeface="Calibri"/>
                <a:ea typeface="Calibri"/>
                <a:cs typeface="Calibri"/>
                <a:sym typeface="Calibri"/>
              </a:rPr>
              <a:t>balanced + non-selective default striping</a:t>
            </a:r>
            <a:r>
              <a:rPr lang="en-US" sz="1600">
                <a:latin typeface="Calibri"/>
                <a:ea typeface="Calibri"/>
                <a:cs typeface="Calibri"/>
                <a:sym typeface="Calibri"/>
              </a:rPr>
              <a:t> case.</a:t>
            </a:r>
            <a:endParaRPr sz="1600">
              <a:latin typeface="Calibri"/>
              <a:ea typeface="Calibri"/>
              <a:cs typeface="Calibri"/>
              <a:sym typeface="Calibri"/>
            </a:endParaRPr>
          </a:p>
          <a:p>
            <a:pPr indent="0" lvl="0" marL="914400" marR="0" rtl="0" algn="l">
              <a:lnSpc>
                <a:spcPct val="100000"/>
              </a:lnSpc>
              <a:spcBef>
                <a:spcPts val="0"/>
              </a:spcBef>
              <a:spcAft>
                <a:spcPts val="0"/>
              </a:spcAft>
              <a:buNone/>
            </a:pPr>
            <a:r>
              <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b="1" lang="en-US" sz="1600">
                <a:latin typeface="Calibri"/>
                <a:ea typeface="Calibri"/>
                <a:cs typeface="Calibri"/>
                <a:sym typeface="Calibri"/>
              </a:rPr>
              <a:t>Combining all the 3 strategies</a:t>
            </a:r>
            <a:r>
              <a:rPr lang="en-US" sz="1600">
                <a:latin typeface="Calibri"/>
                <a:ea typeface="Calibri"/>
                <a:cs typeface="Calibri"/>
                <a:sym typeface="Calibri"/>
              </a:rPr>
              <a:t> gave around </a:t>
            </a:r>
            <a:r>
              <a:rPr b="1" lang="en-US" sz="1600">
                <a:latin typeface="Calibri"/>
                <a:ea typeface="Calibri"/>
                <a:cs typeface="Calibri"/>
                <a:sym typeface="Calibri"/>
              </a:rPr>
              <a:t>60% reduction in execution time in parallel NetCDF wrt the serial NetCDF </a:t>
            </a:r>
            <a:r>
              <a:rPr lang="en-US" sz="1600">
                <a:latin typeface="Calibri"/>
                <a:ea typeface="Calibri"/>
                <a:cs typeface="Calibri"/>
                <a:sym typeface="Calibri"/>
              </a:rPr>
              <a:t>version used presently.</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g8ad5cc0f23_0_154"/>
          <p:cNvSpPr txBox="1"/>
          <p:nvPr>
            <p:ph idx="12" type="sldNum"/>
          </p:nvPr>
        </p:nvSpPr>
        <p:spPr>
          <a:xfrm>
            <a:off x="7611532" y="6356351"/>
            <a:ext cx="903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634" name="Google Shape;634;g8ad5cc0f23_0_154"/>
          <p:cNvSpPr txBox="1"/>
          <p:nvPr/>
        </p:nvSpPr>
        <p:spPr>
          <a:xfrm>
            <a:off x="1383900" y="324850"/>
            <a:ext cx="6376200" cy="86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en-US" sz="3600" u="sng">
                <a:latin typeface="Calibri"/>
                <a:ea typeface="Calibri"/>
                <a:cs typeface="Calibri"/>
                <a:sym typeface="Calibri"/>
              </a:rPr>
              <a:t>References</a:t>
            </a:r>
            <a:endParaRPr b="1" i="0" sz="3600" u="sng" cap="none" strike="noStrike">
              <a:solidFill>
                <a:srgbClr val="000000"/>
              </a:solidFill>
              <a:latin typeface="Calibri"/>
              <a:ea typeface="Calibri"/>
              <a:cs typeface="Calibri"/>
              <a:sym typeface="Calibri"/>
            </a:endParaRPr>
          </a:p>
        </p:txBody>
      </p:sp>
      <p:sp>
        <p:nvSpPr>
          <p:cNvPr id="635" name="Google Shape;635;g8ad5cc0f23_0_154"/>
          <p:cNvSpPr txBox="1"/>
          <p:nvPr/>
        </p:nvSpPr>
        <p:spPr>
          <a:xfrm>
            <a:off x="317450" y="966425"/>
            <a:ext cx="8640000" cy="5602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Wikiroms. URL </a:t>
            </a:r>
            <a:r>
              <a:rPr lang="en-US" u="sng">
                <a:solidFill>
                  <a:schemeClr val="hlink"/>
                </a:solidFill>
                <a:latin typeface="Calibri"/>
                <a:ea typeface="Calibri"/>
                <a:cs typeface="Calibri"/>
                <a:sym typeface="Calibri"/>
                <a:hlinkClick r:id="rId3"/>
              </a:rPr>
              <a:t>https://www.myroms.org/wiki/Documentation_Portal</a:t>
            </a:r>
            <a:r>
              <a:rPr lang="en-US">
                <a:latin typeface="Calibri"/>
                <a:ea typeface="Calibri"/>
                <a:cs typeface="Calibri"/>
                <a:sym typeface="Calibri"/>
              </a:rPr>
              <a:t>.</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Netcdf, . URL </a:t>
            </a:r>
            <a:r>
              <a:rPr lang="en-US" u="sng">
                <a:solidFill>
                  <a:schemeClr val="hlink"/>
                </a:solidFill>
                <a:latin typeface="Calibri"/>
                <a:ea typeface="Calibri"/>
                <a:cs typeface="Calibri"/>
                <a:sym typeface="Calibri"/>
                <a:hlinkClick r:id="rId4"/>
              </a:rPr>
              <a:t>https://www.unidata.ucar.edu/software/netcdf/</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Hdf5. URL </a:t>
            </a:r>
            <a:r>
              <a:rPr lang="en-US" u="sng">
                <a:solidFill>
                  <a:schemeClr val="hlink"/>
                </a:solidFill>
                <a:latin typeface="Calibri"/>
                <a:ea typeface="Calibri"/>
                <a:cs typeface="Calibri"/>
                <a:sym typeface="Calibri"/>
                <a:hlinkClick r:id="rId5"/>
              </a:rPr>
              <a:t>https://www.hdfgroup.org/</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Craypat. URL </a:t>
            </a:r>
            <a:r>
              <a:rPr lang="en-US" u="sng">
                <a:solidFill>
                  <a:schemeClr val="hlink"/>
                </a:solidFill>
                <a:latin typeface="Calibri"/>
                <a:ea typeface="Calibri"/>
                <a:cs typeface="Calibri"/>
                <a:sym typeface="Calibri"/>
                <a:hlinkClick r:id="rId6"/>
              </a:rPr>
              <a:t>https://docs.nersc.gov/programming/performance-debugging-tools/craypat/</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Lustre. URL </a:t>
            </a:r>
            <a:r>
              <a:rPr lang="en-US" u="sng">
                <a:solidFill>
                  <a:schemeClr val="hlink"/>
                </a:solidFill>
                <a:latin typeface="Calibri"/>
                <a:ea typeface="Calibri"/>
                <a:cs typeface="Calibri"/>
                <a:sym typeface="Calibri"/>
                <a:hlinkClick r:id="rId7"/>
              </a:rPr>
              <a:t>https://www.nics.tennessee.edu/computing-resources/file-systems/io-lustre-tips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Zhuo Liu, Bin Wang, Teng Wang, Yuan Tian, Cong Xu, Yandong Wang, Weikuan Yu, Carlos A Cruz, Shujia Zhou, Tom Clune, et al. Proling and improving i/o performance of a large-scale climate  scientific application. In 2013 22nd International Conference on Computer Communication and Networks (ICCCN), pages 1{7. IEEE, 2013.</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Jay F Lofstead, Scott Klasky, Karsten Schwan, Norbert Podhorszki, and Chen Jin. Flexible io and integration for scientific codes through the adaptable io system (adios). In Proceedings of the 6th international workshop on Challenges of large applications in distributed environments, pages 15{24. ACM, 2008.</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Houjun Tang, Xiaocheng Zou, John Jenkins, David A Boyuka, Stephen Ranshous, Dries Kimpe, Scott Klasky, and Nagiza F Samatova. Improving read performance with online access pattern analysis and prefetching. In European Conference on Parallel Processing, pages 246{257. Springer, 2014.</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Kui Gao, Wei-keng Liao, Alok Choudhary, Robert Ross, and Robert Latham. Combining i/o operations for multiple array variables in parallel netcdf. In 2009 IEEE International Conference on Cluster Computing and Workshops, pages 1{10. IEEE, 2009. 6</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Jianwei Li, Wei-keng Liao, Alok Choudhary, Robert Ross, Rajeev Thakur, William Gropp, Robert Latham, Andrew Siegel, Brad Gallagher, and Michael Zingale. Parallel netcdf: A high-performance scientic i/o interface. In SC'03: Proceedings of the 2003 ACM/IEEE conference on Supercomputing, pages 39{39. IEEE, 2003.</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Yuichi Tsujita, Atsushi Hori, Toyohisa Kameyama, Atsuya Uno, Fumiyoshi Shoji, and Yutaka Ishikawa. Improving collective mpi-io using topology-aware stepwise data aggregation with i/o throttling. In Proceedings of the International Conference on High Performance Computing in Asia-Pacic Region, pages 12{23, 2018.</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Russell K Rew, B Ucar, and EJ Hartnett. Merging netcdf and hdf5. In 20th Int. Conf. on Interactive Information and Processing Systems, 2004. 6</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g765f7f6dde_1_293"/>
          <p:cNvSpPr txBox="1"/>
          <p:nvPr>
            <p:ph type="title"/>
          </p:nvPr>
        </p:nvSpPr>
        <p:spPr>
          <a:xfrm>
            <a:off x="628638" y="1302439"/>
            <a:ext cx="7886700" cy="2852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6000"/>
              <a:buNone/>
            </a:pPr>
            <a:r>
              <a:rPr lang="en-US" sz="7000"/>
              <a:t>Thank You</a:t>
            </a:r>
            <a:endParaRPr sz="7000"/>
          </a:p>
        </p:txBody>
      </p:sp>
      <p:sp>
        <p:nvSpPr>
          <p:cNvPr id="642" name="Google Shape;642;g765f7f6dde_1_293"/>
          <p:cNvSpPr txBox="1"/>
          <p:nvPr>
            <p:ph idx="12" type="sldNum"/>
          </p:nvPr>
        </p:nvSpPr>
        <p:spPr>
          <a:xfrm>
            <a:off x="7611532" y="6356351"/>
            <a:ext cx="903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g767181f9c6_0_7"/>
          <p:cNvSpPr txBox="1"/>
          <p:nvPr>
            <p:ph idx="12" type="sldNum"/>
          </p:nvPr>
        </p:nvSpPr>
        <p:spPr>
          <a:xfrm>
            <a:off x="7611532" y="6356351"/>
            <a:ext cx="903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238" name="Google Shape;238;g767181f9c6_0_7"/>
          <p:cNvSpPr txBox="1"/>
          <p:nvPr/>
        </p:nvSpPr>
        <p:spPr>
          <a:xfrm>
            <a:off x="144575" y="6391150"/>
            <a:ext cx="6944400" cy="330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Calibri"/>
                <a:ea typeface="Calibri"/>
                <a:cs typeface="Calibri"/>
                <a:sym typeface="Calibri"/>
              </a:rPr>
              <a:t>References – </a:t>
            </a:r>
            <a:r>
              <a:rPr b="0" i="1" lang="en-US" sz="1200" u="none" cap="none" strike="noStrike">
                <a:solidFill>
                  <a:schemeClr val="hlink"/>
                </a:solidFill>
                <a:latin typeface="Calibri"/>
                <a:ea typeface="Calibri"/>
                <a:cs typeface="Calibri"/>
                <a:sym typeface="Calibri"/>
              </a:rPr>
              <a:t> </a:t>
            </a:r>
            <a:r>
              <a:rPr b="0" i="1" lang="en-US" sz="1200" u="sng" cap="none" strike="noStrike">
                <a:solidFill>
                  <a:schemeClr val="hlink"/>
                </a:solidFill>
                <a:latin typeface="Calibri"/>
                <a:ea typeface="Calibri"/>
                <a:cs typeface="Calibri"/>
                <a:sym typeface="Calibri"/>
                <a:hlinkClick r:id="rId3"/>
              </a:rPr>
              <a:t>https://www.unidata.ucar.edu/software/netcdf/</a:t>
            </a:r>
            <a:r>
              <a:rPr b="0" i="1" lang="en-US" sz="1200" u="sng" cap="none" strike="noStrike">
                <a:solidFill>
                  <a:schemeClr val="hlink"/>
                </a:solidFill>
                <a:latin typeface="Calibri"/>
                <a:ea typeface="Calibri"/>
                <a:cs typeface="Calibri"/>
                <a:sym typeface="Calibri"/>
              </a:rPr>
              <a:t> </a:t>
            </a:r>
            <a:endParaRPr b="0" i="1" sz="1200" u="sng" cap="none" strike="noStrike">
              <a:solidFill>
                <a:schemeClr val="hlink"/>
              </a:solidFill>
              <a:latin typeface="Calibri"/>
              <a:ea typeface="Calibri"/>
              <a:cs typeface="Calibri"/>
              <a:sym typeface="Calibri"/>
            </a:endParaRPr>
          </a:p>
        </p:txBody>
      </p:sp>
      <p:sp>
        <p:nvSpPr>
          <p:cNvPr id="239" name="Google Shape;239;g767181f9c6_0_7"/>
          <p:cNvSpPr txBox="1"/>
          <p:nvPr>
            <p:ph idx="4294967295" type="ctrTitle"/>
          </p:nvPr>
        </p:nvSpPr>
        <p:spPr>
          <a:xfrm>
            <a:off x="2809647" y="6026050"/>
            <a:ext cx="3524700" cy="3303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b="0" i="0" lang="en-US" sz="2000" u="sng" cap="none" strike="noStrike">
                <a:solidFill>
                  <a:srgbClr val="000000"/>
                </a:solidFill>
                <a:latin typeface="Calibri"/>
                <a:ea typeface="Calibri"/>
                <a:cs typeface="Calibri"/>
                <a:sym typeface="Calibri"/>
              </a:rPr>
              <a:t>NetCDF Data Format</a:t>
            </a:r>
            <a:endParaRPr b="0" i="0" sz="2000" u="sng" cap="none" strike="noStrike">
              <a:solidFill>
                <a:schemeClr val="accent2"/>
              </a:solidFill>
              <a:latin typeface="Arvo"/>
              <a:ea typeface="Arvo"/>
              <a:cs typeface="Arvo"/>
              <a:sym typeface="Arvo"/>
            </a:endParaRPr>
          </a:p>
        </p:txBody>
      </p:sp>
      <p:sp>
        <p:nvSpPr>
          <p:cNvPr id="240" name="Google Shape;240;g767181f9c6_0_7"/>
          <p:cNvSpPr txBox="1"/>
          <p:nvPr/>
        </p:nvSpPr>
        <p:spPr>
          <a:xfrm>
            <a:off x="1412050" y="1186400"/>
            <a:ext cx="6607500" cy="2880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Calibri"/>
              <a:buChar char="●"/>
            </a:pPr>
            <a:r>
              <a:rPr b="1" i="0" lang="en-US" sz="1800" u="none" cap="none" strike="noStrike">
                <a:solidFill>
                  <a:schemeClr val="dk1"/>
                </a:solidFill>
                <a:latin typeface="Calibri"/>
                <a:ea typeface="Calibri"/>
                <a:cs typeface="Calibri"/>
                <a:sym typeface="Calibri"/>
              </a:rPr>
              <a:t>Self-Describing</a:t>
            </a:r>
            <a:r>
              <a:rPr b="0" i="0" lang="en-US" sz="1800" u="none" cap="none" strike="noStrike">
                <a:solidFill>
                  <a:schemeClr val="dk1"/>
                </a:solidFill>
                <a:latin typeface="Calibri"/>
                <a:ea typeface="Calibri"/>
                <a:cs typeface="Calibri"/>
                <a:sym typeface="Calibri"/>
              </a:rPr>
              <a:t> ⇒ Variables and their attributes stored </a:t>
            </a:r>
            <a:r>
              <a:rPr lang="en-US" sz="1800">
                <a:solidFill>
                  <a:schemeClr val="dk1"/>
                </a:solidFill>
                <a:latin typeface="Calibri"/>
                <a:ea typeface="Calibri"/>
                <a:cs typeface="Calibri"/>
                <a:sym typeface="Calibri"/>
              </a:rPr>
              <a:t>together</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Arial"/>
              <a:buChar char="●"/>
            </a:pPr>
            <a:r>
              <a:rPr b="1" lang="en-US" sz="1800">
                <a:solidFill>
                  <a:schemeClr val="dk1"/>
                </a:solidFill>
                <a:highlight>
                  <a:srgbClr val="FFFFFF"/>
                </a:highlight>
                <a:latin typeface="Calibri"/>
                <a:ea typeface="Calibri"/>
                <a:cs typeface="Calibri"/>
                <a:sym typeface="Calibri"/>
              </a:rPr>
              <a:t>S</a:t>
            </a:r>
            <a:r>
              <a:rPr b="1" i="0" lang="en-US" sz="1800" u="none" cap="none" strike="noStrike">
                <a:solidFill>
                  <a:schemeClr val="dk1"/>
                </a:solidFill>
                <a:highlight>
                  <a:srgbClr val="FFFFFF"/>
                </a:highlight>
                <a:latin typeface="Calibri"/>
                <a:ea typeface="Calibri"/>
                <a:cs typeface="Calibri"/>
                <a:sym typeface="Calibri"/>
              </a:rPr>
              <a:t>ubset of a large dataset</a:t>
            </a:r>
            <a:r>
              <a:rPr b="0" i="0" lang="en-US" sz="1800" u="none" cap="none" strike="noStrike">
                <a:solidFill>
                  <a:schemeClr val="dk1"/>
                </a:solidFill>
                <a:highlight>
                  <a:srgbClr val="FFFFFF"/>
                </a:highlight>
                <a:latin typeface="Calibri"/>
                <a:ea typeface="Calibri"/>
                <a:cs typeface="Calibri"/>
                <a:sym typeface="Calibri"/>
              </a:rPr>
              <a:t> may be accessed efficiently</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1" i="0" lang="en-US" sz="1800" u="none" cap="none" strike="noStrike">
                <a:solidFill>
                  <a:schemeClr val="dk1"/>
                </a:solidFill>
                <a:latin typeface="Calibri"/>
                <a:ea typeface="Calibri"/>
                <a:cs typeface="Calibri"/>
                <a:sym typeface="Calibri"/>
              </a:rPr>
              <a:t>Appendable </a:t>
            </a:r>
            <a:endParaRPr b="1"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Supports </a:t>
            </a:r>
            <a:r>
              <a:rPr b="1" i="0" lang="en-US" sz="1800" u="none" cap="none" strike="noStrike">
                <a:solidFill>
                  <a:schemeClr val="dk1"/>
                </a:solidFill>
                <a:highlight>
                  <a:srgbClr val="FFFFFF"/>
                </a:highlight>
                <a:latin typeface="Calibri"/>
                <a:ea typeface="Calibri"/>
                <a:cs typeface="Calibri"/>
                <a:sym typeface="Calibri"/>
              </a:rPr>
              <a:t>Unlimited Dimensions</a:t>
            </a:r>
            <a:endParaRPr b="1"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1" i="0" lang="en-US" sz="1800" u="none" cap="none" strike="noStrike">
                <a:solidFill>
                  <a:schemeClr val="dk1"/>
                </a:solidFill>
                <a:highlight>
                  <a:srgbClr val="FFFFFF"/>
                </a:highlight>
                <a:latin typeface="Calibri"/>
                <a:ea typeface="Calibri"/>
                <a:cs typeface="Calibri"/>
                <a:sym typeface="Calibri"/>
              </a:rPr>
              <a:t>Easy </a:t>
            </a:r>
            <a:r>
              <a:rPr b="1" lang="en-US" sz="1800">
                <a:solidFill>
                  <a:schemeClr val="dk1"/>
                </a:solidFill>
                <a:highlight>
                  <a:srgbClr val="FFFFFF"/>
                </a:highlight>
                <a:latin typeface="Calibri"/>
                <a:ea typeface="Calibri"/>
                <a:cs typeface="Calibri"/>
                <a:sym typeface="Calibri"/>
              </a:rPr>
              <a:t>post-processing</a:t>
            </a:r>
            <a:r>
              <a:rPr lang="en-US" sz="1800">
                <a:solidFill>
                  <a:schemeClr val="dk1"/>
                </a:solidFill>
                <a:highlight>
                  <a:srgbClr val="FFFFFF"/>
                </a:highlight>
                <a:latin typeface="Calibri"/>
                <a:ea typeface="Calibri"/>
                <a:cs typeface="Calibri"/>
                <a:sym typeface="Calibri"/>
              </a:rPr>
              <a:t> Quick visualization along different dimension</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highlight>
                  <a:srgbClr val="FFFFFF"/>
                </a:highlight>
                <a:latin typeface="Calibri"/>
                <a:ea typeface="Calibri"/>
                <a:cs typeface="Calibri"/>
                <a:sym typeface="Calibri"/>
              </a:rPr>
              <a:t>Filter Support ⇒ Different levels of compression-decompression </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highlight>
                  <a:srgbClr val="FFFFFF"/>
                </a:highlight>
                <a:latin typeface="Calibri"/>
                <a:ea typeface="Calibri"/>
                <a:cs typeface="Calibri"/>
                <a:sym typeface="Calibri"/>
              </a:rPr>
              <a:t>Works on top of HDF-5 library</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139700" rtl="0" algn="l">
              <a:lnSpc>
                <a:spcPct val="115000"/>
              </a:lnSpc>
              <a:spcBef>
                <a:spcPts val="0"/>
              </a:spcBef>
              <a:spcAft>
                <a:spcPts val="0"/>
              </a:spcAft>
              <a:buClr>
                <a:schemeClr val="dk1"/>
              </a:buClr>
              <a:buSzPts val="1800"/>
              <a:buFont typeface="Calibri"/>
              <a:buChar char="●"/>
            </a:pPr>
            <a:r>
              <a:rPr b="0" i="0" lang="en-US" sz="1800" u="none" cap="none" strike="noStrike">
                <a:solidFill>
                  <a:schemeClr val="dk1"/>
                </a:solidFill>
                <a:highlight>
                  <a:srgbClr val="FFFFFF"/>
                </a:highlight>
                <a:latin typeface="Calibri"/>
                <a:ea typeface="Calibri"/>
                <a:cs typeface="Calibri"/>
                <a:sym typeface="Calibri"/>
              </a:rPr>
              <a:t>In-Memory Support ⇒ Diskless File Open , Diskless File Create</a:t>
            </a:r>
            <a:endParaRPr b="1" i="0" sz="1800" u="none" cap="none" strike="noStrike">
              <a:solidFill>
                <a:schemeClr val="dk1"/>
              </a:solidFill>
              <a:highlight>
                <a:srgbClr val="FFFFFF"/>
              </a:highlight>
              <a:latin typeface="Roboto"/>
              <a:ea typeface="Roboto"/>
              <a:cs typeface="Roboto"/>
              <a:sym typeface="Roboto"/>
            </a:endParaRPr>
          </a:p>
          <a:p>
            <a:pPr indent="0" lvl="0" marL="457200" marR="139700" rtl="0" algn="l">
              <a:lnSpc>
                <a:spcPct val="115000"/>
              </a:lnSpc>
              <a:spcBef>
                <a:spcPts val="2400"/>
              </a:spcBef>
              <a:spcAft>
                <a:spcPts val="0"/>
              </a:spcAft>
              <a:buClr>
                <a:srgbClr val="000000"/>
              </a:buClr>
              <a:buSzPts val="1400"/>
              <a:buFont typeface="Arial"/>
              <a:buNone/>
            </a:pPr>
            <a:r>
              <a:t/>
            </a:r>
            <a:endParaRPr b="0" i="1" sz="1400" u="sng" cap="none" strike="noStrike">
              <a:solidFill>
                <a:schemeClr val="hlink"/>
              </a:solidFill>
              <a:latin typeface="Calibri"/>
              <a:ea typeface="Calibri"/>
              <a:cs typeface="Calibri"/>
              <a:sym typeface="Calibri"/>
            </a:endParaRPr>
          </a:p>
          <a:p>
            <a:pPr indent="0" lvl="0" marL="457200" marR="0" rtl="0" algn="l">
              <a:lnSpc>
                <a:spcPct val="100000"/>
              </a:lnSpc>
              <a:spcBef>
                <a:spcPts val="6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1" name="Google Shape;241;g767181f9c6_0_7"/>
          <p:cNvSpPr txBox="1"/>
          <p:nvPr>
            <p:ph type="title"/>
          </p:nvPr>
        </p:nvSpPr>
        <p:spPr>
          <a:xfrm>
            <a:off x="1412050" y="568700"/>
            <a:ext cx="6827400" cy="61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b="1" lang="en-US" sz="2400" u="sng">
                <a:solidFill>
                  <a:srgbClr val="000000"/>
                </a:solidFill>
                <a:latin typeface="Calibri"/>
                <a:ea typeface="Calibri"/>
                <a:cs typeface="Calibri"/>
                <a:sym typeface="Calibri"/>
              </a:rPr>
              <a:t>Why NetCDF-4 is important for Climate Models?</a:t>
            </a:r>
            <a:endParaRPr b="1" sz="2400" u="sng">
              <a:solidFill>
                <a:srgbClr val="000000"/>
              </a:solidFill>
              <a:latin typeface="Calibri"/>
              <a:ea typeface="Calibri"/>
              <a:cs typeface="Calibri"/>
              <a:sym typeface="Calibri"/>
            </a:endParaRPr>
          </a:p>
        </p:txBody>
      </p:sp>
      <p:pic>
        <p:nvPicPr>
          <p:cNvPr id="242" name="Google Shape;242;g767181f9c6_0_7"/>
          <p:cNvPicPr preferRelativeResize="0"/>
          <p:nvPr/>
        </p:nvPicPr>
        <p:blipFill>
          <a:blip r:embed="rId4">
            <a:alphaModFix/>
          </a:blip>
          <a:stretch>
            <a:fillRect/>
          </a:stretch>
        </p:blipFill>
        <p:spPr>
          <a:xfrm>
            <a:off x="471149" y="4067300"/>
            <a:ext cx="4128550" cy="1579625"/>
          </a:xfrm>
          <a:prstGeom prst="rect">
            <a:avLst/>
          </a:prstGeom>
          <a:noFill/>
          <a:ln>
            <a:noFill/>
          </a:ln>
        </p:spPr>
      </p:pic>
      <p:pic>
        <p:nvPicPr>
          <p:cNvPr id="243" name="Google Shape;243;g767181f9c6_0_7"/>
          <p:cNvPicPr preferRelativeResize="0"/>
          <p:nvPr/>
        </p:nvPicPr>
        <p:blipFill>
          <a:blip r:embed="rId5">
            <a:alphaModFix/>
          </a:blip>
          <a:stretch>
            <a:fillRect/>
          </a:stretch>
        </p:blipFill>
        <p:spPr>
          <a:xfrm>
            <a:off x="4990725" y="4050450"/>
            <a:ext cx="3918407" cy="1579625"/>
          </a:xfrm>
          <a:prstGeom prst="rect">
            <a:avLst/>
          </a:prstGeom>
          <a:noFill/>
          <a:ln>
            <a:noFill/>
          </a:ln>
        </p:spPr>
      </p:pic>
      <p:sp>
        <p:nvSpPr>
          <p:cNvPr id="244" name="Google Shape;244;g767181f9c6_0_7"/>
          <p:cNvSpPr txBox="1"/>
          <p:nvPr>
            <p:ph idx="4294967295" type="ctrTitle"/>
          </p:nvPr>
        </p:nvSpPr>
        <p:spPr>
          <a:xfrm>
            <a:off x="773072" y="5671350"/>
            <a:ext cx="3524700" cy="3303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6000"/>
              <a:buFont typeface="Arvo"/>
              <a:buNone/>
            </a:pPr>
            <a:r>
              <a:rPr lang="en-US" sz="1600" u="sng">
                <a:solidFill>
                  <a:srgbClr val="000000"/>
                </a:solidFill>
                <a:latin typeface="Calibri"/>
                <a:ea typeface="Calibri"/>
                <a:cs typeface="Calibri"/>
                <a:sym typeface="Calibri"/>
              </a:rPr>
              <a:t>Fig a. 2d variable</a:t>
            </a:r>
            <a:endParaRPr b="0" i="0" sz="1600" u="sng" cap="none" strike="noStrike">
              <a:solidFill>
                <a:schemeClr val="accent2"/>
              </a:solidFill>
              <a:latin typeface="Arvo"/>
              <a:ea typeface="Arvo"/>
              <a:cs typeface="Arvo"/>
              <a:sym typeface="Arvo"/>
            </a:endParaRPr>
          </a:p>
        </p:txBody>
      </p:sp>
      <p:sp>
        <p:nvSpPr>
          <p:cNvPr id="245" name="Google Shape;245;g767181f9c6_0_7"/>
          <p:cNvSpPr txBox="1"/>
          <p:nvPr>
            <p:ph idx="4294967295" type="ctrTitle"/>
          </p:nvPr>
        </p:nvSpPr>
        <p:spPr>
          <a:xfrm>
            <a:off x="4990722" y="5671338"/>
            <a:ext cx="3524700" cy="3303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6000"/>
              <a:buFont typeface="Arvo"/>
              <a:buNone/>
            </a:pPr>
            <a:r>
              <a:t/>
            </a:r>
            <a:endParaRPr sz="2000" u="sng">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chemeClr val="accent2"/>
              </a:buClr>
              <a:buSzPts val="6000"/>
              <a:buFont typeface="Arvo"/>
              <a:buNone/>
            </a:pPr>
            <a:r>
              <a:rPr lang="en-US" sz="1600" u="sng">
                <a:solidFill>
                  <a:srgbClr val="000000"/>
                </a:solidFill>
                <a:latin typeface="Calibri"/>
                <a:ea typeface="Calibri"/>
                <a:cs typeface="Calibri"/>
                <a:sym typeface="Calibri"/>
              </a:rPr>
              <a:t>Fig b. 3</a:t>
            </a:r>
            <a:r>
              <a:rPr lang="en-US" sz="1600" u="sng">
                <a:solidFill>
                  <a:srgbClr val="000000"/>
                </a:solidFill>
                <a:latin typeface="Calibri"/>
                <a:ea typeface="Calibri"/>
                <a:cs typeface="Calibri"/>
                <a:sym typeface="Calibri"/>
              </a:rPr>
              <a:t>d variable</a:t>
            </a:r>
            <a:endParaRPr b="0" i="0" sz="1600" u="sng" cap="none" strike="noStrike">
              <a:solidFill>
                <a:schemeClr val="accent2"/>
              </a:solidFill>
              <a:latin typeface="Arvo"/>
              <a:ea typeface="Arvo"/>
              <a:cs typeface="Arvo"/>
              <a:sym typeface="Arv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g765f7f6dde_1_309"/>
          <p:cNvSpPr txBox="1"/>
          <p:nvPr>
            <p:ph idx="12" type="sldNum"/>
          </p:nvPr>
        </p:nvSpPr>
        <p:spPr>
          <a:xfrm>
            <a:off x="7611532" y="6356351"/>
            <a:ext cx="903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252" name="Google Shape;252;g765f7f6dde_1_309"/>
          <p:cNvSpPr txBox="1"/>
          <p:nvPr/>
        </p:nvSpPr>
        <p:spPr>
          <a:xfrm>
            <a:off x="1155300" y="442425"/>
            <a:ext cx="6376200" cy="868800"/>
          </a:xfrm>
          <a:prstGeom prst="rect">
            <a:avLst/>
          </a:prstGeom>
          <a:noFill/>
          <a:ln>
            <a:noFill/>
          </a:ln>
        </p:spPr>
        <p:txBody>
          <a:bodyPr anchorCtr="0" anchor="t" bIns="91425" lIns="91425" spcFirstLastPara="1" rIns="91425" wrap="square" tIns="91425">
            <a:noAutofit/>
          </a:bodyPr>
          <a:lstStyle/>
          <a:p>
            <a:pPr indent="0" lvl="0" marL="457200" marR="0" rtl="0" algn="ctr">
              <a:lnSpc>
                <a:spcPct val="100000"/>
              </a:lnSpc>
              <a:spcBef>
                <a:spcPts val="0"/>
              </a:spcBef>
              <a:spcAft>
                <a:spcPts val="0"/>
              </a:spcAft>
              <a:buNone/>
            </a:pPr>
            <a:r>
              <a:rPr b="1" lang="en-US" sz="3800" u="sng">
                <a:latin typeface="Calibri"/>
                <a:ea typeface="Calibri"/>
                <a:cs typeface="Calibri"/>
                <a:sym typeface="Calibri"/>
              </a:rPr>
              <a:t>Project Outline</a:t>
            </a:r>
            <a:endParaRPr b="1" i="0" sz="3800" u="sng" cap="none" strike="noStrike">
              <a:solidFill>
                <a:srgbClr val="000000"/>
              </a:solidFill>
              <a:latin typeface="Calibri"/>
              <a:ea typeface="Calibri"/>
              <a:cs typeface="Calibri"/>
              <a:sym typeface="Calibri"/>
            </a:endParaRPr>
          </a:p>
        </p:txBody>
      </p:sp>
      <p:sp>
        <p:nvSpPr>
          <p:cNvPr id="253" name="Google Shape;253;g765f7f6dde_1_309"/>
          <p:cNvSpPr txBox="1"/>
          <p:nvPr/>
        </p:nvSpPr>
        <p:spPr>
          <a:xfrm>
            <a:off x="392700" y="1495575"/>
            <a:ext cx="6834600" cy="102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ousine"/>
              <a:buChar char="★"/>
            </a:pPr>
            <a:r>
              <a:rPr b="1" lang="en-US" sz="2400">
                <a:solidFill>
                  <a:schemeClr val="dk1"/>
                </a:solidFill>
                <a:latin typeface="Cousine"/>
                <a:ea typeface="Cousine"/>
                <a:cs typeface="Cousine"/>
                <a:sym typeface="Cousine"/>
              </a:rPr>
              <a:t>I/O Analysis</a:t>
            </a:r>
            <a:r>
              <a:rPr lang="en-US" sz="2400">
                <a:solidFill>
                  <a:schemeClr val="dk1"/>
                </a:solidFill>
                <a:latin typeface="Cousine"/>
                <a:ea typeface="Cousine"/>
                <a:cs typeface="Cousine"/>
                <a:sym typeface="Cousine"/>
              </a:rPr>
              <a:t> </a:t>
            </a:r>
            <a:endParaRPr sz="2400">
              <a:latin typeface="Cousine"/>
              <a:ea typeface="Cousine"/>
              <a:cs typeface="Cousine"/>
              <a:sym typeface="Cousine"/>
            </a:endParaRPr>
          </a:p>
        </p:txBody>
      </p:sp>
      <p:sp>
        <p:nvSpPr>
          <p:cNvPr id="254" name="Google Shape;254;g765f7f6dde_1_309"/>
          <p:cNvSpPr txBox="1"/>
          <p:nvPr/>
        </p:nvSpPr>
        <p:spPr>
          <a:xfrm>
            <a:off x="853200" y="1994163"/>
            <a:ext cx="8076900" cy="1238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Scalability Studies</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lang="en-US" sz="2400">
                <a:solidFill>
                  <a:schemeClr val="dk1"/>
                </a:solidFill>
                <a:latin typeface="Calibri"/>
                <a:ea typeface="Calibri"/>
                <a:cs typeface="Calibri"/>
                <a:sym typeface="Calibri"/>
              </a:rPr>
              <a:t>Load Imbalance Studies</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Bottleneck function Studies (includes MPI calls comparison)</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5" name="Google Shape;255;g765f7f6dde_1_309"/>
          <p:cNvSpPr txBox="1"/>
          <p:nvPr/>
        </p:nvSpPr>
        <p:spPr>
          <a:xfrm>
            <a:off x="926700" y="4009000"/>
            <a:ext cx="4213800" cy="13749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Load </a:t>
            </a:r>
            <a:r>
              <a:rPr b="0" i="0" lang="en-US" sz="2400" u="none" cap="none" strike="noStrike">
                <a:solidFill>
                  <a:schemeClr val="dk1"/>
                </a:solidFill>
                <a:latin typeface="Calibri"/>
                <a:ea typeface="Calibri"/>
                <a:cs typeface="Calibri"/>
                <a:sym typeface="Calibri"/>
              </a:rPr>
              <a:t>Imbalance reduction</a:t>
            </a:r>
            <a:endParaRPr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Selective writing strategy</a:t>
            </a:r>
            <a:endParaRPr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Lustre Striping technique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6" name="Google Shape;256;g765f7f6dde_1_309"/>
          <p:cNvSpPr txBox="1"/>
          <p:nvPr/>
        </p:nvSpPr>
        <p:spPr>
          <a:xfrm>
            <a:off x="396000" y="3416488"/>
            <a:ext cx="7338900" cy="592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ousine"/>
              <a:buChar char="★"/>
            </a:pPr>
            <a:r>
              <a:rPr b="1" lang="en-US" sz="2400">
                <a:solidFill>
                  <a:schemeClr val="dk1"/>
                </a:solidFill>
                <a:latin typeface="Cousine"/>
                <a:ea typeface="Cousine"/>
                <a:cs typeface="Cousine"/>
                <a:sym typeface="Cousine"/>
              </a:rPr>
              <a:t>I/O Improvement</a:t>
            </a:r>
            <a:r>
              <a:rPr lang="en-US" sz="2400">
                <a:solidFill>
                  <a:schemeClr val="dk1"/>
                </a:solidFill>
                <a:latin typeface="Cousine"/>
                <a:ea typeface="Cousine"/>
                <a:cs typeface="Cousine"/>
                <a:sym typeface="Cousine"/>
              </a:rPr>
              <a:t> strategies proposed</a:t>
            </a:r>
            <a:r>
              <a:rPr lang="en-US" sz="2400">
                <a:solidFill>
                  <a:schemeClr val="dk1"/>
                </a:solidFill>
                <a:latin typeface="Cousine"/>
                <a:ea typeface="Cousine"/>
                <a:cs typeface="Cousine"/>
                <a:sym typeface="Cousine"/>
              </a:rPr>
              <a:t> </a:t>
            </a:r>
            <a:endParaRPr sz="2400">
              <a:latin typeface="Cousine"/>
              <a:ea typeface="Cousine"/>
              <a:cs typeface="Cousine"/>
              <a:sym typeface="Cousine"/>
            </a:endParaRPr>
          </a:p>
        </p:txBody>
      </p:sp>
      <p:sp>
        <p:nvSpPr>
          <p:cNvPr id="257" name="Google Shape;257;g765f7f6dde_1_309"/>
          <p:cNvSpPr txBox="1"/>
          <p:nvPr/>
        </p:nvSpPr>
        <p:spPr>
          <a:xfrm>
            <a:off x="440800" y="5455900"/>
            <a:ext cx="8414700" cy="8688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ousine"/>
              <a:buChar char="★"/>
            </a:pPr>
            <a:r>
              <a:rPr b="1" lang="en-US" sz="2400">
                <a:solidFill>
                  <a:schemeClr val="dk1"/>
                </a:solidFill>
                <a:latin typeface="Cousine"/>
                <a:ea typeface="Cousine"/>
                <a:cs typeface="Cousine"/>
                <a:sym typeface="Cousine"/>
              </a:rPr>
              <a:t>Combining</a:t>
            </a:r>
            <a:r>
              <a:rPr b="1" lang="en-US" sz="2400">
                <a:solidFill>
                  <a:schemeClr val="dk1"/>
                </a:solidFill>
                <a:latin typeface="Cousine"/>
                <a:ea typeface="Cousine"/>
                <a:cs typeface="Cousine"/>
                <a:sym typeface="Cousine"/>
              </a:rPr>
              <a:t> all 3 I/O </a:t>
            </a:r>
            <a:r>
              <a:rPr b="1" lang="en-US" sz="2400">
                <a:solidFill>
                  <a:schemeClr val="dk1"/>
                </a:solidFill>
                <a:latin typeface="Cousine"/>
                <a:ea typeface="Cousine"/>
                <a:cs typeface="Cousine"/>
                <a:sym typeface="Cousine"/>
              </a:rPr>
              <a:t>Improvement </a:t>
            </a:r>
            <a:r>
              <a:rPr b="1" lang="en-US" sz="2400">
                <a:solidFill>
                  <a:schemeClr val="dk1"/>
                </a:solidFill>
                <a:latin typeface="Cousine"/>
                <a:ea typeface="Cousine"/>
                <a:cs typeface="Cousine"/>
                <a:sym typeface="Cousine"/>
              </a:rPr>
              <a:t>strategies</a:t>
            </a:r>
            <a:endParaRPr b="1" sz="2400">
              <a:solidFill>
                <a:schemeClr val="dk1"/>
              </a:solidFill>
              <a:latin typeface="Cousine"/>
              <a:ea typeface="Cousine"/>
              <a:cs typeface="Cousine"/>
              <a:sym typeface="Cousine"/>
            </a:endParaRPr>
          </a:p>
          <a:p>
            <a:pPr indent="0" lvl="0" marL="457200" rtl="0" algn="l">
              <a:spcBef>
                <a:spcPts val="0"/>
              </a:spcBef>
              <a:spcAft>
                <a:spcPts val="0"/>
              </a:spcAft>
              <a:buNone/>
            </a:pPr>
            <a:r>
              <a:rPr i="1" lang="en-US" sz="1800">
                <a:solidFill>
                  <a:schemeClr val="dk1"/>
                </a:solidFill>
                <a:latin typeface="Calibri"/>
                <a:ea typeface="Calibri"/>
                <a:cs typeface="Calibri"/>
                <a:sym typeface="Calibri"/>
              </a:rPr>
              <a:t>(Combining all 3 strategies gave around </a:t>
            </a:r>
            <a:r>
              <a:rPr b="1" i="1" lang="en-US" sz="2000">
                <a:solidFill>
                  <a:schemeClr val="dk1"/>
                </a:solidFill>
                <a:latin typeface="Calibri"/>
                <a:ea typeface="Calibri"/>
                <a:cs typeface="Calibri"/>
                <a:sym typeface="Calibri"/>
              </a:rPr>
              <a:t>60% reduction</a:t>
            </a:r>
            <a:r>
              <a:rPr i="1" lang="en-US" sz="1800">
                <a:solidFill>
                  <a:schemeClr val="dk1"/>
                </a:solidFill>
                <a:latin typeface="Calibri"/>
                <a:ea typeface="Calibri"/>
                <a:cs typeface="Calibri"/>
                <a:sym typeface="Calibri"/>
              </a:rPr>
              <a:t> </a:t>
            </a:r>
            <a:r>
              <a:rPr b="1" i="1" lang="en-US" sz="1800">
                <a:solidFill>
                  <a:schemeClr val="dk1"/>
                </a:solidFill>
                <a:latin typeface="Calibri"/>
                <a:ea typeface="Calibri"/>
                <a:cs typeface="Calibri"/>
                <a:sym typeface="Calibri"/>
              </a:rPr>
              <a:t>in overall execution time</a:t>
            </a:r>
            <a:r>
              <a:rPr i="1" lang="en-US" sz="1800">
                <a:solidFill>
                  <a:schemeClr val="dk1"/>
                </a:solidFill>
                <a:latin typeface="Calibri"/>
                <a:ea typeface="Calibri"/>
                <a:cs typeface="Calibri"/>
                <a:sym typeface="Calibri"/>
              </a:rPr>
              <a:t>)</a:t>
            </a:r>
            <a:endParaRPr i="1"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g8af171a299_0_22"/>
          <p:cNvSpPr txBox="1"/>
          <p:nvPr>
            <p:ph idx="12" type="sldNum"/>
          </p:nvPr>
        </p:nvSpPr>
        <p:spPr>
          <a:xfrm>
            <a:off x="7611532" y="6356351"/>
            <a:ext cx="903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264" name="Google Shape;264;g8af171a299_0_22"/>
          <p:cNvSpPr txBox="1"/>
          <p:nvPr/>
        </p:nvSpPr>
        <p:spPr>
          <a:xfrm>
            <a:off x="1383900" y="518625"/>
            <a:ext cx="6376200" cy="868800"/>
          </a:xfrm>
          <a:prstGeom prst="rect">
            <a:avLst/>
          </a:prstGeom>
          <a:noFill/>
          <a:ln>
            <a:noFill/>
          </a:ln>
        </p:spPr>
        <p:txBody>
          <a:bodyPr anchorCtr="0" anchor="t" bIns="91425" lIns="91425" spcFirstLastPara="1" rIns="91425" wrap="square" tIns="91425">
            <a:noAutofit/>
          </a:bodyPr>
          <a:lstStyle/>
          <a:p>
            <a:pPr indent="0" lvl="0" marL="457200" marR="0" rtl="0" algn="ctr">
              <a:lnSpc>
                <a:spcPct val="100000"/>
              </a:lnSpc>
              <a:spcBef>
                <a:spcPts val="0"/>
              </a:spcBef>
              <a:spcAft>
                <a:spcPts val="0"/>
              </a:spcAft>
              <a:buNone/>
            </a:pPr>
            <a:r>
              <a:rPr b="1" lang="en-US" sz="3800" u="sng">
                <a:latin typeface="Calibri"/>
                <a:ea typeface="Calibri"/>
                <a:cs typeface="Calibri"/>
                <a:sym typeface="Calibri"/>
              </a:rPr>
              <a:t>Work Plan Submitted</a:t>
            </a:r>
            <a:endParaRPr b="1" i="0" sz="3800" u="sng" cap="none" strike="noStrike">
              <a:solidFill>
                <a:srgbClr val="000000"/>
              </a:solidFill>
              <a:latin typeface="Calibri"/>
              <a:ea typeface="Calibri"/>
              <a:cs typeface="Calibri"/>
              <a:sym typeface="Calibri"/>
            </a:endParaRPr>
          </a:p>
        </p:txBody>
      </p:sp>
      <p:sp>
        <p:nvSpPr>
          <p:cNvPr id="265" name="Google Shape;265;g8af171a299_0_22"/>
          <p:cNvSpPr txBox="1"/>
          <p:nvPr/>
        </p:nvSpPr>
        <p:spPr>
          <a:xfrm>
            <a:off x="2455325" y="1441000"/>
            <a:ext cx="4116000" cy="592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ousine"/>
              <a:buChar char="★"/>
            </a:pPr>
            <a:r>
              <a:rPr lang="en-US" sz="2400">
                <a:solidFill>
                  <a:schemeClr val="dk1"/>
                </a:solidFill>
                <a:latin typeface="Cousine"/>
                <a:ea typeface="Cousine"/>
                <a:cs typeface="Cousine"/>
                <a:sym typeface="Cousine"/>
              </a:rPr>
              <a:t>I/O Analysis phase</a:t>
            </a:r>
            <a:endParaRPr sz="2400">
              <a:solidFill>
                <a:schemeClr val="dk1"/>
              </a:solidFill>
              <a:latin typeface="Cousine"/>
              <a:ea typeface="Cousine"/>
              <a:cs typeface="Cousine"/>
              <a:sym typeface="Cousine"/>
            </a:endParaRPr>
          </a:p>
          <a:p>
            <a:pPr indent="0" lvl="0" marL="457200" rtl="0" algn="l">
              <a:spcBef>
                <a:spcPts val="0"/>
              </a:spcBef>
              <a:spcAft>
                <a:spcPts val="0"/>
              </a:spcAft>
              <a:buNone/>
            </a:pPr>
            <a:r>
              <a:t/>
            </a:r>
            <a:endParaRPr sz="2400">
              <a:latin typeface="Cousine"/>
              <a:ea typeface="Cousine"/>
              <a:cs typeface="Cousine"/>
              <a:sym typeface="Cousine"/>
            </a:endParaRPr>
          </a:p>
        </p:txBody>
      </p:sp>
      <p:sp>
        <p:nvSpPr>
          <p:cNvPr id="266" name="Google Shape;266;g8af171a299_0_22"/>
          <p:cNvSpPr txBox="1"/>
          <p:nvPr/>
        </p:nvSpPr>
        <p:spPr>
          <a:xfrm>
            <a:off x="556175" y="1934675"/>
            <a:ext cx="7959300" cy="12426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Further experiments based on bottlenecks found from I/O Analysis using </a:t>
            </a:r>
            <a:r>
              <a:rPr i="0" lang="en-US" sz="2000" u="none" cap="none" strike="noStrike">
                <a:solidFill>
                  <a:srgbClr val="000000"/>
                </a:solidFill>
                <a:latin typeface="Calibri"/>
                <a:ea typeface="Calibri"/>
                <a:cs typeface="Calibri"/>
                <a:sym typeface="Calibri"/>
              </a:rPr>
              <a:t>Scalability Studies </a:t>
            </a:r>
            <a:r>
              <a:rPr lang="en-US" sz="2000">
                <a:latin typeface="Calibri"/>
                <a:ea typeface="Calibri"/>
                <a:cs typeface="Calibri"/>
                <a:sym typeface="Calibri"/>
              </a:rPr>
              <a:t>, </a:t>
            </a:r>
            <a:r>
              <a:rPr lang="en-US" sz="2000">
                <a:solidFill>
                  <a:schemeClr val="dk1"/>
                </a:solidFill>
                <a:latin typeface="Calibri"/>
                <a:ea typeface="Calibri"/>
                <a:cs typeface="Calibri"/>
                <a:sym typeface="Calibri"/>
              </a:rPr>
              <a:t>Load Imbalance Studies , Bottleneck functions, Message passing communications, I/O breakup</a:t>
            </a:r>
            <a:r>
              <a:rPr i="1" lang="en-US" sz="2000">
                <a:solidFill>
                  <a:schemeClr val="dk1"/>
                </a:solidFill>
                <a:latin typeface="Calibri"/>
                <a:ea typeface="Calibri"/>
                <a:cs typeface="Calibri"/>
                <a:sym typeface="Calibri"/>
              </a:rPr>
              <a:t> -- DONE </a:t>
            </a:r>
            <a:endParaRPr i="1"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i="0" sz="2000" u="none" cap="none" strike="noStrike">
              <a:solidFill>
                <a:srgbClr val="000000"/>
              </a:solidFill>
              <a:latin typeface="Calibri"/>
              <a:ea typeface="Calibri"/>
              <a:cs typeface="Calibri"/>
              <a:sym typeface="Calibri"/>
            </a:endParaRPr>
          </a:p>
        </p:txBody>
      </p:sp>
      <p:sp>
        <p:nvSpPr>
          <p:cNvPr id="267" name="Google Shape;267;g8af171a299_0_22"/>
          <p:cNvSpPr txBox="1"/>
          <p:nvPr/>
        </p:nvSpPr>
        <p:spPr>
          <a:xfrm>
            <a:off x="784650" y="4171750"/>
            <a:ext cx="7730700" cy="1949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Solve the time imbalance issue in case of parallel NetCDF to bring down the overall I/O time </a:t>
            </a:r>
            <a:r>
              <a:rPr i="1" lang="en-US" sz="2000">
                <a:solidFill>
                  <a:schemeClr val="dk1"/>
                </a:solidFill>
                <a:latin typeface="Calibri"/>
                <a:ea typeface="Calibri"/>
                <a:cs typeface="Calibri"/>
                <a:sym typeface="Calibri"/>
              </a:rPr>
              <a:t>-- DONE </a:t>
            </a:r>
            <a:r>
              <a:rPr b="1" i="1" lang="en-US" sz="2000">
                <a:solidFill>
                  <a:schemeClr val="dk1"/>
                </a:solidFill>
                <a:latin typeface="Calibri"/>
                <a:ea typeface="Calibri"/>
                <a:cs typeface="Calibri"/>
                <a:sym typeface="Calibri"/>
              </a:rPr>
              <a:t>(Strategy 1)</a:t>
            </a:r>
            <a:endParaRPr b="1" i="1" sz="2000">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Lower I/O time for selective writing approach by solving the initial  implementation limitations </a:t>
            </a:r>
            <a:r>
              <a:rPr i="1" lang="en-US" sz="2000">
                <a:solidFill>
                  <a:schemeClr val="dk1"/>
                </a:solidFill>
                <a:latin typeface="Calibri"/>
                <a:ea typeface="Calibri"/>
                <a:cs typeface="Calibri"/>
                <a:sym typeface="Calibri"/>
              </a:rPr>
              <a:t>-- DONE</a:t>
            </a:r>
            <a:r>
              <a:rPr b="1" i="1" lang="en-US" sz="2000">
                <a:solidFill>
                  <a:schemeClr val="dk1"/>
                </a:solidFill>
                <a:latin typeface="Calibri"/>
                <a:ea typeface="Calibri"/>
                <a:cs typeface="Calibri"/>
                <a:sym typeface="Calibri"/>
              </a:rPr>
              <a:t> (Strategy 2)</a:t>
            </a:r>
            <a:endParaRPr b="1" i="1" sz="2000">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R</a:t>
            </a:r>
            <a:r>
              <a:rPr lang="en-US" sz="2000">
                <a:solidFill>
                  <a:schemeClr val="dk1"/>
                </a:solidFill>
                <a:latin typeface="Calibri"/>
                <a:ea typeface="Calibri"/>
                <a:cs typeface="Calibri"/>
                <a:sym typeface="Calibri"/>
              </a:rPr>
              <a:t>educe the time taken by the bottleneck functions</a:t>
            </a:r>
            <a:r>
              <a:rPr i="1" lang="en-US" sz="2000">
                <a:solidFill>
                  <a:schemeClr val="dk1"/>
                </a:solidFill>
                <a:latin typeface="Calibri"/>
                <a:ea typeface="Calibri"/>
                <a:cs typeface="Calibri"/>
                <a:sym typeface="Calibri"/>
              </a:rPr>
              <a:t> -- DONE </a:t>
            </a:r>
            <a:r>
              <a:rPr b="1" i="1" lang="en-US" sz="2000">
                <a:solidFill>
                  <a:schemeClr val="dk1"/>
                </a:solidFill>
                <a:latin typeface="Calibri"/>
                <a:ea typeface="Calibri"/>
                <a:cs typeface="Calibri"/>
                <a:sym typeface="Calibri"/>
              </a:rPr>
              <a:t>(Strategy 1 + 2 + 3 combined)</a:t>
            </a:r>
            <a:endParaRPr b="1" i="1"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8" name="Google Shape;268;g8af171a299_0_22"/>
          <p:cNvSpPr txBox="1"/>
          <p:nvPr/>
        </p:nvSpPr>
        <p:spPr>
          <a:xfrm>
            <a:off x="2350025" y="3731650"/>
            <a:ext cx="4936200" cy="592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ousine"/>
              <a:buChar char="★"/>
            </a:pPr>
            <a:r>
              <a:rPr lang="en-US" sz="2400">
                <a:solidFill>
                  <a:schemeClr val="dk1"/>
                </a:solidFill>
                <a:latin typeface="Cousine"/>
                <a:ea typeface="Cousine"/>
                <a:cs typeface="Cousine"/>
                <a:sym typeface="Cousine"/>
              </a:rPr>
              <a:t>I/O Improvement phase</a:t>
            </a:r>
            <a:endParaRPr sz="2400">
              <a:latin typeface="Cousine"/>
              <a:ea typeface="Cousine"/>
              <a:cs typeface="Cousine"/>
              <a:sym typeface="Cousi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2"/>
          <p:cNvSpPr txBox="1"/>
          <p:nvPr>
            <p:ph idx="12" type="sldNum"/>
          </p:nvPr>
        </p:nvSpPr>
        <p:spPr>
          <a:xfrm>
            <a:off x="7992532" y="6356351"/>
            <a:ext cx="903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275" name="Google Shape;275;p22"/>
          <p:cNvSpPr txBox="1"/>
          <p:nvPr>
            <p:ph idx="4294967295" type="ctrTitle"/>
          </p:nvPr>
        </p:nvSpPr>
        <p:spPr>
          <a:xfrm>
            <a:off x="2194376" y="369300"/>
            <a:ext cx="4248900" cy="73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600"/>
              <a:buFont typeface="Arvo"/>
              <a:buNone/>
            </a:pPr>
            <a:r>
              <a:rPr b="1" i="0" lang="en-US" sz="3600" u="sng" cap="none" strike="noStrike">
                <a:solidFill>
                  <a:srgbClr val="000000"/>
                </a:solidFill>
                <a:latin typeface="Calibri"/>
                <a:ea typeface="Calibri"/>
                <a:cs typeface="Calibri"/>
                <a:sym typeface="Calibri"/>
              </a:rPr>
              <a:t>Experimental Setup</a:t>
            </a:r>
            <a:endParaRPr b="1" i="0" sz="3600" u="sng"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chemeClr val="accent2"/>
              </a:buClr>
              <a:buSzPts val="6000"/>
              <a:buFont typeface="Arvo"/>
              <a:buNone/>
            </a:pPr>
            <a:r>
              <a:t/>
            </a:r>
            <a:endParaRPr b="1" i="0" sz="3600" u="sng" cap="none" strike="noStrike">
              <a:solidFill>
                <a:srgbClr val="000000"/>
              </a:solidFill>
              <a:latin typeface="Calibri"/>
              <a:ea typeface="Calibri"/>
              <a:cs typeface="Calibri"/>
              <a:sym typeface="Calibri"/>
            </a:endParaRPr>
          </a:p>
        </p:txBody>
      </p:sp>
      <p:graphicFrame>
        <p:nvGraphicFramePr>
          <p:cNvPr id="276" name="Google Shape;276;p22"/>
          <p:cNvGraphicFramePr/>
          <p:nvPr/>
        </p:nvGraphicFramePr>
        <p:xfrm>
          <a:off x="397475" y="1088675"/>
          <a:ext cx="3000000" cy="3000000"/>
        </p:xfrm>
        <a:graphic>
          <a:graphicData uri="http://schemas.openxmlformats.org/drawingml/2006/table">
            <a:tbl>
              <a:tblPr>
                <a:noFill/>
                <a:tableStyleId>{31136FAA-70DD-40DB-B7F6-FD4EE5012349}</a:tableStyleId>
              </a:tblPr>
              <a:tblGrid>
                <a:gridCol w="985125"/>
                <a:gridCol w="4180100"/>
              </a:tblGrid>
              <a:tr h="3385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Objective</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To analyze the I/O characteristics of ROMS model</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385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Model </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ROMS -- Ganga-Brahmaputra Plume in BOB</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385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Cores</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48 to 1440 PEs (2 to 60 nodes) in C</a:t>
                      </a:r>
                      <a:r>
                        <a:rPr b="1" lang="en-US"/>
                        <a:t>ray XC40</a:t>
                      </a:r>
                      <a:endParaRPr b="1"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385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Compiler </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INTEL</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385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Profiler </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Cray PAT</a:t>
                      </a:r>
                      <a:endParaRPr sz="1400" u="none" cap="none" strike="noStrike">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bl>
          </a:graphicData>
        </a:graphic>
      </p:graphicFrame>
      <p:graphicFrame>
        <p:nvGraphicFramePr>
          <p:cNvPr id="277" name="Google Shape;277;p22"/>
          <p:cNvGraphicFramePr/>
          <p:nvPr/>
        </p:nvGraphicFramePr>
        <p:xfrm>
          <a:off x="5257900" y="4279700"/>
          <a:ext cx="3000000" cy="3000000"/>
        </p:xfrm>
        <a:graphic>
          <a:graphicData uri="http://schemas.openxmlformats.org/drawingml/2006/table">
            <a:tbl>
              <a:tblPr>
                <a:noFill/>
                <a:tableStyleId>{31136FAA-70DD-40DB-B7F6-FD4EE5012349}</a:tableStyleId>
              </a:tblPr>
              <a:tblGrid>
                <a:gridCol w="1560000"/>
                <a:gridCol w="805700"/>
                <a:gridCol w="11123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Domain Partitions - X*Y</a:t>
                      </a:r>
                      <a:endParaRPr sz="1400" u="none" cap="none" strike="noStrike"/>
                    </a:p>
                  </a:txBody>
                  <a:tcPr marT="91425" marB="91425" marR="91425" marL="91425">
                    <a:solidFill>
                      <a:srgbClr val="EAD1D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Total Cores</a:t>
                      </a:r>
                      <a:endParaRPr sz="1400" u="none" cap="none" strike="noStrike"/>
                    </a:p>
                  </a:txBody>
                  <a:tcPr marT="91425" marB="91425" marR="91425" marL="91425">
                    <a:solidFill>
                      <a:srgbClr val="EAD1D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Nodes in </a:t>
                      </a:r>
                      <a:r>
                        <a:rPr lang="en-US">
                          <a:solidFill>
                            <a:schemeClr val="dk1"/>
                          </a:solidFill>
                        </a:rPr>
                        <a:t> CRAY</a:t>
                      </a:r>
                      <a:endParaRPr sz="1400" u="none" cap="none" strike="noStrike"/>
                    </a:p>
                  </a:txBody>
                  <a:tcPr marT="91425" marB="91425" marR="91425" marL="91425">
                    <a:solidFill>
                      <a:srgbClr val="EAD1DC"/>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8*6</a:t>
                      </a:r>
                      <a:endParaRPr sz="1400" u="none" cap="none" strike="noStrike"/>
                    </a:p>
                  </a:txBody>
                  <a:tcPr marT="91425" marB="91425" marR="91425" marL="91425">
                    <a:solidFill>
                      <a:srgbClr val="F9CB9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48</a:t>
                      </a:r>
                      <a:endParaRPr b="1" sz="1400" u="none" cap="none" strike="noStrike"/>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solidFill>
                      <a:srgbClr val="CFE2F3"/>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16*15</a:t>
                      </a:r>
                      <a:endParaRPr sz="1400" u="none" cap="none" strike="noStrike"/>
                    </a:p>
                  </a:txBody>
                  <a:tcPr marT="91425" marB="91425" marR="91425" marL="91425">
                    <a:solidFill>
                      <a:srgbClr val="F9CB9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240</a:t>
                      </a:r>
                      <a:endParaRPr b="1" sz="1400" u="none" cap="none" strike="noStrike"/>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91425" marB="91425" marR="91425" marL="91425">
                    <a:solidFill>
                      <a:srgbClr val="CFE2F3"/>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32*30</a:t>
                      </a:r>
                      <a:endParaRPr sz="1400" u="none" cap="none" strike="noStrike"/>
                    </a:p>
                  </a:txBody>
                  <a:tcPr marT="91425" marB="91425" marR="91425" marL="91425">
                    <a:solidFill>
                      <a:srgbClr val="F9CB9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960</a:t>
                      </a:r>
                      <a:endParaRPr b="1" sz="1400" u="none" cap="none" strike="noStrike"/>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40</a:t>
                      </a:r>
                      <a:endParaRPr sz="1400" u="none" cap="none" strike="noStrike"/>
                    </a:p>
                  </a:txBody>
                  <a:tcPr marT="91425" marB="91425" marR="91425" marL="91425">
                    <a:solidFill>
                      <a:srgbClr val="CFE2F3"/>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40*36</a:t>
                      </a:r>
                      <a:endParaRPr sz="1400" u="none" cap="none" strike="noStrike"/>
                    </a:p>
                  </a:txBody>
                  <a:tcPr marT="91425" marB="91425" marR="91425" marL="91425">
                    <a:solidFill>
                      <a:srgbClr val="F9CB9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1440</a:t>
                      </a:r>
                      <a:endParaRPr b="1" sz="1400" u="none" cap="none" strike="noStrike"/>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60</a:t>
                      </a:r>
                      <a:endParaRPr sz="1400" u="none" cap="none" strike="noStrike"/>
                    </a:p>
                  </a:txBody>
                  <a:tcPr marT="91425" marB="91425" marR="91425" marL="91425">
                    <a:solidFill>
                      <a:srgbClr val="CFE2F3"/>
                    </a:solidFill>
                  </a:tcPr>
                </a:tc>
              </a:tr>
            </a:tbl>
          </a:graphicData>
        </a:graphic>
      </p:graphicFrame>
      <p:graphicFrame>
        <p:nvGraphicFramePr>
          <p:cNvPr id="278" name="Google Shape;278;p22"/>
          <p:cNvGraphicFramePr/>
          <p:nvPr/>
        </p:nvGraphicFramePr>
        <p:xfrm>
          <a:off x="397475" y="3487350"/>
          <a:ext cx="3000000" cy="3000000"/>
        </p:xfrm>
        <a:graphic>
          <a:graphicData uri="http://schemas.openxmlformats.org/drawingml/2006/table">
            <a:tbl>
              <a:tblPr>
                <a:noFill/>
                <a:tableStyleId>{31136FAA-70DD-40DB-B7F6-FD4EE5012349}</a:tableStyleId>
              </a:tblPr>
              <a:tblGrid>
                <a:gridCol w="979400"/>
                <a:gridCol w="3486200"/>
              </a:tblGrid>
              <a:tr h="395900">
                <a:tc>
                  <a:txBody>
                    <a:bodyPr/>
                    <a:lstStyle/>
                    <a:p>
                      <a:pPr indent="0" lvl="0" marL="0" marR="0" rtl="0" algn="l">
                        <a:lnSpc>
                          <a:spcPct val="100000"/>
                        </a:lnSpc>
                        <a:spcBef>
                          <a:spcPts val="0"/>
                        </a:spcBef>
                        <a:spcAft>
                          <a:spcPts val="0"/>
                        </a:spcAft>
                        <a:buClr>
                          <a:srgbClr val="000000"/>
                        </a:buClr>
                        <a:buSzPts val="1400"/>
                        <a:buFont typeface="Arial"/>
                        <a:buNone/>
                      </a:pPr>
                      <a:r>
                        <a:rPr lang="en-US"/>
                        <a:t>System</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a:t>Cray XC40:Intel Haswell 2.5 GHz </a:t>
                      </a:r>
                      <a:endParaRPr/>
                    </a:p>
                    <a:p>
                      <a:pPr indent="0" lvl="0" marL="0" marR="0" rtl="0" algn="l">
                        <a:lnSpc>
                          <a:spcPct val="100000"/>
                        </a:lnSpc>
                        <a:spcBef>
                          <a:spcPts val="0"/>
                        </a:spcBef>
                        <a:spcAft>
                          <a:spcPts val="0"/>
                        </a:spcAft>
                        <a:buClr>
                          <a:srgbClr val="000000"/>
                        </a:buClr>
                        <a:buSzPts val="1400"/>
                        <a:buFont typeface="Arial"/>
                        <a:buNone/>
                      </a:pPr>
                      <a:r>
                        <a:rPr lang="en-US"/>
                        <a:t>based CPU cluster</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258100">
                <a:tc>
                  <a:txBody>
                    <a:bodyPr/>
                    <a:lstStyle/>
                    <a:p>
                      <a:pPr indent="0" lvl="0" marL="0" marR="0" rtl="0" algn="l">
                        <a:lnSpc>
                          <a:spcPct val="100000"/>
                        </a:lnSpc>
                        <a:spcBef>
                          <a:spcPts val="0"/>
                        </a:spcBef>
                        <a:spcAft>
                          <a:spcPts val="0"/>
                        </a:spcAft>
                        <a:buClr>
                          <a:srgbClr val="000000"/>
                        </a:buClr>
                        <a:buSzPts val="1400"/>
                        <a:buFont typeface="Arial"/>
                        <a:buNone/>
                      </a:pPr>
                      <a:r>
                        <a:rPr lang="en-US"/>
                        <a:t>Nodes</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a:t>1376 nodes</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258100">
                <a:tc>
                  <a:txBody>
                    <a:bodyPr/>
                    <a:lstStyle/>
                    <a:p>
                      <a:pPr indent="0" lvl="0" marL="0" marR="0" rtl="0" algn="l">
                        <a:lnSpc>
                          <a:spcPct val="100000"/>
                        </a:lnSpc>
                        <a:spcBef>
                          <a:spcPts val="0"/>
                        </a:spcBef>
                        <a:spcAft>
                          <a:spcPts val="0"/>
                        </a:spcAft>
                        <a:buClr>
                          <a:srgbClr val="000000"/>
                        </a:buClr>
                        <a:buSzPts val="1400"/>
                        <a:buFont typeface="Arial"/>
                        <a:buNone/>
                      </a:pPr>
                      <a:r>
                        <a:rPr lang="en-US"/>
                        <a:t>Cores</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marR="0" rtl="0" algn="l">
                        <a:lnSpc>
                          <a:spcPct val="90000"/>
                        </a:lnSpc>
                        <a:spcBef>
                          <a:spcPts val="0"/>
                        </a:spcBef>
                        <a:spcAft>
                          <a:spcPts val="0"/>
                        </a:spcAft>
                        <a:buClr>
                          <a:srgbClr val="000000"/>
                        </a:buClr>
                        <a:buSzPts val="1800"/>
                        <a:buFont typeface="Arial"/>
                        <a:buNone/>
                      </a:pPr>
                      <a:r>
                        <a:rPr b="1" lang="en-US"/>
                        <a:t>24 cores per node</a:t>
                      </a:r>
                      <a:r>
                        <a:rPr lang="en-US"/>
                        <a:t> (Total 33024 cores)</a:t>
                      </a:r>
                      <a:endParaRPr sz="1800" u="none" cap="none" strike="noStrike">
                        <a:solidFill>
                          <a:schemeClr val="dk2"/>
                        </a:solidFill>
                        <a:latin typeface="Arvo"/>
                        <a:ea typeface="Arvo"/>
                        <a:cs typeface="Arvo"/>
                        <a:sym typeface="Arv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258100">
                <a:tc>
                  <a:txBody>
                    <a:bodyPr/>
                    <a:lstStyle/>
                    <a:p>
                      <a:pPr indent="0" lvl="0" marL="0" marR="0" rtl="0" algn="l">
                        <a:lnSpc>
                          <a:spcPct val="100000"/>
                        </a:lnSpc>
                        <a:spcBef>
                          <a:spcPts val="0"/>
                        </a:spcBef>
                        <a:spcAft>
                          <a:spcPts val="0"/>
                        </a:spcAft>
                        <a:buClr>
                          <a:srgbClr val="000000"/>
                        </a:buClr>
                        <a:buSzPts val="1400"/>
                        <a:buFont typeface="Arial"/>
                        <a:buNone/>
                      </a:pPr>
                      <a:r>
                        <a:rPr lang="en-US"/>
                        <a:t>Memory</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a:t>128 GB per node (Total RAM 172 TB)</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395900">
                <a:tc>
                  <a:txBody>
                    <a:bodyPr/>
                    <a:lstStyle/>
                    <a:p>
                      <a:pPr indent="0" lvl="0" marL="0" marR="0" rtl="0" algn="l">
                        <a:lnSpc>
                          <a:spcPct val="100000"/>
                        </a:lnSpc>
                        <a:spcBef>
                          <a:spcPts val="0"/>
                        </a:spcBef>
                        <a:spcAft>
                          <a:spcPts val="0"/>
                        </a:spcAft>
                        <a:buClr>
                          <a:srgbClr val="000000"/>
                        </a:buClr>
                        <a:buSzPts val="1400"/>
                        <a:buFont typeface="Arial"/>
                        <a:buNone/>
                      </a:pPr>
                      <a:r>
                        <a:rPr lang="en-US"/>
                        <a:t>Network</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a:t>Cray Aries Interconnect with </a:t>
                      </a:r>
                      <a:endParaRPr/>
                    </a:p>
                    <a:p>
                      <a:pPr indent="0" lvl="0" marL="0" marR="0" rtl="0" algn="l">
                        <a:lnSpc>
                          <a:spcPct val="100000"/>
                        </a:lnSpc>
                        <a:spcBef>
                          <a:spcPts val="0"/>
                        </a:spcBef>
                        <a:spcAft>
                          <a:spcPts val="0"/>
                        </a:spcAft>
                        <a:buClr>
                          <a:schemeClr val="dk1"/>
                        </a:buClr>
                        <a:buSzPts val="1100"/>
                        <a:buFont typeface="Arial"/>
                        <a:buNone/>
                      </a:pPr>
                      <a:r>
                        <a:rPr lang="en-US"/>
                        <a:t>Dragonfly topology</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395900">
                <a:tc>
                  <a:txBody>
                    <a:bodyPr/>
                    <a:lstStyle/>
                    <a:p>
                      <a:pPr indent="0" lvl="0" marL="0" marR="0" rtl="0" algn="l">
                        <a:lnSpc>
                          <a:spcPct val="100000"/>
                        </a:lnSpc>
                        <a:spcBef>
                          <a:spcPts val="0"/>
                        </a:spcBef>
                        <a:spcAft>
                          <a:spcPts val="0"/>
                        </a:spcAft>
                        <a:buClr>
                          <a:srgbClr val="000000"/>
                        </a:buClr>
                        <a:buSzPts val="1400"/>
                        <a:buFont typeface="Arial"/>
                        <a:buNone/>
                      </a:pPr>
                      <a:r>
                        <a:rPr lang="en-US"/>
                        <a:t>Storage</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marR="0" rtl="0" algn="l">
                        <a:lnSpc>
                          <a:spcPct val="100000"/>
                        </a:lnSpc>
                        <a:spcBef>
                          <a:spcPts val="0"/>
                        </a:spcBef>
                        <a:spcAft>
                          <a:spcPts val="0"/>
                        </a:spcAft>
                        <a:buClr>
                          <a:schemeClr val="dk1"/>
                        </a:buClr>
                        <a:buSzPts val="1100"/>
                        <a:buFont typeface="Arial"/>
                        <a:buNone/>
                      </a:pPr>
                      <a:r>
                        <a:rPr b="1" lang="en-US">
                          <a:solidFill>
                            <a:schemeClr val="dk1"/>
                          </a:solidFill>
                        </a:rPr>
                        <a:t>Cray's Parallel Lustre File System</a:t>
                      </a:r>
                      <a:endParaRPr b="1">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a:solidFill>
                            <a:schemeClr val="dk1"/>
                          </a:solidFill>
                        </a:rPr>
                        <a:t>(2 PB usable space)</a:t>
                      </a:r>
                      <a:endParaRPr sz="1400" u="none" cap="none" strike="noStrike">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bl>
          </a:graphicData>
        </a:graphic>
      </p:graphicFrame>
      <p:sp>
        <p:nvSpPr>
          <p:cNvPr id="279" name="Google Shape;279;p22"/>
          <p:cNvSpPr txBox="1"/>
          <p:nvPr/>
        </p:nvSpPr>
        <p:spPr>
          <a:xfrm>
            <a:off x="2091075" y="3050675"/>
            <a:ext cx="239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u="sng">
                <a:latin typeface="Calibri"/>
                <a:ea typeface="Calibri"/>
                <a:cs typeface="Calibri"/>
                <a:sym typeface="Calibri"/>
              </a:rPr>
              <a:t>Table 1 : Overall Setup </a:t>
            </a:r>
            <a:endParaRPr b="1" u="sng">
              <a:latin typeface="Calibri"/>
              <a:ea typeface="Calibri"/>
              <a:cs typeface="Calibri"/>
              <a:sym typeface="Calibri"/>
            </a:endParaRPr>
          </a:p>
        </p:txBody>
      </p:sp>
      <p:sp>
        <p:nvSpPr>
          <p:cNvPr id="280" name="Google Shape;280;p22"/>
          <p:cNvSpPr txBox="1"/>
          <p:nvPr/>
        </p:nvSpPr>
        <p:spPr>
          <a:xfrm>
            <a:off x="1378600" y="6470400"/>
            <a:ext cx="27729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u="sng">
                <a:latin typeface="Calibri"/>
                <a:ea typeface="Calibri"/>
                <a:cs typeface="Calibri"/>
                <a:sym typeface="Calibri"/>
              </a:rPr>
              <a:t>Table 2 : The Cray XC40 system</a:t>
            </a:r>
            <a:endParaRPr b="1" u="sng">
              <a:latin typeface="Calibri"/>
              <a:ea typeface="Calibri"/>
              <a:cs typeface="Calibri"/>
              <a:sym typeface="Calibri"/>
            </a:endParaRPr>
          </a:p>
        </p:txBody>
      </p:sp>
      <p:sp>
        <p:nvSpPr>
          <p:cNvPr id="281" name="Google Shape;281;p22"/>
          <p:cNvSpPr txBox="1"/>
          <p:nvPr/>
        </p:nvSpPr>
        <p:spPr>
          <a:xfrm>
            <a:off x="5791300" y="6432200"/>
            <a:ext cx="24462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u="sng">
                <a:latin typeface="Calibri"/>
                <a:ea typeface="Calibri"/>
                <a:cs typeface="Calibri"/>
                <a:sym typeface="Calibri"/>
              </a:rPr>
              <a:t>Table 3 : Domain Partitioning</a:t>
            </a:r>
            <a:endParaRPr b="1" u="sng">
              <a:latin typeface="Calibri"/>
              <a:ea typeface="Calibri"/>
              <a:cs typeface="Calibri"/>
              <a:sym typeface="Calibri"/>
            </a:endParaRPr>
          </a:p>
        </p:txBody>
      </p:sp>
      <p:pic>
        <p:nvPicPr>
          <p:cNvPr id="282" name="Google Shape;282;p22"/>
          <p:cNvPicPr preferRelativeResize="0"/>
          <p:nvPr/>
        </p:nvPicPr>
        <p:blipFill>
          <a:blip r:embed="rId3">
            <a:alphaModFix/>
          </a:blip>
          <a:stretch>
            <a:fillRect/>
          </a:stretch>
        </p:blipFill>
        <p:spPr>
          <a:xfrm>
            <a:off x="6364225" y="482650"/>
            <a:ext cx="2391000" cy="1438775"/>
          </a:xfrm>
          <a:prstGeom prst="rect">
            <a:avLst/>
          </a:prstGeom>
          <a:noFill/>
          <a:ln>
            <a:noFill/>
          </a:ln>
        </p:spPr>
      </p:pic>
      <p:pic>
        <p:nvPicPr>
          <p:cNvPr id="283" name="Google Shape;283;p22"/>
          <p:cNvPicPr preferRelativeResize="0"/>
          <p:nvPr/>
        </p:nvPicPr>
        <p:blipFill>
          <a:blip r:embed="rId4">
            <a:alphaModFix/>
          </a:blip>
          <a:stretch>
            <a:fillRect/>
          </a:stretch>
        </p:blipFill>
        <p:spPr>
          <a:xfrm>
            <a:off x="6417700" y="2235350"/>
            <a:ext cx="2446200" cy="1670075"/>
          </a:xfrm>
          <a:prstGeom prst="rect">
            <a:avLst/>
          </a:prstGeom>
          <a:noFill/>
          <a:ln>
            <a:noFill/>
          </a:ln>
        </p:spPr>
      </p:pic>
      <p:sp>
        <p:nvSpPr>
          <p:cNvPr id="284" name="Google Shape;284;p22"/>
          <p:cNvSpPr txBox="1"/>
          <p:nvPr/>
        </p:nvSpPr>
        <p:spPr>
          <a:xfrm>
            <a:off x="5611425" y="1904525"/>
            <a:ext cx="3532500" cy="330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1" lang="en-US">
                <a:latin typeface="Calibri"/>
                <a:ea typeface="Calibri"/>
                <a:cs typeface="Calibri"/>
                <a:sym typeface="Calibri"/>
              </a:rPr>
              <a:t>Source </a:t>
            </a:r>
            <a:r>
              <a:rPr b="0" i="1" lang="en-US" sz="1400" u="none" cap="none" strike="noStrike">
                <a:solidFill>
                  <a:srgbClr val="000000"/>
                </a:solidFill>
                <a:latin typeface="Calibri"/>
                <a:ea typeface="Calibri"/>
                <a:cs typeface="Calibri"/>
                <a:sym typeface="Calibri"/>
              </a:rPr>
              <a:t>– </a:t>
            </a:r>
            <a:r>
              <a:rPr lang="en-US" sz="1100" u="sng">
                <a:solidFill>
                  <a:schemeClr val="hlink"/>
                </a:solidFill>
                <a:hlinkClick r:id="rId5"/>
              </a:rPr>
              <a:t>https://en.wikipedia.org/wiki/Ganges_Basin</a:t>
            </a:r>
            <a:endParaRPr b="0" i="1" sz="1200" u="sng" cap="none" strike="noStrike">
              <a:solidFill>
                <a:schemeClr val="hlink"/>
              </a:solidFill>
              <a:latin typeface="Calibri"/>
              <a:ea typeface="Calibri"/>
              <a:cs typeface="Calibri"/>
              <a:sym typeface="Calibri"/>
            </a:endParaRPr>
          </a:p>
        </p:txBody>
      </p:sp>
      <p:sp>
        <p:nvSpPr>
          <p:cNvPr id="285" name="Google Shape;285;p22"/>
          <p:cNvSpPr txBox="1"/>
          <p:nvPr/>
        </p:nvSpPr>
        <p:spPr>
          <a:xfrm>
            <a:off x="6096100" y="3927425"/>
            <a:ext cx="3048000" cy="330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1" lang="en-US">
                <a:latin typeface="Calibri"/>
                <a:ea typeface="Calibri"/>
                <a:cs typeface="Calibri"/>
                <a:sym typeface="Calibri"/>
              </a:rPr>
              <a:t>Source </a:t>
            </a:r>
            <a:r>
              <a:rPr b="0" i="1" lang="en-US" sz="1400" u="none" cap="none" strike="noStrike">
                <a:solidFill>
                  <a:srgbClr val="000000"/>
                </a:solidFill>
                <a:latin typeface="Calibri"/>
                <a:ea typeface="Calibri"/>
                <a:cs typeface="Calibri"/>
                <a:sym typeface="Calibri"/>
              </a:rPr>
              <a:t>–</a:t>
            </a:r>
            <a:r>
              <a:rPr lang="en-US" sz="1200">
                <a:solidFill>
                  <a:schemeClr val="dk1"/>
                </a:solidFill>
                <a:latin typeface="Calibri"/>
                <a:ea typeface="Calibri"/>
                <a:cs typeface="Calibri"/>
                <a:sym typeface="Calibri"/>
              </a:rPr>
              <a:t> </a:t>
            </a:r>
            <a:r>
              <a:rPr lang="en-US" sz="1100" u="sng">
                <a:solidFill>
                  <a:schemeClr val="hlink"/>
                </a:solidFill>
                <a:hlinkClick r:id="rId6"/>
              </a:rPr>
              <a:t>https://meetings.aviso.altimetry.fr/</a:t>
            </a:r>
            <a:endParaRPr b="0" i="1" sz="1200" u="sng" cap="none" strike="noStrike">
              <a:solidFill>
                <a:schemeClr val="hlink"/>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g765f7f6dde_1_97"/>
          <p:cNvSpPr txBox="1"/>
          <p:nvPr>
            <p:ph idx="12" type="sldNum"/>
          </p:nvPr>
        </p:nvSpPr>
        <p:spPr>
          <a:xfrm>
            <a:off x="8068732" y="6356351"/>
            <a:ext cx="903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graphicFrame>
        <p:nvGraphicFramePr>
          <p:cNvPr id="292" name="Google Shape;292;g765f7f6dde_1_97"/>
          <p:cNvGraphicFramePr/>
          <p:nvPr/>
        </p:nvGraphicFramePr>
        <p:xfrm>
          <a:off x="870463" y="4229900"/>
          <a:ext cx="3000000" cy="3000000"/>
        </p:xfrm>
        <a:graphic>
          <a:graphicData uri="http://schemas.openxmlformats.org/drawingml/2006/table">
            <a:tbl>
              <a:tblPr>
                <a:noFill/>
                <a:tableStyleId>{31136FAA-70DD-40DB-B7F6-FD4EE5012349}</a:tableStyleId>
              </a:tblPr>
              <a:tblGrid>
                <a:gridCol w="1503750"/>
                <a:gridCol w="1215725"/>
                <a:gridCol w="1302075"/>
                <a:gridCol w="1590150"/>
                <a:gridCol w="19070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File Types</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Writing Frequency</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Total Files </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File Size(in GB)</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None/>
                      </a:pPr>
                      <a:r>
                        <a:rPr lang="en-US"/>
                        <a:t>Total Size(in GB)</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Quick</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30</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0.93</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None/>
                      </a:pPr>
                      <a:r>
                        <a:rPr b="1" lang="en-US"/>
                        <a:t>27.9</a:t>
                      </a:r>
                      <a:endParaRPr b="1"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Average</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30</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None/>
                      </a:pPr>
                      <a:r>
                        <a:rPr lang="en-US"/>
                        <a:t>1.1</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History</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30</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None/>
                      </a:pPr>
                      <a:r>
                        <a:rPr lang="en-US"/>
                        <a:t>1.1</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Diagnostic</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30</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a:t>1.1</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None/>
                      </a:pPr>
                      <a:r>
                        <a:rPr lang="en-US"/>
                        <a:t>1.1</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bl>
          </a:graphicData>
        </a:graphic>
      </p:graphicFrame>
      <p:graphicFrame>
        <p:nvGraphicFramePr>
          <p:cNvPr id="293" name="Google Shape;293;g765f7f6dde_1_97"/>
          <p:cNvGraphicFramePr/>
          <p:nvPr/>
        </p:nvGraphicFramePr>
        <p:xfrm>
          <a:off x="961388" y="1075525"/>
          <a:ext cx="3000000" cy="3000000"/>
        </p:xfrm>
        <a:graphic>
          <a:graphicData uri="http://schemas.openxmlformats.org/drawingml/2006/table">
            <a:tbl>
              <a:tblPr>
                <a:noFill/>
                <a:tableStyleId>{31136FAA-70DD-40DB-B7F6-FD4EE5012349}</a:tableStyleId>
              </a:tblPr>
              <a:tblGrid>
                <a:gridCol w="1991475"/>
                <a:gridCol w="542420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Application</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solidFill>
                            <a:schemeClr val="dk1"/>
                          </a:solidFill>
                        </a:rPr>
                        <a:t>Ganga-Brahmaputra Plume in BOB</a:t>
                      </a:r>
                      <a:endParaRPr sz="1400" u="none" cap="none" strike="noStrike">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Grid Size</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899*629*40 (4</a:t>
                      </a:r>
                      <a:r>
                        <a:rPr lang="en-US">
                          <a:solidFill>
                            <a:schemeClr val="dk1"/>
                          </a:solidFill>
                        </a:rPr>
                        <a:t>0</a:t>
                      </a:r>
                      <a:r>
                        <a:rPr lang="en-US" sz="1400" u="none" cap="none" strike="noStrike">
                          <a:solidFill>
                            <a:schemeClr val="dk1"/>
                          </a:solidFill>
                        </a:rPr>
                        <a:t> is the depth)</a:t>
                      </a:r>
                      <a:endParaRPr sz="1400" u="none" cap="none" strike="noStrike">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Time Step size </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240 secs</a:t>
                      </a:r>
                      <a:endParaRPr sz="1400" u="none" cap="none" strike="noStrike">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Number of Time Steps</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rPr>
                        <a:t>500 </a:t>
                      </a:r>
                      <a:r>
                        <a:rPr lang="en-US" sz="1400" u="none" cap="none" strike="noStrike">
                          <a:solidFill>
                            <a:schemeClr val="dk1"/>
                          </a:solidFill>
                        </a:rPr>
                        <a:t>steps</a:t>
                      </a:r>
                      <a:r>
                        <a:rPr lang="en-US">
                          <a:solidFill>
                            <a:schemeClr val="dk1"/>
                          </a:solidFill>
                        </a:rPr>
                        <a:t> (50 total records, 5 files , 10 records per file)</a:t>
                      </a:r>
                      <a:endParaRPr i="1" sz="12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I/O </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dk1"/>
                          </a:solidFill>
                        </a:rPr>
                        <a:t>Serial NetCDF and Parallel NetCDF-4 (works on top of HDF-5)</a:t>
                      </a:r>
                      <a:endParaRPr b="1" sz="1400" u="none" cap="none" strike="noStrike">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File Types </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dk1"/>
                          </a:solidFill>
                        </a:rPr>
                        <a:t>Quick(Most time consuming)</a:t>
                      </a:r>
                      <a:r>
                        <a:rPr lang="en-US" sz="1400" u="none" cap="none" strike="noStrike">
                          <a:solidFill>
                            <a:schemeClr val="dk1"/>
                          </a:solidFill>
                        </a:rPr>
                        <a:t>, Average, Diagnostic, History</a:t>
                      </a:r>
                      <a:endParaRPr sz="1400" u="none" cap="none" strike="noStrike">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bl>
          </a:graphicData>
        </a:graphic>
      </p:graphicFrame>
      <p:sp>
        <p:nvSpPr>
          <p:cNvPr id="294" name="Google Shape;294;g765f7f6dde_1_97"/>
          <p:cNvSpPr txBox="1"/>
          <p:nvPr>
            <p:ph idx="4294967295" type="ctrTitle"/>
          </p:nvPr>
        </p:nvSpPr>
        <p:spPr>
          <a:xfrm>
            <a:off x="2057400" y="369300"/>
            <a:ext cx="6103200" cy="73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600"/>
              <a:buFont typeface="Arvo"/>
              <a:buNone/>
            </a:pPr>
            <a:r>
              <a:rPr b="1" i="0" lang="en-US" sz="3600" u="sng" cap="none" strike="noStrike">
                <a:solidFill>
                  <a:srgbClr val="000000"/>
                </a:solidFill>
                <a:latin typeface="Calibri"/>
                <a:ea typeface="Calibri"/>
                <a:cs typeface="Calibri"/>
                <a:sym typeface="Calibri"/>
              </a:rPr>
              <a:t>Experimental Setup (</a:t>
            </a:r>
            <a:r>
              <a:rPr b="1" i="0" lang="en-US" sz="3600" u="sng" cap="none" strike="noStrike">
                <a:solidFill>
                  <a:srgbClr val="000000"/>
                </a:solidFill>
                <a:latin typeface="Calibri"/>
                <a:ea typeface="Calibri"/>
                <a:cs typeface="Calibri"/>
                <a:sym typeface="Calibri"/>
              </a:rPr>
              <a:t>cont.</a:t>
            </a:r>
            <a:r>
              <a:rPr b="1" i="0" lang="en-US" sz="3600" u="sng" cap="none" strike="noStrike">
                <a:solidFill>
                  <a:srgbClr val="000000"/>
                </a:solidFill>
                <a:latin typeface="Calibri"/>
                <a:ea typeface="Calibri"/>
                <a:cs typeface="Calibri"/>
                <a:sym typeface="Calibri"/>
              </a:rPr>
              <a:t>)</a:t>
            </a:r>
            <a:endParaRPr b="1" i="0" sz="3600" u="sng"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chemeClr val="accent2"/>
              </a:buClr>
              <a:buSzPts val="6000"/>
              <a:buFont typeface="Arvo"/>
              <a:buNone/>
            </a:pPr>
            <a:r>
              <a:t/>
            </a:r>
            <a:endParaRPr b="1" i="0" sz="3600" u="sng" cap="none" strike="noStrike">
              <a:solidFill>
                <a:srgbClr val="000000"/>
              </a:solidFill>
              <a:latin typeface="Calibri"/>
              <a:ea typeface="Calibri"/>
              <a:cs typeface="Calibri"/>
              <a:sym typeface="Calibri"/>
            </a:endParaRPr>
          </a:p>
        </p:txBody>
      </p:sp>
      <p:sp>
        <p:nvSpPr>
          <p:cNvPr id="295" name="Google Shape;295;g765f7f6dde_1_97"/>
          <p:cNvSpPr txBox="1"/>
          <p:nvPr/>
        </p:nvSpPr>
        <p:spPr>
          <a:xfrm>
            <a:off x="3243400" y="3810875"/>
            <a:ext cx="34044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u="sng">
                <a:latin typeface="Calibri"/>
                <a:ea typeface="Calibri"/>
                <a:cs typeface="Calibri"/>
                <a:sym typeface="Calibri"/>
              </a:rPr>
              <a:t>Table 4: The ROMS model setup</a:t>
            </a:r>
            <a:endParaRPr b="1" u="sng">
              <a:latin typeface="Calibri"/>
              <a:ea typeface="Calibri"/>
              <a:cs typeface="Calibri"/>
              <a:sym typeface="Calibri"/>
            </a:endParaRPr>
          </a:p>
        </p:txBody>
      </p:sp>
      <p:sp>
        <p:nvSpPr>
          <p:cNvPr id="296" name="Google Shape;296;g765f7f6dde_1_97"/>
          <p:cNvSpPr txBox="1"/>
          <p:nvPr/>
        </p:nvSpPr>
        <p:spPr>
          <a:xfrm>
            <a:off x="1432025" y="6470575"/>
            <a:ext cx="65154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u="sng">
                <a:latin typeface="Calibri"/>
                <a:ea typeface="Calibri"/>
                <a:cs typeface="Calibri"/>
                <a:sym typeface="Calibri"/>
              </a:rPr>
              <a:t>Table 5: </a:t>
            </a:r>
            <a:r>
              <a:rPr b="1" lang="en-US" u="sng">
                <a:solidFill>
                  <a:schemeClr val="dk1"/>
                </a:solidFill>
                <a:latin typeface="Calibri"/>
                <a:ea typeface="Calibri"/>
                <a:cs typeface="Calibri"/>
                <a:sym typeface="Calibri"/>
              </a:rPr>
              <a:t>Output file types, writing frequency and storage space (30 days simulation)</a:t>
            </a:r>
            <a:r>
              <a:rPr b="1" lang="en-US" u="sng">
                <a:latin typeface="Calibri"/>
                <a:ea typeface="Calibri"/>
                <a:cs typeface="Calibri"/>
                <a:sym typeface="Calibri"/>
              </a:rPr>
              <a:t> </a:t>
            </a:r>
            <a:endParaRPr b="1" u="sng">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20"/>
          <p:cNvSpPr txBox="1"/>
          <p:nvPr>
            <p:ph idx="12" type="sldNum"/>
          </p:nvPr>
        </p:nvSpPr>
        <p:spPr>
          <a:xfrm>
            <a:off x="7611532" y="6356351"/>
            <a:ext cx="903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pic>
        <p:nvPicPr>
          <p:cNvPr id="303" name="Google Shape;303;p20"/>
          <p:cNvPicPr preferRelativeResize="0"/>
          <p:nvPr/>
        </p:nvPicPr>
        <p:blipFill rotWithShape="1">
          <a:blip r:embed="rId3">
            <a:alphaModFix/>
          </a:blip>
          <a:srcRect b="0" l="11656" r="7669" t="0"/>
          <a:stretch/>
        </p:blipFill>
        <p:spPr>
          <a:xfrm>
            <a:off x="1424600" y="1649050"/>
            <a:ext cx="2781425" cy="2163325"/>
          </a:xfrm>
          <a:prstGeom prst="rect">
            <a:avLst/>
          </a:prstGeom>
          <a:noFill/>
          <a:ln>
            <a:noFill/>
          </a:ln>
        </p:spPr>
      </p:pic>
      <p:pic>
        <p:nvPicPr>
          <p:cNvPr id="304" name="Google Shape;304;p20"/>
          <p:cNvPicPr preferRelativeResize="0"/>
          <p:nvPr/>
        </p:nvPicPr>
        <p:blipFill rotWithShape="1">
          <a:blip r:embed="rId4">
            <a:alphaModFix/>
          </a:blip>
          <a:srcRect b="5644" l="6474" r="7422" t="5742"/>
          <a:stretch/>
        </p:blipFill>
        <p:spPr>
          <a:xfrm>
            <a:off x="5047600" y="1725525"/>
            <a:ext cx="2683100" cy="1988221"/>
          </a:xfrm>
          <a:prstGeom prst="rect">
            <a:avLst/>
          </a:prstGeom>
          <a:noFill/>
          <a:ln>
            <a:noFill/>
          </a:ln>
        </p:spPr>
      </p:pic>
      <p:pic>
        <p:nvPicPr>
          <p:cNvPr id="305" name="Google Shape;305;p20"/>
          <p:cNvPicPr preferRelativeResize="0"/>
          <p:nvPr/>
        </p:nvPicPr>
        <p:blipFill rotWithShape="1">
          <a:blip r:embed="rId5">
            <a:alphaModFix/>
          </a:blip>
          <a:srcRect b="0" l="0" r="55385" t="8088"/>
          <a:stretch/>
        </p:blipFill>
        <p:spPr>
          <a:xfrm>
            <a:off x="1293300" y="4501712"/>
            <a:ext cx="2683100" cy="1636514"/>
          </a:xfrm>
          <a:prstGeom prst="rect">
            <a:avLst/>
          </a:prstGeom>
          <a:noFill/>
          <a:ln>
            <a:noFill/>
          </a:ln>
        </p:spPr>
      </p:pic>
      <p:pic>
        <p:nvPicPr>
          <p:cNvPr id="306" name="Google Shape;306;p20"/>
          <p:cNvPicPr preferRelativeResize="0"/>
          <p:nvPr/>
        </p:nvPicPr>
        <p:blipFill rotWithShape="1">
          <a:blip r:embed="rId6">
            <a:alphaModFix/>
          </a:blip>
          <a:srcRect b="6454" l="9210" r="13322" t="7589"/>
          <a:stretch/>
        </p:blipFill>
        <p:spPr>
          <a:xfrm>
            <a:off x="4817000" y="4276551"/>
            <a:ext cx="3351895" cy="2086850"/>
          </a:xfrm>
          <a:prstGeom prst="rect">
            <a:avLst/>
          </a:prstGeom>
          <a:noFill/>
          <a:ln>
            <a:noFill/>
          </a:ln>
        </p:spPr>
      </p:pic>
      <p:sp>
        <p:nvSpPr>
          <p:cNvPr id="307" name="Google Shape;307;p20"/>
          <p:cNvSpPr txBox="1"/>
          <p:nvPr/>
        </p:nvSpPr>
        <p:spPr>
          <a:xfrm>
            <a:off x="1749025" y="427125"/>
            <a:ext cx="6229200" cy="77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lang="en-US" sz="3000" u="sng">
                <a:latin typeface="Calibri"/>
                <a:ea typeface="Calibri"/>
                <a:cs typeface="Calibri"/>
                <a:sym typeface="Calibri"/>
              </a:rPr>
              <a:t>Input </a:t>
            </a:r>
            <a:r>
              <a:rPr b="1" i="0" lang="en-US" sz="3000" u="sng" cap="none" strike="noStrike">
                <a:solidFill>
                  <a:srgbClr val="000000"/>
                </a:solidFill>
                <a:latin typeface="Calibri"/>
                <a:ea typeface="Calibri"/>
                <a:cs typeface="Calibri"/>
                <a:sym typeface="Calibri"/>
              </a:rPr>
              <a:t>Dataset </a:t>
            </a:r>
            <a:r>
              <a:rPr b="1" lang="en-US" sz="3000" u="sng">
                <a:latin typeface="Calibri"/>
                <a:ea typeface="Calibri"/>
                <a:cs typeface="Calibri"/>
                <a:sym typeface="Calibri"/>
              </a:rPr>
              <a:t>for the ROMS Model</a:t>
            </a:r>
            <a:endParaRPr b="1" i="0" sz="3000" u="sng" cap="none" strike="noStrike">
              <a:solidFill>
                <a:srgbClr val="000000"/>
              </a:solidFill>
              <a:latin typeface="Calibri"/>
              <a:ea typeface="Calibri"/>
              <a:cs typeface="Calibri"/>
              <a:sym typeface="Calibri"/>
            </a:endParaRPr>
          </a:p>
        </p:txBody>
      </p:sp>
      <p:sp>
        <p:nvSpPr>
          <p:cNvPr id="308" name="Google Shape;308;p20"/>
          <p:cNvSpPr txBox="1"/>
          <p:nvPr/>
        </p:nvSpPr>
        <p:spPr>
          <a:xfrm>
            <a:off x="1224750" y="1097100"/>
            <a:ext cx="7151700" cy="45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cap="none" strike="noStrike">
                <a:solidFill>
                  <a:srgbClr val="000000"/>
                </a:solidFill>
                <a:latin typeface="Calibri"/>
                <a:ea typeface="Calibri"/>
                <a:cs typeface="Calibri"/>
                <a:sym typeface="Calibri"/>
              </a:rPr>
              <a:t>Preprocessing steps for ROMS Input Data (Region shown is Bay of Bengal)</a:t>
            </a:r>
            <a:endParaRPr b="0" i="0" sz="1800" cap="none" strike="noStrike">
              <a:solidFill>
                <a:srgbClr val="000000"/>
              </a:solidFill>
              <a:latin typeface="Calibri"/>
              <a:ea typeface="Calibri"/>
              <a:cs typeface="Calibri"/>
              <a:sym typeface="Calibri"/>
            </a:endParaRPr>
          </a:p>
        </p:txBody>
      </p:sp>
      <p:sp>
        <p:nvSpPr>
          <p:cNvPr id="309" name="Google Shape;309;p20"/>
          <p:cNvSpPr txBox="1"/>
          <p:nvPr>
            <p:ph idx="4294967295" type="ctrTitle"/>
          </p:nvPr>
        </p:nvSpPr>
        <p:spPr>
          <a:xfrm>
            <a:off x="490950" y="3812375"/>
            <a:ext cx="3973500" cy="330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1" lang="en-US" sz="1400" u="sng">
                <a:solidFill>
                  <a:srgbClr val="000000"/>
                </a:solidFill>
                <a:latin typeface="Calibri"/>
                <a:ea typeface="Calibri"/>
                <a:cs typeface="Calibri"/>
                <a:sym typeface="Calibri"/>
              </a:rPr>
              <a:t>Fig 1. </a:t>
            </a:r>
            <a:r>
              <a:rPr b="1" lang="en-US" sz="1400" u="sng">
                <a:solidFill>
                  <a:srgbClr val="000000"/>
                </a:solidFill>
                <a:latin typeface="Calibri"/>
                <a:ea typeface="Calibri"/>
                <a:cs typeface="Calibri"/>
                <a:sym typeface="Calibri"/>
              </a:rPr>
              <a:t>Initial Input Data using MATLAB</a:t>
            </a:r>
            <a:endParaRPr b="1" i="0" sz="1400" u="none" cap="none" strike="noStrike">
              <a:solidFill>
                <a:schemeClr val="accent2"/>
              </a:solidFill>
            </a:endParaRPr>
          </a:p>
        </p:txBody>
      </p:sp>
      <p:sp>
        <p:nvSpPr>
          <p:cNvPr id="310" name="Google Shape;310;p20"/>
          <p:cNvSpPr txBox="1"/>
          <p:nvPr>
            <p:ph idx="4294967295" type="ctrTitle"/>
          </p:nvPr>
        </p:nvSpPr>
        <p:spPr>
          <a:xfrm>
            <a:off x="4541925" y="3812375"/>
            <a:ext cx="3973500" cy="330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1" lang="en-US" sz="1400" u="sng">
                <a:solidFill>
                  <a:srgbClr val="000000"/>
                </a:solidFill>
                <a:latin typeface="Calibri"/>
                <a:ea typeface="Calibri"/>
                <a:cs typeface="Calibri"/>
                <a:sym typeface="Calibri"/>
              </a:rPr>
              <a:t>Fig 2. </a:t>
            </a:r>
            <a:r>
              <a:rPr b="1" lang="en-US" sz="1400" u="sng">
                <a:solidFill>
                  <a:srgbClr val="000000"/>
                </a:solidFill>
                <a:latin typeface="Calibri"/>
                <a:ea typeface="Calibri"/>
                <a:cs typeface="Calibri"/>
                <a:sym typeface="Calibri"/>
              </a:rPr>
              <a:t>Before manual editing step</a:t>
            </a:r>
            <a:endParaRPr b="1" i="0" sz="1400" u="none" cap="none" strike="noStrike">
              <a:solidFill>
                <a:schemeClr val="accent2"/>
              </a:solidFill>
            </a:endParaRPr>
          </a:p>
        </p:txBody>
      </p:sp>
      <p:sp>
        <p:nvSpPr>
          <p:cNvPr id="311" name="Google Shape;311;p20"/>
          <p:cNvSpPr txBox="1"/>
          <p:nvPr>
            <p:ph idx="4294967295" type="ctrTitle"/>
          </p:nvPr>
        </p:nvSpPr>
        <p:spPr>
          <a:xfrm>
            <a:off x="556062" y="6344575"/>
            <a:ext cx="3973500" cy="330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1" lang="en-US" sz="1400" u="sng">
                <a:solidFill>
                  <a:srgbClr val="000000"/>
                </a:solidFill>
                <a:latin typeface="Calibri"/>
                <a:ea typeface="Calibri"/>
                <a:cs typeface="Calibri"/>
                <a:sym typeface="Calibri"/>
              </a:rPr>
              <a:t>Fig 3. </a:t>
            </a:r>
            <a:r>
              <a:rPr b="1" lang="en-US" sz="1400" u="sng">
                <a:solidFill>
                  <a:srgbClr val="000000"/>
                </a:solidFill>
                <a:latin typeface="Calibri"/>
                <a:ea typeface="Calibri"/>
                <a:cs typeface="Calibri"/>
                <a:sym typeface="Calibri"/>
              </a:rPr>
              <a:t>Land parts edited manually</a:t>
            </a:r>
            <a:endParaRPr b="1" i="0" sz="1400" u="none" cap="none" strike="noStrike">
              <a:solidFill>
                <a:schemeClr val="accent2"/>
              </a:solidFill>
            </a:endParaRPr>
          </a:p>
        </p:txBody>
      </p:sp>
      <p:sp>
        <p:nvSpPr>
          <p:cNvPr id="312" name="Google Shape;312;p20"/>
          <p:cNvSpPr txBox="1"/>
          <p:nvPr>
            <p:ph idx="4294967295" type="ctrTitle"/>
          </p:nvPr>
        </p:nvSpPr>
        <p:spPr>
          <a:xfrm>
            <a:off x="4469362" y="6344575"/>
            <a:ext cx="3973500" cy="330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1" lang="en-US" sz="1400" u="sng">
                <a:solidFill>
                  <a:srgbClr val="000000"/>
                </a:solidFill>
                <a:latin typeface="Calibri"/>
                <a:ea typeface="Calibri"/>
                <a:cs typeface="Calibri"/>
                <a:sym typeface="Calibri"/>
              </a:rPr>
              <a:t>Fig 4. </a:t>
            </a:r>
            <a:r>
              <a:rPr b="1" lang="en-US" sz="1400" u="sng">
                <a:solidFill>
                  <a:srgbClr val="000000"/>
                </a:solidFill>
                <a:latin typeface="Calibri"/>
                <a:ea typeface="Calibri"/>
                <a:cs typeface="Calibri"/>
                <a:sym typeface="Calibri"/>
              </a:rPr>
              <a:t>Final Input Data</a:t>
            </a:r>
            <a:endParaRPr b="1" i="0" sz="1400" u="none" cap="none" strike="noStrike">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IISc-SERC-v2">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