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86" r:id="rId11"/>
    <p:sldId id="287" r:id="rId12"/>
    <p:sldId id="288" r:id="rId13"/>
    <p:sldId id="267" r:id="rId14"/>
    <p:sldId id="268" r:id="rId15"/>
    <p:sldId id="289" r:id="rId16"/>
    <p:sldId id="269" r:id="rId17"/>
    <p:sldId id="270" r:id="rId18"/>
    <p:sldId id="291" r:id="rId19"/>
    <p:sldId id="290" r:id="rId20"/>
    <p:sldId id="274" r:id="rId21"/>
    <p:sldId id="276" r:id="rId22"/>
    <p:sldId id="292" r:id="rId23"/>
    <p:sldId id="294" r:id="rId24"/>
    <p:sldId id="282" r:id="rId25"/>
    <p:sldId id="295" r:id="rId26"/>
    <p:sldId id="284" r:id="rId27"/>
    <p:sldId id="285" r:id="rId2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691" y="-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64543-062E-4507-8EAF-AACE7FCEFFF6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7B932-D582-4403-85DA-BA535F53DA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7B932-D582-4403-85DA-BA535F53DA1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78634" y="1118361"/>
            <a:ext cx="5586730" cy="1217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2980" y="67056"/>
            <a:ext cx="348996" cy="3581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5612" y="1893265"/>
            <a:ext cx="3652774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4144" y="1323847"/>
            <a:ext cx="7855711" cy="1668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Capstone</a:t>
            </a:r>
            <a:r>
              <a:rPr spc="-305" dirty="0"/>
              <a:t> </a:t>
            </a:r>
            <a:r>
              <a:rPr spc="-150" dirty="0"/>
              <a:t>Project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3600" spc="-114" dirty="0">
                <a:solidFill>
                  <a:srgbClr val="124F5C"/>
                </a:solidFill>
              </a:rPr>
              <a:t>Hotel </a:t>
            </a:r>
            <a:r>
              <a:rPr sz="3600" spc="-70" dirty="0">
                <a:solidFill>
                  <a:srgbClr val="124F5C"/>
                </a:solidFill>
              </a:rPr>
              <a:t>Booking</a:t>
            </a:r>
            <a:r>
              <a:rPr sz="3600" spc="-325" dirty="0">
                <a:solidFill>
                  <a:srgbClr val="124F5C"/>
                </a:solidFill>
              </a:rPr>
              <a:t> </a:t>
            </a:r>
            <a:r>
              <a:rPr sz="3600" spc="-160" dirty="0">
                <a:solidFill>
                  <a:srgbClr val="124F5C"/>
                </a:solidFill>
              </a:rPr>
              <a:t>Analysis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552824" y="2869819"/>
            <a:ext cx="2771775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7970">
              <a:lnSpc>
                <a:spcPct val="100000"/>
              </a:lnSpc>
              <a:spcBef>
                <a:spcPts val="100"/>
              </a:spcBef>
            </a:pPr>
            <a:r>
              <a:rPr lang="en-US" sz="1800" dirty="0" err="1" smtClean="0">
                <a:latin typeface="Verdana"/>
                <a:cs typeface="Verdana"/>
              </a:rPr>
              <a:t>Koushik</a:t>
            </a:r>
            <a:r>
              <a:rPr lang="en-US" sz="1800" dirty="0" smtClean="0">
                <a:latin typeface="Verdana"/>
                <a:cs typeface="Verdana"/>
              </a:rPr>
              <a:t> </a:t>
            </a:r>
            <a:r>
              <a:rPr lang="en-US" sz="1800" dirty="0" smtClean="0">
                <a:latin typeface="Verdana"/>
                <a:cs typeface="Verdana"/>
              </a:rPr>
              <a:t>Das</a:t>
            </a:r>
          </a:p>
          <a:p>
            <a:pPr marL="12700" marR="5080" indent="267970">
              <a:lnSpc>
                <a:spcPct val="100000"/>
              </a:lnSpc>
              <a:spcBef>
                <a:spcPts val="100"/>
              </a:spcBef>
            </a:pPr>
            <a:r>
              <a:rPr lang="en-US" dirty="0" smtClean="0">
                <a:latin typeface="Verdana"/>
                <a:cs typeface="Verdana"/>
              </a:rPr>
              <a:t>M </a:t>
            </a:r>
            <a:r>
              <a:rPr lang="en-US" dirty="0" err="1" smtClean="0">
                <a:latin typeface="Verdana"/>
                <a:cs typeface="Verdana"/>
              </a:rPr>
              <a:t>Anirudh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Goud</a:t>
            </a:r>
            <a:endParaRPr lang="en-US" dirty="0" smtClean="0">
              <a:latin typeface="Verdana"/>
              <a:cs typeface="Verdana"/>
            </a:endParaRPr>
          </a:p>
          <a:p>
            <a:pPr marL="12700" marR="5080" indent="267970">
              <a:lnSpc>
                <a:spcPct val="100000"/>
              </a:lnSpc>
              <a:spcBef>
                <a:spcPts val="100"/>
              </a:spcBef>
            </a:pPr>
            <a:r>
              <a:rPr lang="en-US" sz="1800" dirty="0" err="1" smtClean="0">
                <a:latin typeface="Verdana"/>
                <a:cs typeface="Verdana"/>
              </a:rPr>
              <a:t>Rupini</a:t>
            </a:r>
            <a:r>
              <a:rPr lang="en-US" sz="1800" dirty="0" smtClean="0">
                <a:latin typeface="Verdana"/>
                <a:cs typeface="Verdana"/>
              </a:rPr>
              <a:t> </a:t>
            </a:r>
            <a:r>
              <a:rPr lang="en-US" sz="1800" dirty="0" err="1" smtClean="0">
                <a:latin typeface="Verdana"/>
                <a:cs typeface="Verdana"/>
              </a:rPr>
              <a:t>Gandhaveeti</a:t>
            </a:r>
            <a:endParaRPr lang="en-US" sz="1800" dirty="0" smtClean="0">
              <a:latin typeface="Verdana"/>
              <a:cs typeface="Verdana"/>
            </a:endParaRPr>
          </a:p>
          <a:p>
            <a:pPr marL="12700" marR="5080" indent="267970">
              <a:lnSpc>
                <a:spcPct val="100000"/>
              </a:lnSpc>
              <a:spcBef>
                <a:spcPts val="100"/>
              </a:spcBef>
            </a:pPr>
            <a:r>
              <a:rPr lang="en-US" dirty="0" err="1" smtClean="0">
                <a:latin typeface="Verdana"/>
                <a:cs typeface="Verdana"/>
              </a:rPr>
              <a:t>Chand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Kamble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8575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type of </a:t>
            </a:r>
            <a:r>
              <a:rPr lang="en-US" dirty="0" smtClean="0"/>
              <a:t>meal </a:t>
            </a:r>
            <a:r>
              <a:rPr lang="en-US" dirty="0"/>
              <a:t>is mostly preferred?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15000" y="1504950"/>
            <a:ext cx="32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Types of meal </a:t>
            </a:r>
            <a:r>
              <a:rPr lang="en-US" dirty="0" smtClean="0"/>
              <a:t>in the </a:t>
            </a:r>
            <a:r>
              <a:rPr lang="en-US" dirty="0"/>
              <a:t>hotels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/>
              <a:t>BB - (Bed and Breakfast)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HB- (Half Board)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FB- (Full Board)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SC- (Self Catering)</a:t>
            </a:r>
          </a:p>
          <a:p>
            <a:endParaRPr lang="en-US" dirty="0"/>
          </a:p>
        </p:txBody>
      </p:sp>
      <p:pic>
        <p:nvPicPr>
          <p:cNvPr id="4" name="Picture 3" descr="download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47750"/>
            <a:ext cx="5134639" cy="2895600"/>
          </a:xfrm>
          <a:prstGeom prst="rect">
            <a:avLst/>
          </a:prstGeom>
        </p:spPr>
      </p:pic>
      <p:sp>
        <p:nvSpPr>
          <p:cNvPr id="5" name="Notched Right Arrow 4"/>
          <p:cNvSpPr/>
          <p:nvPr/>
        </p:nvSpPr>
        <p:spPr>
          <a:xfrm>
            <a:off x="457200" y="4248150"/>
            <a:ext cx="762000" cy="457200"/>
          </a:xfrm>
          <a:prstGeom prst="notch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0" y="424815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 the most preferred meal type by the guests is BB( Bed and Breakfast</a:t>
            </a:r>
            <a:r>
              <a:rPr lang="en-US" i="1" dirty="0" smtClean="0"/>
              <a:t>).</a:t>
            </a:r>
            <a:r>
              <a:rPr lang="en-US" i="1" dirty="0"/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51435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types of hotel makes more revenue?</a:t>
            </a:r>
          </a:p>
          <a:p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76350"/>
            <a:ext cx="4959426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791200" y="2114550"/>
            <a:ext cx="2819400" cy="114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600" dirty="0"/>
              <a:t> </a:t>
            </a:r>
            <a:r>
              <a:rPr lang="en-US" sz="1600" dirty="0" smtClean="0"/>
              <a:t>We</a:t>
            </a:r>
            <a:r>
              <a:rPr lang="en-US" sz="1600" dirty="0"/>
              <a:t> can see City Hotel </a:t>
            </a:r>
            <a:r>
              <a:rPr lang="en-US" sz="1600" dirty="0" smtClean="0"/>
              <a:t>makes more</a:t>
            </a:r>
            <a:r>
              <a:rPr lang="en-US" sz="1600" dirty="0"/>
              <a:t> </a:t>
            </a:r>
            <a:r>
              <a:rPr lang="en-US" sz="1600" dirty="0" smtClean="0"/>
              <a:t>revenue as compare to Resort Hotel.</a:t>
            </a:r>
            <a:endParaRPr lang="en-US" sz="1600" dirty="0"/>
          </a:p>
          <a:p>
            <a:endParaRPr lang="en-US" dirty="0"/>
          </a:p>
        </p:txBody>
      </p:sp>
      <p:sp>
        <p:nvSpPr>
          <p:cNvPr id="5" name="Notched Right Arrow 4"/>
          <p:cNvSpPr/>
          <p:nvPr/>
        </p:nvSpPr>
        <p:spPr>
          <a:xfrm>
            <a:off x="4876800" y="2343150"/>
            <a:ext cx="609600" cy="457200"/>
          </a:xfrm>
          <a:prstGeom prst="notch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81915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types of hotel has higher booking cancelation rate?</a:t>
            </a:r>
          </a:p>
          <a:p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81150"/>
            <a:ext cx="428041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562600" y="1962150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So</a:t>
            </a:r>
            <a:r>
              <a:rPr lang="en-US" dirty="0"/>
              <a:t>, City Hotel has the higher cancelation rate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spc="-5" dirty="0" smtClean="0">
                <a:solidFill>
                  <a:srgbClr val="202020"/>
                </a:solidFill>
                <a:latin typeface="Roboto"/>
                <a:cs typeface="Roboto"/>
              </a:rPr>
              <a:t> Almost </a:t>
            </a:r>
            <a:r>
              <a:rPr lang="en-US" dirty="0" smtClean="0">
                <a:solidFill>
                  <a:srgbClr val="202020"/>
                </a:solidFill>
                <a:latin typeface="Roboto"/>
                <a:cs typeface="Roboto"/>
              </a:rPr>
              <a:t>30 % </a:t>
            </a:r>
            <a:r>
              <a:rPr lang="en-US" spc="-5" dirty="0" smtClean="0">
                <a:solidFill>
                  <a:srgbClr val="202020"/>
                </a:solidFill>
                <a:latin typeface="Roboto"/>
                <a:cs typeface="Roboto"/>
              </a:rPr>
              <a:t>of City Hotel bookings and </a:t>
            </a:r>
            <a:r>
              <a:rPr lang="en-US" dirty="0" smtClean="0">
                <a:solidFill>
                  <a:srgbClr val="202020"/>
                </a:solidFill>
                <a:latin typeface="Roboto"/>
                <a:cs typeface="Roboto"/>
              </a:rPr>
              <a:t>25 % </a:t>
            </a:r>
            <a:r>
              <a:rPr lang="en-US" spc="-5" dirty="0" smtClean="0">
                <a:solidFill>
                  <a:srgbClr val="202020"/>
                </a:solidFill>
                <a:latin typeface="Roboto"/>
                <a:cs typeface="Roboto"/>
              </a:rPr>
              <a:t>of Resort  </a:t>
            </a:r>
            <a:r>
              <a:rPr lang="en-US" dirty="0" smtClean="0">
                <a:solidFill>
                  <a:srgbClr val="202020"/>
                </a:solidFill>
                <a:latin typeface="Roboto"/>
                <a:cs typeface="Roboto"/>
              </a:rPr>
              <a:t>hotel </a:t>
            </a:r>
            <a:r>
              <a:rPr lang="en-US" spc="-5" dirty="0" smtClean="0">
                <a:solidFill>
                  <a:srgbClr val="202020"/>
                </a:solidFill>
                <a:latin typeface="Roboto"/>
                <a:cs typeface="Roboto"/>
              </a:rPr>
              <a:t>bookings </a:t>
            </a:r>
            <a:r>
              <a:rPr lang="en-US" dirty="0" smtClean="0">
                <a:solidFill>
                  <a:srgbClr val="202020"/>
                </a:solidFill>
                <a:latin typeface="Roboto"/>
                <a:cs typeface="Roboto"/>
              </a:rPr>
              <a:t>got</a:t>
            </a:r>
            <a:r>
              <a:rPr lang="en-US" spc="15" dirty="0" smtClean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US" spc="-10" dirty="0" smtClean="0">
                <a:solidFill>
                  <a:srgbClr val="202020"/>
                </a:solidFill>
                <a:latin typeface="Roboto"/>
                <a:cs typeface="Roboto"/>
              </a:rPr>
              <a:t>canceled.</a:t>
            </a:r>
            <a:endParaRPr lang="en-US" dirty="0" smtClean="0">
              <a:latin typeface="Roboto"/>
              <a:cs typeface="Roboto"/>
            </a:endParaRPr>
          </a:p>
          <a:p>
            <a:endParaRPr lang="en-US" dirty="0"/>
          </a:p>
        </p:txBody>
      </p:sp>
      <p:sp>
        <p:nvSpPr>
          <p:cNvPr id="5" name="Notched Right Arrow 4"/>
          <p:cNvSpPr/>
          <p:nvPr/>
        </p:nvSpPr>
        <p:spPr>
          <a:xfrm>
            <a:off x="4572000" y="2419350"/>
            <a:ext cx="609600" cy="457200"/>
          </a:xfrm>
          <a:prstGeom prst="notch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66800" y="89535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66675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types of rooms are most reserved?</a:t>
            </a:r>
          </a:p>
          <a:p>
            <a:endParaRPr lang="en-US" dirty="0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200150"/>
            <a:ext cx="6096000" cy="3022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676400" y="4400550"/>
            <a:ext cx="487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can see </a:t>
            </a:r>
            <a:r>
              <a:rPr lang="en-US" sz="1600" dirty="0" smtClean="0"/>
              <a:t>‘A’ type of rooms are </a:t>
            </a:r>
            <a:r>
              <a:rPr lang="en-US" sz="1600" dirty="0"/>
              <a:t>most reserved.</a:t>
            </a:r>
          </a:p>
        </p:txBody>
      </p:sp>
      <p:sp>
        <p:nvSpPr>
          <p:cNvPr id="10" name="Notched Right Arrow 9"/>
          <p:cNvSpPr/>
          <p:nvPr/>
        </p:nvSpPr>
        <p:spPr>
          <a:xfrm>
            <a:off x="838200" y="4400550"/>
            <a:ext cx="609600" cy="457200"/>
          </a:xfrm>
          <a:prstGeom prst="notch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360375"/>
            <a:ext cx="52685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Distribution channel </a:t>
            </a:r>
            <a:r>
              <a:rPr sz="2500" spc="5" dirty="0"/>
              <a:t>wise</a:t>
            </a:r>
            <a:r>
              <a:rPr sz="2500" spc="45" dirty="0"/>
              <a:t> </a:t>
            </a:r>
            <a:r>
              <a:rPr sz="2500" spc="-5" dirty="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762000" y="1504950"/>
            <a:ext cx="7200900" cy="27398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While doing </a:t>
            </a:r>
            <a:r>
              <a:rPr sz="1400" spc="-5" dirty="0">
                <a:latin typeface="Arial"/>
                <a:cs typeface="Arial"/>
              </a:rPr>
              <a:t>Distribution </a:t>
            </a:r>
            <a:r>
              <a:rPr sz="1400" dirty="0">
                <a:latin typeface="Arial"/>
                <a:cs typeface="Arial"/>
              </a:rPr>
              <a:t>channel </a:t>
            </a:r>
            <a:r>
              <a:rPr sz="1400" spc="-5" dirty="0">
                <a:latin typeface="Arial"/>
                <a:cs typeface="Arial"/>
              </a:rPr>
              <a:t>wise analysis </a:t>
            </a:r>
            <a:r>
              <a:rPr sz="1400" dirty="0">
                <a:latin typeface="Arial"/>
                <a:cs typeface="Arial"/>
              </a:rPr>
              <a:t>of </a:t>
            </a:r>
            <a:r>
              <a:rPr sz="1400" spc="-5" dirty="0">
                <a:latin typeface="Arial"/>
                <a:cs typeface="Arial"/>
              </a:rPr>
              <a:t>given </a:t>
            </a:r>
            <a:r>
              <a:rPr sz="1400" dirty="0">
                <a:latin typeface="Arial"/>
                <a:cs typeface="Arial"/>
              </a:rPr>
              <a:t>hotel booking dataset, </a:t>
            </a:r>
            <a:r>
              <a:rPr sz="1400" spc="-10" dirty="0">
                <a:latin typeface="Arial"/>
                <a:cs typeface="Arial"/>
              </a:rPr>
              <a:t>we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answered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following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questions: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393700" indent="-381635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AutoNum type="arabicParenBoth"/>
              <a:tabLst>
                <a:tab pos="393700" algn="l"/>
                <a:tab pos="394335" algn="l"/>
              </a:tabLst>
            </a:pP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Which is the most 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common 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channel 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for 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booking</a:t>
            </a:r>
            <a:r>
              <a:rPr sz="14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hotels?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Roboto"/>
              <a:buAutoNum type="arabicParenBoth"/>
            </a:pPr>
            <a:endParaRPr sz="1250">
              <a:latin typeface="Roboto"/>
              <a:cs typeface="Roboto"/>
            </a:endParaRPr>
          </a:p>
          <a:p>
            <a:pPr marL="355600" indent="-343535">
              <a:lnSpc>
                <a:spcPct val="100000"/>
              </a:lnSpc>
              <a:buClr>
                <a:srgbClr val="000000"/>
              </a:buClr>
              <a:buAutoNum type="arabicParenBoth"/>
              <a:tabLst>
                <a:tab pos="356235" algn="l"/>
              </a:tabLst>
            </a:pPr>
            <a:r>
              <a:rPr sz="1400" spc="-5" smtClean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lang="en-US" sz="1400" spc="-5" dirty="0" smtClean="0">
                <a:solidFill>
                  <a:srgbClr val="202020"/>
                </a:solidFill>
                <a:latin typeface="Roboto"/>
                <a:cs typeface="Roboto"/>
              </a:rPr>
              <a:t> type of market segment is mostly preferred by peoples</a:t>
            </a:r>
            <a:r>
              <a:rPr sz="1400" spc="-5" smtClean="0">
                <a:solidFill>
                  <a:srgbClr val="202020"/>
                </a:solidFill>
                <a:latin typeface="Roboto"/>
                <a:cs typeface="Roboto"/>
              </a:rPr>
              <a:t>?</a:t>
            </a:r>
            <a:endParaRPr lang="en-US" sz="1400" spc="-5" dirty="0">
              <a:solidFill>
                <a:srgbClr val="202020"/>
              </a:solidFill>
              <a:latin typeface="Roboto"/>
              <a:cs typeface="Roboto"/>
            </a:endParaRPr>
          </a:p>
          <a:p>
            <a:pPr marL="355600" indent="-343535">
              <a:lnSpc>
                <a:spcPct val="100000"/>
              </a:lnSpc>
              <a:buClr>
                <a:srgbClr val="000000"/>
              </a:buClr>
              <a:buAutoNum type="arabicParenBoth"/>
              <a:tabLst>
                <a:tab pos="356235" algn="l"/>
              </a:tabLst>
            </a:pPr>
            <a:endParaRPr lang="en-US" sz="1400" spc="-5" dirty="0" smtClean="0">
              <a:solidFill>
                <a:srgbClr val="202020"/>
              </a:solidFill>
              <a:latin typeface="Roboto"/>
            </a:endParaRPr>
          </a:p>
          <a:p>
            <a:pPr marL="355600" indent="-343535">
              <a:lnSpc>
                <a:spcPct val="100000"/>
              </a:lnSpc>
              <a:buClr>
                <a:srgbClr val="000000"/>
              </a:buClr>
              <a:buAutoNum type="arabicParenBoth"/>
              <a:tabLst>
                <a:tab pos="356235" algn="l"/>
              </a:tabLst>
            </a:pPr>
            <a:r>
              <a:rPr lang="en-US" sz="1400" dirty="0" smtClean="0"/>
              <a:t>Most no of days in waiting list for different market segments.</a:t>
            </a:r>
          </a:p>
          <a:p>
            <a:pPr marL="355600" indent="-343535">
              <a:lnSpc>
                <a:spcPct val="100000"/>
              </a:lnSpc>
              <a:buClr>
                <a:srgbClr val="000000"/>
              </a:buClr>
              <a:buAutoNum type="arabicParenBoth"/>
              <a:tabLst>
                <a:tab pos="356235" algn="l"/>
              </a:tabLst>
            </a:pPr>
            <a:endParaRPr lang="en-US" sz="1400" spc="-5" dirty="0" smtClean="0">
              <a:solidFill>
                <a:srgbClr val="202020"/>
              </a:solidFill>
              <a:latin typeface="Roboto"/>
              <a:cs typeface="Roboto"/>
            </a:endParaRPr>
          </a:p>
          <a:p>
            <a:pPr marL="355600" indent="-343535">
              <a:lnSpc>
                <a:spcPct val="100000"/>
              </a:lnSpc>
              <a:buClr>
                <a:srgbClr val="000000"/>
              </a:buClr>
              <a:buAutoNum type="arabicParenBoth"/>
              <a:tabLst>
                <a:tab pos="356235" algn="l"/>
              </a:tabLst>
            </a:pPr>
            <a:endParaRPr lang="en-US" sz="1400" spc="-5" dirty="0">
              <a:solidFill>
                <a:srgbClr val="202020"/>
              </a:solidFill>
              <a:latin typeface="Roboto"/>
              <a:cs typeface="Roboto"/>
            </a:endParaRPr>
          </a:p>
          <a:p>
            <a:pPr marL="355600" indent="-343535">
              <a:lnSpc>
                <a:spcPct val="100000"/>
              </a:lnSpc>
              <a:buClr>
                <a:srgbClr val="000000"/>
              </a:buClr>
              <a:buAutoNum type="arabicParenBoth"/>
              <a:tabLst>
                <a:tab pos="356235" algn="l"/>
              </a:tabLst>
            </a:pP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Roboto"/>
              <a:buAutoNum type="arabicParenBoth"/>
            </a:pPr>
            <a:endParaRPr sz="1250">
              <a:latin typeface="Roboto"/>
              <a:cs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8575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is the most common channel for booking hotels?</a:t>
            </a:r>
          </a:p>
          <a:p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23950"/>
            <a:ext cx="4419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876800" y="895350"/>
            <a:ext cx="3810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sz="1600" dirty="0" smtClean="0"/>
              <a:t>We </a:t>
            </a:r>
            <a:r>
              <a:rPr lang="en-US" sz="1600" dirty="0"/>
              <a:t>see that TA/TO is the most common distribution channel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pPr>
              <a:buFont typeface="Wingdings" pitchFamily="2" charset="2"/>
              <a:buChar char="q"/>
            </a:pPr>
            <a:r>
              <a:rPr lang="en-US" sz="1600" spc="-5" dirty="0" smtClean="0">
                <a:solidFill>
                  <a:srgbClr val="202020"/>
                </a:solidFill>
                <a:latin typeface="Roboto"/>
                <a:cs typeface="Roboto"/>
              </a:rPr>
              <a:t>Than </a:t>
            </a:r>
            <a:r>
              <a:rPr lang="en-US" sz="1600" dirty="0" smtClean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lang="en-US" sz="1600" spc="-5" dirty="0" smtClean="0">
                <a:solidFill>
                  <a:srgbClr val="202020"/>
                </a:solidFill>
                <a:latin typeface="Roboto"/>
                <a:cs typeface="Roboto"/>
              </a:rPr>
              <a:t>second </a:t>
            </a:r>
            <a:r>
              <a:rPr lang="en-US" sz="1600" dirty="0" smtClean="0">
                <a:solidFill>
                  <a:srgbClr val="202020"/>
                </a:solidFill>
                <a:latin typeface="Roboto"/>
                <a:cs typeface="Roboto"/>
              </a:rPr>
              <a:t>most </a:t>
            </a:r>
            <a:r>
              <a:rPr lang="en-US" sz="1600" spc="-5" dirty="0" smtClean="0">
                <a:solidFill>
                  <a:srgbClr val="202020"/>
                </a:solidFill>
                <a:latin typeface="Roboto"/>
                <a:cs typeface="Roboto"/>
              </a:rPr>
              <a:t>used </a:t>
            </a:r>
            <a:r>
              <a:rPr lang="en-US" sz="1600" spc="-10" dirty="0" smtClean="0">
                <a:solidFill>
                  <a:srgbClr val="202020"/>
                </a:solidFill>
                <a:latin typeface="Roboto"/>
                <a:cs typeface="Roboto"/>
              </a:rPr>
              <a:t>channel </a:t>
            </a:r>
            <a:r>
              <a:rPr lang="en-US" sz="1600" spc="-5" dirty="0" smtClean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lang="en-US" sz="1600" spc="5" dirty="0" smtClean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US" sz="1600" spc="-5" dirty="0" smtClean="0">
                <a:solidFill>
                  <a:srgbClr val="202020"/>
                </a:solidFill>
                <a:latin typeface="Roboto"/>
                <a:cs typeface="Roboto"/>
              </a:rPr>
              <a:t>direct.</a:t>
            </a:r>
            <a:endParaRPr lang="en-US" sz="1600" dirty="0" smtClean="0">
              <a:latin typeface="Roboto"/>
              <a:cs typeface="Roboto"/>
            </a:endParaRP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5" name="Notched Right Arrow 4"/>
          <p:cNvSpPr/>
          <p:nvPr/>
        </p:nvSpPr>
        <p:spPr>
          <a:xfrm>
            <a:off x="3962400" y="1733550"/>
            <a:ext cx="609600" cy="457200"/>
          </a:xfrm>
          <a:prstGeom prst="notch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ject 4"/>
          <p:cNvSpPr/>
          <p:nvPr/>
        </p:nvSpPr>
        <p:spPr>
          <a:xfrm>
            <a:off x="4876800" y="2571750"/>
            <a:ext cx="2895600" cy="220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23950"/>
            <a:ext cx="6172200" cy="3721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590800" y="438150"/>
            <a:ext cx="28438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Market segment </a:t>
            </a:r>
            <a:r>
              <a:rPr lang="en-US" sz="2000" dirty="0" smtClean="0">
                <a:solidFill>
                  <a:srgbClr val="C00000"/>
                </a:solidFill>
              </a:rPr>
              <a:t>VS Hotel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1800" y="234315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600" dirty="0" smtClean="0"/>
              <a:t> In each types of hotels, peoples preferred online TA. </a:t>
            </a:r>
            <a:endParaRPr lang="en-US" sz="1600" dirty="0"/>
          </a:p>
        </p:txBody>
      </p:sp>
      <p:sp>
        <p:nvSpPr>
          <p:cNvPr id="10" name="Notched Right Arrow 9"/>
          <p:cNvSpPr/>
          <p:nvPr/>
        </p:nvSpPr>
        <p:spPr>
          <a:xfrm>
            <a:off x="6019800" y="2495550"/>
            <a:ext cx="609600" cy="457200"/>
          </a:xfrm>
          <a:prstGeom prst="notch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05000" y="209550"/>
            <a:ext cx="4505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Market segment VS preferred room types</a:t>
            </a:r>
          </a:p>
        </p:txBody>
      </p:sp>
      <p:pic>
        <p:nvPicPr>
          <p:cNvPr id="6" name="Picture 5" descr="download 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742950"/>
            <a:ext cx="5925064" cy="2971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0200" y="4019550"/>
            <a:ext cx="571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Majority of peoples reserved rooms via online TA from different market segments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Also we can see majority of the people preferred room type A.</a:t>
            </a:r>
          </a:p>
        </p:txBody>
      </p:sp>
      <p:sp>
        <p:nvSpPr>
          <p:cNvPr id="8" name="Notched Right Arrow 7"/>
          <p:cNvSpPr/>
          <p:nvPr/>
        </p:nvSpPr>
        <p:spPr>
          <a:xfrm>
            <a:off x="838200" y="4171950"/>
            <a:ext cx="609600" cy="457200"/>
          </a:xfrm>
          <a:prstGeom prst="notch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36195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Most no of days in waiting list for different market </a:t>
            </a:r>
            <a:r>
              <a:rPr lang="en-US" dirty="0" smtClean="0"/>
              <a:t>segments.</a:t>
            </a:r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71550"/>
            <a:ext cx="70485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086600" y="2190750"/>
            <a:ext cx="205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Most no of days in waiting list are for the Groups market segments.</a:t>
            </a:r>
            <a:endParaRPr lang="en-US" sz="1600" dirty="0"/>
          </a:p>
        </p:txBody>
      </p:sp>
      <p:sp>
        <p:nvSpPr>
          <p:cNvPr id="5" name="Notched Right Arrow 4"/>
          <p:cNvSpPr/>
          <p:nvPr/>
        </p:nvSpPr>
        <p:spPr>
          <a:xfrm>
            <a:off x="6400800" y="2571750"/>
            <a:ext cx="609600" cy="457200"/>
          </a:xfrm>
          <a:prstGeom prst="notch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42950"/>
            <a:ext cx="6934200" cy="310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762000" y="361950"/>
            <a:ext cx="6477000" cy="38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From which country most of the peoples are coming in the </a:t>
            </a:r>
            <a:r>
              <a:rPr lang="en-US" dirty="0" smtClean="0"/>
              <a:t>hotel 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4095750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see that most of the </a:t>
            </a:r>
            <a:r>
              <a:rPr lang="en-US" sz="1600" dirty="0" smtClean="0"/>
              <a:t>guests </a:t>
            </a:r>
            <a:r>
              <a:rPr lang="en-US" sz="1600" dirty="0"/>
              <a:t>are come from Portugal, Great Britain, France and Spain.</a:t>
            </a:r>
          </a:p>
        </p:txBody>
      </p:sp>
      <p:sp>
        <p:nvSpPr>
          <p:cNvPr id="5" name="Notched Right Arrow 4"/>
          <p:cNvSpPr/>
          <p:nvPr/>
        </p:nvSpPr>
        <p:spPr>
          <a:xfrm>
            <a:off x="1066800" y="4171950"/>
            <a:ext cx="609600" cy="457200"/>
          </a:xfrm>
          <a:prstGeom prst="notch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1276350"/>
            <a:ext cx="21812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503" y="252730"/>
            <a:ext cx="2381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65" dirty="0">
                <a:latin typeface="Verdana"/>
                <a:cs typeface="Verdana"/>
              </a:rPr>
              <a:t>Points </a:t>
            </a:r>
            <a:r>
              <a:rPr sz="2000" spc="-50" dirty="0">
                <a:latin typeface="Verdana"/>
                <a:cs typeface="Verdana"/>
              </a:rPr>
              <a:t>to</a:t>
            </a:r>
            <a:r>
              <a:rPr sz="2000" spc="-210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Discuss: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7659" y="805433"/>
            <a:ext cx="3004185" cy="3298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Agenda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Data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summary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Univariate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Hotel wise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Distribution Channel </a:t>
            </a:r>
            <a:r>
              <a:rPr sz="1400" spc="-5" dirty="0">
                <a:latin typeface="Arial"/>
                <a:cs typeface="Arial"/>
              </a:rPr>
              <a:t>wise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Timewise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Correlation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heatmap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Conclusion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824" y="467994"/>
            <a:ext cx="29514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/>
              <a:t>Time-wise</a:t>
            </a:r>
            <a:r>
              <a:rPr sz="2500" spc="-55" dirty="0"/>
              <a:t> </a:t>
            </a:r>
            <a:r>
              <a:rPr sz="2500" spc="-10" dirty="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44144" y="1323847"/>
            <a:ext cx="7588250" cy="20422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While doing </a:t>
            </a:r>
            <a:r>
              <a:rPr sz="1400" spc="-5" dirty="0">
                <a:latin typeface="Arial"/>
                <a:cs typeface="Arial"/>
              </a:rPr>
              <a:t>time-wise analysis </a:t>
            </a:r>
            <a:r>
              <a:rPr sz="1400" dirty="0">
                <a:latin typeface="Arial"/>
                <a:cs typeface="Arial"/>
              </a:rPr>
              <a:t>of </a:t>
            </a:r>
            <a:r>
              <a:rPr sz="1400" spc="-5" dirty="0">
                <a:latin typeface="Arial"/>
                <a:cs typeface="Arial"/>
              </a:rPr>
              <a:t>given </a:t>
            </a:r>
            <a:r>
              <a:rPr sz="1400" dirty="0">
                <a:latin typeface="Arial"/>
                <a:cs typeface="Arial"/>
              </a:rPr>
              <a:t>hotel booking dataset, </a:t>
            </a:r>
            <a:r>
              <a:rPr sz="1400" spc="-10" dirty="0">
                <a:latin typeface="Arial"/>
                <a:cs typeface="Arial"/>
              </a:rPr>
              <a:t>we </a:t>
            </a:r>
            <a:r>
              <a:rPr sz="1400" spc="-5" dirty="0">
                <a:latin typeface="Arial"/>
                <a:cs typeface="Arial"/>
              </a:rPr>
              <a:t>answered following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questions: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20"/>
              </a:spcBef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"/>
                <a:cs typeface="Arial"/>
              </a:rPr>
              <a:t>What </a:t>
            </a:r>
            <a:r>
              <a:rPr sz="1400" dirty="0">
                <a:latin typeface="Arial"/>
                <a:cs typeface="Arial"/>
              </a:rPr>
              <a:t>are the </a:t>
            </a:r>
            <a:r>
              <a:rPr sz="1400" spc="-5" dirty="0">
                <a:latin typeface="Arial"/>
                <a:cs typeface="Arial"/>
              </a:rPr>
              <a:t>most </a:t>
            </a:r>
            <a:r>
              <a:rPr sz="1400" dirty="0">
                <a:latin typeface="Arial"/>
                <a:cs typeface="Arial"/>
              </a:rPr>
              <a:t>busy months </a:t>
            </a:r>
            <a:r>
              <a:rPr sz="1400">
                <a:latin typeface="Arial"/>
                <a:cs typeface="Arial"/>
              </a:rPr>
              <a:t>for</a:t>
            </a:r>
            <a:r>
              <a:rPr sz="1400" spc="-190">
                <a:latin typeface="Arial"/>
                <a:cs typeface="Arial"/>
              </a:rPr>
              <a:t> </a:t>
            </a:r>
            <a:r>
              <a:rPr sz="1400" smtClean="0">
                <a:latin typeface="Arial"/>
                <a:cs typeface="Arial"/>
              </a:rPr>
              <a:t>hotels</a:t>
            </a:r>
            <a:r>
              <a:rPr sz="1400" smtClean="0">
                <a:latin typeface="Arial"/>
                <a:cs typeface="Arial"/>
              </a:rPr>
              <a:t>?</a:t>
            </a:r>
            <a:endParaRPr lang="en-US" sz="1400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20"/>
              </a:spcBef>
              <a:buAutoNum type="arabicParenBoth"/>
              <a:tabLst>
                <a:tab pos="355600" algn="l"/>
              </a:tabLst>
            </a:pPr>
            <a:endParaRPr sz="14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-5" dirty="0">
                <a:latin typeface="Arial"/>
                <a:cs typeface="Arial"/>
              </a:rPr>
              <a:t>How </a:t>
            </a:r>
            <a:r>
              <a:rPr sz="1400" dirty="0">
                <a:latin typeface="Arial"/>
                <a:cs typeface="Arial"/>
              </a:rPr>
              <a:t>does bookings </a:t>
            </a:r>
            <a:r>
              <a:rPr sz="1400" spc="-5" dirty="0">
                <a:latin typeface="Arial"/>
                <a:cs typeface="Arial"/>
              </a:rPr>
              <a:t>varies </a:t>
            </a:r>
            <a:r>
              <a:rPr sz="1400">
                <a:latin typeface="Arial"/>
                <a:cs typeface="Arial"/>
              </a:rPr>
              <a:t>along </a:t>
            </a:r>
            <a:r>
              <a:rPr lang="en-US" sz="1400" dirty="0" smtClean="0">
                <a:latin typeface="Arial"/>
                <a:cs typeface="Arial"/>
              </a:rPr>
              <a:t> with the </a:t>
            </a:r>
            <a:r>
              <a:rPr sz="1400" spc="-5" smtClean="0">
                <a:latin typeface="Arial"/>
                <a:cs typeface="Arial"/>
              </a:rPr>
              <a:t>year</a:t>
            </a:r>
            <a:r>
              <a:rPr lang="en-US" sz="1400" spc="-5" dirty="0" smtClean="0">
                <a:latin typeface="Arial"/>
                <a:cs typeface="Arial"/>
              </a:rPr>
              <a:t>?</a:t>
            </a: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endParaRPr lang="en-US" sz="1400" spc="-5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lang="en-US" sz="1400" spc="-5" dirty="0" smtClean="0">
                <a:latin typeface="Arial"/>
                <a:cs typeface="Arial"/>
              </a:rPr>
              <a:t>In which month most number of peoples arrive?</a:t>
            </a: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23950"/>
            <a:ext cx="5410200" cy="314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562600" y="1352550"/>
            <a:ext cx="3276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2016 had the highest booking.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2015 </a:t>
            </a:r>
            <a:r>
              <a:rPr lang="en-US" sz="1600" dirty="0" smtClean="0"/>
              <a:t>had </a:t>
            </a:r>
            <a:r>
              <a:rPr lang="en-US" sz="1600" dirty="0" smtClean="0"/>
              <a:t>lowest bookings.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overall City hotels had the most of the bookings.</a:t>
            </a:r>
          </a:p>
          <a:p>
            <a:endParaRPr lang="en-US" sz="1600" dirty="0" smtClean="0"/>
          </a:p>
          <a:p>
            <a:endParaRPr lang="en-US" dirty="0"/>
          </a:p>
        </p:txBody>
      </p:sp>
      <p:sp>
        <p:nvSpPr>
          <p:cNvPr id="4" name="Notched Right Arrow 3"/>
          <p:cNvSpPr/>
          <p:nvPr/>
        </p:nvSpPr>
        <p:spPr>
          <a:xfrm>
            <a:off x="4876800" y="1885950"/>
            <a:ext cx="609600" cy="457200"/>
          </a:xfrm>
          <a:prstGeom prst="notch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85750"/>
            <a:ext cx="6629400" cy="2170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650926"/>
            <a:ext cx="4495800" cy="249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715000" y="340995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July </a:t>
            </a:r>
            <a:r>
              <a:rPr lang="en-US" sz="1600" dirty="0" smtClean="0"/>
              <a:t>and August months had </a:t>
            </a:r>
            <a:r>
              <a:rPr lang="en-US" sz="1600" dirty="0" smtClean="0"/>
              <a:t>  the </a:t>
            </a:r>
            <a:r>
              <a:rPr lang="en-US" sz="1600" dirty="0" smtClean="0"/>
              <a:t>most Bookings. </a:t>
            </a:r>
            <a:endParaRPr lang="en-US" sz="1600" dirty="0"/>
          </a:p>
        </p:txBody>
      </p:sp>
      <p:sp>
        <p:nvSpPr>
          <p:cNvPr id="5" name="Notched Right Arrow 4"/>
          <p:cNvSpPr/>
          <p:nvPr/>
        </p:nvSpPr>
        <p:spPr>
          <a:xfrm>
            <a:off x="4953000" y="3486150"/>
            <a:ext cx="609600" cy="457200"/>
          </a:xfrm>
          <a:prstGeom prst="notch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42950"/>
            <a:ext cx="6629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086600" y="1657350"/>
            <a:ext cx="1676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From the Box   plot we can observe </a:t>
            </a:r>
            <a:r>
              <a:rPr lang="en-US" sz="1600" dirty="0" smtClean="0"/>
              <a:t>that </a:t>
            </a:r>
            <a:r>
              <a:rPr lang="en-US" sz="1600" dirty="0" smtClean="0"/>
              <a:t>as </a:t>
            </a:r>
            <a:r>
              <a:rPr lang="en-US" sz="1600" dirty="0" smtClean="0"/>
              <a:t>the total number of people increases </a:t>
            </a:r>
            <a:r>
              <a:rPr lang="en-US" sz="1600" dirty="0" err="1" smtClean="0"/>
              <a:t>adr</a:t>
            </a:r>
            <a:r>
              <a:rPr lang="en-US" sz="1600" dirty="0" smtClean="0"/>
              <a:t> also increases.</a:t>
            </a:r>
          </a:p>
          <a:p>
            <a:endParaRPr lang="en-US" dirty="0"/>
          </a:p>
        </p:txBody>
      </p:sp>
      <p:sp>
        <p:nvSpPr>
          <p:cNvPr id="4" name="Notched Right Arrow 3"/>
          <p:cNvSpPr/>
          <p:nvPr/>
        </p:nvSpPr>
        <p:spPr>
          <a:xfrm>
            <a:off x="6477000" y="2190750"/>
            <a:ext cx="609600" cy="457200"/>
          </a:xfrm>
          <a:prstGeom prst="notch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105400" y="1504950"/>
            <a:ext cx="3886200" cy="14285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400" dirty="0"/>
              <a:t>Total no of peoples stay in the hotel and lead </a:t>
            </a:r>
            <a:r>
              <a:rPr lang="en-US" sz="1400" dirty="0" smtClean="0"/>
              <a:t>time</a:t>
            </a:r>
            <a:r>
              <a:rPr lang="en-US" sz="1400" dirty="0"/>
              <a:t> have slightly positive correlation. </a:t>
            </a:r>
            <a:endParaRPr lang="en-US" sz="1400" dirty="0" smtClean="0"/>
          </a:p>
          <a:p>
            <a:pPr>
              <a:buFont typeface="Wingdings" pitchFamily="2" charset="2"/>
              <a:buChar char="q"/>
            </a:pPr>
            <a:endParaRPr lang="en-US" sz="1400" dirty="0"/>
          </a:p>
          <a:p>
            <a:endParaRPr lang="en-US" sz="1400" dirty="0"/>
          </a:p>
          <a:p>
            <a:pPr marL="299085" marR="203200" indent="-287020">
              <a:lnSpc>
                <a:spcPct val="150000"/>
              </a:lnSpc>
              <a:buClr>
                <a:srgbClr val="000000"/>
              </a:buClr>
              <a:tabLst>
                <a:tab pos="299085" algn="l"/>
                <a:tab pos="299720" algn="l"/>
              </a:tabLst>
            </a:pPr>
            <a:endParaRPr lang="en-US" sz="1200" spc="-5" dirty="0" smtClean="0">
              <a:solidFill>
                <a:srgbClr val="202020"/>
              </a:solidFill>
              <a:latin typeface="Roboto"/>
              <a:cs typeface="Roboto"/>
            </a:endParaRPr>
          </a:p>
          <a:p>
            <a:pPr marL="299085" marR="203200" indent="-287020">
              <a:lnSpc>
                <a:spcPct val="150000"/>
              </a:lnSpc>
              <a:buClr>
                <a:srgbClr val="000000"/>
              </a:buClr>
              <a:tabLst>
                <a:tab pos="299085" algn="l"/>
                <a:tab pos="299720" algn="l"/>
              </a:tabLst>
            </a:pPr>
            <a:r>
              <a:rPr sz="1200" spc="-5" smtClean="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8200" y="361950"/>
            <a:ext cx="29514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 spc="-5" dirty="0">
                <a:latin typeface="Arial"/>
                <a:cs typeface="Arial"/>
              </a:rPr>
              <a:t>Correlation</a:t>
            </a:r>
            <a:r>
              <a:rPr sz="2500" b="0" spc="-35" dirty="0">
                <a:latin typeface="Arial"/>
                <a:cs typeface="Arial"/>
              </a:rPr>
              <a:t> </a:t>
            </a:r>
            <a:r>
              <a:rPr sz="2500" b="0" spc="-5" dirty="0">
                <a:latin typeface="Arial"/>
                <a:cs typeface="Arial"/>
              </a:rPr>
              <a:t>Heatmap</a:t>
            </a:r>
            <a:endParaRPr sz="2500">
              <a:latin typeface="Arial"/>
              <a:cs typeface="Arial"/>
            </a:endParaRPr>
          </a:p>
        </p:txBody>
      </p:sp>
      <p:sp>
        <p:nvSpPr>
          <p:cNvPr id="4098" name="AutoShape 2" descr="data:image/png;base64,iVBORw0KGgoAAAANSUhEUgAAAfcAAAGWCAYAAABl3crYAAAABHNCSVQICAgIfAhkiAAAAAlwSFlzAAALEgAACxIB0t1+/AAAADh0RVh0U29mdHdhcmUAbWF0cGxvdGxpYiB2ZXJzaW9uMy4yLjIsIGh0dHA6Ly9tYXRwbG90bGliLm9yZy+WH4yJAAAgAElEQVR4nOzdd3hUZfbA8e+ZyaSHFiAE6UWkgxUFAQUREbuiYgNdcS3YKwoCdt3frruuq4sNLOiCDVBRQQQERFCQLkW6koSEtEmdcn5/3JtkJqQNJCTG9/M882Tuvee+98wwzJn3vU1UFcMwDMMw6g9HbSdgGIZhGEb1MsXdMAzDMOoZU9wNwzAMo54xxd0wDMMw6hlT3A3DMAyjnjHF3TAMwzDqGVPcDcMwDKMWicibIpIiIhvLWS4i8i8R2SEi60XkxMraNMXdMAzDMGrXdGB4BcvPAzrbj3HAK5U1aIq7YRiGYdQiVV0KHKog5CLgbbWsBBqJSGJFbZribhiGYRh123HAvoDp/fa8coXVaDqGcYwsStrxh7qO8klv313bKYQs5pShtZ1CSPa//m5tpxCyBp3iajuFkO36rqC2UwjZSYtWyNG2UdXvnCGJnW/BGkovMk1Vpx3t9itjirthGIZhhMjnr1p/wi7kR1vMfwNaB0y3sueVywzLG4ZhGEaIfH6t0qOazAWut4+a7wdkquqBilYwPXfDMAzDCJHPX31ticj7wGCgqYjsBx4HXACq+irwBTAC2AHkAmMra9MUd8MwDMMIkcdbfdVdVa+uZLkCt4fSpinuhmEYhhGi6uy51wRT3A3DMAwjRNW4P71GmOJuGIZhGCHym+JuGIZhGPWLGZY3DMMwjHqmsBoPqKsJprgbhmEYRohMz90wDMMw6hlzQJ1hGIZh1DOm524Yf0BvP/siG75fRVzjRkya/p9juu2w9icSOWQciAPP+q8p+OHD4ABnGFHn34szoROal03u3OfQrBQAIk67Alevc0D95C+chnf3GgDibnkDLcwDvx9VHzlv3xPUZPgplxB11k1kvTQazcs6qvxVlWdmLWfpxj1EhYfx1A1n061Ns8PiNu05yKMzFpHv8TKwR1seGdUfEeG+175mV3IGANm5hcRFh/PxY6Mo9PqY8t4SNu05iIjwyKj+nNqlwhtjVVlUr9Npct394HDgXvwpmfNmBAeEuWh26xTC23XF787k4EuP4E09AE4nTf8ykfD2J4DDSc6yz8mcOx2A+JsnEd13AL6sdH5/+MpqybOIq9MpRJ93B4iTgjWfk7/s/eAAp4uYSx8hLPF4NC8L9+wp+DOSCetwEtHnjANnGPi85H79Kt5da8EVQeyoyTgbt0TVj2frCvIWvlatOQdqcMpptL7jbnA4Sf1iHsnvvxO0PLZXH1rffhdRHTqy84nHyVj6LQDhCS3oOPUZEEHCwkj55ENS531aY3lWxK91u+duri3/JyIi7mpqZ4yI/LuC5ReLSLeA6aki8oe6pdjp5w1l/AtTj/2GxUHk0FvJmf047jduw9V1EI741kEh4T2Hofk5uF8bR+GPc4gcPAYAR3xrXF0H4n7zNnJmP07kObeClPwXz/lgAu4Zdx5W2CWuKWHt+uLPTKmWl/Ddxr3sSclg/tTRTL5mEFNnLi0zburMpUy5dhDzp45mT0oGyzbtBeD/bh7Gx4+N4uPHRnHOiR0Y2rcDAB8u2wLAp5Ou5PW7RvLCRyuq53QkcdBkzEMkP38nvz14BTGnn4vruPZBIXGDL8Kfk81v911C1vyZNL56PAAxpw1FXOH8/vBVHHjsWuLOvpSwptZttt3fzSP5+fFHn18Z+UaffxfZ7z5M5stjCO85BEeztkEhESeOQPOyyfzXteR/P5uoc24BQHMzyZ45gaz/3ETOJ88Qe+kjxevkL/8fmf++gaxXbyasTQ9cnU6t/twBHA7a3HU/2x++j81jR9Pk7KFEtm0XFFKYnMTu557k0DcLguZ70lL55Y5xbBk3hl9uu5kWV1+HK75pzeRZCZ+/ao/aYoq7URMuBoqLu6pOUtWFtZhPyDr37kFM3LG//aYz8Xj8GQfQzGTwe/FsWYqrU7+gmLDO/fBs/AYAz9ZlhLXpDYCrUz88W5aCz4tmJuPPOIAz8fhKtxl19s3kL34LqJ6eyKL1u7mwXxdEhN4dWpCdV8DBzJygmIOZOeTkF9K7QwtEhAv7deGbdbuDYlSVr37awfkndwLg1wOHOM3uqcc3iCYuKoKNe47+B0lEx+54k/fhPfgb+LzkrPya6JMGBcVEnzQI99LPAMhZ9Q2R3e3CpyARkeBwIuGRqNeDP896rQW/rMXvPrpRkLKEHXcC/kO/408/AD4vhRsXEX5C/6CY8BP6U/jzVwAUbl6Cq/2JAPiSdqDZadbzlN0QFgFOF3gK8O7+2VrZ58V3YDuOhoePtlSHmBO6kf/bfgoP/I56vaQvWkijM84MiilMTiJv56+oP7g6qteLejwASLgLkaO+c+sRK/RqlR61xRT3PykReUBEVovIehGZEjD/UxH5SUQ2ici4gPljRWSbiKwC+pfZqBV3BnAh8IKI/CwiHUVkuohcbi/fLSLP2Mt+FJETReQrEflVRP5aWX71ncTGo9kHi6f92alIXHxQjCM2Hn+WHaN+tCAXiWqAxMXjD1hXs1ORWHtdVWJGTSX2+hdx9T63OCas02n4s9PwH9xVba8hJSOHFo1ji6cTGsWSnBFc3JMzckhoHFM83aJRDCmlYn7acYD4uGjaJjQCoEurpny7fjden5/9qVls3nuQpPSjH4xyNmmONy25eNp7KAVn4+bBMY2b4z1kx/h9+HPdOGIbkrNqIVqQT+uXv6TVPz8j8/N38edUf0EPJA2a4gsYZfFnHsQRF9x7lbim+OxdNfj9aIEbiW4QFOPqNhDfge3g8wSvGxmD6/jT8excUyP5u5o2w5NS8n4Xph7E1azqPyRczZrT9bW36fXBpyR98C6etNSaSLNSx/iucCEz+9z/hERkGNAZOBUQYK6IDFTVpcCNqnpIRKKA1SLyERAOTAFOAjKBb4G1ZbWtqitEZC7wmap+aG+vdNheVe0jIv8ApmP9WIgENgKvVpKfcQTcMx9C3WlIdENiRj2JP20/vqQdRPQbRc6sibWdXpm+WL2dEad0Kp6+9IwT2HkgnVHPfEjLJnH06dACp6N2+ycRHXugfh/77hiOI6YBiRNfJ3/jKmsUoA5zNmtH9DnjyH77weAFDgcxl08k/4ePrZGBOshzMIUtN1+PK74pHZ94lvSl3+JNTz/mefjq9i53U9z/pIbZj6ICHYtVTJcCd4rIJfb81vb8FsBiVT0IICL/Ayof7y3fXPvvBiBWVbOBbBEpEJFGleRXzB5ZGAdwz/NPMPK6q44ipbpB3WlIXEkvxhHXtHgYtYjfnYajQTN87jQQBxIRjeZlodlpOALWlbimqDutuF2w9rl6tn+PM/F4NN+No2ECcWNfKo6PveFF3O/ci+ZkhJT3zMUb+XDZZgB6tG0e1KNOznCT0CgmKD6hUQzJ6SU99aSMHJoHxHh9fhau3cWsCZcXzwtzOnh4VMmg0TXPf0zb5g1DyrMsvkMphMUnlGynSXN86cHD/b70FMKaJOA7lAIOJ47oWPzuTGLOOJe89d+Dz4c/K538besI79C1Rou7ZqXibFgysuBo2Ax/dnDvVbNTcTZojjcrFRwOJCIWzbVGFKRBU2KvmkrOx8/iT/89aL2YC+7Hn/YbBSs/qrH8PakHcTUveb/DmzbDc/BgBWuU005aKnm7dhLbs0/xAXfHUl0/Wt4My/85CfCMqvaxH51U9Q0RGQwMBU5X1d5YxTWyBrZfYP/1Bzwvmg4rL7/SjajqNFU9WVVPrg+FHcB3YBvOxi2RhgngCMPVdSCeHT8ExXh3/ICrxxAAXF0G4N27HgDPjh9wdR0IzjCkYQLOxi3xHdgGrggIj7JWdkVYB8+l7sGfuofsl68l+783kf3fm9DsVNwz7g65sAOMHtyj+CC4IX3aM3flVlSVdTuTiI2MoFnD4OLerGEMMZHhrNuZhKoyd+VWzu7Vrnj597/sp32LRkHD+3mFHnILrCHkFZv34XQ46NSySci5llawczNhLVoT1qwlOMOI6TeM3J+CB4ly1ywlduBIAGJOHUL+ptUAeFOTiex2MmDte4/o3APP77uPOqeKeH//BUeT43A0agHOMMJ7nI3nlxVBMYVbVxDex9r9Et5tEJ5d1u9kiYwh7ppnyV34Gt59G4PWiTr7RiQyhtwvyz1Wtlrk/LKFyONaEd4iEQkLo/HZQ8n4flmV1nU1bYaEhwPgjI0jtkcv8vftqcl0y2WG5Y266CvgCRF5T1XdInIc4AEaAumqmisiJwBFR3L9APxTROKBLOAKYF0F7WcDR3M0Wpn5qWr1HM5dBW9MeY5tP2/AnZnFI5dfz8ix19D//HMrX/FoqZ+8ha8Sc8VU61S4DQvwp+0lYsA1+JK2492xisL1XxN9/n3E3jwNzXeTO/c5APxpe/H88h2xN74C6iNvwSugfiS6ETGXPGa173Dg2bwE766a2Z8KMLBHG5Zu3MN5E2cSGR7GkzecVbzs0idn8fFjowCYOPpMHp2xiIJCHwO6t+HMHm2K4+av3sGIUzoHtXsoK49xL32GQ4TmjWJ4duyQ6knY7+PQ9BdIeOglcDhxL5mL57edNLrsFgp2bSFvzVLci+fQ9NapHPd/n+DPyeLgSxMAyF4wi6a3PE7L5/4HIriXzMOzbwcATW9/isiuJ+GMa0Srlz4n48NpuJfMqYZ8/eR+8S/irnseHA4K1s7Hd3A3UWeNxfv7VjxbV1Cw5nNiL51AwzvftU6F+/AJACJOvQRnk5ZEDbqeqEHXW6/hnQes0ysHXYfv4B4a3DINgIJVn1Cw5oujz/ew/H3sfenvdH7uH4jTSer8z8jfvYvEMX8hd9svZK5YRnSXrnSc+gzO2DganT6AlmNuYvON1xLZth2t/joe6+BPIXnW++Tv2ln9OVZBobdWNltlonX8XD2j+oiIW1Vj7ed3AX+xF7mBa4H9wKdAO2Ar0AiYrKqLRWQs8AiQAfwMFKrqHeVspz/wGlav/HJgIvY+eBHZDZysqqkiMsZ+foe9XuCyw/JT1V/Le22Lknb8oT7IJ719d22nELKYU/5QZzOy//V3azuFkDXodOzP0Dhau74rqDyojjlp0YqjPsz+wa/WVuk75/lz+9bKIf2m5/4nUlTY7ef/BP5ZRth55az7FvBWFbeznIBT4YAxAcvaBTyfjnVAXVnLysvPMAyj1tX1fe6muBuGYRhGiLzm2vJGfSUij2Ltfw80W1Wfqo18DMMwjhXTczfqLbuIm0JuGMafjinuhmEYhlHPeHy1nUHFTHE3DMMwjBCZnrthGIZh1DOmuBuGYRhGPWOKu2EYhmHUM35T3A3DMAyjfjE9d8MwDMOoZ8zR8oZhGIZRz5hhecMwDMOoZ0xxN4xj4I92l7Wfrn+xtlMI2d39htV2CiFZ/uBptZ1CyFyJ7Ws7hZB171nH731aQ3z+6rvZm4gMx7pRlhN4XVWfLbW8DTAD606dTuBhVa3wfryOasvOMAzDMP4k/P6qPSojIk7gZaw7cnYDrhaRbqXCHgNmqWpf4CrgP5W1a3ruhmEYhhEib/UNWJwK7FDVnQAi8gFwEbA5IEaBBvbzhsDvlTVqirthGIZhhKga97kfB+wLmN4PlN6nNBn4WkTGAzHA0MoaNcPyhmEYhhGiqg7Li8g4Efkx4DHuCDZ3NTBdVVsBI4B3RKTC+m167oZhGIYRIq3iAXWqOg2YVkHIb0DrgOlW9rxANwHD7fa+F5FIoCmQUl6jpuduGIZhGCGqrgPqgNVAZxFpLyLhWAfMzS0VsxcYAiAiXYFI4GBFjZqeu2EYhmGEyF9NV6hTVa+I3AF8hXWa25uquklEpgI/qupc4D7gNRG5B+vgujGqqhW1a4q7YRiGYYTI762+89ztc9a/KDVvUsDzzUD/UNo0xd0wDMMwQqTmCnWGYRiGUc+Y4m4YhmEY9Ywp7oZhGIZRz5hbvhqGYRhGPWN67oZhGIZRvzg8FZ6JVutMcT9KIvIFMFpVM2o7l+omIouB+1X1RxHZDZysqqkVxE9Q1acDpleo6hk1n2nFwtqfSOSQcSAOPOu/puCHD4MDnGFEnX8vzoROaF42uXOfQ7OsCz9FnHYFrl7ngPrJXzgN7+41AMTd8gZamAd+P6o+ct6+J6jJ8FMuIeqsm8h6aTSal3VMXufbz77Ihu9XEde4EZOmV3rTqGOi/6CBPDRpEg6ng4//N4s3X3k1aPkV14zmquuuw+f3kZuTy9RHJrBzxw7CXC4mPf0U3Xv2xK9+npsylR9X/nBMclZV/rZkP8t3ZxEZJkwe1o4TmkcfFrclOZfJC3ZT4FX6t2vA/YNaISIs3J7OtJUH2HUonxlXdaFbQkyN5/vcvHUs25pEpMvJE1ecTNfjGh8Wt3l/OhNn/0iB18eALi146ILeiAivLNjMR6t30SQmAoDx53bnzBMSaybPzzewbGuKledlfel6XKPD8/wtg4kfraHA42dAl+Y8dH5PREpOO5uxbAd/n7+JxROG0zgmgtU7U7n73R84rrH1b3R295b89ewu1Z5/aeKv28XdXKEugH3rvZCo6oj6WNiP0ITAibpQ2BEHkUNvJWf247jfuA1X10E44lsHhYT3HIbm5+B+bRyFP84hcvAYABzxrXF1HYj7zdvImf04kefcCgGXc875YALuGXceVtglrilh7frizyz3ypA14vTzhjL+hanHdJsVcTgcTJg6hVvHjOXic87lvAsvoEOnTkExX8yZy2XDz2PUiJFM/+9/eWDiowBcdtVV1t/h53HLtddz/6MTgr7ga9Ly3Vnsyyjgkxu68eiQtjyzaG+Zcc98u5fHhrTlkxu6sS+jgBV7rB9xHeMjeX5kB/oeF3tM8l22NYm9qW7m3X8uky49kSc/XVtm3JOfruXxy05k3v3nsjfVzfJtycXLrhvQmVl3DWXWXUNrpLADLNuWwt7UHObdO4RJF/fmybnrys5zzjoev7gP8+4dwt7UHJZvK/l/lJSRx/fbU0hsFBW0Tt928cwafxazxp91TAo7WMW9Ko/a8qcp7iLSTkR+EZH3RGSLiHwoItEisltEnhORNcAVIjJMRL4XkTUiMltEYkVkuIjMDmhrsIh8Zj/fLSJN7ef3ishG+3F3wHY3Bqx7v4hMtp/fKSKbRWS9fZu/8nKPFZG3RGSDHXuZPf8V+0YEm0RkSkD8bhGZYr+GDSJyQiXtHPaaK3kvPxWRn+ztjrPnPQtEicjPIvKePc9t/xURecF+XzaIyJUB7+Ni+9+i6N9GitoLeG/+VqV/5DI4E4/Hn3EAzUwGvxfPlqW4OvULignr3A/Pxm8A8GxdRlib3gC4OvXDs2Up+LxoZjL+jAM4E4+vdJtRZ99M/uK3sC4kdex07t2DmLi4Y7rNivTo05u9e/bw2759eD0evpz3GWcNOycoJsftLn4eFR1N0UW3OnbuxKoVKwA4lJZGdlY23Xv1PCZ5L9mZyYiuTRAReibGkF3gIzXHExSTmuMhp9BHz8QYRIQRXZuw+NdMANo3iaJd48hjkivAt5sPcMGJbRERerWJJzvPw8GsvKCYg1l55BR46NUmHhHhghPbsmhTpXcNrd48txzggr6t7TybkJ3v4WBWfqk888kp8NKrjfX+X9C3NYu2HChe/sIXG7hneHeOzc+8ijl8WqVHbfmzDct3AW5S1eUi8iZwmz0/TVVPtIv0x8BQVc0RkYeAe4GngWkiEqOqOcCVQFAxFpGTgLFYt+oT4AcRWQKkV5DPw0B7VS0QkcPHp0pMBDJVtae9raIxt0dV9ZA94vCNiPRS1fX2slT7Nd0G3A/8pax27Nf8WBmvuaIu4I32dqOA1SLykao+LCJ3qGqfMuIvBfoAvbFudrBaRJbay/oC3bHuT7wc6C8iW4BLgBNUVSt5byoksfFodsklmP3ZqThbBv+yd8TG48+yY9SPFuQiUQ2QuHh8v/9SHKfZqUhsvD2hxIyaCgoF6+bjWfcVAGGdTsOfnYb/4K4jTbneSEhoQfLvJV/MyQcO0LPP4R+PK6+7juv/ciMul4u/jL4WgK1btjB46FDmz51Hi8REuvbsQYvElmxct/6w9avbQXchLWLDS15HbDgp7kKaxriK56W4C0koFXPQXVjjuZUlJSuPhICebELDKFKy8mnWICogJp+EhqVjSn4AfLDiV+at2UO34xpz//m9aBBd8tqqL89SOTSwcmjWIDIgJo+EhiXTRa8FrB8xzRtE0SWx4WFtr997iCte+pZmcZHce153OiU0OCymuplh+bpln6out5+/Cwywn//P/tsP6AYsF5GfgRuAtqrqBb4ELhCRMOB8YE6ptgcAn6hqjqq6sX4knFlJPuuB90TkWsBbQdxQ4OWiCVUt+sEwyh5xWItVILsFrPOx/fcnoF0F7ZT5mivJ+04RWQesxLqbUedK4gcA76uqT1WTgSXAKfayVaq6X1X9wM92rplAPvCGiFwK5JbVqATcSnH6D2UPndYU98yHcM+4m5wPHyei70icrbpDWAQR/UaRv+zdY5rLH93/3nmH8wedxYvPPs+48bcD8Oms2SQnJfH+vDk8+PhE1v20Bl91XczbCDKqXwc+e3A4s+4cSrMGkfzt85r/ARWqvEIvry/Zxm1DTzhsWdeWDfnygWHMHn8WV5/egXveW3VMcnJ6vFV61JY/W8+99E+toukc+68AC1T16jLW/QC4AziEdTH/7Cpu00vwj6jA8brzgYHABcCjItLT/iFRKRFpj9UjP0VV00Vkeqm2C+y/Pir+d67oNZe13cFYPxJOV9VcsQ66O5oxyIKA5z4gzL6RwqlYd0G6HOt9P7v0ioG3Usx8fmSZP6PVnYbENSuedsQ1RbPTgmL87jQcDZrhc6eBOJCIaDQvC81OwxGwrsQ1Rd1pxe0CaG4mnu3f40w8Hs1342iYQNzYl4rjY294Efc796I5f77DMpKTk0hoWbL/NiExkZTk5HLj58+bx6NPPgE8gM/n44Unnixe9vZHs9mzs+ZGQ2atO8inG61jRbslRJMU0AtPdhfSPDa4J9s8NpzkUjHNYqu/t1ueD77/lY9XWe9H91aNSc4o6YUnZ+bRvEHwf8nmDSJJziwdY/Wi4+NKYi89pT3jZ6yovjxX7uTj1XtK8gzMIaskh5I8o0jOLBmqL3ot+w/l8lt6LqNe+tZeN5+rXl7Ce7cOpGlA/md2SeDpuetIzymgsX2AYE2RKt7yrbb82XrubUTkdPv5aGBZqeUrsYaFOwGISIyIFO1kXQKcCNxMqSF523fAxfZ+/BisYeXvgGSguYjEi0gEMNJu2wG0VtVvgYeAhkB5+7oXALcXTdjD8g2wfpRkikgCcF4VXn9Z7VT0msvSEEi3C/sJWD3/Ih4RcZWxznfAlSLiFJFmWD9oyv15be/zb2jfTOEerOH8I+I7sA1n45ZIwwRwhOHqOhDPjuCjrr07fsDVYwgAri4D8O61ei6eHT/g6joQnGFIwwScjVviO7ANXBEQbn8puSKsg+dS9+BP3UP2y9eS/d+byP7vTWh2Ku4Zd/8pCzvApnXraduuHce1akWYy8XwC0ayeMHCoJg27doVPx949lns3b0bgMjISKKirPe434AB+Lw+du7YUWO5jurdjJnXdGXmNV0Z3LERX2w5hKqy4UAOsRHOoCF5gKYxLmLCnWw4kIOq8sWWQwzqcPhwcU256vSOxQfAndW9JfPW7EFVWb83jdhIV9CQPECzBlHERLhYvzcNVWXemj2c1c364RW4f37Rpt+rdUj7qn4dig90O6trC+at3WfneYjYCFfQkLyVZyQxEWGs32u9//PW7uOsrol0btGAxRPOY/4Dw5j/wDASGkTywe2DaBoXSWp2fvGxGhv2peNXaFQDuxVKE7+/So/a8mfruW8Fbrf3t28GXgHGFy1U1YMiMgZ43y7EYO2P3qaqPrEOohuDNXQdRFXX2L3noqL1uqquBRDr1n2rgN+Aop24TuBdEWmI1Xv+VwVH3T8JvGwfmOcDpqjqxyKy1m5vH9b+6sqU106Zr7mcNr4E/mrvF9+K9eOgyDRgvYisUdVrAuZ/ApwOrMMaLXlQVZOKDvQrQxwwR0Qisd6be6vw2sqmfvIWvkrMFVOtU+E2LMCftpeIAdfgS9qOd8cqCtd/TfT59xF78zQ0303u3OcA8KftxfPLd8Te+Aqoj7wFr4D6kehGxFzymNW+w4Fn8xK8u9YccYrV5Y0pz7Ht5w24M7N45PLrGTn2Gvqff26t5ePz+Xh60mReeXsGTqeDT2fN5tft27ntnrvZvGEDixd+w9U3XMdp/fvj9XrJyszksfvuB6BJ03henTEDv/pJSUpmwr1H/hEIVf92DVi+O5OLZ2wiMszB4+eU7KUa/d4WZl7TFYCHz2rN5AV7KPD6OaNtQ/q3s4ritzsyeGHJPtLzvNw951eObxbFvy+pbM/VkTuzSwuW/ZLEyBe+ItLlZOoVJxcvG/XPhcy6aygAj17c1zoVzuOjf5cEBnRpAcA/5m9k6+8ZiEDLxjFMvKRvDeWZwLJtyYz8+0Irz0tLtjPqpW+ZNf4sK88LezHxo7UUeH3075zAgOObV9jugo2/M2vVbsIcQoTLyXNXnnxMzqxw+Op2z10quSVsvSEi7YDPVLVHLadi1IDyhuXrqp+uf7G2UwjZ3f2G1XYKIVn+4Gm1nULIXIntazuF0Plqb7/ykYq8/Pmjrv7n3vBtlb5zvppxVq0c3P9n67kbhmEYxlGr6/vc/zTFXVV3A3W61y4iY4G7Ss1erqq3lxVvGIZh1A7x1s6pj1X1pynufwSq+hbwVm3nYRiGYVRM6vipmaa4G4ZhGEaoTHE3DMMwjHrGFHfDMAzDqF/EX7fPEjDF3TAMwzBCVbWLidYaU9wNwzAMI0TqK6g8qBaZ4m4YhmEYoTLD8oZhGIZRv1TxHl+1xhR3wzAMwwiRmp67YRiGYdQzpuduGIZhGPWL35dfeVAtMsXdqBdiThla2ymE5I92hzWAF1d+XdsphMT/9t21nULIXHIffN8AACAASURBVM1a13YKIXM2rviWrPWV2eduGIZhGPWMat2+Qp2jthMwDMMwjD8aVW+VHlUhIsNFZKuI7BCRh8uJGSUim0Vkk4jMrKxN03M3DMMwjBBV19HyIuIEXgbOAfYDq0VkrqpuDojpDDwC9FfVdBGpdF+IKe6GYRiGESJ/9Q3LnwrsUNWdACLyAXARsDkg5mbgZVVNB1DVlMoaNcXdMAzDMELk91fb5WePA/YFTO8HTisVczyAiCwHnMBkVf2yokZNcTcMwzCMEIWwP30cMC5g1jRVnRbi5sKAzsBgoBWwVER6qmpGRSsYhmEYhhECreL93O1CXlEx/w0IPAeylT0v0H7gB1X1ALtEZBtWsV9dXqPmaHnDMAzDCJFffVV6VMFqoLOItBeRcOAqYG6pmE+xeu2ISFOsYfqdFTVqeu6GYRiGEaLquoiNqnpF5A7gK6z96W+q6iYRmQr8qKpz7WXDRGQz4AMeUNW0ito1xd0wDMMwQuT3F1ZbW6r6BfBFqXmTAp4rcK/9qBJT3A3DMAwjRNV4KlyNMMXdMAzDMEJU1QPqaosp7oZhGIYRorp+bflaK+4i8gUwuqLz9KphG5MBt6r+7SjbGQzcr6ojS82/EOimqs8eTfvVTUTaAWeoaqXXHz7WRGQ68JmqfljF+HZ2fI/q2L6q8sys5SzduIeo8DCeuuFsurVpdljcpj0HeXTGIvI9Xgb2aMsjo/ojItz32tfsSrY+stm5hcRFh/PxY6Mo9PqY8t4SNu05iIjwyKj+nNrluOpIuVj/QQN5aNIkHE4HH/9vFm++8mrQ8iuuGc1V112Hz+8jNyeXqY9MYOeOHYS5XEx6+im69+yJX/08N2UqP678oVpzOxJvP/siG75fRVzjRkya/p9jvv2w9icSOWQciAPP+q8p+KHUR9IZRtT59+JM6ITmZZM79zk0y7owWMRpV+DqdQ6on/yF0/DuXgNA3C1voIV54Pej6iPn7XsAcDRvT9Sw2xFnOKo+8r9+BV/StiPOXVV5+v0lLN2wi6hwF0/fOIxubQ+/Iumm3clMePNr63Pcsz0Trh6EiLBlbwpT3llEgcdLmMPBxGvPpleHFgCs+mUfz3ywBK/PT+PYKN5+6IojzrOi/J964zOWrNlKZEQ4z95xGd07Hv7/5R/vfc2ni9eSlZPH2pmTi+ev3rSLp9/8nK17kvj7vVcy/Iye1Z5jZep6ca+WU+Hsa+OGRFVH1GRhPxZUdW5dK+y2dsDo2k6iLvpu4172pGQwf+poJl8ziKkzl5YZN3XmUqZcO4j5U0ezJyWDZZv2AvB/Nw/j48dG8fFjozjnxA4M7dsBgA+XbQHg00lX8vpdI3nhoxX4/VpteTscDiZMncKtY8Zy8Tnnct6FF9ChU6egmC/mzOWy4ecxasRIpv/3vzww8VEALrvqKuvv8PO45drruf/RCYhIteV2pE4/byjjX5haOxsXB5FDbyVn9uO437gNV9dBOOKDb7ca3nMYmp+D+7VxFP44h8jBYwBwxLfG1XUg7jdvI2f240SecytIyVdpzgcTcM+4s7iwA0QOGkvB8vdxz7iTgmXvETl47FGlv3TDbvYkp/Pl02OYcv0QprzzTZlxU99dxNQbhvLl02PYk5zOdxt3A/B/s5dx24Wn8cnka7nj4tP5vw+/AyArN5+p737Ly+MvZN4T1/OPW88/qjzLzX/NNnYfSOPrl+/jib9ezORpc8qMO+vkE5j93K2HzU9s1ohnxl/GyDN710h+VaHqq9KjtlRa3EWknYj8IiLvicgWEflQRKJFZLeIPCcia4ArRGSYiHwvImtEZLaIxNp3upkd0NZgEfnMfr7bPl8PEblXRDbaj7sDtrsxYN377Z44InKnfXec9fZ1eCvS285ru4jcbK8vIvKCvb0NInJlRfNLvR+niMhaEekoImNE5N/2/Oki8i8RWSEiO0Xkcnu+Q0T+Y7+HC0Tki4Blzwa8jnJHFypou7x8nwXOFJGfReSectp0isjf7HXXi8h4e/4kEVltz58mdhUQkcX2v/cqEdkmImdW0s5JIrJERH4Ska9EJLGMHMqMseevE5F1wO2V/PuGZNH63VzYrwsiQu8OLcjOK+BgZk5QzMHMHHLyC+ndoQUiwoX9uvDNut1BMarKVz/t4PyTrQL764FDnGb31OMbRBMXFcHGPZVe/rnKevTpzd49e/ht3z68Hg9fzvuMs4adExST43YXP4+KjsY6wBY6du7EqhUrADiUlkZ2Vjbdex37nk5pnXv3ICYurla27Uw8Hn/GATQzGfxePFuW4urULygmrHM/PButounZuoywNlYhcXXqh2fLUvB50cxk/BkHcCYeX+k2JSK6+K/fXeFZTJVa9POvXHRGV+tz3DGR7NxCDmaU+hxn5ODOK6R3x0REhIvO6Mo3a3+1chDIybOO9nbnFdC8USwAn6/cyjkndqJlfAPA+izXhG9WbebiwX0REfp0aUNWTj4ph7IOi+vTpQ3NmzQ4bH6r5o05oV0iDkft/Uj1+T1VetSWqg7LdwFuUtXlIvImcJs9P01VT7SL9MfAUFXNEZGHsA7ZfxqYJiIxqpoDXAkEFWMROQkYi3UtXQF+EJElQHoF+TwMtFfVAhFpVEnuvYB+QAywVkQ+B04H+gC9gaZYd+FZCpxRzvyiXM8AXgIuUtW9RQUuQCIwADgB6yIEHwKXYvWkuwHNgS3AmyISD1wCnKCqWoXXUV7bZeX7MGXsRihlnJ1XH/s8yyb2/H+r6lT79b4DjATm2cvCVPVUERkBPA4MLasdEXEFvE8H7R8dTwE3BryXFcW8BdyhqktF5IVK3peQpGTk0KJxbPF0QqNYkjNyaNYwpnheckYOCY1Lpls0iiGl1BfnTzsOEB8XTdsE65+tS6umfLt+NyNO6UxSupvNew+SlO6mV/uEask7IaEFyb8fKMnxwAF69ulzWNyV113H9X+5EZfLxV9GXwvA1i1bGDx0KPPnzqNFYiJde/agRWJLNq5bXy25/RFJbDyafbB42p+dirNll6AYR2w8/iw7Rv1oQS4S1QCJi8f3+y/FcZqdisTG2xNKzKipoFCwbj6edV8BkP/NNGJGTSVy8I0gDtzv3X9U+aek59CiSckPo4TGsSRnuGnWKPBz7CYh8LPeOI6UdOtz/PBVg7n5H5/wwqzv8Kvy3iNWv2B3cjpen58bnp9NTr6H64b24aIzuh1VrmVJPpRFi6YNi6dbxDcg+VBWmYW8rqrrw/JVLe77VHW5/fxd4E77+f/sv/2witdyu6MXDnxvf9l/CVwgIh8C5wMPlmp7APCJXfwRkY+BMzn8Cj2B1gPvicinWFfuqcgcVc0D8kTkW6w78AwA3lfrXyfZ/jFxSgXzs4CuWJcQHKaqv5ezrU9V1Q9sFpGib/UBwGx7fpKdA0AmkA+8IdZoxmeVvI7y2i4v38oMBV5V+0oMqnrInn+WiDwIRANNgE2UFPeP7b8/YRX0MtsRkR5AD2CB/XlwAiWVydKlrBj7R04jVS36UfUOcF5ZL0ACrtn8n3uv4OaRZ1ThZVePL1ZvZ8QpJcPil55xAjsPpDPqmQ9p2SSOPh1a4HQc+wtA/u+dd/jfO+8w4sILGTf+dh677wE+nTWbDp068f68ORz47TfW/bQGXx0/0vePyj3zIdSdhkQ3JGbUk/jT9uPbv4nwviPIW/Q63m0rcHUZQPTwu8iZ9Vit5fnB4vU8fOVAhp3cmfmrtzFx+gLevP8yfH5l054U3rz/MgoKvVz99P/o3SGRdi0a11qudZX1dVx3VbW4l955WDRd1J0RYIGqXl3Guh8AdwCHsK62k13FbXoJ3m0QGfD8fGAgcAHwqFgX0C/vckHl5R6qA3YOfYHyinvgbYIqHC+yf/icCgwBLsd6j86uYJUqt32kRCQS+A9wsqruE2s3SOD7XpSDj4o/OwJsUtXTQ42pwghGscBrNnu/fbHcf9eZizfy4TLr7ok92jYnKb1k+Do5w01CQG8HIKFRDMnpJT31pIwcmgfEeH1+Fq7dxawJlxfPC3M6eHhU/+Lpa57/mLbNS3omRys5OYmEliV7NhISE0lJTi43fv68eTz65BPAA/h8Pl544sniZW9/NJs9O3dVW25/ROpOQ+JKDqR0xDVFs4OHyv3uNBwNmuFzp4E4kIhoNC8LzU7DEbCuxDVF7WH24r+5mXi2f48z8XiruPcYQv431uXFPVuXETX8TkI1c9E6Zi/dAEDPdi1IOlTyVZqc7iahUWxQfEKjWJIDP+vp2TS3R6TmrNjMhKsHATD85M5Mmr7QWqdxLA1jIomOcBEd4eLk44/jl30Hq6W4vzf/e2Yt+NHKv9NxJKVmFi9LSssi4Q/Ua4e633OvateijYgUfQmPBpaVWr4S6C8inQBEJEZEinZCLQFOxLofbVn7x78DLhZrP34M1lD1d0Ay0FxE4kUkAmt4GBFxAK1V9VvgIaAhEFtGu0UuEpFIexh8MNZ1fL8DrrT3FzfD+qGwqoL5ABlYPyqeEevo+apaDlwm1r73BEquDxwLNLSvTHQP1tB6qMrLNxuobGfmAuAWEQmz82lCSSFPtfO7vLyVK2lnK9Cs6DMjIi4R6V5qvTJj7IMsM0RkgB13TRVyqNDowT2KD4Ib0qc9c1duRVVZtzOJ2MiIoCF5gGYNY4iJDGfdziRUlbkrt3J2r3bFy7//ZT/tWzQKGt7PK/SQW2DtX1uxeR9Oh4NOLZtQXTatW0/bdu04rlUrwlwuhl8wksULFgbFtGlXkuPAs89i7+7dAERGRhIVFQVAvwED8Hl97Nyxo9py+yPyHdiGs3FLpGECOMJwdR2IZ0fwGQTeHT/g6jEEAFeXAXj3WrsxPDt+wNV1IDjDkIYJOBu3xHdgG7giINx6n3FFENauL/7UPQD43YdwtraOc3C26Y0/vbz+QflGn92bTyZfyyeTr2VI347MWbHF+hz/eoC46PCgIXmAZo1iiI0KZ92vB1BV5qzYwtl9OgLQvFEMq7fuB2Dlln3Fu5fO7tORNdt/x+vzk1fgYf3OJDomVs/n+JrzTmfO38cz5+/jGXpqNz5dvBZV5eete4mLjvxDDcmD1XOvyqO2VLXnvhW43d7fvhl4BRhftNDeZzoGeN8uxACPAdtU1WcPO48BbijdsKquEev0qKIi+rqqrgUQ69q6q7DukFO0k8sJvCsiDbF6f/+q5Kj79cC3WPukn1DV30XkE6z97uuwevIPqmpSBfNPsHNNFpGRwHwRubGsjZXhI6ze+Wase/auwRqSjwPm2L1lIYTLCgYoL980wGcfkDZdVf9RxrqvY918YL2IeIDXVPXfIvIasBFIooI7DlWhncuBf9n/TmHAi1hD/ACoamEFMWOxjktQ4OtQ35SKDOzRhqUb93DexJlEhofx5A1nFS+79MlZfPzYKAAmjj6TR2csoqDQx4DubTizR5viuPmrdzDilM5B7R7KymPcS5/hEKF5oxieHTukOtPG5/Px9KTJvPL2DJxOB5/Oms2v27dz2z13s3nDBhYv/Iarb7iO0/r3x+v1kpWZyWP3Wft1mzSN59UZM/Crn5SkZCbceyQfter3xpTn2PbzBtyZWTxy+fWMHHsN/c8/99hsXP3kLXyVmCumWqfCbViAP20vEQOuwZe0He+OVRSu/5ro8+8j9uZpaL6b3LnPAeBP24vnl++IvfEVUB95C14B9SPRjYi5xB5qdzjwbF6Cd5d1ilzely8RNWQcOJyot5Dcr146qvQH9mrH0g27GP7IdCLDw3jqxmHFyy6Z/C6fTLaOt5h47dlMeONrCjxezuzZjoE92wEw5YahPPP+Enw+P+EuJ1Outz6vHVs2YUDPtlz8+Ls4RLh8YHc6t2p6VLmWZdBJXViyZivn3PZ/REW4ePqOy4qXXXTvS8z5u1Venn97Pp8tXUdegYeBf3mWK4aezPirhrJ++37ueO5dsnLy+Hb1Fl763zd8/s+7qz3PitT1YXkpOqK23IBqPs/4z0hEYlXVbY8erAL6q2pSbedVn1Q0LF8XnTj2X7WdQsheXFmtv7Nq3ElvH9sv++oQe0bNnHpWk5yNDz+/vs7rftlR79rscvwpVfrO2bptda0c0m+uUHdsfGbvSw7HGj0whd0wDOMPTKnbPfdKi7uq7sY6qrnOEpGxwF2lZi9X1Wo9R/pIqergqsSJyKNA6ctBzVbVp4502yJyLvBcqdm7VPWSI23TMAzjz66uD8vXi567qr6FdW70H5pdxI+4kJfT5ldY9wI2DMMwqosp7oZhGIZRv1R2vFptM8XdMAzDMEJU/qVV6gZT3A3DMAwjRKbnbhiGYRj1jtnnbhiGYRj1ih7xlcyPDVPcDcMwDCNUZljeMAzDMOoX03M3DMMwjPrGnOduGIZhGPWN6bkbhmEYRj1Tt4t7pXeFM4w/gt3XnPyH+iDH9+9ceVAd43dn13YKIfnp+hdrO4WQnTh9fOVBdYzDFV7bKYSswX1zjvpObe3atq3Sd87uPXtq5a5wjtrYqGEYhmEYNccMyxuGYRhGiGqlOx4CU9wNwzAMI0R1fdjbFHfDMAzDCFFd77nX9R8fhmEYhlHnOJAqPapCRIaLyFYR2SEiD1cQd5mIqIicXHl+hmEYhmGERKr4qLQdESfwMnAe0A24WkS6lREXB9wF/FCV/ExxNwzDMIwQVVdxB04FdqjqTlUtBD4ALioj7gngOSC/Ko2a4m4YhmEYIXIiVXpUwXHAvoDp/fa8YiJyItBaVT+van7mgDrDMAzDCFEI+9PHAeMCZk1T1WlV3Y6IOIC/A2NCyc8Ud8MwDMMIkVRxzN0u5BUV89+A1gHTrex5ReKAHsBisTbaApgrIheq6o/lNWqKu2EYhmGEqKo99ypYDXQWkfZYRf0qYHTRQlXNBJoWTYvIYuD+igq7lZ9hGIZhGCGprlPhVNUL3AF8BWwBZqnqJhGZKiIXHml+puduGIZhGCFyVONVbFT1C+CLUvMmlRM7uCptmuJeA0SkHfCZqvY4ynZ2Ayeramqp+StU9YyjabuK23eramxNb+dYiup1Ok2uux8cDtyLPyVz3ozggDAXzW6dQni7rvjdmRx86RG8qQfA6aTpXyYS3v4EcDjJWfY5mXOnAxB/8ySi+w7Al5XO7w9fWaP5qyp/W7Kf5buziAwTJg9rxwnNow+L25Kcy+QFuynwKv3bNeD+Qa0QERZuT2faygPsOpTPjKu60C0hplryCmt/IpFDxoE48Kz/moIfPgwOcIYRdf69OBM6oXnZ5M59Ds1KASDitCtw9ToH1E/+wml4d68BIO6WN9DCPPD7UfWR8/Y9ADiatydq2O2IMxxVH/lfv4IvaVu1vI7KvP3si2z4fhVxjRsxafp/jsk2KxPW/iSihv4VHA4K131JwcrZwQFOF9Ej78PZojOal0XunGfwZ6YgkXFEX/IoYYnHU7hhAXkLXqn23Jzt+hJ51s2IOCjcuIDCVR+VCggj6rx7cDbviOZnk/vZC8Wfi/BTLyO8xzmo+slf9Bq+PWuRuKZEDb8biWkEqnjWf0Xh2s+Km3P1PZ/wPiPA78e760cKlpb6/12Nwur4wHfdzs4o07Eo7PWSOGgy5iGSn7+T3x68gpjTz8V1XPugkLjBF+HPyea3+y4ha/5MGl9t3YIz5rShiCuc3x++igOPXUvc2ZcS1jQRAPd380h+/tjcqnP57iz2ZRTwyQ3deHRIW55ZtLfMuGe+3ctjQ9ryyQ3d2JdRwIo9WQB0jI/k+ZEd6HtcNf5mEweRQ28lZ/bjuN+4DVfXQTjiWweFhPcchubn4H5tHIU/ziFy8BgAHPGtcXUdiPvN28iZ/TiR59wKUvK1lPPBBNwz7iwu7ACRg8ZSsPx93DPupGDZe0QOHlt9r6USp583lPEvTD1m26uUOIgadjs5syaS/dothHcbjCO+TVBIeK9haL6b7P/eRMHqT4kcfCMA6isk/7t3yFv0es3lNuQWcj+egnv6Hbi6nImjSfDnwtXjHDTfjfvNv1Lw01wiB94AgKNJa1xdzsQ94w5yP5pM1NBbrM+F30f+kjfJmX4HOTMfxNVnRHGbztY9cXU8jZy37yJnxngKV39aM6/L5hCp0qO2mOJec8JE5D0R2SIiH4pItIgMEZG1IrJBRN4UkQiA8uYXEZEoEZkvIjfb027772ARWWy3/4u9PbGXjbDn/SQi/xKRz0onGNB+rIi8ZW9/vYhcFrDsKRFZJyIrRSTBnneBiPxg57wwYP5kO//FIrJTRO4MaGeifXnFZSLyvojcb8/vKCJf2nl+JyIn2POvEJGN9raXVsc/SETH7niT9+E9+Bv4vOSs/JrokwYFxUSfNAj3Uuutyln1DZHdT7UWKEhEJDicSHgk6vXgz8sBoOCXtfjdWdWRYqWW7MxkRNcmiAg9E2PILvCRmuMJiknN8ZBT6KNnYgwiwoiuTVj8ayYA7ZtE0a5xZLXm5Ew8Hn/GATQzGfxePFuW4urULygmrHM/PBu/AcCzdRlhbXoD4OrUD8+WpeDzopnJ+DMO4Ew8vtJtSkR08V+/O61aX09FOvfuQUxc3DHbXmWcicfjT/8df2YS+L0Ubl6Cq3Pwe+/qfDqFGxYC4PnlO8La9rEWeArw7d8EvsKaya1FZ/wZSSWfi63fEdbp1ODcOp2GZ9MiALzbluNs0wuAsE6n4tn6nfW5yErBn5FkjTzkpONP2Wnnn4f/0H4krgkA4b2HU7DqI/B5AdC8zBp5XUWq8/KzNZOfUVO6AP9R1a5AFnAvMB24UlV7Yu0SuVVEIsuaH9BOLDAPeF9VXytjO32Bu7EuW9gB6G+3+V/gPFU9CWhWSa4TgUxV7amqvYBF9vwYYKWq9gaWAjfb85cB/VS1L9bVlB4MaOsE4Fysqy49LiIuETkFuAzojXWJxcDrIk8Dxtt53g8UjXVOAs61t33EB5UEcjZpjjctuXjaeygFZ+PmwTGNm+M9ZMf4ffhz3ThiG5KzaiFakE/rl7+k1T8/I/Pzd/HnHJuCHuigu5AWseHF0wmx4aS4g7+cU9yFJJSKOeiumS9wAImNR7MPFk/7s1ORuPigGEdsPP4sO0b9aEEuEtUAiYvHH7CuZqcisfa6qsSMmkrs9S/i6n1ucUz+N9OIHDyWuL++ReTgm8ivwaHXus4R1zTo/fNnp+Io/d7HxePPtvfsBbz3NU1iA7YLaHYajtj4UjFNgnKjIAeJisMRG48GrOsP/FwUrdugOc7mHfAdsHbJOBq3JKxVN2JGv0D0qKdwJHSqoVdmMT33P699qrrcfv4uMATYpapFOwdnAAOxfgSUNb/IHOAtVX27nO2sUtX9quoHfgbaYRXYnaq6y455v5Jch2Jd2xgAVU23nxYCRT3+n+y2wToP8ysR2QA8AHQPaOtzVS2wjxNIARKA/sAcVc1X1WysHyuISCxwBjBbRH7G+kGSaLezHJhuj1Y4y0paRMaJyI8i8uPMHQfLCqk2ER17oH4f++4Yzv57LqThiGsJa3Zc5SsaR8w98yHcM+4m58PHieg7Emcr62MW3ncEeYteJ/vVseQveo3o4XfVcqbGMeeKJPrCh8j/9nUozLPmOZxIZCw5Mx8gf+l0oi94sOI2jpKjio/aYop7zdFS0xlH2M5yYHjRcHsZCgKe+6jegyQ9qlr0OgLbfgn4tz3ScAsQOM4bSj4OIENV+wQ8ugKo6l+Bx7Au7vCTiMSXXllVp6nqyap68uhOlQ1OgO9QCmHxCcXTYU2a40tPCY5JTyGsiR3jcOKIjsXvziTmjHPJW/89+Hz4s9LJ37aO8A5dK91mdZi17iCj39vC6Pe20DTGRVJALzzZXUjzgF46QPPYcJJLxTQrFVOd1J2GxJW8/464pmh28FC5352Go4EdIw4kIhrNy7J6cwHrSlxT1B5mL/6bm4ln+/fFw/XhPYbg3bYCsIb4qzKMX19ZPfXg995f+r3PTsMRZ58mHfDe1zR1B2wXrFGaUrtQ1H0oKDciYtC8bPzuNCRgXUfA5wKHk+gLH8azZQneHStL2spOw7PdmvYnbQf11+gIhem5/3m1EZHT7eejgR+BdiJSNFZ0HbAE2FrO/CKTgHQCetZVsBXoYB+1D1DZIdwLgNuLJkSkcSXxDSm5gtINVchnOXCBiETavfWRAKqaBewSkSvs7YqI9Lafd1TVH+zTQQ4SfAWnI1KwczNhLVoT1qwlOMOI6TeM3J+Cd+fnrllK7MCRAPw/e/cdHlWV/3H8/ZlJQkIgFOmKoogoKIhdihXbz97XwqKubVXWta1lLci69nXXZV3Lrh0b2AALiKjYRQUBRWkCokKoEkqAJPP9/XFvIAmpErgzs9/X88yTuXfO3HyCMWdOuefk7nMoa775HIDixflkdwlGE9QgmwaddqXo5zmbGqlWTuvekmfP2oVnz9qFgzo25Y1vl2JmTJm/ikYN4rTIzSxXvkVuJrlZcabMX4WZ8ca3SzlwhyabLV/J/OnEm7VDTVpDLIPMXQ6gaGb5jauKZ35G5q6HApDZuTfFP0wGoGjmZ2TucgDEM1CT1sSbtQu6WTMbQFZO8ObMBmR06EFi8VwAEiuXEm+/GwDxbbuTWPbzZvvZkl3J/OnEmrcjFv7bZ3U5kKIyFR5A0cxPydqtLwCZO/eheO6kLZNtwQxiTduivFbB70XnPhTPGl8+26zxZHY9BICMnXpREv5eFM8aT2bnPsHvRV4rYk3bUrJgBgDZhw+gZMk81n05ovy1Zn5GRvh7EWvWDuKZm/VDTKZitXpExW+F23ymAZdKegyYCvwB+JSgCzqDYFWih8xsraRzK56vcK3Lgcck3W1mNfY1mVmhpEuAUZJWhdeszm3AA5K+Jmht3wq8XE35gWHeZQTj89tXUxYz+1zSCGAykA9MAUpnu5wFPCjpRiCTYAx/EnCPpE4EGyuNDc9tmkQJS5+4h9bXDoZYnJXjRlD00/c0Pfki1s7+ykeAoAAAIABJREFUlsIJ77PyveG0+P0gtv7bKyRWFbBo8A0ArBgzlBYX3UK7u14AiZXjRlI0byYALS79K9m77Em8cVO2Gfw6v7z4CCvHDd/kuJXp1SGPj+Ys54QnvyE7I8Yth223/rUzn/mWZ88KehOuO7g9A8fMZW1xgp7bNaFXh6AF8+7MX7hn3DyWFRbzx+Gz2KllDv86sdOmhbIEhW8/RO6pg4Jb4aaMIbHkBxr0PouSBTMonjmedZPfouHRV9HogkewNStZPeIuABJLfqDouw9odN6DYCXB7ViWQA2bknvijcH1YzGKpo6jeHZwi1zhqMHkHHohxOJY8TpWjx68afnr4NFb72L6V1NYubyA60/5Lcecexa9jj6i5jduLpag8K0HyT39NlCcdZPfIrH4B7L79KN4/nSKZ37GukmjaXjsNcGthYUrWD38zvVvz/v9E5DVEMUzyOzUk5Uv/JnEksrvwPg12da88wgNTx6IYjHWfT2WxJJ5NOh5JiX5MymeNZ6iKWPIOOoKGp33UHAr3Ov3ApBYMo+i6R/R6Jx/YYkEa8Y+DJYgvvUuZHU9mJJFc8jo93cA1n44hOLZX1L09dtkHzGA3P7/hJJiCt/8R/38HFWIcrJcbWhDr6tLJ5IamdnKsDv/AWCGmf09CfI0JJicd6GZTaiv6885a6+U+kXeqtcmVqgRSKxcEXWEOvnyt5v3j/vmsMcTW+aWyvoUy9x8Qz6bS95Vwze5Zj56p+61+pvz+vRJkXwK8JZ7+rpAUn8gC5hIMFktSo9I6kIwPv9kfVbszjm3pdVyO9fIeOWepsJWermWetj9X3Fq8UdmdimbmZmdWXMp55xLDVFOlqsNr9z/h5jZ48DjUedwzrlUF+Vkudrwyt0555yro7i33J1zzrn04mPuzjnnXJrxMXfnnHMuzXjL3TnnnEszXrk755xzacZnyzvnnHNpxmfLO+ecc2nGu+Wdc865NOOVu3POOZdm/FY457aAvB0bRx2hTjLbVrtLblLKbNk+6gh1koo7rE04Z8ttX1tfrt7vyKgj1NmEqzb9Gt5yd84559JMls+Wd84559JLPOoANfDK3TnnnKsj75Z3zjnn0oxX7s4551ya8W5555xzLs1k+a1wzjnnXHpJ9m755J7L75xzziWheC0ftSHpSEnTJM2UdF0lr18paaqkyZLGStqupmt65e6cc87VUX1V7pLiwAPAUUAX4AxJXSoUmwjsZWbdgBeBu2u6rlfuzjnnXB3VY8t9H2CmmX1vZuuA54HjyxYws3fNbHV4+CmwTU0X9TF355xzro7qccvXrYF5ZY5/BPatpvzvgDdruqhX7s4551wdZWG1KifpQuDCMqceMbNHfs33lHQ2sBdwYE1lvXJ3zjnn6qi2k+XCiry6yvwnoOyuTNuE58qR1Bf4M3Cgma2t6ft65e6SiqRzCCaOXLY5rp+54940POoyUJy1E15nzYfPlS8QzyT3pOvJaLsTVljAymG3kvgln4wd9qThYRdCPANKiln91kMUz54ImQ1odNpA4s3aYZagaNrHFL79n80RHQAz466Rk/hw2gKyM+P85dS92GXrZhuVm/rjMm4a9gVri0vo3bkN1x7bHUk8OGYqL30+m+a5DQAYcERX+uzctt4z3v7cON6fMpucrExuP+9wumzXaqNy38zJ54bH3mJNUTEH7LY9N5xxIJL49oeF3Pr0O6wtKiYjFuOmsw+h2w5tABj/3TzueH4cxSUJmjXK4alrT63X7AAZ2+9JTt+LIRZj3aRRrP10WPkC8UwaHnMV8TadsMICVg+/g8TyhSi7MQ1P/DMZbXdi3ZQxFI55sN6z/RpP3fkPpnwynsbNmnLzE/+OOg4APQ88gKtvvpF4PM4rLwzliQcfLvf6yWedwWn9ziaRKGH1qtXcdv2NzJ45k4yMDG6663Z27tqVjIw4r738Ko//+6FIfoZ4/d0J9znQSdL2BJX6b4AzyxaQ1AN4GDjSzBbW5qJeubuUICnDzIo37SIxGh59OSueuoZEwSLyLnyIddM+JrFo7voiDfb4P6xwBcv/eTZZux5MzmEXsWrYIGz1clY8ewO2YgnxVh1o3O9ufvnbaQCs+egFiud8BfEMGvf/G5k77kPRzPGbFLUqH05bwA+LVzLy6iOYMm8pt706kWcuPWSjcre9OpFbTt6D3do359LHP+Kj6fn07hxUkP16d6L/ATttlnwA70+Zw9z8ZYy6/Rwmf7+AW58eyws3nrFRuUFD3mFQ/75026ENF/3jVT74eg4H7LY9fxv2IZccty8H7LY94ybP5m8vfsCTfzqVgtVrGDTkXR654gTabZXHkoLVlXz3TaQYOYdfyqrnbyCxYjGNz7mfohmfkVjyw/oiWd0Ox9asZMXDvyNzlwPJPug8Vg+/EytZx5oPnibeYjviLWu8U2mL2f+ovhx00jE8cft9UUcBIBaLce2ggVxydn/yFyxgyIiXGTdmLLNnzlxfZtTwkbz0TPDB+4C+h3LVTTdwWf/z6Pt/R5GVlcXpRx5NdnY2L749ilEjRjL/x40auptdvJbd8jUxs2JJlwGjCToEHjOzbyQNAr4wsxHAPUAjYJiCsf4fzOy46q7rs+XdFiXpVUlfSvomHItC0rmSpksaD/QqU/YJSQ9J+oxa3PpRk4ytdyax9GcSy+ZDSTHrvn6HrJ17lSuTtXMv1n01GoB1U8eRuf0eAJQsmImtWBI8XzgHMhpAPBOK1gYVO0BJMSXzZxBr0nJTo1bp3anzOXaP7ZBEt223YkVhEYsKCsuVWVRQyKq1RXTbdiskcewe2/HONz9vtkwVvfPVLI7vuQuS6N6xLStWr2PRL6vKZ/xlFSsL19G9Y1skcXzPXRg7cRYAEqwqXAfAysK1tGraCIDXP53GYXvsSLut8gDYKq9hvWePt92JxLKfSSxfAIni4Heg037lymR22p91U94GoOi7D8jYbvfghaK1lPz4DZSsq/dcm6JT913Jbdw46hjr7bp7d36cO5ef5s2juKiI0SNf56DD+5Yrs2rlyvXPcxrmYBZUpIaRk9OQeDxOg+xsitYVsWrFSqIQV+0etWFmb5jZTmbW0cz+Gp67OazYMbO+ZtbazHYPH9VW7OAtd7flnWdmSyXlAJ9Leh24FdgTWA68S3BPZ6ltgJ5mVrKp31h5LShZvqFHK7F8ERnb7FK+TOMWlBSEZRIJbO1K1DAPW12wvkxmlwMomT8DSorKvzc7l8yd9mfNpy9tatQqLSwopHXTnPXHrZvksLBgDS3zcsqUWUPrJhXLbPgA8PzHsxg5YS5dtm7G1Ud3I69hVv1mXLaKNs03VCatmzUi/5eVtGyau/5c/i8rad2sUZkyjVm4LPgAcN1vDuKCv7/CPUM/IGHGM9efDsCc/GUUlyTof/cwVq0pol/f3Tm+Z8XbgTdNrHELEisWrT9OrFhMRrvOFcpsRWLF4uDAEtja1SgnDysswNWsZevWLPh5/vrjhfMXsOvu3Tcqd1q/sznr/PPIzMzkojPPBmDsG6M46LC+vDX+E7JzsvnbX/5KwfLlWyx7WZmxRCTft7a85e62tD9ImkRwr2Z7oB/wnpktCu/xfKFC+WH1UbHXl3jLDjQ87EJWjazQxRmLkXvKTaz57OWgZyBJnbbfDrz2pyMZ+oe+tMzL5t7XJ0cdaSPPvzeZ604/gHfuPZ9rf3MgNz0xBoCShPHN3IU8ePkJ/OeKE3lw5HjmLFgWcVq3uQx9egjHH3gI/7zzbs4fcCkAXbt3o6SkhCP27ckxfQ7i7PN/x9bt29dwpc2jPlvum4NX7m6LkXQQ0BfY38y6E7TQv6vhbauqekHShZK+kPTFk1/W3O1sBYuJN9kwsSvWpOWGFlhpmRWLieeFZWIx1KDR+la78lrQ6DeDWPXynSSWlf9+ucdeTWLJT6zdDK325z+ZxWn3v81p979Ny8bZ5P+yoRWev7yQVnnZ5cq3yssmf3nFMkFLfqvG2cRjIhYTJ+29PV//WD+V47PvTOLEgUM4ceAQWjbJZcHSFRu+/7KVtG7aqFz51k0bkb9sZZkyK2jVLGjZD/94KoftuSMAR+7ViSmz84P3NGtEr67b0bBBJs0a57DXTlvz3bxF1KfEisXEGm8YVgla8ksqlFlCrHGL4EAx1KCht9rrYFF+Pm3abZjE2aptGxbm51dZfvTI1zjosMMAOOr44/hk3AcUFxezbMlSJn35JV267bbZM1cmLqvVIypeubstqQmwzMxWS9oZ2A/IAQ6UtJWkTKDW05/N7BEz28vM9uq/Z7sayxf//B2x5lsTa9oG4hlk7XoIRd99XK7Mumkfk7X7EQBkdTmQotnBCIGyc2l81p2sfvs/FM/7utx7cg45D2XnsnrUv2obvU5+s39Hhl7el6GX9+Xgru0YOWEuZsbkH5bQKDuzXJc8QMu8HHIbZDL5hyWYGSMnzOXgLsEf07Lj8+988zM7ts6rl4xnHtKdVwaezSsDz+bQHh0Z/vG3mBmTZs2nccOscl3yAC2b5tIoJ4tJs+ZjZgz/+FsO2b0jAK2a5vL5tB8B+PTbeWzXuikAh+zekQkzfqa4JEHh2iImf7+Ajm2b10v+UiXzpxNr3o5Yk9YQywh+B2Z+Wq5M0cxPydotGCPO3LkPxXMn1WuGdPfNpMm077Ad7bbZhozMTI449mjGjRlbrkz7DhsmJPY55GDmzZkDwPyff2bvnsEciOycHHbr0YM5s2ZtsexlxWS1ekTFx9zdljQKuFjSt8A0gq75+cBA4BPgF+CrzfbdEwlWv/FPGve7G2Ix1k58k5JFc8g5+FyKf55G0bSPWTvhdRqddANN/jAkuBXuxb8A0GCfE4k3b0fOgb8l58DfArDi6WsgnkHOgf0oWTSXvIuCW1nXjn+FtRPe2Cw/Qp/ObfjwuwUcc89osjPjDDp1r/WvnXb/2wy9PKh0/nxCj+BWuKISenVuvX6m/N/f/JppP/+CBO2a5XLTiT3qPeMB3Trw/pTZHHn9E2RnZfDX8w5f/9qJA4fwysBg/PSmsw/hhkffYm1RMX1268ABu3UA4Nb+fbnjuXGUlCTIyoxz628PBaBju+b03m07TrhlCDGJUw7oSqdtWtRveEtQ+NaD5J5+GyjOuslvkVj8A9l9+lE8fzrFMz9j3aTRNDz2Ghpf9ChWuILVw+9c//a83z8BWQ1RPIPMTj1Z+cKfy820j8Kjt97F9K+msHJ5Adef8luOOfcseh19RGR5SkpKuOvmW3ngqceJxeOMGDqM72fM4OIrLmfqlK95/+2xnN6/H/v26kVxcREFywu4+ao/ATD0qSEMvOcuhr31JpIYMexFZnw3LZKfI8pWeW2odBaic6ls6S0Hp9QvcsPd9486Qp1ltoxmbPPXWvHhiKgj1NmEcwZHHaHOrt7vyKgj1NmEOTM3eTR8XM8DavU358CP349k5N1b7s4551wdZcaTuz3hlbtzzjlXR1GOp9eGV+7OOedcHcViXrk755xzaSXulbtzzjmXXrzl7pxzzqUZr9ydc865NBPP8MrdOeecSyvecnfOOefSTCwedYLqeeXunHPO1ZG33J1zzrk0I2+5O+ecc+klwyfUOeecc+nFW+7ObQGzP1gbdYQ66bpbcdQR6izerFXUEeoklpkVdYQ6S8Ud1u79dFTUESIRi0WdoHpeuTvnnHN15C1355xzLs145e6cc86lGe+Wd84559JMLEtRR6iWV+7OOedcHSnulbtzzjmXVhTzyt0555xLK4on96C7V+7OOedcHXnl7pxzzqUZH3N3zjnn0oyyMqOOUK3k7ldwzjnnkpDisVo9anUt6UhJ0yTNlHRdJa83kPRC+PpnkjrUdE2v3J1zzrk6Ujxeq0eN15HiwAPAUUAX4AxJXSoU+x2wzMx2BP4O3FXTdb1yd8455+oqHq/do2b7ADPN7HszWwc8DxxfoczxwJPh8xeBQyVVO+jvY+7OOedcHSlWb4vLbw3MK3P8I7BvVWXMrFjScmArYHFVF/XKvZ5JagqcaWb/rqZMB6CnmT1bw7U6AK+Z2a71GLFOJD0RZnixHq51ELDOzD7e1GvVh7y996X9ZX+EWJzFb4wk/7mny73eqNvutL/0cnJ26Mj3f7mFX95/F4Cs1m3oOOgOkFBGBgtfeZHFI1/dLBnNjLten8KH0xaSnRnnLyf3YJetm25UbupPv3DTSxNYW5Sgd+dWXHv0bpT9YP/khzO5781veO+GI2mW24DPv1/MH4d8xtbNGgJwSNd2XHxI582S/6+Pvsa4CdPIbpDFnZedTNeOW29U7u/PvMWr702kYFUhE58duP7859/M5vbHXmfa3AXcd+XpHNlzt3rJFe/Qg+yDL0CKse7rMawb/1KFAhnkHHUF8VYdsTUrWP3aPVjBQgCy9jmZrF0PwyzBmnf+Q8nciahxC3KO/CPKbQpmFE0ezbqJr62/XGaPo8na/f8gkaB49hesff9J6kvPAw/g6ptvJB6P88oLQ3niwYfLvX7yWWdwWr+zSSRKWL1qNbddfyOzZ84kIyODm+66nZ27diUjI85rL7/K4/9+qN5y/VpP3fkPpnwynsbNmnLzE1X+GY2csmq3pbCkC4ELy5x6xMwe2SyhyvDKvf41BS4Bqvut7ACcCVRbuaehg4CVQPSVeyzGtpdfzfRrLqdo0UJ2fvBRln/8AWvmzllfZF3+AubcdRutTzuz3FuLlizmu8suxIqKiGXn0OWxISz/+EOKllT5IfpX+3D6Qn5YvIqRVx7KlHnLuG3EJJ75/YEblbtt+CRuOWF3dmvfjEuf/JSPpi+kd+fWACz4pZBPZiykbdOccu/p0WEr/vXb/eo9c1nvT5jOnPlLeOuBq5g0fR4DHxnOsLsu2ajcwXvtzFlH7ccRl91X7nzblk25Y8DJPDb8w/oLpRg5h17EqhdvwVYsIfeseymeOZ7E0g2Np8xdD8PWrGTlYxeT0bkP2Qf0p/C1e4g1b09m5z6sfPIylNuc3FMHsfKxSyBRwppxj5FY+D1k5pB79t8onjuJxNJ5xNvvRmbHfVn11OVQUoxymtTbjxKLxbh20EAuObs/+QsWMGTEy4wbM5bZM2euLzNq+EheeuY5AA7oeyhX3XQDl/U/j77/dxRZWVmcfuTRZGdn8+Lboxg1YiTzf/yp3vL9Gvsf1ZeDTjqGJ26/r+bCEVK8dtVnWJFXV5n/BLQvc7xNeK6yMj9KygCaAEuq+74+5l7/7gQ6SvpK0j3h42tJUySdXqZMn7DMFZI6SPpA0oTw0bM230jSOZKGS3pP0gxJt5R57WxJ48Pv8XA4aQNJZ4RZvpZ0V5nyKyX9XdI3ksZKalnJ99tT0jhJX0oaLaltNdn+IGmqpMmSng97IS4Grggz9ZF0bDjzc6KktyW1lhQLf5aW4XVi4QzRjfJsitydu7Dmpx9ZN/9nrLiYZe+8TdOefcqVWZe/gMLvZ2GJRLnzVlyMFRUFP2dWZrkWcn1799v5HNujPZLotm1zVqwpYlHBmnJlFhWsYdXaYrpt2xxJHNujPe98O3/96/e8MYUrjuxKFHfljh0/lRMO6oEkdu+8LQWr1rBwacFG5XbvvC2tmudtdH6bVs3YuUNbYvW41Ge8TScSvyzAludDopiiaR+QseM+5cpk7rgvRd+8A0Dx9I+Ib9sNgIwd96Fo2gdQUowVLCTxywLibTphq5YFFTtAUSGJpT+ixs0ByOp+JGvHvwQlxQBY4fJ6+1l23b07P86dy0/z5lFcVMToka9z0OF9y5VZtXLl+uc5DXMwsyAHRk5OQ+LxOA2ysylaV8SqFSuJWqfuu5LbuHHUMWpWf2PunwOdJG0vKQv4DTCiQpkRQP/w+SnAO1b6H7IK3nKvf9cBu5rZ7pJOJqjQugMtgM8lvR+WudrMjgGQ1BA4zMzWSOoEPAfsVcvvtw+wK7A6vP7rwCrgdKCXmRVJ+jdwlqS3CWZZ7gksA96SdIKZvQrkAl+Y2RWSbgZuAS4r/SaSMoHBwPFmtij8oPJX4Lxq/h22N7O1kpqa2S+SHgJWmtm94TWbAfuZmUk6H/iTmV0laQhwFvAPoC8wycwW1fLfo1YyW7SkaGH++uN1ixeRu0vFCarVvL9lK3a8/V6yt96GHx/+12ZptQMsLFhD6yYbWtyt83JYWFBIy7zsMmUKad1kw3HrJjksDD8AvDt1Pq3ycujcduPW4uQflnLq4Hdp2TibK4/qyo6tN65cN1X+0gLatNjwvdtslUf+0oJKK/ItRY22IrFiw38vW7GEeNudKpRpvqGMJWDtKpTTmFijrSiZP219ucSKxajRVuXfm9eKeKsdKJk/HYBYs3ZkbNOF7N5nY8XrWDPucRL5M6kPLVu3ZsHPGz7ILZy/gF13775RudP6nc1Z559HZmYmF515NgBj3xjFQYf15a3xn5Cdk83f/vJXCpbX3wePdFebmfC1EY6hXwaMBuLAY2b2jaRBBH+TRwCPAk9LmgksJfgAUC2v3Dev3sBzZlYC5EsaB+wNVGy6ZAL/krQ7UALsRO2NMbMlAJJeDr9nMUEF/nnYqswBFobf+73SilLSM8ABwKtAAnghvOYQ4OUK36czwYeIMeE148B8qjYZeEbSq+H1K7MN8ELYA5AFzA7PPwYMJ6jczwMer+zNZceybui8Aye1a11NnPpVtGgh317wWzK3akHHv9zJsvffpXjZsi32/WujcF0x/x03nYfO3bgjaJd2TRh1zeE0bJDBB9PyueKZ8Yy8sm8lV3F1kplNw+OuZc27/4V1hcG5WBxlN2LVs9cQa9OJhsf+iZX/vbD669SzoU8PYejTQzjyuGM5f8Cl3HLVn+javRslJSUcsW9PGjfJ49Ghz/PZhx/z07x5NV/QQaz+qk8zewN4o8K5m8s8XwOcWpdreuWeHK4A8gla+DFgTfXFy6nYNWOAgCfN7PqyL0iqeHtFXa4r4Bsz27+W7z+a4IPDscCfJVU2E2owcJ+ZjQgn2w0EMLN5kvIlHULQM3FWpQHLjGV9eUjParuoKipavIjMVhs+DGS1aEnRorp3DhQtWUzh7O9ptNvu6yfcbarnP/2elz+fC0DXbZqRv7xw/Wv5BYW0yis/dt4qL4f85Rt+ZfKXF9IqL5sfl67mp2WrOW3wu+F71/CbB8bxzO8PoEXjDS39Pp1bc/uISSxbtZZmuQ02Of8zb37C0DFfALDbjluzYPGG1uCCJQW0jrDVDmArlxBr3GL9sRpvRWLlkgpllhJr3IKSlUtAMWiQixWuILFyCSrz3ljjFljpe2NxGh53HUXfjqN45qcbrrViCUUzguPEghlgCZSThxVuPDxRV4vy82nTbsPoWKu2bViYn19l+dEjX+P62wYBcNTxx/HJuA8oLi5m2ZKlTPryS7p0280r91qq7Zh7VHzMvf6tAEoHjD4ATpcUD8eMDwDGVygDweSI+WaWAPoRtIpr6zBJzSXlACcAHwFjgVMktQIIX98u/N4HSmoRjsGfAYwLrxMjGMuBYLJfxRlM04CWkvYPr5kpqWtlgSTFgPZm9i5wbfjzNari5y6dONKf8v5L0IMwLOz5qFervvuW7K23IatNW5SRQbND+vLLJ7WbtJXZouX6mbLxRo1ptGs31sybW2/ZfrPfDgwdcDBDBxzMwbu0YeTEeZgZk39YSqMGmeW65AFa5mWT2yCDyT8sxcwYOXEeB+/Slk5t8njvhqN485rDefOaw2mdl83zlx5Ii8bZLF6xZv3Y65R5y0gYNG1Yu9m/NTnrqP0Zft8Aht83gL77dOHV9yZiZnw17QcaN8yOtEseoGTBDGJN26K8VhDLILNzH4pnjS9XpmjWeDK7HgJAxk69KPlhMgDFs8aT2bkPxDNQXitiTdtSsmAGANmHD6BkyTzWfVl+uLRo5mdktA8+28aatYN4Zr1U7ADfTJpM+w7b0W6bbcjIzOSIY49m3Jix5cq077Dd+ud9DjmYeXPmADD/55/Zu2cwoTI7J4fdevRgzqxZ9ZLrf4GyGtTqEZXk/uiRgsxsiaSPJH0NvEnQPT2JoCX8JzNbIGkJUCJpEvAEwcz6lyT9FhhFMGZeW+OBlwi6uIeY2RcAkm4kGFOPAUXApWb2qYKlDd8laIm/bmbDw+usAvYJ37eQYMy+7M+1TtIpwD8lNSH43fkH8E0lmeLAkLCcgH+GY+4jgRfDHoQBBC31YZKWAe8A25e5xgiC7vhKu+Q3WaKEHwbfR6e7/o7icRa/+Rpr5sym7Tnns3r6dyz/+EMadt6FjoPuIN6oMU337027c37H1PPOJnu7Dmxz8QBKO0nyhz7Hmtnfb5aYfTq35sPp+Rxz39tkZ8YZdFKP9a+dNvhdhg44GIA/H9eNm16ayNriEnp1ak3vnVpVe90xX//M0PFzyIiJBplx7jp9r80yMfDAPTszbsI0Drvkb+Q0yOT2y05e/9rxVw5m+H0DALj7qTd57f1JFK4t4oDz7+TUvnsx4Dd9mTzjRy67awgFqwp59/NvGfzCWF6//4+bFsoSrHnnERqePBDFYqz7eiyJJfNo0PNMSvJnUjxrPEVTxpBx1BU0Ou+h4Fa41+8FILFkHkXTP6LROf/CEgnWjH0YLEF8613I6nowJYvmkNHv7wCs/XAIxbO/pOjrt8k+YgC5/f8JJcUUvvmPTctfRklJCXfdfCsPPPU4sXicEUOH8f2MGVx8xeVMnfI17789ltP792PfXr0oLi6iYHkBN1/1JwCGPjWEgffcxbC33kQSI4a9yIzvptXwHTe/R2+9i+lfTWHl8gKuP+W3HHPuWfQ6+oioY22kHu9z3yxUw4Q7l8QknQPsZWaX1VS2FtdaaWaNNj1V/ZC0F/B3M+tTY2Hq3i0fta6X9I46Qp1l71JxXY3kVjDqqagj1NlBgyv7rJzc7v10VNQR6uyQNjtu8ifZwheurNXfnJzT74tk+zhvubukE/Yu/J4qxtqdcy5qyT69rKc1AAAekElEQVTmntzpHACSjmDjjQJmm9mJBN36m+zXttolPQD0qnD6fjP71d3pZnYnwVoAzjmXnLxyd5vKzEYT3AOZdMzs0qgzOOfclpbsY+5euTvnnHN1pKzsmgtFyCt355xzro685e6cc86lGx9zd84559KLz5Z3zjnn0k09bRyzuXjl7pxzztWRMn1CnXPOOZdWvFveOeecSzfeLe+cc86lF9Xjfu6bQ3Knc84555JRknfL+65wzlVD0oVm9kjUOerCM29+qZYXUi9zquVNNrGoAziX5C6MOsCv4Jk3v1TLC6mXOdXyJhWv3J1zzrk045W7c845l2a8cneueqk45ueZN79UywuplznV8iYVn1DnnHPOpRlvuTvnnHNpxit355xzLs145e6cc86lGa/cnXPuV5DUTFK3qHNURlJc0r1R56grSVtFnSFdeOXuXBUk9ZZ0bvi8paTto85UFUl3S8qTlClprKRFks6OOldlJE2RNLmqR9T5qiPpvfDfuTkwAfiPpPuizlWRmZUAvaPO8St8KmmYpP+TpKjDpDKfLe9cJSTdAuwFdDaznSS1A4aZWa+Io1VK0ldmtrukE4FjgCuB982se8TRNiJpu/DppeHXp8OvZwGY2XVbPFQtSZpoZj0knQ+0N7NbJE02s6RrwUt6ENgaGAasKj1vZi9HFqoGYYXeFzgP2BsYCjxhZtMjDZaCknvle+eicyLQg6B1hpn9LKlxtJGqVfr/8tEEH0KWJ2vDx8zmAkg6zMx6lHnpOkkTgKSt3IEMSW2B04A/Rx2mBtnAEuCQMucMSNrK3YLW5hhgjKSDgSHAJZImAdeZ2SeRBkwhXrk7V7l1ZmaSDEBSbtSBavCapO+AQuD3kloCayLOVBNJ6mVmH4UHPUn+ocJBwGjgIzP7XNIOwIyIM1XKzM6NOkNdhWPuZwP9gHxgADAC2J2gByJph8aSjXfLO1cJSVcDnYDDgDsIugmfNbPBkQarRjgOvNzMSiQ1BPLMbEHUuaoiaU/gMaBJeOoX4DwzmxBdqtQnaTBBC71SZvaHLRinTiRNJximedzMfqzw2rVmdlc0yVKPV+7OVUHSYcDhgIDRZjYm4kjVClu+HSjTI2dmT0UWqJYkNQEws+VRZ6mJpJ2AB4HWZrZrOFv+ODO7LeJo60nqHz7tBXQBXgiPTwWmmtnFkQSrBUkyr5TqhVfuzlVDUh7lK8ulEcapkqSngY7AV0BJeNqSvJXWGrgdaGdmR0nqAuxvZo9GHK1KksYB1wAPl84XkPS1me0abbKNSfoU6G1mxeFxJvCBme0XbbKqhcNJfwK6EswZAMDMDqnyTa5SPubuXCUkXQTcSjBunSBovRuwQ5S5qrEX0CXFWj1PAI+zYWLadIJWZtJW7kBDMxtfYbJicVRhatAMyANKP5A2Cs8ls2cIfgeOAS4G+gOLIk2Uorxyd65yVwO7mtniqIPU0tdAG2B+1EHqoIWZDZV0PYCZFUsqqelNEVssqSPhmLakU0jef/M7gYmS3iX4cHoAMDDSRDXbyswelXS5mY0Dxkn6POpQqcgrd+cqNwtYHXWIOmgBTJU0HlhbetLMjosuUo1WhbOjSyvK/YBkH3e/lGAr0p0l/QTMJpjdnXTM7HFJowlmnn8LvAn8HG2qGhWFX+dLOpogb/MI86QsH3N3rhKSehB0GX9G+coyKcewJR1Y2fmw9ZOUJO0BDAZ2Jeh5aAmcYmZJvUodrL81MmZmK6LOUpVwoZ3LgW0I5mLsB3ySzOPXko4BPgDaE/xu5AEDzWxkpMFSkFfuzlUibAF/CEwhGHMHwMyejCxUDcIJanuHh+PNbGGUeWpDUgbQmaDbeJqZFdXwlkhJurKS08uBL83sqy2dpzqSphD8Pnwarl64M3C7mZ0UcbQqlV33oLpzrmZeuTtXidJlRqPOUVuSTgPuAd4jqCj7ANeY2YtR5qqMpGorlyRfHvVZgsmLpS3JY4DJBLcgDjOzuyOKthFJn5vZ3pK+AvY1s7WSvjGzrlFnq4qkCWa2R03nXM18zN25yr0p6UKCP+Jlu+WT8lY4ghnne5e21sNbit4Gkq5yB46t5rWkXh6VoIt7DzNbCev3IHidYLLal0DSVO7Aj5KaAq8SLOe6DJgbcaZKSdof6Am0rNA7kgfEo0mV2rxyd65yZ4Rfry9zLplvhYtV6IZfQpIu5ZqKy6KW0YoyH/YIJoC1NrNCSWureE8kzOzE8OnAcMZ8E2BUhJGqk0Vwq14GUHYPhwLglEgSpTiv3J2rhJml2hrWo8KZ0c+Fx6cDb0SYp0apuIgNwX3Yn0kaHh4fCzwbTrCbGl2s6iXzxEpYn2+cpCfKbCwUAxqZWUG06VKTj7k7V4akQ8zsnarGhZN8PPhkgiVHIViJ7JUo89RE0puEi9iYWfdwct1EM9st4mjVkrQ3QRcyBBvIfBFlnnQSzmm4mGCVxc8JuuXvN7N7Ig2Wgrxyd64MSbeGe3Q/XsnLZmbnbfFQaarMhK/1kxdL96WPOlt1JMWB1pRflviH6BKlj9L//pLOAvYg2P73SzPrFnG0lOPd8s6VYWa3hE8Hmdnssq9JSrquekkfmllvSSsovxOYCD6M5EUUrTZSbhEbSQOAWwi2Iy1hw7LEXvnUj8xwDfwTgH+ZWVHptsuubrxyd65yLxG0HMp6EdgzgixVMrPe4dfGNZVNQlcS7NXdUdJHhIvYRBupRpcDnc1sSdRB0tTDwBxgEvC+pO0IJtW5OvJueefKCBf66EpwS9M1ZV7KI7hvPCnvEZb0tJn1q+lcsknBRWzeBQ4r3WnNbV4KduiJl9nZrn8yLySVTLzl7lx5nQkWJmlK+fuxVwAXRJKodsp96AgrzaTqZahI0qXAM2b2TXjcTNIZZvbviKNV53vgPUmvU379g/uii5S+wl0Oy36Quhzwyr0WvHJ3rgwzGw4Ml7S/mX1SVTlJ15vZHVswWpU5gBuAHEml3ZcC1hFscJLMLjCzB0oPzGyZpAuAZK7cfwgfWeHDbVmquYgD75Z37ldJtiUxJd1hZtfXXDJ5hGufdyvdgz6chT45WYc+XPSS7f+7ZOYtd+d+naRqQZjZ9ZKaAZ2A7DLn348uVY1GAS9Iejg8vojkXUENWL+s758IhkHK/jsn7U5raSap/r9LZl65O/frJFWXV1XbewLJXOlcS1Ch/z48HgP8N7o4tfIM8ALBvIyLgf7AokgT/W/x3eFqybvlnfsVkm3XuFTc3jMVSfrSzPaUNLl0YZXSxXiizpYOUnRJ4qSUlBtLOJcChkUdoII1ZrYGQFIDM/uOYOZ/0pLUS9IYSdMlfS9ptqTvo85Vg9Jb9eZLOlpSD6B5lIHSzBPAaKBdeDwd+GNkaVKYd8s7V4akwVTT5W5mfwi/3r7FQtVOymzvWcajwBUEW6WWRJyltm6T1AS4ChhMsP7BFdFGSistzGxoeBcIZlYsKVV+N5KKV+7OlVe6CUgvoAvB+CrAqST3rl+ptL1nqeVm9mbUIerCzF4Lny4HDo4yS5pKuSWJk5WPuTtXCUmfAr3LrIyVSbDT2n7RJitPUrVdwma2dEtlqStJdwJx4GXKLwgzIbJQNQhny18AdKD8xjG+oVA9kLQHQY/IrsDXhEsSm9nkSIOlIG+5O1e5ZgRdrqWVY6PwXLL5kqCVU9ktQgbssGXj1Mm+4de9ypwzknuG/3DgA+BtUmcoIWWY2QRJB5JCSxInK2+5O1cJSecCA4F3Cf7IHAAM9HWt/7elwpa0qUhStXd1mNnLWypLuvDK3bkqSGrDhtblZ2a2IMo8lQm7MauUzF3cAJKOZuMFYQZFl6h6km4DPjazN6LOkk4kPV7Ny+bDHnXnlbtzVUiFFd/CyXNVsWReOU3SQ0BDgolp/yXY7nW8mf0u0mCVkLSCDcMfuQRzBIrCYzOzvAjjObcRr9ydq0RVK74lc2WZakoXginztRHwppn1iTqbi0Y4U/4WoDfBh6kPgUFmtiTSYCnIF7FxrnKXE6z4NtfMDgZ6AL9EG6lqkhpKulHSI+FxJ0nHRJ2rBoXh19WS2hG0hNtGmKdGkk4M73MvPW4q6YQoM6WZ5wmW8z2ZoCdnERtuR3V14JW7c5VLtRXfHifY5rVnePwTcFt0cWrltXDhnXuACcAc4LlIE9XsFjNbf9+1mf1C0NJ09aOtmf3FzGaHj9uA1lGHSkV+K5xzlUu1Fd86mtnpks4AMLPVkpJ6By0z+0v49CVJrwHZZSvOJFVZg8j/jtaftyT9BhgaHp9CsBytqyMfc3euBuF9t02AUWa2Luo8lZH0MXAo8JGZ7SGpI/Ccme0TcbQqSboUeCZs/ZZOYDzDzP4dbbKqSXqMYHjmgfDUpUBzMzsnslBpJJy4mAskwlMxYFX43Ccu1oFX7s5VQVJvoJOZPR6uTNbIzGZHnasykg4DbiRYMvctguVzzzGz96LMVZ3K7hlPtt32KpKUC9wE9CWY8DUG+KuZrar2jc5tYV65O1cJSbcQrJzW2cx2Cid8DTOzXhFHq1I403g/gtuzPjWzxRFHqla4TW03C/8ISYoDk82sa7TJfj1Jg81sQNQ5Upmk4wgWjQJ4r8x6/q4OfEKdc5U7ETiOsEvQzH4GGkeaqBqSTgSKzez18I9hcQrM4h4FvCDpUEmHEkymS/bNbmqStB/+UkG438DlBJs0TQUul3RHtKlSk7fcnauEpPFmto+kCeEYdi7Bfe7dos5WmRTt4o4BFxJ0cUPQxf1fM0vZNdtLf1+izpGqJE0GdjezRHgcByYm6/93ycxneTpXuaGSHgaaSroAOA/4T8SZqpNys7jDP+APhY+NSHrJzE7esqlcEmjKhg2bmlRX0FUtqf/ndy4qZnZvOEmtgOD+9pvNbEzEsarzhaT7KD+L+8sI89SHZN7RripJffthCrgDmBguq1y6YdN10UZKTd4t71waqDCLG4Iu7ttSeRZ3KnZxSzrHzJ6IOkcqk9SWYHVICPYaSLoNm1KBV+7OlVFmg5CNXsLvs92ikrFylzSSjX8/lgNfAA+Xrmrofp1w4aWzgB3MbJCkbYE2ZjY+4mgpxyt359KApJ2Aq4EOlBluS+WNbpJxQqCk+4GWbFgm93SCoRsD8sysX1TZ0oGkBwkWsDnEzHYJFzZ6y8z2ruGtrgIfc3cuPQwjmJj2XyAlZptLutzM7q/m3LURxKpJzwoVzUhJn5vZ3pK+iSxV+tg3vDtlIoCZLZOUFXWoVOT3uTuXHorN7EEzG29mX5Y+og5Vg/6VnDun9ImZvbXlotRao7CrGIDweaPwMCmXJk4xReHtb6ULG7Vkw1K0rg685e5cehgp6RLgFWBt6UkzW1r1W6IRbm5zJrC9pBFlXmrMhlugktVVwIeSZhHMw9geuCSc0PhkpMnSwz8JfodbS/orwcYxN0YbKTX5mLtzaUBSZWvem5kl3e1kkrYjqBTvoPxtTisIlp8tjiRYLUlqAOwcHk7zSXT1S9LOBJsgAbxjZt9GmSdVecvduTRgZttHnaG2zGwuwfa5+0tqzYbbnr5N9oo9tCcbJi52l4SZPRVtpLTSECjtms+JOEvK8pa7c2lC0q4Eu8Jll55L5kpH0qnAvcB7BF3cfYBrzOzFKHNVR9LTQEfgKzZMXDQz+0N0qdKHpJuBU4GXCH4nTiDYsOm2SIOlIK/cnUsD4S52BxFU7m8ARwEfmtkpUeaqjqRJwGFmtjA8bgm8bWbdo01WNUnfAl3M/3BuFpKmAd1Lhzok5QBfmVnnaJOlHp8t71x6OIVgnHKBmZ0LdCf51+WOlVbsoSUk/9+kr4E2UYdIYz9TpucJaAD8FFGWlOZj7s6lh0IzS0gqlpQHLATaRx2qBqMkjab8gjBvRJinNloAUyWNp/xdCcdFFymtLAe+kTSGYMz9MGC8pH8C+PBH7Xnl7lx6+EJSU4Kd674EVgKfRBupemZ2jaST2bAH+iNm9kqUmWphYNQB0twr4aPUexHlSHk+5u5cmpHUgWAp1MkRR3GuXvk2wLWX7ONbzrlakHSipCYAZjYH+EHSCdGmqp6kkyTNkLRcUoGkFZIKos5VGUkfhl9XhFkLkj1zmkq6dRuSlbfcnUsDkr4ys90rnEu6jVfKkjQTONYXKXG1lYw7BSYrb7k7lx4q+3852efU5KdaxS7pd5WcuzOKLM5VJ9n/53fO1c4Xku4DHgiPLyWYWJfMvpD0AvAq5WeevxxdpBqdLGmNmT0DIOkBfBW1LUlRB0gVXrk7lx4GADcBLxDcQjSGoIJPZnnAauDwMucMSOrKHRghKQEcCfxiZudFnOl/STJuA5yUfMzduf8Bkgab2YCoc9SFpOvN7I6ocwBIal7msDFBb8NHwM2QnLvvpRJJUwi3ea34EsHyvt22cKSU55W7c/8DUnEiUjJlDnfdM8LKhvLdw0m5+14qCXcKrFK42ZCrA++Wd84lq6QZX02lXfdSkVfe9c9nyzvnklXSdStKypT0B0kvho/LJGVGnStdSNpP0ueSVkpaJ6nE1xH4dbxyd+5/Q9K0gusgGTM/SLCf+7/Dx57hOVc//gWcAcwguAvhfDbcAeLqwLvlnUszkmJAIzMr2+K5P6o8m2BY1AEqsXeFLWnfCbeudfXEzGZKiptZCfC4pInA9VHnSjXecncuDUh6VlKepFyCbUmnSrqm9HUzeyKycFWQdHeYOVPSWEmLJJ1d+rqZ3R5lviqUSOpYeiBpB6AkwjzpZrWkLOCr8PfjCrye+lX8H8259NAlbKmfALwJbA/0izZSjQ4PMx8DzAF2BK6p9h3RuwZ4V9J7ksYB7wBXRZwpnfQjqJcuA1YRbFt8UqSJUpR3yzuXHjLDiV0nAP8ysyJJSTchrYLSvz9HA8PMbLmUjMPsG5jZWEmdgM7hqWlmtra697g6OcHM7gfWALcCSLqc1BxWipS33J1LDw8TtH5zgffD+4aTfZbxa5K+I5iUNlZSS4I/6kkr/AB1EcHiNTcDF/hs+XrVv5Jz52zpEOnAF7FxLk1JyjCz4qhzVCdc+W25mZWE8wUam9mCqHNVRdJ/gUzgyfBUP6DEzM6PLlXqk3QGcCbQG/igzEt5BP++h0YSLIV5t7xzaUDSzVW8NGiLBqkDSSeVeV76dLmkhJktjCZVjXy2/ObxMTAfaAH8rcz5FcDkSBKlOK/cnUsPq8o8zyaYpJbs26n+DtgfeDc8PohgJ7vtJQ0ys6ejClaNEkkdzWwW+Gz5+hKuUDcX2F9Sa2Dv8KVvk733KVl5t7xzaUhSA2C0mR0UdZaqSBoN/NbM8sPj1sBTBIuYvG9mu0aZrzKSDgUeB74PT3UAzjWzd6t8k6s1SacC9wLvESxi1Ae4xsxejDJXKvKWu3PpqSGwTdQhatC+tGIPLQzPLZVUFFWoGnxEMHnxUOAXYDTwSaSJ0suNBEMfCwHCSZZvA16515FX7s6lgQpbZsaBliTxeHvoPUmvsWElupPDc7kEFWcyeorgLoS/hMdnAk8Dp0aWKL3EKsy3WILf1fWreLe8c2mgwpaZxUB+so9VKphFdzLQKzz1EfCSJfEfJUlTzaxLTefcryPpbqA78Fx46nRgspldG12q1OQtd+fSgJnNldSdYIwS4H2SfJZxWIm/SGp1uU6QtJ+ZfQogaV/gi4gzpRMjGPboHR4/AuwXXZzU5S1359JAuIrXBcDL4akTgUfMbHB0qaoX3gp3F9CKYPKUCOr8vEiDVaLMsEcmwep0P4TH2wHfecu9fkiaYGZ7VDg32cy6RZUpVXnl7lwakDQZ2N/MVoXHucAnyfxHUdJM4FgzS/Zb9ioOe2wkvJXL/UqSfg9cAuwAzCrzUmPgIzM7u9I3uip5t7xz6UGUv9+6hOTcD72s/FSo2MEr7y3gWYINj+4AritzfoWZLY0mUmrzyt259PA48JmkV8LjE4BHI8xTG19IegF4FVi/+YqZvVz1W1w6MrPlwHKCNQ5cPfBueefShKQ92DAR6QMzmxhlnppIeryS02Zm523xMM6lGa/cnUthkvLMrCDcgGUj3qXp3P8mr9ydS2GSXjOzYyTNZsMiNrBh5vkOEUWrkqQ/mdndkgZTPjMAZvaHCGI5l1Z8zN25FGZmx4Rft486Sx2UTqLz+8Od20y85e5cGpA0gmBVr+FmtjrqPLUhaXszm13h3N5m9nlUmZxLF75mr3Pp4W8Eq9N9K+lFSadIyo46VA1elLR16YGkA4HHIszjXNrwlrtzaURSHDiEYLW6I5NxtbdSkvYG/g0cC+xBcI/zMWY2L9JgzqUBH3N3Lk1IyiGoKE8nqCyfjDZR9czsc0l/AN4C1gB9zWxRxLGcSwvecncuDUgaCuwDjAJeAMaZWSLaVJWTNJLys+S7APOBZQBmdlwUuZxLJ165O5cGJB0BvG1mJTUWjlg4tl4lMxu3pbI4l668cncuDUhqCFwJbGtmF0rqBHQ2s9cijlYtSa2BvcPD8Wa2MMo8zqULny3vXHp4HFgH9AyPfwJuiy5OzSSdBowHTgVOI1gb/5RoUzmXHrzl7lwakPSFme0laaKZ9QjPTTKz7lFnq4qkScBhpa11SS0JhhaSNrNzqcJb7s6lh3XhbHkDkNSRMjutJalYhW74JfjfJOfqhd8K51x6uIVgpnx7Sc8AvYBzIk1Us1GSRhOsrAfBLXxvRJjHubTh3fLOpThJMeAUYCywH8GmMZ+a2eJIg9WCpJMov03tK9WVd87VjlfuzqWB0jH3qHPUVThbfh+C4QSfLe9cPfHxLefSw9uSrpbUXlLz0kfUoapTZrb8KfhseefqlbfcnUsDleznDkAy7udeymfLO7f5+IQ659JDF+ASgvFrAz4AHoo0Uc18trxzm4lX7s6lhyeBAuCf4fGZ4bnTIktUM58t79xm4t3yzqUBSVPNrEtN55KNz5Z3bvPwlrtz6WGCpP3M7FMASfsCX0ScqTY+BkqABPB5xFmcSxvecncuDUj6FugM/BCe2haYBhQDZmbdospWFUnnAzcD7xDcm38gMMjMHos0mHNpwCt359KApO2qe93M5m6pLLUlaRrQ08yWhMdbAR+bWedokzmX+rxb3rk0kIyVdy0sAVaUOV4RnnPObSKv3J1zW5SkK8OnMwkWrhlOcPve8cDkyII5l0a8cnfObWmNw6+zwkep4RFkcS4t+Zi7cy4pSRpsZgOizuFcKvLVoJxzyapX1AGcS1VeuTvnnHNpxit355xzLs145e6cS1aKOoBzqcord+dc5CTFJOVVOH1/JGGcSwNeuTvnIiHpWUl5knKBr4Gpkq4pfd3MnogsnHMpzit351xUuphZAXAC8CawPdAv2kjOpQev3J1zUcmUlElQuY8wsyKCleqcc5vIK3fnXFQeBuYAucD74eY3BZEmci5N+Ap1zrmkISnDzIqjzuFcqvO15Z1zkZB0cxUvDdqiQZxLQ165O+eisqrM82zgGODbiLI4l1a8W945lxQkNQBGm9lBUWdxLtX5hDrnXLJoCGwTdQjn0oF3yzvnIiFpChtufYsDLfHxdufqhXfLO+ciEd76VqoYyPeZ8s7VD6/cnXORkdQd6BMevm9mk6PM41y68DF351wkJF0OPAO0Ch/PSBoQbSrn0oO33J1zkZA0GdjfzFaFx7nAJ2bWLdpkzqU+b7k756IioKTMcQm+h7tz9cJnyzvnovI48JmkV8LjE4BHI8zjXNrwbnnnXGQk7QH0Dg8/MLOJUeZxLl145e6c26Ik5ZlZgaTmlb1uZku3dCb3/+3dP49NURiF8WfRoOATIDERiUIhwgSVhmJ0E0Kl0fgGKo1CJHrRiGIKohKFgkKmUUyUJioh0U0lQYw/r+LeKSRiImTezM7z684+t1jdyjn3PXtrNJa7pA2V5HFVzSV5w6/ntweoqtrXFE0ahuUuSdJgnJaX1CLJoyQXkuzoziKNxnKX1OUWk93plpM8TDKfZFt3KGkEvpaX1CrJVuAUcBk4U1U7myNJm57fuUtqk2Q7cBY4DxwG7vUmksbgk7ukFkkeAEeBJ8B94HlV/ehNJY3BcpfUIslp4GlVfV/3x5L+igN1krosAleT3AFIsj/JXHMmaQiWu6Qud4FV4Pj0+j1wvS+ONA7LXVKXmaq6CXwFqKpPeCqc9F9Y7pK6rE6n5QsgyQzwpTeSNAY/hZPU5RqTSfndSRaAE8Cl1kTSIJyWl7ThkmwB5oFnwCyT1/EvqmqlNZg0CMtdUoskS1V1pDuHNCLLXVKLJDeAFSYb2HxcW/c8d+nfWe6SWvzmPHcAPM9d+neWu6QW00n5K8BJJiW/CNyuqs+twaQBWO6SWkz3lv8ALEyXLgK7qupcXyppDJa7pBZJXlXVwfXWJP09N7GR1OVlktm1iyTHgKXGPNIwfHKX1CLJMnAAeDdd2gO8Br4BVVWHurJJm53lLqlFkr1/ul9VbzcqizQay12SpMH4n7skSYOx3CVJGozlLknSYCx3SZIGY7lLkjSYn+jOzbn8GxVy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png;base64,iVBORw0KGgoAAAANSUhEUgAAAfcAAAGWCAYAAABl3crYAAAABHNCSVQICAgIfAhkiAAAAAlwSFlzAAALEgAACxIB0t1+/AAAADh0RVh0U29mdHdhcmUAbWF0cGxvdGxpYiB2ZXJzaW9uMy4yLjIsIGh0dHA6Ly9tYXRwbG90bGliLm9yZy+WH4yJAAAgAElEQVR4nOzdd3hUZfbA8e+ZyaSHFiAE6UWkgxUFAQUREbuiYgNdcS3YKwoCdt3frruuq4sNLOiCDVBRQQQERFCQLkW6koSEtEmdcn5/3JtkJqQNJCTG9/M882Tuvee+98wwzJn3vU1UFcMwDMMw6g9HbSdgGIZhGEb1MsXdMAzDMOoZU9wNwzAMo54xxd0wDMMw6hlT3A3DMAyjnjHF3TAMwzDqGVPcDcMwDKMWicibIpIiIhvLWS4i8i8R2SEi60XkxMraNMXdMAzDMGrXdGB4BcvPAzrbj3HAK5U1aIq7YRiGYdQiVV0KHKog5CLgbbWsBBqJSGJFbZribhiGYRh123HAvoDp/fa8coXVaDqGcYwsStrxh7qO8klv313bKYQs5pShtZ1CSPa//m5tpxCyBp3iajuFkO36rqC2UwjZSYtWyNG2UdXvnCGJnW/BGkovMk1Vpx3t9itjirthGIZhhMjnr1p/wi7kR1vMfwNaB0y3sueVywzLG4ZhGEaIfH6t0qOazAWut4+a7wdkquqBilYwPXfDMAzDCJHPX31ticj7wGCgqYjsBx4HXACq+irwBTAC2AHkAmMra9MUd8MwDMMIkcdbfdVdVa+uZLkCt4fSpinuhmEYhhGi6uy51wRT3A3DMAwjRNW4P71GmOJuGIZhGCHym+JuGIZhGPWLGZY3DMMwjHqmsBoPqKsJprgbhmEYRohMz90wDMMw6hlzQJ1hGIZh1DOm524Yf0BvP/siG75fRVzjRkya/p9juu2w9icSOWQciAPP+q8p+OHD4ABnGFHn34szoROal03u3OfQrBQAIk67Alevc0D95C+chnf3GgDibnkDLcwDvx9VHzlv3xPUZPgplxB11k1kvTQazcs6qvxVlWdmLWfpxj1EhYfx1A1n061Ns8PiNu05yKMzFpHv8TKwR1seGdUfEeG+175mV3IGANm5hcRFh/PxY6Mo9PqY8t4SNu05iIjwyKj+nNqlwhtjVVlUr9Npct394HDgXvwpmfNmBAeEuWh26xTC23XF787k4EuP4E09AE4nTf8ykfD2J4DDSc6yz8mcOx2A+JsnEd13AL6sdH5/+MpqybOIq9MpRJ93B4iTgjWfk7/s/eAAp4uYSx8hLPF4NC8L9+wp+DOSCetwEtHnjANnGPi85H79Kt5da8EVQeyoyTgbt0TVj2frCvIWvlatOQdqcMpptL7jbnA4Sf1iHsnvvxO0PLZXH1rffhdRHTqy84nHyVj6LQDhCS3oOPUZEEHCwkj55ENS531aY3lWxK91u+duri3/JyIi7mpqZ4yI/LuC5ReLSLeA6aki8oe6pdjp5w1l/AtTj/2GxUHk0FvJmf047jduw9V1EI741kEh4T2Hofk5uF8bR+GPc4gcPAYAR3xrXF0H4n7zNnJmP07kObeClPwXz/lgAu4Zdx5W2CWuKWHt+uLPTKmWl/Ddxr3sSclg/tTRTL5mEFNnLi0zburMpUy5dhDzp45mT0oGyzbtBeD/bh7Gx4+N4uPHRnHOiR0Y2rcDAB8u2wLAp5Ou5PW7RvLCRyuq53QkcdBkzEMkP38nvz14BTGnn4vruPZBIXGDL8Kfk81v911C1vyZNL56PAAxpw1FXOH8/vBVHHjsWuLOvpSwptZttt3fzSP5+fFHn18Z+UaffxfZ7z5M5stjCO85BEeztkEhESeOQPOyyfzXteR/P5uoc24BQHMzyZ45gaz/3ETOJ88Qe+kjxevkL/8fmf++gaxXbyasTQ9cnU6t/twBHA7a3HU/2x++j81jR9Pk7KFEtm0XFFKYnMTu557k0DcLguZ70lL55Y5xbBk3hl9uu5kWV1+HK75pzeRZCZ+/ao/aYoq7URMuBoqLu6pOUtWFtZhPyDr37kFM3LG//aYz8Xj8GQfQzGTwe/FsWYqrU7+gmLDO/fBs/AYAz9ZlhLXpDYCrUz88W5aCz4tmJuPPOIAz8fhKtxl19s3kL34LqJ6eyKL1u7mwXxdEhN4dWpCdV8DBzJygmIOZOeTkF9K7QwtEhAv7deGbdbuDYlSVr37awfkndwLg1wOHOM3uqcc3iCYuKoKNe47+B0lEx+54k/fhPfgb+LzkrPya6JMGBcVEnzQI99LPAMhZ9Q2R3e3CpyARkeBwIuGRqNeDP896rQW/rMXvPrpRkLKEHXcC/kO/408/AD4vhRsXEX5C/6CY8BP6U/jzVwAUbl6Cq/2JAPiSdqDZadbzlN0QFgFOF3gK8O7+2VrZ58V3YDuOhoePtlSHmBO6kf/bfgoP/I56vaQvWkijM84MiilMTiJv56+oP7g6qteLejwASLgLkaO+c+sRK/RqlR61xRT3PykReUBEVovIehGZEjD/UxH5SUQ2ici4gPljRWSbiKwC+pfZqBV3BnAh8IKI/CwiHUVkuohcbi/fLSLP2Mt+FJETReQrEflVRP5aWX71ncTGo9kHi6f92alIXHxQjCM2Hn+WHaN+tCAXiWqAxMXjD1hXs1ORWHtdVWJGTSX2+hdx9T63OCas02n4s9PwH9xVba8hJSOHFo1ji6cTGsWSnBFc3JMzckhoHFM83aJRDCmlYn7acYD4uGjaJjQCoEurpny7fjden5/9qVls3nuQpPSjH4xyNmmONy25eNp7KAVn4+bBMY2b4z1kx/h9+HPdOGIbkrNqIVqQT+uXv6TVPz8j8/N38edUf0EPJA2a4gsYZfFnHsQRF9x7lbim+OxdNfj9aIEbiW4QFOPqNhDfge3g8wSvGxmD6/jT8excUyP5u5o2w5NS8n4Xph7E1azqPyRczZrT9bW36fXBpyR98C6etNSaSLNSx/iucCEz+9z/hERkGNAZOBUQYK6IDFTVpcCNqnpIRKKA1SLyERAOTAFOAjKBb4G1ZbWtqitEZC7wmap+aG+vdNheVe0jIv8ApmP9WIgENgKvVpKfcQTcMx9C3WlIdENiRj2JP20/vqQdRPQbRc6sibWdXpm+WL2dEad0Kp6+9IwT2HkgnVHPfEjLJnH06dACp6N2+ycRHXugfh/77hiOI6YBiRNfJ3/jKmsUoA5zNmtH9DnjyH77weAFDgcxl08k/4ePrZGBOshzMIUtN1+PK74pHZ94lvSl3+JNTz/mefjq9i53U9z/pIbZj6ICHYtVTJcCd4rIJfb81vb8FsBiVT0IICL/Ayof7y3fXPvvBiBWVbOBbBEpEJFGleRXzB5ZGAdwz/NPMPK6q44ipbpB3WlIXEkvxhHXtHgYtYjfnYajQTN87jQQBxIRjeZlodlpOALWlbimqDutuF2w9rl6tn+PM/F4NN+No2ECcWNfKo6PveFF3O/ci+ZkhJT3zMUb+XDZZgB6tG0e1KNOznCT0CgmKD6hUQzJ6SU99aSMHJoHxHh9fhau3cWsCZcXzwtzOnh4VMmg0TXPf0zb5g1DyrMsvkMphMUnlGynSXN86cHD/b70FMKaJOA7lAIOJ47oWPzuTGLOOJe89d+Dz4c/K538besI79C1Rou7ZqXibFgysuBo2Ax/dnDvVbNTcTZojjcrFRwOJCIWzbVGFKRBU2KvmkrOx8/iT/89aL2YC+7Hn/YbBSs/qrH8PakHcTUveb/DmzbDc/BgBWuU005aKnm7dhLbs0/xAXfHUl0/Wt4My/85CfCMqvaxH51U9Q0RGQwMBU5X1d5YxTWyBrZfYP/1Bzwvmg4rL7/SjajqNFU9WVVPrg+FHcB3YBvOxi2RhgngCMPVdSCeHT8ExXh3/ICrxxAAXF0G4N27HgDPjh9wdR0IzjCkYQLOxi3xHdgGrggIj7JWdkVYB8+l7sGfuofsl68l+783kf3fm9DsVNwz7g65sAOMHtyj+CC4IX3aM3flVlSVdTuTiI2MoFnD4OLerGEMMZHhrNuZhKoyd+VWzu7Vrnj597/sp32LRkHD+3mFHnILrCHkFZv34XQ46NSySci5llawczNhLVoT1qwlOMOI6TeM3J+CB4ly1ywlduBIAGJOHUL+ptUAeFOTiex2MmDte4/o3APP77uPOqeKeH//BUeT43A0agHOMMJ7nI3nlxVBMYVbVxDex9r9Et5tEJ5d1u9kiYwh7ppnyV34Gt59G4PWiTr7RiQyhtwvyz1Wtlrk/LKFyONaEd4iEQkLo/HZQ8n4flmV1nU1bYaEhwPgjI0jtkcv8vftqcl0y2WG5Y266CvgCRF5T1XdInIc4AEaAumqmisiJwBFR3L9APxTROKBLOAKYF0F7WcDR3M0Wpn5qWr1HM5dBW9MeY5tP2/AnZnFI5dfz8ix19D//HMrX/FoqZ+8ha8Sc8VU61S4DQvwp+0lYsA1+JK2492xisL1XxN9/n3E3jwNzXeTO/c5APxpe/H88h2xN74C6iNvwSugfiS6ETGXPGa173Dg2bwE766a2Z8KMLBHG5Zu3MN5E2cSGR7GkzecVbzs0idn8fFjowCYOPpMHp2xiIJCHwO6t+HMHm2K4+av3sGIUzoHtXsoK49xL32GQ4TmjWJ4duyQ6knY7+PQ9BdIeOglcDhxL5mL57edNLrsFgp2bSFvzVLci+fQ9NapHPd/n+DPyeLgSxMAyF4wi6a3PE7L5/4HIriXzMOzbwcATW9/isiuJ+GMa0Srlz4n48NpuJfMqYZ8/eR+8S/irnseHA4K1s7Hd3A3UWeNxfv7VjxbV1Cw5nNiL51AwzvftU6F+/AJACJOvQRnk5ZEDbqeqEHXW6/hnQes0ysHXYfv4B4a3DINgIJVn1Cw5oujz/ew/H3sfenvdH7uH4jTSer8z8jfvYvEMX8hd9svZK5YRnSXrnSc+gzO2DganT6AlmNuYvON1xLZth2t/joe6+BPIXnW++Tv2ln9OVZBobdWNltlonX8XD2j+oiIW1Vj7ed3AX+xF7mBa4H9wKdAO2Ar0AiYrKqLRWQs8AiQAfwMFKrqHeVspz/wGlav/HJgIvY+eBHZDZysqqkiMsZ+foe9XuCyw/JT1V/Le22Lknb8oT7IJ719d22nELKYU/5QZzOy//V3azuFkDXodOzP0Dhau74rqDyojjlp0YqjPsz+wa/WVuk75/lz+9bKIf2m5/4nUlTY7ef/BP5ZRth55az7FvBWFbeznIBT4YAxAcvaBTyfjnVAXVnLysvPMAyj1tX1fe6muBuGYRhGiLzm2vJGfSUij2Ltfw80W1Wfqo18DMMwjhXTczfqLbuIm0JuGMafjinuhmEYhlHPeHy1nUHFTHE3DMMwjBCZnrthGIZh1DOmuBuGYRhGPWOKu2EYhmHUM35T3A3DMAyjfjE9d8MwDMOoZ8zR8oZhGIZRz5hhecMwDMOoZ0xxN4xj4I92l7Wfrn+xtlMI2d39htV2CiFZ/uBptZ1CyFyJ7Ws7hZB171nH731aQ3z+6rvZm4gMx7pRlhN4XVWfLbW8DTAD606dTuBhVa3wfryOasvOMAzDMP4k/P6qPSojIk7gZaw7cnYDrhaRbqXCHgNmqWpf4CrgP5W1a3ruhmEYhhEib/UNWJwK7FDVnQAi8gFwEbA5IEaBBvbzhsDvlTVqirthGIZhhKga97kfB+wLmN4PlN6nNBn4WkTGAzHA0MoaNcPyhmEYhhGiqg7Li8g4Efkx4DHuCDZ3NTBdVVsBI4B3RKTC+m167oZhGIYRIq3iAXWqOg2YVkHIb0DrgOlW9rxANwHD7fa+F5FIoCmQUl6jpuduGIZhGCGqrgPqgNVAZxFpLyLhWAfMzS0VsxcYAiAiXYFI4GBFjZqeu2EYhmGEyF9NV6hTVa+I3AF8hXWa25uquklEpgI/qupc4D7gNRG5B+vgujGqqhW1a4q7YRiGYYTI762+89ztc9a/KDVvUsDzzUD/UNo0xd0wDMMwQqTmCnWGYRiGUc+Y4m4YhmEY9Ywp7oZhGIZRz5hbvhqGYRhGPWN67oZhGIZRvzg8FZ6JVutMcT9KIvIFMFpVM2o7l+omIouB+1X1RxHZDZysqqkVxE9Q1acDpleo6hk1n2nFwtqfSOSQcSAOPOu/puCHD4MDnGFEnX8vzoROaF42uXOfQ7OsCz9FnHYFrl7ngPrJXzgN7+41AMTd8gZamAd+P6o+ct6+J6jJ8FMuIeqsm8h6aTSal3VMXufbz77Ihu9XEde4EZOmV3rTqGOi/6CBPDRpEg6ng4//N4s3X3k1aPkV14zmquuuw+f3kZuTy9RHJrBzxw7CXC4mPf0U3Xv2xK9+npsylR9X/nBMclZV/rZkP8t3ZxEZJkwe1o4TmkcfFrclOZfJC3ZT4FX6t2vA/YNaISIs3J7OtJUH2HUonxlXdaFbQkyN5/vcvHUs25pEpMvJE1ecTNfjGh8Wt3l/OhNn/0iB18eALi146ILeiAivLNjMR6t30SQmAoDx53bnzBMSaybPzzewbGuKledlfel6XKPD8/wtg4kfraHA42dAl+Y8dH5PREpOO5uxbAd/n7+JxROG0zgmgtU7U7n73R84rrH1b3R295b89ewu1Z5/aeKv28XdXKEugH3rvZCo6oj6WNiP0ITAibpQ2BEHkUNvJWf247jfuA1X10E44lsHhYT3HIbm5+B+bRyFP84hcvAYABzxrXF1HYj7zdvImf04kefcCgGXc875YALuGXceVtglrilh7frizyz3ypA14vTzhjL+hanHdJsVcTgcTJg6hVvHjOXic87lvAsvoEOnTkExX8yZy2XDz2PUiJFM/+9/eWDiowBcdtVV1t/h53HLtddz/6MTgr7ga9Ly3Vnsyyjgkxu68eiQtjyzaG+Zcc98u5fHhrTlkxu6sS+jgBV7rB9xHeMjeX5kB/oeF3tM8l22NYm9qW7m3X8uky49kSc/XVtm3JOfruXxy05k3v3nsjfVzfJtycXLrhvQmVl3DWXWXUNrpLADLNuWwt7UHObdO4RJF/fmybnrys5zzjoev7gP8+4dwt7UHJZvK/l/lJSRx/fbU0hsFBW0Tt928cwafxazxp91TAo7WMW9Ko/a8qcp7iLSTkR+EZH3RGSLiHwoItEisltEnhORNcAVIjJMRL4XkTUiMltEYkVkuIjMDmhrsIh8Zj/fLSJN7ef3ishG+3F3wHY3Bqx7v4hMtp/fKSKbRWS9fZu/8nKPFZG3RGSDHXuZPf8V+0YEm0RkSkD8bhGZYr+GDSJyQiXtHPaaK3kvPxWRn+ztjrPnPQtEicjPIvKePc9t/xURecF+XzaIyJUB7+Ni+9+i6N9GitoLeG/+VqV/5DI4E4/Hn3EAzUwGvxfPlqW4OvULignr3A/Pxm8A8GxdRlib3gC4OvXDs2Up+LxoZjL+jAM4E4+vdJtRZ99M/uK3sC4kdex07t2DmLi4Y7rNivTo05u9e/bw2759eD0evpz3GWcNOycoJsftLn4eFR1N0UW3OnbuxKoVKwA4lJZGdlY23Xv1PCZ5L9mZyYiuTRAReibGkF3gIzXHExSTmuMhp9BHz8QYRIQRXZuw+NdMANo3iaJd48hjkivAt5sPcMGJbRERerWJJzvPw8GsvKCYg1l55BR46NUmHhHhghPbsmhTpXcNrd48txzggr6t7TybkJ3v4WBWfqk888kp8NKrjfX+X9C3NYu2HChe/sIXG7hneHeOzc+8ijl8WqVHbfmzDct3AW5S1eUi8iZwmz0/TVVPtIv0x8BQVc0RkYeAe4GngWkiEqOqOcCVQFAxFpGTgLFYt+oT4AcRWQKkV5DPw0B7VS0QkcPHp0pMBDJVtae9raIxt0dV9ZA94vCNiPRS1fX2slT7Nd0G3A/8pax27Nf8WBmvuaIu4I32dqOA1SLykao+LCJ3qGqfMuIvBfoAvbFudrBaRJbay/oC3bHuT7wc6C8iW4BLgBNUVSt5byoksfFodsklmP3ZqThbBv+yd8TG48+yY9SPFuQiUQ2QuHh8v/9SHKfZqUhsvD2hxIyaCgoF6+bjWfcVAGGdTsOfnYb/4K4jTbneSEhoQfLvJV/MyQcO0LPP4R+PK6+7juv/ciMul4u/jL4WgK1btjB46FDmz51Hi8REuvbsQYvElmxct/6w9avbQXchLWLDS15HbDgp7kKaxriK56W4C0koFXPQXVjjuZUlJSuPhICebELDKFKy8mnWICogJp+EhqVjSn4AfLDiV+at2UO34xpz//m9aBBd8tqqL89SOTSwcmjWIDIgJo+EhiXTRa8FrB8xzRtE0SWx4WFtr997iCte+pZmcZHce153OiU0OCymuplh+bpln6out5+/Cwywn//P/tsP6AYsF5GfgRuAtqrqBb4ELhCRMOB8YE6ptgcAn6hqjqq6sX4knFlJPuuB90TkWsBbQdxQ4OWiCVUt+sEwyh5xWItVILsFrPOx/fcnoF0F7ZT5mivJ+04RWQesxLqbUedK4gcA76uqT1WTgSXAKfayVaq6X1X9wM92rplAPvCGiFwK5JbVqATcSnH6D2UPndYU98yHcM+4m5wPHyei70icrbpDWAQR/UaRv+zdY5rLH93/3nmH8wedxYvPPs+48bcD8Oms2SQnJfH+vDk8+PhE1v20Bl91XczbCDKqXwc+e3A4s+4cSrMGkfzt85r/ARWqvEIvry/Zxm1DTzhsWdeWDfnygWHMHn8WV5/egXveW3VMcnJ6vFV61JY/W8+99E+toukc+68AC1T16jLW/QC4AziEdTH/7Cpu00vwj6jA8brzgYHABcCjItLT/iFRKRFpj9UjP0VV00Vkeqm2C+y/Pir+d67oNZe13cFYPxJOV9VcsQ66O5oxyIKA5z4gzL6RwqlYd0G6HOt9P7v0ioG3Usx8fmSZP6PVnYbENSuedsQ1RbPTgmL87jQcDZrhc6eBOJCIaDQvC81OwxGwrsQ1Rd1pxe0CaG4mnu3f40w8Hs1342iYQNzYl4rjY294Efc796I5f77DMpKTk0hoWbL/NiExkZTk5HLj58+bx6NPPgE8gM/n44Unnixe9vZHs9mzs+ZGQ2atO8inG61jRbslRJMU0AtPdhfSPDa4J9s8NpzkUjHNYqu/t1ueD77/lY9XWe9H91aNSc4o6YUnZ+bRvEHwf8nmDSJJziwdY/Wi4+NKYi89pT3jZ6yovjxX7uTj1XtK8gzMIaskh5I8o0jOLBmqL3ot+w/l8lt6LqNe+tZeN5+rXl7Ce7cOpGlA/md2SeDpuetIzymgsX2AYE2RKt7yrbb82XrubUTkdPv5aGBZqeUrsYaFOwGISIyIFO1kXQKcCNxMqSF523fAxfZ+/BisYeXvgGSguYjEi0gEMNJu2wG0VtVvgYeAhkB5+7oXALcXTdjD8g2wfpRkikgCcF4VXn9Z7VT0msvSEEi3C/sJWD3/Ih4RcZWxznfAlSLiFJFmWD9oyv15be/zb2jfTOEerOH8I+I7sA1n45ZIwwRwhOHqOhDPjuCjrr07fsDVYwgAri4D8O61ei6eHT/g6joQnGFIwwScjVviO7ANXBEQbn8puSKsg+dS9+BP3UP2y9eS/d+byP7vTWh2Ku4Zd/8pCzvApnXraduuHce1akWYy8XwC0ayeMHCoJg27doVPx949lns3b0bgMjISKKirPe434AB+Lw+du7YUWO5jurdjJnXdGXmNV0Z3LERX2w5hKqy4UAOsRHOoCF5gKYxLmLCnWw4kIOq8sWWQwzqcPhwcU256vSOxQfAndW9JfPW7EFVWb83jdhIV9CQPECzBlHERLhYvzcNVWXemj2c1c364RW4f37Rpt+rdUj7qn4dig90O6trC+at3WfneYjYCFfQkLyVZyQxEWGs32u9//PW7uOsrol0btGAxRPOY/4Dw5j/wDASGkTywe2DaBoXSWp2fvGxGhv2peNXaFQDuxVKE7+/So/a8mfruW8Fbrf3t28GXgHGFy1U1YMiMgZ43y7EYO2P3qaqPrEOohuDNXQdRFXX2L3noqL1uqquBRDr1n2rgN+Aop24TuBdEWmI1Xv+VwVH3T8JvGwfmOcDpqjqxyKy1m5vH9b+6sqU106Zr7mcNr4E/mrvF9+K9eOgyDRgvYisUdVrAuZ/ApwOrMMaLXlQVZOKDvQrQxwwR0Qisd6be6vw2sqmfvIWvkrMFVOtU+E2LMCftpeIAdfgS9qOd8cqCtd/TfT59xF78zQ0303u3OcA8KftxfPLd8Te+Aqoj7wFr4D6kehGxFzymNW+w4Fn8xK8u9YccYrV5Y0pz7Ht5w24M7N45PLrGTn2Gvqff26t5ePz+Xh60mReeXsGTqeDT2fN5tft27ntnrvZvGEDixd+w9U3XMdp/fvj9XrJyszksfvuB6BJ03henTEDv/pJSUpmwr1H/hEIVf92DVi+O5OLZ2wiMszB4+eU7KUa/d4WZl7TFYCHz2rN5AV7KPD6OaNtQ/q3s4ritzsyeGHJPtLzvNw951eObxbFvy+pbM/VkTuzSwuW/ZLEyBe+ItLlZOoVJxcvG/XPhcy6aygAj17c1zoVzuOjf5cEBnRpAcA/5m9k6+8ZiEDLxjFMvKRvDeWZwLJtyYz8+0Irz0tLtjPqpW+ZNf4sK88LezHxo7UUeH3075zAgOObV9jugo2/M2vVbsIcQoTLyXNXnnxMzqxw+Op2z10quSVsvSEi7YDPVLVHLadi1IDyhuXrqp+uf7G2UwjZ3f2G1XYKIVn+4Gm1nULIXIntazuF0Plqb7/ykYq8/Pmjrv7n3vBtlb5zvppxVq0c3P9n67kbhmEYxlGr6/vc/zTFXVV3A3W61y4iY4G7Ss1erqq3lxVvGIZh1A7x1s6pj1X1pynufwSq+hbwVm3nYRiGYVRM6vipmaa4G4ZhGEaoTHE3DMMwjHrGFHfDMAzDqF/EX7fPEjDF3TAMwzBCVbWLidYaU9wNwzAMI0TqK6g8qBaZ4m4YhmEYoTLD8oZhGIZRv1TxHl+1xhR3wzAMwwiRmp67YRiGYdQzpuduGIZhGPWL35dfeVAtMsXdqBdiThla2ymE5I92hzWAF1d+XdsphMT/9t21nULIXHIffN8AACAASURBVM1a13YKIXM2rviWrPWV2eduGIZhGPWMat2+Qp2jthMwDMMwjD8aVW+VHlUhIsNFZKuI7BCRh8uJGSUim0Vkk4jMrKxN03M3DMMwjBBV19HyIuIEXgbOAfYDq0VkrqpuDojpDDwC9FfVdBGpdF+IKe6GYRiGESJ/9Q3LnwrsUNWdACLyAXARsDkg5mbgZVVNB1DVlMoaNcXdMAzDMELk91fb5WePA/YFTO8HTisVczyAiCwHnMBkVf2yokZNcTcMwzCMEIWwP30cMC5g1jRVnRbi5sKAzsBgoBWwVER6qmpGRSsYhmEYhhECreL93O1CXlEx/w0IPAeylT0v0H7gB1X1ALtEZBtWsV9dXqPmaHnDMAzDCJFffVV6VMFqoLOItBeRcOAqYG6pmE+xeu2ISFOsYfqdFTVqeu6GYRiGEaLquoiNqnpF5A7gK6z96W+q6iYRmQr8qKpz7WXDRGQz4AMeUNW0ito1xd0wDMMwQuT3F1ZbW6r6BfBFqXmTAp4rcK/9qBJT3A3DMAwjRNV4KlyNMMXdMAzDMEJU1QPqaosp7oZhGIYRorp+bflaK+4i8gUwuqLz9KphG5MBt6r+7SjbGQzcr6ojS82/EOimqs8eTfvVTUTaAWeoaqXXHz7WRGQ68JmqfljF+HZ2fI/q2L6q8sys5SzduIeo8DCeuuFsurVpdljcpj0HeXTGIvI9Xgb2aMsjo/ojItz32tfsSrY+stm5hcRFh/PxY6Mo9PqY8t4SNu05iIjwyKj+nNrluOpIuVj/QQN5aNIkHE4HH/9vFm++8mrQ8iuuGc1V112Hz+8jNyeXqY9MYOeOHYS5XEx6+im69+yJX/08N2UqP678oVpzOxJvP/siG75fRVzjRkya/p9jvv2w9icSOWQciAPP+q8p+KHUR9IZRtT59+JM6ITmZZM79zk0y7owWMRpV+DqdQ6on/yF0/DuXgNA3C1voIV54Pej6iPn7XsAcDRvT9Sw2xFnOKo+8r9+BV/StiPOXVV5+v0lLN2wi6hwF0/fOIxubQ+/Iumm3clMePNr63Pcsz0Trh6EiLBlbwpT3llEgcdLmMPBxGvPpleHFgCs+mUfz3ywBK/PT+PYKN5+6IojzrOi/J964zOWrNlKZEQ4z95xGd07Hv7/5R/vfc2ni9eSlZPH2pmTi+ev3rSLp9/8nK17kvj7vVcy/Iye1Z5jZep6ca+WU+Hsa+OGRFVH1GRhPxZUdW5dK+y2dsDo2k6iLvpu4172pGQwf+poJl8ziKkzl5YZN3XmUqZcO4j5U0ezJyWDZZv2AvB/Nw/j48dG8fFjozjnxA4M7dsBgA+XbQHg00lX8vpdI3nhoxX4/VpteTscDiZMncKtY8Zy8Tnnct6FF9ChU6egmC/mzOWy4ecxasRIpv/3vzww8VEALrvqKuvv8PO45drruf/RCYhIteV2pE4/byjjX5haOxsXB5FDbyVn9uO437gNV9dBOOKDb7ca3nMYmp+D+7VxFP44h8jBYwBwxLfG1XUg7jdvI2f240SecytIyVdpzgcTcM+4s7iwA0QOGkvB8vdxz7iTgmXvETl47FGlv3TDbvYkp/Pl02OYcv0QprzzTZlxU99dxNQbhvLl02PYk5zOdxt3A/B/s5dx24Wn8cnka7nj4tP5vw+/AyArN5+p737Ly+MvZN4T1/OPW88/qjzLzX/NNnYfSOPrl+/jib9ezORpc8qMO+vkE5j93K2HzU9s1ohnxl/GyDN710h+VaHqq9KjtlRa3EWknYj8IiLvicgWEflQRKJFZLeIPCcia4ArRGSYiHwvImtEZLaIxNp3upkd0NZgEfnMfr7bPl8PEblXRDbaj7sDtrsxYN377Z44InKnfXec9fZ1eCvS285ru4jcbK8vIvKCvb0NInJlRfNLvR+niMhaEekoImNE5N/2/Oki8i8RWSEiO0Xkcnu+Q0T+Y7+HC0Tki4Blzwa8jnJHFypou7x8nwXOFJGfReSectp0isjf7HXXi8h4e/4kEVltz58mdhUQkcX2v/cqEdkmImdW0s5JIrJERH4Ska9EJLGMHMqMseevE5F1wO2V/PuGZNH63VzYrwsiQu8OLcjOK+BgZk5QzMHMHHLyC+ndoQUiwoX9uvDNut1BMarKVz/t4PyTrQL764FDnGb31OMbRBMXFcHGPZVe/rnKevTpzd49e/ht3z68Hg9fzvuMs4adExST43YXP4+KjsY6wBY6du7EqhUrADiUlkZ2Vjbdex37nk5pnXv3ICYurla27Uw8Hn/GATQzGfxePFuW4urULygmrHM/PButounZuoywNlYhcXXqh2fLUvB50cxk/BkHcCYeX+k2JSK6+K/fXeFZTJVa9POvXHRGV+tz3DGR7NxCDmaU+hxn5ODOK6R3x0REhIvO6Mo3a3+1chDIybOO9nbnFdC8USwAn6/cyjkndqJlfAPA+izXhG9WbebiwX0REfp0aUNWTj4ph7IOi+vTpQ3NmzQ4bH6r5o05oV0iDkft/Uj1+T1VetSWqg7LdwFuUtXlIvImcJs9P01VT7SL9MfAUFXNEZGHsA7ZfxqYJiIxqpoDXAkEFWMROQkYi3UtXQF+EJElQHoF+TwMtFfVAhFpVEnuvYB+QAywVkQ+B04H+gC9gaZYd+FZCpxRzvyiXM8AXgIuUtW9RQUuQCIwADgB6yIEHwKXYvWkuwHNgS3AmyISD1wCnKCqWoXXUV7bZeX7MGXsRihlnJ1XH/s8yyb2/H+r6lT79b4DjATm2cvCVPVUERkBPA4MLasdEXEFvE8H7R8dTwE3BryXFcW8BdyhqktF5IVK3peQpGTk0KJxbPF0QqNYkjNyaNYwpnheckYOCY1Lpls0iiGl1BfnTzsOEB8XTdsE65+tS6umfLt+NyNO6UxSupvNew+SlO6mV/uEask7IaEFyb8fKMnxwAF69ulzWNyV113H9X+5EZfLxV9GXwvA1i1bGDx0KPPnzqNFYiJde/agRWJLNq5bXy25/RFJbDyafbB42p+dirNll6AYR2w8/iw7Rv1oQS4S1QCJi8f3+y/FcZqdisTG2xNKzKipoFCwbj6edV8BkP/NNGJGTSVy8I0gDtzv3X9U+aek59CiSckPo4TGsSRnuGnWKPBz7CYh8LPeOI6UdOtz/PBVg7n5H5/wwqzv8Kvy3iNWv2B3cjpen58bnp9NTr6H64b24aIzuh1VrmVJPpRFi6YNi6dbxDcg+VBWmYW8rqrrw/JVLe77VHW5/fxd4E77+f/sv/2witdyu6MXDnxvf9l/CVwgIh8C5wMPlmp7APCJXfwRkY+BMzn8Cj2B1gPvicinWFfuqcgcVc0D8kTkW6w78AwA3lfrXyfZ/jFxSgXzs4CuWJcQHKaqv5ezrU9V1Q9sFpGib/UBwGx7fpKdA0AmkA+8IdZoxmeVvI7y2i4v38oMBV5V+0oMqnrInn+WiDwIRANNgE2UFPeP7b8/YRX0MtsRkR5AD2CB/XlwAiWVydKlrBj7R04jVS36UfUOcF5ZL0ACrtn8n3uv4OaRZ1ThZVePL1ZvZ8QpJcPil55xAjsPpDPqmQ9p2SSOPh1a4HQc+wtA/u+dd/jfO+8w4sILGTf+dh677wE+nTWbDp068f68ORz47TfW/bQGXx0/0vePyj3zIdSdhkQ3JGbUk/jT9uPbv4nwviPIW/Q63m0rcHUZQPTwu8iZ9Vit5fnB4vU8fOVAhp3cmfmrtzFx+gLevP8yfH5l054U3rz/MgoKvVz99P/o3SGRdi0a11qudZX1dVx3VbW4l955WDRd1J0RYIGqXl3Guh8AdwCHsK62k13FbXoJ3m0QGfD8fGAgcAHwqFgX0C/vckHl5R6qA3YOfYHyinvgbYIqHC+yf/icCgwBLsd6j86uYJUqt32kRCQS+A9wsqruE2s3SOD7XpSDj4o/OwJsUtXTQ42pwghGscBrNnu/fbHcf9eZizfy4TLr7ok92jYnKb1k+Do5w01CQG8HIKFRDMnpJT31pIwcmgfEeH1+Fq7dxawJlxfPC3M6eHhU/+Lpa57/mLbNS3omRys5OYmEliV7NhISE0lJTi43fv68eTz65BPAA/h8Pl544sniZW9/NJs9O3dVW25/ROpOQ+JKDqR0xDVFs4OHyv3uNBwNmuFzp4E4kIhoNC8LzU7DEbCuxDVF7WH24r+5mXi2f48z8XiruPcYQv431uXFPVuXETX8TkI1c9E6Zi/dAEDPdi1IOlTyVZqc7iahUWxQfEKjWJIDP+vp2TS3R6TmrNjMhKsHATD85M5Mmr7QWqdxLA1jIomOcBEd4eLk44/jl30Hq6W4vzf/e2Yt+NHKv9NxJKVmFi9LSssi4Q/Ua4e633OvateijYgUfQmPBpaVWr4S6C8inQBEJEZEinZCLQFOxLofbVn7x78DLhZrP34M1lD1d0Ay0FxE4kUkAmt4GBFxAK1V9VvgIaAhEFtGu0UuEpFIexh8MNZ1fL8DrrT3FzfD+qGwqoL5ABlYPyqeEevo+apaDlwm1r73BEquDxwLNLSvTHQP1tB6qMrLNxuobGfmAuAWEQmz82lCSSFPtfO7vLyVK2lnK9Cs6DMjIi4R6V5qvTJj7IMsM0RkgB13TRVyqNDowT2KD4Ib0qc9c1duRVVZtzOJ2MiIoCF5gGYNY4iJDGfdziRUlbkrt3J2r3bFy7//ZT/tWzQKGt7PK/SQW2DtX1uxeR9Oh4NOLZtQXTatW0/bdu04rlUrwlwuhl8wksULFgbFtGlXkuPAs89i7+7dAERGRhIVFQVAvwED8Hl97Nyxo9py+yPyHdiGs3FLpGECOMJwdR2IZ0fwGQTeHT/g6jEEAFeXAXj3WrsxPDt+wNV1IDjDkIYJOBu3xHdgG7giINx6n3FFENauL/7UPQD43YdwtraOc3C26Y0/vbz+QflGn92bTyZfyyeTr2VI347MWbHF+hz/eoC46PCgIXmAZo1iiI0KZ92vB1BV5qzYwtl9OgLQvFEMq7fuB2Dlln3Fu5fO7tORNdt/x+vzk1fgYf3OJDomVs/n+JrzTmfO38cz5+/jGXpqNz5dvBZV5eete4mLjvxDDcmD1XOvyqO2VLXnvhW43d7fvhl4BRhftNDeZzoGeN8uxACPAdtU1WcPO48BbijdsKquEev0qKIi+rqqrgUQ69q6q7DukFO0k8sJvCsiDbF6f/+q5Kj79cC3WPukn1DV30XkE6z97uuwevIPqmpSBfNPsHNNFpGRwHwRubGsjZXhI6ze+Wase/auwRqSjwPm2L1lIYTLCgYoL980wGcfkDZdVf9RxrqvY918YL2IeIDXVPXfIvIasBFIooI7DlWhncuBf9n/TmHAi1hD/ACoamEFMWOxjktQ4OtQ35SKDOzRhqUb93DexJlEhofx5A1nFS+79MlZfPzYKAAmjj6TR2csoqDQx4DubTizR5viuPmrdzDilM5B7R7KymPcS5/hEKF5oxieHTukOtPG5/Px9KTJvPL2DJxOB5/Oms2v27dz2z13s3nDBhYv/Iarb7iO0/r3x+v1kpWZyWP3Wft1mzSN59UZM/Crn5SkZCbceyQfter3xpTn2PbzBtyZWTxy+fWMHHsN/c8/99hsXP3kLXyVmCumWqfCbViAP20vEQOuwZe0He+OVRSu/5ro8+8j9uZpaL6b3LnPAeBP24vnl++IvfEVUB95C14B9SPRjYi5xB5qdzjwbF6Cd5d1ilzely8RNWQcOJyot5Dcr146qvQH9mrH0g27GP7IdCLDw3jqxmHFyy6Z/C6fTLaOt5h47dlMeONrCjxezuzZjoE92wEw5YahPPP+Enw+P+EuJ1Outz6vHVs2YUDPtlz8+Ls4RLh8YHc6t2p6VLmWZdBJXViyZivn3PZ/REW4ePqOy4qXXXTvS8z5u1Venn97Pp8tXUdegYeBf3mWK4aezPirhrJ++37ueO5dsnLy+Hb1Fl763zd8/s+7qz3PitT1YXkpOqK23IBqPs/4z0hEYlXVbY8erAL6q2pSbedVn1Q0LF8XnTj2X7WdQsheXFmtv7Nq3ElvH9sv++oQe0bNnHpWk5yNDz+/vs7rftlR79rscvwpVfrO2bptda0c0m+uUHdsfGbvSw7HGj0whd0wDOMPTKnbPfdKi7uq7sY6qrnOEpGxwF2lZi9X1Wo9R/pIqergqsSJyKNA6ctBzVbVp4502yJyLvBcqdm7VPWSI23TMAzjz66uD8vXi567qr6FdW70H5pdxI+4kJfT5ldY9wI2DMMwqosp7oZhGIZRv1R2vFptM8XdMAzDMEJU/qVV6gZT3A3DMAwjRKbnbhiGYRj1jtnnbhiGYRj1ih7xlcyPDVPcDcMwDCNUZljeMAzDMOoX03M3DMMwjPrGnOduGIZhGPWN6bkbhmEYRj1Tt4t7pXeFM4w/gt3XnPyH+iDH9+9ceVAd43dn13YKIfnp+hdrO4WQnTh9fOVBdYzDFV7bKYSswX1zjvpObe3atq3Sd87uPXtq5a5wjtrYqGEYhmEYNccMyxuGYRhGiGqlOx4CU9wNwzAMI0R1fdjbFHfDMAzDCFFd77nX9R8fhmEYhlHnOJAqPapCRIaLyFYR2SEiD1cQd5mIqIicXHl+hmEYhmGERKr4qLQdESfwMnAe0A24WkS6lREXB9wF/FCV/ExxNwzDMIwQVVdxB04FdqjqTlUtBD4ALioj7gngOSC/Ko2a4m4YhmEYIXIiVXpUwXHAvoDp/fa8YiJyItBaVT+van7mgDrDMAzDCFEI+9PHAeMCZk1T1WlV3Y6IOIC/A2NCyc8Ud8MwDMMIkVRxzN0u5BUV89+A1gHTrex5ReKAHsBisTbaApgrIheq6o/lNWqKu2EYhmGEqKo99ypYDXQWkfZYRf0qYHTRQlXNBJoWTYvIYuD+igq7lZ9hGIZhGCGprlPhVNUL3AF8BWwBZqnqJhGZKiIXHml+puduGIZhGCFyVONVbFT1C+CLUvMmlRM7uCptmuJeA0SkHfCZqvY4ynZ2Ayeramqp+StU9YyjabuK23eramxNb+dYiup1Ok2uux8cDtyLPyVz3ozggDAXzW6dQni7rvjdmRx86RG8qQfA6aTpXyYS3v4EcDjJWfY5mXOnAxB/8ySi+w7Al5XO7w9fWaP5qyp/W7Kf5buziAwTJg9rxwnNow+L25Kcy+QFuynwKv3bNeD+Qa0QERZuT2faygPsOpTPjKu60C0hplryCmt/IpFDxoE48Kz/moIfPgwOcIYRdf69OBM6oXnZ5M59Ds1KASDitCtw9ToH1E/+wml4d68BIO6WN9DCPPD7UfWR8/Y9ADiatydq2O2IMxxVH/lfv4IvaVu1vI7KvP3si2z4fhVxjRsxafp/jsk2KxPW/iSihv4VHA4K131JwcrZwQFOF9Ej78PZojOal0XunGfwZ6YgkXFEX/IoYYnHU7hhAXkLXqn23Jzt+hJ51s2IOCjcuIDCVR+VCggj6rx7cDbviOZnk/vZC8Wfi/BTLyO8xzmo+slf9Bq+PWuRuKZEDb8biWkEqnjWf0Xh2s+Km3P1PZ/wPiPA78e760cKlpb6/12Nwur4wHfdzs4o07Eo7PWSOGgy5iGSn7+T3x68gpjTz8V1XPugkLjBF+HPyea3+y4ha/5MGl9t3YIz5rShiCuc3x++igOPXUvc2ZcS1jQRAPd380h+/tjcqnP57iz2ZRTwyQ3deHRIW55ZtLfMuGe+3ctjQ9ryyQ3d2JdRwIo9WQB0jI/k+ZEd6HtcNf5mEweRQ28lZ/bjuN+4DVfXQTjiWweFhPcchubn4H5tHIU/ziFy8BgAHPGtcXUdiPvN28iZ/TiR59wKUvK1lPPBBNwz7iwu7ACRg8ZSsPx93DPupGDZe0QOHlt9r6USp583lPEvTD1m26uUOIgadjs5syaS/dothHcbjCO+TVBIeK9haL6b7P/eRMHqT4kcfCMA6isk/7t3yFv0es3lNuQWcj+egnv6Hbi6nImjSfDnwtXjHDTfjfvNv1Lw01wiB94AgKNJa1xdzsQ94w5yP5pM1NBbrM+F30f+kjfJmX4HOTMfxNVnRHGbztY9cXU8jZy37yJnxngKV39aM6/L5hCp0qO2mOJec8JE5D0R2SIiH4pItIgMEZG1IrJBRN4UkQiA8uYXEZEoEZkvIjfb027772ARWWy3/4u9PbGXjbDn/SQi/xKRz0onGNB+rIi8ZW9/vYhcFrDsKRFZJyIrRSTBnneBiPxg57wwYP5kO//FIrJTRO4MaGeifXnFZSLyvojcb8/vKCJf2nl+JyIn2POvEJGN9raXVsc/SETH7niT9+E9+Bv4vOSs/JrokwYFxUSfNAj3Uuutyln1DZHdT7UWKEhEJDicSHgk6vXgz8sBoOCXtfjdWdWRYqWW7MxkRNcmiAg9E2PILvCRmuMJiknN8ZBT6KNnYgwiwoiuTVj8ayYA7ZtE0a5xZLXm5Ew8Hn/GATQzGfxePFuW4urULygmrHM/PBu/AcCzdRlhbXoD4OrUD8+WpeDzopnJ+DMO4Ew8vtJtSkR08V+/O61aX09FOvfuQUxc3DHbXmWcicfjT/8df2YS+L0Ubl6Cq3Pwe+/qfDqFGxYC4PnlO8La9rEWeArw7d8EvsKaya1FZ/wZSSWfi63fEdbp1ODcOp2GZ9MiALzbluNs0wuAsE6n4tn6nfW5yErBn5FkjTzkpONP2Wnnn4f/0H4krgkA4b2HU7DqI/B5AdC8zBp5XUWq8/KzNZOfUVO6AP9R1a5AFnAvMB24UlV7Yu0SuVVEIsuaH9BOLDAPeF9VXytjO32Bu7EuW9gB6G+3+V/gPFU9CWhWSa4TgUxV7amqvYBF9vwYYKWq9gaWAjfb85cB/VS1L9bVlB4MaOsE4Fysqy49LiIuETkFuAzojXWJxcDrIk8Dxtt53g8UjXVOAs61t33EB5UEcjZpjjctuXjaeygFZ+PmwTGNm+M9ZMf4ffhz3ThiG5KzaiFakE/rl7+k1T8/I/Pzd/HnHJuCHuigu5AWseHF0wmx4aS4g7+cU9yFJJSKOeiumS9wAImNR7MPFk/7s1ORuPigGEdsPP4sO0b9aEEuEtUAiYvHH7CuZqcisfa6qsSMmkrs9S/i6n1ucUz+N9OIHDyWuL++ReTgm8ivwaHXus4R1zTo/fNnp+Io/d7HxePPtvfsBbz3NU1iA7YLaHYajtj4UjFNgnKjIAeJisMRG48GrOsP/FwUrdugOc7mHfAdsHbJOBq3JKxVN2JGv0D0qKdwJHSqoVdmMT33P699qrrcfv4uMATYpapFOwdnAAOxfgSUNb/IHOAtVX27nO2sUtX9quoHfgbaYRXYnaq6y455v5Jch2Jd2xgAVU23nxYCRT3+n+y2wToP8ysR2QA8AHQPaOtzVS2wjxNIARKA/sAcVc1X1WysHyuISCxwBjBbRH7G+kGSaLezHJhuj1Y4y0paRMaJyI8i8uPMHQfLCqk2ER17oH4f++4Yzv57LqThiGsJa3Zc5SsaR8w98yHcM+4m58PHieg7Emcr62MW3ncEeYteJ/vVseQveo3o4XfVcqbGMeeKJPrCh8j/9nUozLPmOZxIZCw5Mx8gf+l0oi94sOI2jpKjio/aYop7zdFS0xlH2M5yYHjRcHsZCgKe+6jegyQ9qlr0OgLbfgn4tz3ScAsQOM4bSj4OIENV+wQ8ugKo6l+Bx7Au7vCTiMSXXllVp6nqyap68uhOlQ1OgO9QCmHxCcXTYU2a40tPCY5JTyGsiR3jcOKIjsXvziTmjHPJW/89+Hz4s9LJ37aO8A5dK91mdZi17iCj39vC6Pe20DTGRVJALzzZXUjzgF46QPPYcJJLxTQrFVOd1J2GxJW8/464pmh28FC5352Go4EdIw4kIhrNy7J6cwHrSlxT1B5mL/6bm4ln+/fFw/XhPYbg3bYCsIb4qzKMX19ZPfXg995f+r3PTsMRZ58mHfDe1zR1B2wXrFGaUrtQ1H0oKDciYtC8bPzuNCRgXUfA5wKHk+gLH8azZQneHStL2spOw7PdmvYnbQf11+gIhem5/3m1EZHT7eejgR+BdiJSNFZ0HbAE2FrO/CKTgHQCetZVsBXoYB+1D1DZIdwLgNuLJkSkcSXxDSm5gtINVchnOXCBiETavfWRAKqaBewSkSvs7YqI9Lafd1TVH+zTQQ4SfAWnI1KwczNhLVoT1qwlOMOI6TeM3J+Cd+fnrllK7MCRAPw/e/cdHlWV/3H8/ZlJQkIgFOmKoogoKIhdihXbz97XwqKubVXWta1lLci69nXXZV3Lrh0b2AALiKjYRQUBRWkCokKoEkqAJPP9/XFvIAmpErgzs9/X88yTuXfO3HyCMWdOuefk7nMoa775HIDixflkdwlGE9QgmwaddqXo5zmbGqlWTuvekmfP2oVnz9qFgzo25Y1vl2JmTJm/ikYN4rTIzSxXvkVuJrlZcabMX4WZ8ca3SzlwhyabLV/J/OnEm7VDTVpDLIPMXQ6gaGb5jauKZ35G5q6HApDZuTfFP0wGoGjmZ2TucgDEM1CT1sSbtQu6WTMbQFZO8ObMBmR06EFi8VwAEiuXEm+/GwDxbbuTWPbzZvvZkl3J/OnEmrcjFv7bZ3U5kKIyFR5A0cxPydqtLwCZO/eheO6kLZNtwQxiTduivFbB70XnPhTPGl8+26zxZHY9BICMnXpREv5eFM8aT2bnPsHvRV4rYk3bUrJgBgDZhw+gZMk81n05ovy1Zn5GRvh7EWvWDuKZm/VDTKZitXpExW+F23ymAZdKegyYCvwB+JSgCzqDYFWih8xsraRzK56vcK3Lgcck3W1mNfY1mVmhpEuAUZJWhdeszm3AA5K+Jmht3wq8XE35gWHeZQTj89tXUxYz+1zSCGAykA9MAUpnu5wFPCjpRiCTYAx/EnCPpE4EGyuNDc9tmkQJS5+4h9bXDoZYnJXjRlD00/c0Pfki1s7+ykeAoAAAIABJREFUlsIJ77PyveG0+P0gtv7bKyRWFbBo8A0ArBgzlBYX3UK7u14AiZXjRlI0byYALS79K9m77Em8cVO2Gfw6v7z4CCvHDd/kuJXp1SGPj+Ys54QnvyE7I8Yth223/rUzn/mWZ88KehOuO7g9A8fMZW1xgp7bNaFXh6AF8+7MX7hn3DyWFRbzx+Gz2KllDv86sdOmhbIEhW8/RO6pg4Jb4aaMIbHkBxr0PouSBTMonjmedZPfouHRV9HogkewNStZPeIuABJLfqDouw9odN6DYCXB7ViWQA2bknvijcH1YzGKpo6jeHZwi1zhqMHkHHohxOJY8TpWjx68afnr4NFb72L6V1NYubyA60/5Lcecexa9jj6i5jduLpag8K0HyT39NlCcdZPfIrH4B7L79KN4/nSKZ37GukmjaXjsNcGthYUrWD38zvVvz/v9E5DVEMUzyOzUk5Uv/JnEksrvwPg12da88wgNTx6IYjHWfT2WxJJ5NOh5JiX5MymeNZ6iKWPIOOoKGp33UHAr3Ov3ApBYMo+i6R/R6Jx/YYkEa8Y+DJYgvvUuZHU9mJJFc8jo93cA1n44hOLZX1L09dtkHzGA3P7/hJJiCt/8R/38HFWIcrJcbWhDr6tLJ5IamdnKsDv/AWCGmf09CfI0JJicd6GZTaiv6885a6+U+kXeqtcmVqgRSKxcEXWEOvnyt5v3j/vmsMcTW+aWyvoUy9x8Qz6bS95Vwze5Zj56p+61+pvz+vRJkXwK8JZ7+rpAUn8gC5hIMFktSo9I6kIwPv9kfVbszjm3pdVyO9fIeOWepsJWermWetj9X3Fq8UdmdimbmZmdWXMp55xLDVFOlqsNr9z/h5jZ48DjUedwzrlUF+Vkudrwyt0555yro7i33J1zzrn04mPuzjnnXJrxMXfnnHMuzXjL3TnnnEszXrk755xzacZnyzvnnHNpxmfLO+ecc2nGu+Wdc865NOOVu3POOZdm/FY457aAvB0bRx2hTjLbVrtLblLKbNk+6gh1koo7rE04Z8ttX1tfrt7vyKgj1NmEqzb9Gt5yd84559JMls+Wd84559JLPOoANfDK3TnnnKsj75Z3zjnn0oxX7s4551ya8W5555xzLs1k+a1wzjnnXHpJ9m755J7L75xzziWheC0ftSHpSEnTJM2UdF0lr18paaqkyZLGStqupmt65e6cc87VUX1V7pLiwAPAUUAX4AxJXSoUmwjsZWbdgBeBu2u6rlfuzjnnXB3VY8t9H2CmmX1vZuuA54HjyxYws3fNbHV4+CmwTU0X9TF355xzro7qccvXrYF5ZY5/BPatpvzvgDdruqhX7s4551wdZWG1KifpQuDCMqceMbNHfs33lHQ2sBdwYE1lvXJ3zjnn6qi2k+XCiry6yvwnoOyuTNuE58qR1Bf4M3Cgma2t6ft65e6SiqRzCCaOXLY5rp+54940POoyUJy1E15nzYfPlS8QzyT3pOvJaLsTVljAymG3kvgln4wd9qThYRdCPANKiln91kMUz54ImQ1odNpA4s3aYZagaNrHFL79n80RHQAz466Rk/hw2gKyM+P85dS92GXrZhuVm/rjMm4a9gVri0vo3bkN1x7bHUk8OGYqL30+m+a5DQAYcERX+uzctt4z3v7cON6fMpucrExuP+9wumzXaqNy38zJ54bH3mJNUTEH7LY9N5xxIJL49oeF3Pr0O6wtKiYjFuOmsw+h2w5tABj/3TzueH4cxSUJmjXK4alrT63X7AAZ2+9JTt+LIRZj3aRRrP10WPkC8UwaHnMV8TadsMICVg+/g8TyhSi7MQ1P/DMZbXdi3ZQxFI55sN6z/RpP3fkPpnwynsbNmnLzE/+OOg4APQ88gKtvvpF4PM4rLwzliQcfLvf6yWedwWn9ziaRKGH1qtXcdv2NzJ45k4yMDG6663Z27tqVjIw4r738Ko//+6FIfoZ4/d0J9znQSdL2BJX6b4AzyxaQ1AN4GDjSzBbW5qJeubuUICnDzIo37SIxGh59OSueuoZEwSLyLnyIddM+JrFo7voiDfb4P6xwBcv/eTZZux5MzmEXsWrYIGz1clY8ewO2YgnxVh1o3O9ufvnbaQCs+egFiud8BfEMGvf/G5k77kPRzPGbFLUqH05bwA+LVzLy6iOYMm8pt706kWcuPWSjcre9OpFbTt6D3do359LHP+Kj6fn07hxUkP16d6L/ATttlnwA70+Zw9z8ZYy6/Rwmf7+AW58eyws3nrFRuUFD3mFQ/75026ENF/3jVT74eg4H7LY9fxv2IZccty8H7LY94ybP5m8vfsCTfzqVgtVrGDTkXR654gTabZXHkoLVlXz3TaQYOYdfyqrnbyCxYjGNz7mfohmfkVjyw/oiWd0Ox9asZMXDvyNzlwPJPug8Vg+/EytZx5oPnibeYjviLWu8U2mL2f+ovhx00jE8cft9UUcBIBaLce2ggVxydn/yFyxgyIiXGTdmLLNnzlxfZtTwkbz0TPDB+4C+h3LVTTdwWf/z6Pt/R5GVlcXpRx5NdnY2L749ilEjRjL/x40auptdvJbd8jUxs2JJlwGjCToEHjOzbyQNAr4wsxHAPUAjYJiCsf4fzOy46q7rs+XdFiXpVUlfSvomHItC0rmSpksaD/QqU/YJSQ9J+oxa3PpRk4ytdyax9GcSy+ZDSTHrvn6HrJ17lSuTtXMv1n01GoB1U8eRuf0eAJQsmImtWBI8XzgHMhpAPBOK1gYVO0BJMSXzZxBr0nJTo1bp3anzOXaP7ZBEt223YkVhEYsKCsuVWVRQyKq1RXTbdiskcewe2/HONz9vtkwVvfPVLI7vuQuS6N6xLStWr2PRL6vKZ/xlFSsL19G9Y1skcXzPXRg7cRYAEqwqXAfAysK1tGraCIDXP53GYXvsSLut8gDYKq9hvWePt92JxLKfSSxfAIni4Heg037lymR22p91U94GoOi7D8jYbvfghaK1lPz4DZSsq/dcm6JT913Jbdw46hjr7bp7d36cO5ef5s2juKiI0SNf56DD+5Yrs2rlyvXPcxrmYBZUpIaRk9OQeDxOg+xsitYVsWrFSqIQV+0etWFmb5jZTmbW0cz+Gp67OazYMbO+ZtbazHYPH9VW7OAtd7flnWdmSyXlAJ9Leh24FdgTWA68S3BPZ6ltgJ5mVrKp31h5LShZvqFHK7F8ERnb7FK+TOMWlBSEZRIJbO1K1DAPW12wvkxmlwMomT8DSorKvzc7l8yd9mfNpy9tatQqLSwopHXTnPXHrZvksLBgDS3zcsqUWUPrJhXLbPgA8PzHsxg5YS5dtm7G1Ud3I69hVv1mXLaKNs03VCatmzUi/5eVtGyau/5c/i8rad2sUZkyjVm4LPgAcN1vDuKCv7/CPUM/IGHGM9efDsCc/GUUlyTof/cwVq0pol/f3Tm+Z8XbgTdNrHELEisWrT9OrFhMRrvOFcpsRWLF4uDAEtja1SgnDysswNWsZevWLPh5/vrjhfMXsOvu3Tcqd1q/sznr/PPIzMzkojPPBmDsG6M46LC+vDX+E7JzsvnbX/5KwfLlWyx7WZmxRCTft7a85e62tD9ImkRwr2Z7oB/wnpktCu/xfKFC+WH1UbHXl3jLDjQ87EJWjazQxRmLkXvKTaz57OWgZyBJnbbfDrz2pyMZ+oe+tMzL5t7XJ0cdaSPPvzeZ604/gHfuPZ9rf3MgNz0xBoCShPHN3IU8ePkJ/OeKE3lw5HjmLFgWcVq3uQx9egjHH3gI/7zzbs4fcCkAXbt3o6SkhCP27ckxfQ7i7PN/x9bt29dwpc2jPlvum4NX7m6LkXQQ0BfY38y6E7TQv6vhbauqekHShZK+kPTFk1/W3O1sBYuJN9kwsSvWpOWGFlhpmRWLieeFZWIx1KDR+la78lrQ6DeDWPXynSSWlf9+ucdeTWLJT6zdDK325z+ZxWn3v81p979Ny8bZ5P+yoRWev7yQVnnZ5cq3yssmf3nFMkFLfqvG2cRjIhYTJ+29PV//WD+V47PvTOLEgUM4ceAQWjbJZcHSFRu+/7KVtG7aqFz51k0bkb9sZZkyK2jVLGjZD/94KoftuSMAR+7ViSmz84P3NGtEr67b0bBBJs0a57DXTlvz3bxF1KfEisXEGm8YVgla8ksqlFlCrHGL4EAx1KCht9rrYFF+Pm3abZjE2aptGxbm51dZfvTI1zjosMMAOOr44/hk3AcUFxezbMlSJn35JV267bbZM1cmLqvVIypeubstqQmwzMxWS9oZ2A/IAQ6UtJWkTKDW05/N7BEz28vM9uq/Z7sayxf//B2x5lsTa9oG4hlk7XoIRd99XK7Mumkfk7X7EQBkdTmQotnBCIGyc2l81p2sfvs/FM/7utx7cg45D2XnsnrUv2obvU5+s39Hhl7el6GX9+Xgru0YOWEuZsbkH5bQKDuzXJc8QMu8HHIbZDL5hyWYGSMnzOXgLsEf07Lj8+988zM7ts6rl4xnHtKdVwaezSsDz+bQHh0Z/vG3mBmTZs2nccOscl3yAC2b5tIoJ4tJs+ZjZgz/+FsO2b0jAK2a5vL5tB8B+PTbeWzXuikAh+zekQkzfqa4JEHh2iImf7+Ajm2b10v+UiXzpxNr3o5Yk9YQywh+B2Z+Wq5M0cxPydotGCPO3LkPxXMn1WuGdPfNpMm077Ad7bbZhozMTI449mjGjRlbrkz7DhsmJPY55GDmzZkDwPyff2bvnsEciOycHHbr0YM5s2ZtsexlxWS1ekTFx9zdljQKuFjSt8A0gq75+cBA4BPgF+CrzfbdEwlWv/FPGve7G2Ix1k58k5JFc8g5+FyKf55G0bSPWTvhdRqddANN/jAkuBXuxb8A0GCfE4k3b0fOgb8l58DfArDi6WsgnkHOgf0oWTSXvIuCW1nXjn+FtRPe2Cw/Qp/ObfjwuwUcc89osjPjDDp1r/WvnXb/2wy9PKh0/nxCj+BWuKISenVuvX6m/N/f/JppP/+CBO2a5XLTiT3qPeMB3Trw/pTZHHn9E2RnZfDX8w5f/9qJA4fwysBg/PSmsw/hhkffYm1RMX1268ABu3UA4Nb+fbnjuXGUlCTIyoxz628PBaBju+b03m07TrhlCDGJUw7oSqdtWtRveEtQ+NaD5J5+GyjOuslvkVj8A9l9+lE8fzrFMz9j3aTRNDz2Ghpf9ChWuILVw+9c//a83z8BWQ1RPIPMTj1Z+cKfy820j8Kjt97F9K+msHJ5Adef8luOOfcseh19RGR5SkpKuOvmW3ngqceJxeOMGDqM72fM4OIrLmfqlK95/+2xnN6/H/v26kVxcREFywu4+ao/ATD0qSEMvOcuhr31JpIYMexFZnw3LZKfI8pWeW2odBaic6ls6S0Hp9QvcsPd9486Qp1ltoxmbPPXWvHhiKgj1NmEcwZHHaHOrt7vyKgj1NmEOTM3eTR8XM8DavU358CP349k5N1b7s4551wdZcaTuz3hlbtzzjlXR1GOp9eGV+7OOedcHcViXrk755xzaSXulbtzzjmXXrzl7pxzzqUZr9ydc865NBPP8MrdOeecSyvecnfOOefSTCwedYLqeeXunHPO1ZG33J1zzrk0I2+5O+ecc+klwyfUOeecc+nFW+7ObQGzP1gbdYQ66bpbcdQR6izerFXUEeoklpkVdYQ6S8Ud1u79dFTUESIRi0WdoHpeuTvnnHN15C1355xzLs145e6cc86lGe+Wd84559JMLEtRR6iWV+7OOedcHSnulbtzzjmXVhTzyt0555xLK4on96C7V+7OOedcHXnl7pxzzqUZH3N3zjnn0oyyMqOOUK3k7ldwzjnnkpDisVo9anUt6UhJ0yTNlHRdJa83kPRC+PpnkjrUdE2v3J1zzrk6Ujxeq0eN15HiwAPAUUAX4AxJXSoU+x2wzMx2BP4O3FXTdb1yd8455+oqHq/do2b7ADPN7HszWwc8DxxfoczxwJPh8xeBQyVVO+jvY+7OOedcHSlWb4vLbw3MK3P8I7BvVWXMrFjScmArYHFVF/XKvZ5JagqcaWb/rqZMB6CnmT1bw7U6AK+Z2a71GLFOJD0RZnixHq51ELDOzD7e1GvVh7y996X9ZX+EWJzFb4wk/7mny73eqNvutL/0cnJ26Mj3f7mFX95/F4Cs1m3oOOgOkFBGBgtfeZHFI1/dLBnNjLten8KH0xaSnRnnLyf3YJetm25UbupPv3DTSxNYW5Sgd+dWXHv0bpT9YP/khzO5781veO+GI2mW24DPv1/MH4d8xtbNGgJwSNd2XHxI582S/6+Pvsa4CdPIbpDFnZedTNeOW29U7u/PvMWr702kYFUhE58duP7859/M5vbHXmfa3AXcd+XpHNlzt3rJFe/Qg+yDL0CKse7rMawb/1KFAhnkHHUF8VYdsTUrWP3aPVjBQgCy9jmZrF0PwyzBmnf+Q8nciahxC3KO/CPKbQpmFE0ezbqJr62/XGaPo8na/f8gkaB49hesff9J6kvPAw/g6ptvJB6P88oLQ3niwYfLvX7yWWdwWr+zSSRKWL1qNbddfyOzZ84kIyODm+66nZ27diUjI85rL7/K4/9+qN5y/VpP3fkPpnwynsbNmnLzE1X+GY2csmq3pbCkC4ELy5x6xMwe2SyhyvDKvf41BS4Bqvut7ACcCVRbuaehg4CVQPSVeyzGtpdfzfRrLqdo0UJ2fvBRln/8AWvmzllfZF3+AubcdRutTzuz3FuLlizmu8suxIqKiGXn0OWxISz/+EOKllT5IfpX+3D6Qn5YvIqRVx7KlHnLuG3EJJ75/YEblbtt+CRuOWF3dmvfjEuf/JSPpi+kd+fWACz4pZBPZiykbdOccu/p0WEr/vXb/eo9c1nvT5jOnPlLeOuBq5g0fR4DHxnOsLsu2ajcwXvtzFlH7ccRl91X7nzblk25Y8DJPDb8w/oLpRg5h17EqhdvwVYsIfeseymeOZ7E0g2Np8xdD8PWrGTlYxeT0bkP2Qf0p/C1e4g1b09m5z6sfPIylNuc3FMHsfKxSyBRwppxj5FY+D1k5pB79t8onjuJxNJ5xNvvRmbHfVn11OVQUoxymtTbjxKLxbh20EAuObs/+QsWMGTEy4wbM5bZM2euLzNq+EheeuY5AA7oeyhX3XQDl/U/j77/dxRZWVmcfuTRZGdn8+Lboxg1YiTzf/yp3vL9Gvsf1ZeDTjqGJ26/r+bCEVK8dtVnWJFXV5n/BLQvc7xNeK6yMj9KygCaAEuq+74+5l7/7gQ6SvpK0j3h42tJUySdXqZMn7DMFZI6SPpA0oTw0bM230jSOZKGS3pP0gxJt5R57WxJ48Pv8XA4aQNJZ4RZvpZ0V5nyKyX9XdI3ksZKalnJ99tT0jhJX0oaLaltNdn+IGmqpMmSng97IS4Grggz9ZF0bDjzc6KktyW1lhQLf5aW4XVi4QzRjfJsitydu7Dmpx9ZN/9nrLiYZe+8TdOefcqVWZe/gMLvZ2GJRLnzVlyMFRUFP2dWZrkWcn1799v5HNujPZLotm1zVqwpYlHBmnJlFhWsYdXaYrpt2xxJHNujPe98O3/96/e8MYUrjuxKFHfljh0/lRMO6oEkdu+8LQWr1rBwacFG5XbvvC2tmudtdH6bVs3YuUNbYvW41Ge8TScSvyzAludDopiiaR+QseM+5cpk7rgvRd+8A0Dx9I+Ib9sNgIwd96Fo2gdQUowVLCTxywLibTphq5YFFTtAUSGJpT+ixs0ByOp+JGvHvwQlxQBY4fJ6+1l23b07P86dy0/z5lFcVMToka9z0OF9y5VZtXLl+uc5DXMwsyAHRk5OQ+LxOA2ysylaV8SqFSuJWqfuu5LbuHHUMWpWf2PunwOdJG0vKQv4DTCiQpkRQP/w+SnAO1b6H7IK3nKvf9cBu5rZ7pJOJqjQugMtgM8lvR+WudrMjgGQ1BA4zMzWSOoEPAfsVcvvtw+wK7A6vP7rwCrgdKCXmRVJ+jdwlqS3CWZZ7gksA96SdIKZvQrkAl+Y2RWSbgZuAS4r/SaSMoHBwPFmtij8oPJX4Lxq/h22N7O1kpqa2S+SHgJWmtm94TWbAfuZmUk6H/iTmV0laQhwFvAPoC8wycwW1fLfo1YyW7SkaGH++uN1ixeRu0vFCarVvL9lK3a8/V6yt96GHx/+12ZptQMsLFhD6yYbWtyt83JYWFBIy7zsMmUKad1kw3HrJjksDD8AvDt1Pq3ycujcduPW4uQflnLq4Hdp2TibK4/qyo6tN65cN1X+0gLatNjwvdtslUf+0oJKK/ItRY22IrFiw38vW7GEeNudKpRpvqGMJWDtKpTTmFijrSiZP219ucSKxajRVuXfm9eKeKsdKJk/HYBYs3ZkbNOF7N5nY8XrWDPucRL5M6kPLVu3ZsHPGz7ILZy/gF13775RudP6nc1Z559HZmYmF515NgBj3xjFQYf15a3xn5Cdk83f/vJXCpbX3wePdFebmfC1EY6hXwaMBuLAY2b2jaRBBH+TRwCPAk9LmgksJfgAUC2v3Dev3sBzZlYC5EsaB+wNVGy6ZAL/krQ7UALsRO2NMbMlAJJeDr9nMUEF/nnYqswBFobf+73SilLSM8ABwKtAAnghvOYQ4OUK36czwYeIMeE148B8qjYZeEbSq+H1K7MN8ELYA5AFzA7PPwYMJ6jczwMer+zNZceybui8Aye1a11NnPpVtGgh317wWzK3akHHv9zJsvffpXjZsi32/WujcF0x/x03nYfO3bgjaJd2TRh1zeE0bJDBB9PyueKZ8Yy8sm8lV3F1kplNw+OuZc27/4V1hcG5WBxlN2LVs9cQa9OJhsf+iZX/vbD669SzoU8PYejTQzjyuGM5f8Cl3HLVn+javRslJSUcsW9PGjfJ49Ghz/PZhx/z07x5NV/QQaz+qk8zewN4o8K5m8s8XwOcWpdreuWeHK4A8gla+DFgTfXFy6nYNWOAgCfN7PqyL0iqeHtFXa4r4Bsz27+W7z+a4IPDscCfJVU2E2owcJ+ZjQgn2w0EMLN5kvIlHULQM3FWpQHLjGV9eUjParuoKipavIjMVhs+DGS1aEnRorp3DhQtWUzh7O9ptNvu6yfcbarnP/2elz+fC0DXbZqRv7xw/Wv5BYW0yis/dt4qL4f85Rt+ZfKXF9IqL5sfl67mp2WrOW3wu+F71/CbB8bxzO8PoEXjDS39Pp1bc/uISSxbtZZmuQ02Of8zb37C0DFfALDbjluzYPGG1uCCJQW0jrDVDmArlxBr3GL9sRpvRWLlkgpllhJr3IKSlUtAMWiQixWuILFyCSrz3ljjFljpe2NxGh53HUXfjqN45qcbrrViCUUzguPEghlgCZSThxVuPDxRV4vy82nTbsPoWKu2bViYn19l+dEjX+P62wYBcNTxx/HJuA8oLi5m2ZKlTPryS7p0280r91qq7Zh7VHzMvf6tAEoHjD4ATpcUD8eMDwDGVygDweSI+WaWAPoRtIpr6zBJzSXlACcAHwFjgVMktQIIX98u/N4HSmoRjsGfAYwLrxMjGMuBYLJfxRlM04CWkvYPr5kpqWtlgSTFgPZm9i5wbfjzNari5y6dONKf8v5L0IMwLOz5qFervvuW7K23IatNW5SRQbND+vLLJ7WbtJXZouX6mbLxRo1ptGs31sybW2/ZfrPfDgwdcDBDBxzMwbu0YeTEeZgZk39YSqMGmeW65AFa5mWT2yCDyT8sxcwYOXEeB+/Slk5t8njvhqN485rDefOaw2mdl83zlx5Ii8bZLF6xZv3Y65R5y0gYNG1Yu9m/NTnrqP0Zft8Aht83gL77dOHV9yZiZnw17QcaN8yOtEseoGTBDGJN26K8VhDLILNzH4pnjS9XpmjWeDK7HgJAxk69KPlhMgDFs8aT2bkPxDNQXitiTdtSsmAGANmHD6BkyTzWfVl+uLRo5mdktA8+28aatYN4Zr1U7ADfTJpM+w7b0W6bbcjIzOSIY49m3Jix5cq077Dd+ud9DjmYeXPmADD/55/Zu2cwoTI7J4fdevRgzqxZ9ZLrf4GyGtTqEZXk/uiRgsxsiaSPJH0NvEnQPT2JoCX8JzNbIGkJUCJpEvAEwcz6lyT9FhhFMGZeW+OBlwi6uIeY2RcAkm4kGFOPAUXApWb2qYKlDd8laIm/bmbDw+usAvYJ37eQYMy+7M+1TtIpwD8lNSH43fkH8E0lmeLAkLCcgH+GY+4jgRfDHoQBBC31YZKWAe8A25e5xgiC7vhKu+Q3WaKEHwbfR6e7/o7icRa/+Rpr5sym7Tnns3r6dyz/+EMadt6FjoPuIN6oMU337027c37H1PPOJnu7Dmxz8QBKO0nyhz7Hmtnfb5aYfTq35sPp+Rxz39tkZ8YZdFKP9a+dNvhdhg44GIA/H9eNm16ayNriEnp1ak3vnVpVe90xX//M0PFzyIiJBplx7jp9r80yMfDAPTszbsI0Drvkb+Q0yOT2y05e/9rxVw5m+H0DALj7qTd57f1JFK4t4oDz7+TUvnsx4Dd9mTzjRy67awgFqwp59/NvGfzCWF6//4+bFsoSrHnnERqePBDFYqz7eiyJJfNo0PNMSvJnUjxrPEVTxpBx1BU0Ou+h4Fa41+8FILFkHkXTP6LROf/CEgnWjH0YLEF8613I6nowJYvmkNHv7wCs/XAIxbO/pOjrt8k+YgC5/f8JJcUUvvmPTctfRklJCXfdfCsPPPU4sXicEUOH8f2MGVx8xeVMnfI17789ltP792PfXr0oLi6iYHkBN1/1JwCGPjWEgffcxbC33kQSI4a9yIzvptXwHTe/R2+9i+lfTWHl8gKuP+W3HHPuWfQ6+oioY22kHu9z3yxUw4Q7l8QknQPsZWaX1VS2FtdaaWaNNj1V/ZC0F/B3M+tTY2Hq3i0fta6X9I46Qp1l71JxXY3kVjDqqagj1NlBgyv7rJzc7v10VNQR6uyQNjtu8ifZwheurNXfnJzT74tk+zhvubukE/Yu/J4qxtqdcy5qyT69rKc1AAAekElEQVTmntzpHACSjmDjjQJmm9mJBN36m+zXttolPQD0qnD6fjP71d3pZnYnwVoAzjmXnLxyd5vKzEYT3AOZdMzs0qgzOOfclpbsY+5euTvnnHN1pKzsmgtFyCt355xzro685e6cc86lGx9zd84559KLz5Z3zjnn0k09bRyzuXjl7pxzztWRMn1CnXPOOZdWvFveOeecSzfeLe+cc86lF9Xjfu6bQ3Knc84555JRknfL+65wzlVD0oVm9kjUOerCM29+qZYXUi9zquVNNrGoAziX5C6MOsCv4Jk3v1TLC6mXOdXyJhWv3J1zzrk045W7c845l2a8cneueqk45ueZN79UywuplznV8iYVn1DnnHPOpRlvuTvnnHNpxit355xzLs145e6cc86lGa/cnXPuV5DUTFK3qHNURlJc0r1R56grSVtFnSFdeOXuXBUk9ZZ0bvi8paTto85UFUl3S8qTlClprKRFks6OOldlJE2RNLmqR9T5qiPpvfDfuTkwAfiPpPuizlWRmZUAvaPO8St8KmmYpP+TpKjDpDKfLe9cJSTdAuwFdDaznSS1A4aZWa+Io1VK0ldmtrukE4FjgCuB982se8TRNiJpu/DppeHXp8OvZwGY2XVbPFQtSZpoZj0knQ+0N7NbJE02s6RrwUt6ENgaGAasKj1vZi9HFqoGYYXeFzgP2BsYCjxhZtMjDZaCknvle+eicyLQg6B1hpn9LKlxtJGqVfr/8tEEH0KWJ2vDx8zmAkg6zMx6lHnpOkkTgKSt3IEMSW2B04A/Rx2mBtnAEuCQMucMSNrK3YLW5hhgjKSDgSHAJZImAdeZ2SeRBkwhXrk7V7l1ZmaSDEBSbtSBavCapO+AQuD3kloCayLOVBNJ6mVmH4UHPUn+ocJBwGjgIzP7XNIOwIyIM1XKzM6NOkNdhWPuZwP9gHxgADAC2J2gByJph8aSjXfLO1cJSVcDnYDDgDsIugmfNbPBkQarRjgOvNzMSiQ1BPLMbEHUuaoiaU/gMaBJeOoX4DwzmxBdqtQnaTBBC71SZvaHLRinTiRNJximedzMfqzw2rVmdlc0yVKPV+7OVUHSYcDhgIDRZjYm4kjVClu+HSjTI2dmT0UWqJYkNQEws+VRZ6mJpJ2AB4HWZrZrOFv+ODO7LeJo60nqHz7tBXQBXgiPTwWmmtnFkQSrBUkyr5TqhVfuzlVDUh7lK8ulEcapkqSngY7AV0BJeNqSvJXWGrgdaGdmR0nqAuxvZo9GHK1KksYB1wAPl84XkPS1me0abbKNSfoU6G1mxeFxJvCBme0XbbKqhcNJfwK6EswZAMDMDqnyTa5SPubuXCUkXQTcSjBunSBovRuwQ5S5qrEX0CXFWj1PAI+zYWLadIJWZtJW7kBDMxtfYbJicVRhatAMyANKP5A2Cs8ls2cIfgeOAS4G+gOLIk2Uorxyd65yVwO7mtniqIPU0tdAG2B+1EHqoIWZDZV0PYCZFUsqqelNEVssqSPhmLakU0jef/M7gYmS3iX4cHoAMDDSRDXbyswelXS5mY0Dxkn6POpQqcgrd+cqNwtYHXWIOmgBTJU0HlhbetLMjosuUo1WhbOjSyvK/YBkH3e/lGAr0p0l/QTMJpjdnXTM7HFJowlmnn8LvAn8HG2qGhWFX+dLOpogb/MI86QsH3N3rhKSehB0GX9G+coyKcewJR1Y2fmw9ZOUJO0BDAZ2Jeh5aAmcYmZJvUodrL81MmZmK6LOUpVwoZ3LgW0I5mLsB3ySzOPXko4BPgDaE/xu5AEDzWxkpMFSkFfuzlUibAF/CEwhGHMHwMyejCxUDcIJanuHh+PNbGGUeWpDUgbQmaDbeJqZFdXwlkhJurKS08uBL83sqy2dpzqSphD8Pnwarl64M3C7mZ0UcbQqlV33oLpzrmZeuTtXidJlRqPOUVuSTgPuAd4jqCj7ANeY2YtR5qqMpGorlyRfHvVZgsmLpS3JY4DJBLcgDjOzuyOKthFJn5vZ3pK+AvY1s7WSvjGzrlFnq4qkCWa2R03nXM18zN25yr0p6UKCP+Jlu+WT8lY4ghnne5e21sNbit4Gkq5yB46t5rWkXh6VoIt7DzNbCev3IHidYLLal0DSVO7Aj5KaAq8SLOe6DJgbcaZKSdof6Am0rNA7kgfEo0mV2rxyd65yZ4Rfry9zLplvhYtV6IZfQpIu5ZqKy6KW0YoyH/YIJoC1NrNCSWureE8kzOzE8OnAcMZ8E2BUhJGqk0Vwq14GUHYPhwLglEgSpTiv3J2rhJml2hrWo8KZ0c+Fx6cDb0SYp0apuIgNwX3Yn0kaHh4fCzwbTrCbGl2s6iXzxEpYn2+cpCfKbCwUAxqZWUG06VKTj7k7V4akQ8zsnarGhZN8PPhkgiVHIViJ7JUo89RE0puEi9iYWfdwct1EM9st4mjVkrQ3QRcyBBvIfBFlnnQSzmm4mGCVxc8JuuXvN7N7Ig2Wgrxyd64MSbeGe3Q/XsnLZmbnbfFQaarMhK/1kxdL96WPOlt1JMWB1pRflviH6BKlj9L//pLOAvYg2P73SzPrFnG0lOPd8s6VYWa3hE8Hmdnssq9JSrquekkfmllvSSsovxOYCD6M5EUUrTZSbhEbSQOAWwi2Iy1hw7LEXvnUj8xwDfwTgH+ZWVHptsuubrxyd65yLxG0HMp6EdgzgixVMrPe4dfGNZVNQlcS7NXdUdJHhIvYRBupRpcDnc1sSdRB0tTDwBxgEvC+pO0IJtW5OvJueefKCBf66EpwS9M1ZV7KI7hvPCnvEZb0tJn1q+lcsknBRWzeBQ4r3WnNbV4KduiJl9nZrn8yLySVTLzl7lx5nQkWJmlK+fuxVwAXRJKodsp96AgrzaTqZahI0qXAM2b2TXjcTNIZZvbviKNV53vgPUmvU379g/uii5S+wl0Oy36Quhzwyr0WvHJ3rgwzGw4Ml7S/mX1SVTlJ15vZHVswWpU5gBuAHEml3ZcC1hFscJLMLjCzB0oPzGyZpAuAZK7cfwgfWeHDbVmquYgD75Z37ldJtiUxJd1hZtfXXDJ5hGufdyvdgz6chT45WYc+XPSS7f+7ZOYtd+d+naRqQZjZ9ZKaAZ2A7DLn348uVY1GAS9Iejg8vojkXUENWL+s758IhkHK/jsn7U5raSap/r9LZl65O/frJFWXV1XbewLJXOlcS1Ch/z48HgP8N7o4tfIM8ALBvIyLgf7AokgT/W/x3eFqybvlnfsVkm3XuFTc3jMVSfrSzPaUNLl0YZXSxXiizpYOUnRJ4qSUlBtLOJcChkUdoII1ZrYGQFIDM/uOYOZ/0pLUS9IYSdMlfS9ptqTvo85Vg9Jb9eZLOlpSD6B5lIHSzBPAaKBdeDwd+GNkaVKYd8s7V4akwVTT5W5mfwi/3r7FQtVOymzvWcajwBUEW6WWRJyltm6T1AS4ChhMsP7BFdFGSistzGxoeBcIZlYsKVV+N5KKV+7OlVe6CUgvoAvB+CrAqST3rl+ptL1nqeVm9mbUIerCzF4Lny4HDo4yS5pKuSWJk5WPuTtXCUmfAr3LrIyVSbDT2n7RJitPUrVdwma2dEtlqStJdwJx4GXKLwgzIbJQNQhny18AdKD8xjG+oVA9kLQHQY/IrsDXhEsSm9nkSIOlIG+5O1e5ZgRdrqWVY6PwXLL5kqCVU9ktQgbssGXj1Mm+4de9ypwzknuG/3DgA+BtUmcoIWWY2QRJB5JCSxInK2+5O1cJSecCA4F3Cf7IHAAM9HWt/7elwpa0qUhStXd1mNnLWypLuvDK3bkqSGrDhtblZ2a2IMo8lQm7MauUzF3cAJKOZuMFYQZFl6h6km4DPjazN6LOkk4kPV7Ny+bDHnXnlbtzVUiFFd/CyXNVsWReOU3SQ0BDgolp/yXY7nW8mf0u0mCVkLSCDcMfuQRzBIrCYzOzvAjjObcRr9ydq0RVK74lc2WZakoXginztRHwppn1iTqbi0Y4U/4WoDfBh6kPgUFmtiTSYCnIF7FxrnKXE6z4NtfMDgZ6AL9EG6lqkhpKulHSI+FxJ0nHRJ2rBoXh19WS2hG0hNtGmKdGkk4M73MvPW4q6YQoM6WZ5wmW8z2ZoCdnERtuR3V14JW7c5VLtRXfHifY5rVnePwTcFt0cWrltXDhnXuACcAc4LlIE9XsFjNbf9+1mf1C0NJ09aOtmf3FzGaHj9uA1lGHSkV+K5xzlUu1Fd86mtnpks4AMLPVkpJ6By0z+0v49CVJrwHZZSvOJFVZg8j/jtaftyT9BhgaHp9CsBytqyMfc3euBuF9t02AUWa2Luo8lZH0MXAo8JGZ7SGpI/Ccme0TcbQqSboUeCZs/ZZOYDzDzP4dbbKqSXqMYHjmgfDUpUBzMzsnslBpJJy4mAskwlMxYFX43Ccu1oFX7s5VQVJvoJOZPR6uTNbIzGZHnasykg4DbiRYMvctguVzzzGz96LMVZ3K7hlPtt32KpKUC9wE9CWY8DUG+KuZrar2jc5tYV65O1cJSbcQrJzW2cx2Cid8DTOzXhFHq1I403g/gtuzPjWzxRFHqla4TW03C/8ISYoDk82sa7TJfj1Jg81sQNQ5Upmk4wgWjQJ4r8x6/q4OfEKdc5U7ETiOsEvQzH4GGkeaqBqSTgSKzez18I9hcQrM4h4FvCDpUEmHEkymS/bNbmqStB/+UkG438DlBJs0TQUul3RHtKlSk7fcnauEpPFmto+kCeEYdi7Bfe7dos5WmRTt4o4BFxJ0cUPQxf1fM0vZNdtLf1+izpGqJE0GdjezRHgcByYm6/93ycxneTpXuaGSHgaaSroAOA/4T8SZqpNys7jDP+APhY+NSHrJzE7esqlcEmjKhg2bmlRX0FUtqf/ndy4qZnZvOEmtgOD+9pvNbEzEsarzhaT7KD+L+8sI89SHZN7RripJffthCrgDmBguq1y6YdN10UZKTd4t71waqDCLG4Iu7ttSeRZ3KnZxSzrHzJ6IOkcqk9SWYHVICPYaSLoNm1KBV+7OlVFmg5CNXsLvs92ikrFylzSSjX8/lgNfAA+Xrmrofp1w4aWzgB3MbJCkbYE2ZjY+4mgpxyt359KApJ2Aq4EOlBluS+WNbpJxQqCk+4GWbFgm93SCoRsD8sysX1TZ0oGkBwkWsDnEzHYJFzZ6y8z2ruGtrgIfc3cuPQwjmJj2XyAlZptLutzM7q/m3LURxKpJzwoVzUhJn5vZ3pK+iSxV+tg3vDtlIoCZLZOUFXWoVOT3uTuXHorN7EEzG29mX5Y+og5Vg/6VnDun9ImZvbXlotRao7CrGIDweaPwMCmXJk4xReHtb6ULG7Vkw1K0rg685e5cehgp6RLgFWBt6UkzW1r1W6IRbm5zJrC9pBFlXmrMhlugktVVwIeSZhHMw9geuCSc0PhkpMnSwz8JfodbS/orwcYxN0YbKTX5mLtzaUBSZWvem5kl3e1kkrYjqBTvoPxtTisIlp8tjiRYLUlqAOwcHk7zSXT1S9LOBJsgAbxjZt9GmSdVecvduTRgZttHnaG2zGwuwfa5+0tqzYbbnr5N9oo9tCcbJi52l4SZPRVtpLTSECjtms+JOEvK8pa7c2lC0q4Eu8Jll55L5kpH0qnAvcB7BF3cfYBrzOzFKHNVR9LTQEfgKzZMXDQz+0N0qdKHpJuBU4GXCH4nTiDYsOm2SIOlIK/cnUsD4S52BxFU7m8ARwEfmtkpUeaqjqRJwGFmtjA8bgm8bWbdo01WNUnfAl3M/3BuFpKmAd1Lhzok5QBfmVnnaJOlHp8t71x6OIVgnHKBmZ0LdCf51+WOlVbsoSUk/9+kr4E2UYdIYz9TpucJaAD8FFGWlOZj7s6lh0IzS0gqlpQHLATaRx2qBqMkjab8gjBvRJinNloAUyWNp/xdCcdFFymtLAe+kTSGYMz9MGC8pH8C+PBH7Xnl7lx6+EJSU4Kd674EVgKfRBupemZ2jaST2bAH+iNm9kqUmWphYNQB0twr4aPUexHlSHk+5u5cmpHUgWAp1MkRR3GuXvk2wLWX7ONbzrlakHSipCYAZjYH+EHSCdGmqp6kkyTNkLRcUoGkFZIKos5VGUkfhl9XhFkLkj1zmkq6dRuSlbfcnUsDkr4ys90rnEu6jVfKkjQTONYXKXG1lYw7BSYrb7k7lx4q+3852efU5KdaxS7pd5WcuzOKLM5VJ9n/53fO1c4Xku4DHgiPLyWYWJfMvpD0AvAq5WeevxxdpBqdLGmNmT0DIOkBfBW1LUlRB0gVXrk7lx4GADcBLxDcQjSGoIJPZnnAauDwMucMSOrKHRghKQEcCfxiZudFnOl/STJuA5yUfMzduf8Bkgab2YCoc9SFpOvN7I6ocwBIal7msDFBb8NHwM2QnLvvpRJJUwi3ea34EsHyvt22cKSU55W7c/8DUnEiUjJlDnfdM8LKhvLdw0m5+14qCXcKrFK42ZCrA++Wd84lq6QZX02lXfdSkVfe9c9nyzvnklXSdStKypT0B0kvho/LJGVGnStdSNpP0ueSVkpaJ6nE1xH4dbxyd+5/Q9K0gusgGTM/SLCf+7/Dx57hOVc//gWcAcwguAvhfDbcAeLqwLvlnUszkmJAIzMr2+K5P6o8m2BY1AEqsXeFLWnfCbeudfXEzGZKiptZCfC4pInA9VHnSjXecncuDUh6VlKepFyCbUmnSrqm9HUzeyKycFWQdHeYOVPSWEmLJJ1d+rqZ3R5lviqUSOpYeiBpB6AkwjzpZrWkLOCr8PfjCrye+lX8H8259NAlbKmfALwJbA/0izZSjQ4PMx8DzAF2BK6p9h3RuwZ4V9J7ksYB7wBXRZwpnfQjqJcuA1YRbFt8UqSJUpR3yzuXHjLDiV0nAP8ysyJJSTchrYLSvz9HA8PMbLmUjMPsG5jZWEmdgM7hqWlmtra697g6OcHM7gfWALcCSLqc1BxWipS33J1LDw8TtH5zgffD+4aTfZbxa5K+I5iUNlZSS4I/6kkr/AB1EcHiNTcDF/hs+XrVv5Jz52zpEOnAF7FxLk1JyjCz4qhzVCdc+W25mZWE8wUam9mCqHNVRdJ/gUzgyfBUP6DEzM6PLlXqk3QGcCbQG/igzEt5BP++h0YSLIV5t7xzaUDSzVW8NGiLBqkDSSeVeV76dLmkhJktjCZVjXy2/ObxMTAfaAH8rcz5FcDkSBKlOK/cnUsPq8o8zyaYpJbs26n+DtgfeDc8PohgJ7vtJQ0ys6ejClaNEkkdzWwW+Gz5+hKuUDcX2F9Sa2Dv8KVvk733KVl5t7xzaUhSA2C0mR0UdZaqSBoN/NbM8sPj1sBTBIuYvG9mu0aZrzKSDgUeB74PT3UAzjWzd6t8k6s1SacC9wLvESxi1Ae4xsxejDJXKvKWu3PpqSGwTdQhatC+tGIPLQzPLZVUFFWoGnxEMHnxUOAXYDTwSaSJ0suNBEMfCwHCSZZvA16515FX7s6lgQpbZsaBliTxeHvoPUmvsWElupPDc7kEFWcyeorgLoS/hMdnAk8Dp0aWKL3EKsy3WILf1fWreLe8c2mgwpaZxUB+so9VKphFdzLQKzz1EfCSJfEfJUlTzaxLTefcryPpbqA78Fx46nRgspldG12q1OQtd+fSgJnNldSdYIwS4H2SfJZxWIm/SGp1uU6QtJ+ZfQogaV/gi4gzpRMjGPboHR4/AuwXXZzU5S1359JAuIrXBcDL4akTgUfMbHB0qaoX3gp3F9CKYPKUCOr8vEiDVaLMsEcmwep0P4TH2wHfecu9fkiaYGZ7VDg32cy6RZUpVXnl7lwakDQZ2N/MVoXHucAnyfxHUdJM4FgzS/Zb9ioOe2wkvJXL/UqSfg9cAuwAzCrzUmPgIzM7u9I3uip5t7xz6UGUv9+6hOTcD72s/FSo2MEr7y3gWYINj+4AritzfoWZLY0mUmrzyt259PA48JmkV8LjE4BHI8xTG19IegF4FVi/+YqZvVz1W1w6MrPlwHKCNQ5cPfBueefShKQ92DAR6QMzmxhlnppIeryS02Zm523xMM6lGa/cnUthkvLMrCDcgGUj3qXp3P8mr9ydS2GSXjOzYyTNZsMiNrBh5vkOEUWrkqQ/mdndkgZTPjMAZvaHCGI5l1Z8zN25FGZmx4Rft486Sx2UTqLz+8Od20y85e5cGpA0gmBVr+FmtjrqPLUhaXszm13h3N5m9nlUmZxLF75mr3Pp4W8Eq9N9K+lFSadIyo46VA1elLR16YGkA4HHIszjXNrwlrtzaURSHDiEYLW6I5NxtbdSkvYG/g0cC+xBcI/zMWY2L9JgzqUBH3N3Lk1IyiGoKE8nqCyfjDZR9czsc0l/AN4C1gB9zWxRxLGcSwvecncuDUgaCuwDjAJeAMaZWSLaVJWTNJLys+S7APOBZQBmdlwUuZxLJ165O5cGJB0BvG1mJTUWjlg4tl4lMxu3pbI4l668cncuDUhqCFwJbGtmF0rqBHQ2s9cijlYtSa2BvcPD8Wa2MMo8zqULny3vXHp4HFgH9AyPfwJuiy5OzSSdBowHTgVOI1gb/5RoUzmXHrzl7lwakPSFme0laaKZ9QjPTTKz7lFnq4qkScBhpa11SS0JhhaSNrNzqcJb7s6lh3XhbHkDkNSRMjutJalYhW74JfjfJOfqhd8K51x6uIVgpnx7Sc8AvYBzIk1Us1GSRhOsrAfBLXxvRJjHubTh3fLOpThJMeAUYCywH8GmMZ+a2eJIg9WCpJMov03tK9WVd87VjlfuzqWB0jH3qHPUVThbfh+C4QSfLe9cPfHxLefSw9uSrpbUXlLz0kfUoapTZrb8KfhseefqlbfcnUsDleznDkAy7udeymfLO7f5+IQ659JDF+ASgvFrAz4AHoo0Uc18trxzm4lX7s6lhyeBAuCf4fGZ4bnTIktUM58t79xm4t3yzqUBSVPNrEtN55KNz5Z3bvPwlrtz6WGCpP3M7FMASfsCX0ScqTY+BkqABPB5xFmcSxvecncuDUj6FugM/BCe2haYBhQDZmbdospWFUnnAzcD7xDcm38gMMjMHos0mHNpwCt359KApO2qe93M5m6pLLUlaRrQ08yWhMdbAR+bWedokzmX+rxb3rk0kIyVdy0sAVaUOV4RnnPObSKv3J1zW5SkK8OnMwkWrhlOcPve8cDkyII5l0a8cnfObWmNw6+zwkep4RFkcS4t+Zi7cy4pSRpsZgOizuFcKvLVoJxzyapX1AGcS1VeuTvnnHNpxit355xzLs145e6cS1aKOoBzqcord+dc5CTFJOVVOH1/JGGcSwNeuTvnIiHpWUl5knKBr4Gpkq4pfd3MnogsnHMpzit351xUuphZAXAC8CawPdAv2kjOpQev3J1zUcmUlElQuY8wsyKCleqcc5vIK3fnXFQeBuYAucD74eY3BZEmci5N+Ap1zrmkISnDzIqjzuFcqvO15Z1zkZB0cxUvDdqiQZxLQ165O+eisqrM82zgGODbiLI4l1a8W945lxQkNQBGm9lBUWdxLtX5hDrnXLJoCGwTdQjn0oF3yzvnIiFpChtufYsDLfHxdufqhXfLO+ciEd76VqoYyPeZ8s7VD6/cnXORkdQd6BMevm9mk6PM41y68DF351wkJF0OPAO0Ch/PSBoQbSrn0oO33J1zkZA0GdjfzFaFx7nAJ2bWLdpkzqU+b7k756IioKTMcQm+h7tz9cJnyzvnovI48JmkV8LjE4BHI8zjXNrwbnnnXGQk7QH0Dg8/MLOJUeZxLl145e6c26Ik5ZlZgaTmlb1uZku3dCb3/+3dP49NURiF8WfRoOATIDERiUIhwgSVhmJ0E0Kl0fgGKo1CJHrRiGIKohKFgkKmUUyUJioh0U0lQYw/r+LeKSRiImTezM7z684+t1jdyjn3PXtrNJa7pA2V5HFVzSV5w6/ntweoqtrXFE0ahuUuSdJgnJaX1CLJoyQXkuzoziKNxnKX1OUWk93plpM8TDKfZFt3KGkEvpaX1CrJVuAUcBk4U1U7myNJm57fuUtqk2Q7cBY4DxwG7vUmksbgk7ukFkkeAEeBJ8B94HlV/ehNJY3BcpfUIslp4GlVfV/3x5L+igN1krosAleT3AFIsj/JXHMmaQiWu6Qud4FV4Pj0+j1wvS+ONA7LXVKXmaq6CXwFqKpPeCqc9F9Y7pK6rE6n5QsgyQzwpTeSNAY/hZPU5RqTSfndSRaAE8Cl1kTSIJyWl7ThkmwB5oFnwCyT1/EvqmqlNZg0CMtdUoskS1V1pDuHNCLLXVKLJDeAFSYb2HxcW/c8d+nfWe6SWvzmPHcAPM9d+neWu6QW00n5K8BJJiW/CNyuqs+twaQBWO6SWkz3lv8ALEyXLgK7qupcXyppDJa7pBZJXlXVwfXWJP09N7GR1OVlktm1iyTHgKXGPNIwfHKX1CLJMnAAeDdd2gO8Br4BVVWHurJJm53lLqlFkr1/ul9VbzcqizQay12SpMH4n7skSYOx3CVJGozlLknSYCx3SZIGY7lLkjSYn+jOzbn8GxVy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png;base64,iVBORw0KGgoAAAANSUhEUgAAAfcAAAGWCAYAAABl3crYAAAABHNCSVQICAgIfAhkiAAAAAlwSFlzAAALEgAACxIB0t1+/AAAADh0RVh0U29mdHdhcmUAbWF0cGxvdGxpYiB2ZXJzaW9uMy4yLjIsIGh0dHA6Ly9tYXRwbG90bGliLm9yZy+WH4yJAAAgAElEQVR4nOzdd3hUZfbA8e+ZyaSHFiAE6UWkgxUFAQUREbuiYgNdcS3YKwoCdt3frruuq4sNLOiCDVBRQQQERFCQLkW6koSEtEmdcn5/3JtkJqQNJCTG9/M882Tuvee+98wwzJn3vU1UFcMwDMMw6g9HbSdgGIZhGEb1MsXdMAzDMOoZU9wNwzAMo54xxd0wDMMw6hlT3A3DMAyjnjHF3TAMwzDqGVPcDcMwDKMWicibIpIiIhvLWS4i8i8R2SEi60XkxMraNMXdMAzDMGrXdGB4BcvPAzrbj3HAK5U1aIq7YRiGYdQiVV0KHKog5CLgbbWsBBqJSGJFbZribhiGYRh123HAvoDp/fa8coXVaDqGcYwsStrxh7qO8klv313bKYQs5pShtZ1CSPa//m5tpxCyBp3iajuFkO36rqC2UwjZSYtWyNG2UdXvnCGJnW/BGkovMk1Vpx3t9itjirthGIZhhMjnr1p/wi7kR1vMfwNaB0y3sueVywzLG4ZhGEaIfH6t0qOazAWut4+a7wdkquqBilYwPXfDMAzDCJHPX31ticj7wGCgqYjsBx4HXACq+irwBTAC2AHkAmMra9MUd8MwDMMIkcdbfdVdVa+uZLkCt4fSpinuhmEYhhGi6uy51wRT3A3DMAwjRNW4P71GmOJuGIZhGCHym+JuGIZhGPWLGZY3DMMwjHqmsBoPqKsJprgbhmEYRohMz90wDMMw6hlzQJ1hGIZh1DOm524Yf0BvP/siG75fRVzjRkya/p9juu2w9icSOWQciAPP+q8p+OHD4ABnGFHn34szoROal03u3OfQrBQAIk67Alevc0D95C+chnf3GgDibnkDLcwDvx9VHzlv3xPUZPgplxB11k1kvTQazcs6qvxVlWdmLWfpxj1EhYfx1A1n061Ns8PiNu05yKMzFpHv8TKwR1seGdUfEeG+175mV3IGANm5hcRFh/PxY6Mo9PqY8t4SNu05iIjwyKj+nNqlwhtjVVlUr9Npct394HDgXvwpmfNmBAeEuWh26xTC23XF787k4EuP4E09AE4nTf8ykfD2J4DDSc6yz8mcOx2A+JsnEd13AL6sdH5/+MpqybOIq9MpRJ93B4iTgjWfk7/s/eAAp4uYSx8hLPF4NC8L9+wp+DOSCetwEtHnjANnGPi85H79Kt5da8EVQeyoyTgbt0TVj2frCvIWvlatOQdqcMpptL7jbnA4Sf1iHsnvvxO0PLZXH1rffhdRHTqy84nHyVj6LQDhCS3oOPUZEEHCwkj55ENS531aY3lWxK91u+duri3/JyIi7mpqZ4yI/LuC5ReLSLeA6aki8oe6pdjp5w1l/AtTj/2GxUHk0FvJmf047jduw9V1EI741kEh4T2Hofk5uF8bR+GPc4gcPAYAR3xrXF0H4n7zNnJmP07kObeClPwXz/lgAu4Zdx5W2CWuKWHt+uLPTKmWl/Ddxr3sSclg/tTRTL5mEFNnLi0zburMpUy5dhDzp45mT0oGyzbtBeD/bh7Gx4+N4uPHRnHOiR0Y2rcDAB8u2wLAp5Ou5PW7RvLCRyuq53QkcdBkzEMkP38nvz14BTGnn4vruPZBIXGDL8Kfk81v911C1vyZNL56PAAxpw1FXOH8/vBVHHjsWuLOvpSwptZttt3fzSP5+fFHn18Z+UaffxfZ7z5M5stjCO85BEeztkEhESeOQPOyyfzXteR/P5uoc24BQHMzyZ45gaz/3ETOJ88Qe+kjxevkL/8fmf++gaxXbyasTQ9cnU6t/twBHA7a3HU/2x++j81jR9Pk7KFEtm0XFFKYnMTu557k0DcLguZ70lL55Y5xbBk3hl9uu5kWV1+HK75pzeRZCZ+/ao/aYoq7URMuBoqLu6pOUtWFtZhPyDr37kFM3LG//aYz8Xj8GQfQzGTwe/FsWYqrU7+gmLDO/fBs/AYAz9ZlhLXpDYCrUz88W5aCz4tmJuPPOIAz8fhKtxl19s3kL34LqJ6eyKL1u7mwXxdEhN4dWpCdV8DBzJygmIOZOeTkF9K7QwtEhAv7deGbdbuDYlSVr37awfkndwLg1wOHOM3uqcc3iCYuKoKNe47+B0lEx+54k/fhPfgb+LzkrPya6JMGBcVEnzQI99LPAMhZ9Q2R3e3CpyARkeBwIuGRqNeDP896rQW/rMXvPrpRkLKEHXcC/kO/408/AD4vhRsXEX5C/6CY8BP6U/jzVwAUbl6Cq/2JAPiSdqDZadbzlN0QFgFOF3gK8O7+2VrZ58V3YDuOhoePtlSHmBO6kf/bfgoP/I56vaQvWkijM84MiilMTiJv56+oP7g6qteLejwASLgLkaO+c+sRK/RqlR61xRT3PykReUBEVovIehGZEjD/UxH5SUQ2ici4gPljRWSbiKwC+pfZqBV3BnAh8IKI/CwiHUVkuohcbi/fLSLP2Mt+FJETReQrEflVRP5aWX71ncTGo9kHi6f92alIXHxQjCM2Hn+WHaN+tCAXiWqAxMXjD1hXs1ORWHtdVWJGTSX2+hdx9T63OCas02n4s9PwH9xVba8hJSOHFo1ji6cTGsWSnBFc3JMzckhoHFM83aJRDCmlYn7acYD4uGjaJjQCoEurpny7fjden5/9qVls3nuQpPSjH4xyNmmONy25eNp7KAVn4+bBMY2b4z1kx/h9+HPdOGIbkrNqIVqQT+uXv6TVPz8j8/N38edUf0EPJA2a4gsYZfFnHsQRF9x7lbim+OxdNfj9aIEbiW4QFOPqNhDfge3g8wSvGxmD6/jT8excUyP5u5o2w5NS8n4Xph7E1azqPyRczZrT9bW36fXBpyR98C6etNSaSLNSx/iucCEz+9z/hERkGNAZOBUQYK6IDFTVpcCNqnpIRKKA1SLyERAOTAFOAjKBb4G1ZbWtqitEZC7wmap+aG+vdNheVe0jIv8ApmP9WIgENgKvVpKfcQTcMx9C3WlIdENiRj2JP20/vqQdRPQbRc6sibWdXpm+WL2dEad0Kp6+9IwT2HkgnVHPfEjLJnH06dACp6N2+ycRHXugfh/77hiOI6YBiRNfJ3/jKmsUoA5zNmtH9DnjyH77weAFDgcxl08k/4ePrZGBOshzMIUtN1+PK74pHZ94lvSl3+JNTz/mefjq9i53U9z/pIbZj6ICHYtVTJcCd4rIJfb81vb8FsBiVT0IICL/Ayof7y3fXPvvBiBWVbOBbBEpEJFGleRXzB5ZGAdwz/NPMPK6q44ipbpB3WlIXEkvxhHXtHgYtYjfnYajQTN87jQQBxIRjeZlodlpOALWlbimqDutuF2w9rl6tn+PM/F4NN+No2ECcWNfKo6PveFF3O/ci+ZkhJT3zMUb+XDZZgB6tG0e1KNOznCT0CgmKD6hUQzJ6SU99aSMHJoHxHh9fhau3cWsCZcXzwtzOnh4VMmg0TXPf0zb5g1DyrMsvkMphMUnlGynSXN86cHD/b70FMKaJOA7lAIOJ47oWPzuTGLOOJe89d+Dz4c/K538besI79C1Rou7ZqXibFgysuBo2Ax/dnDvVbNTcTZojjcrFRwOJCIWzbVGFKRBU2KvmkrOx8/iT/89aL2YC+7Hn/YbBSs/qrH8PakHcTUveb/DmzbDc/BgBWuU005aKnm7dhLbs0/xAXfHUl0/Wt4My/85CfCMqvaxH51U9Q0RGQwMBU5X1d5YxTWyBrZfYP/1Bzwvmg4rL7/SjajqNFU9WVVPrg+FHcB3YBvOxi2RhgngCMPVdSCeHT8ExXh3/ICrxxAAXF0G4N27HgDPjh9wdR0IzjCkYQLOxi3xHdgGrggIj7JWdkVYB8+l7sGfuofsl68l+783kf3fm9DsVNwz7g65sAOMHtyj+CC4IX3aM3flVlSVdTuTiI2MoFnD4OLerGEMMZHhrNuZhKoyd+VWzu7Vrnj597/sp32LRkHD+3mFHnILrCHkFZv34XQ46NSySci5llawczNhLVoT1qwlOMOI6TeM3J+CB4ly1ywlduBIAGJOHUL+ptUAeFOTiex2MmDte4/o3APP77uPOqeKeH//BUeT43A0agHOMMJ7nI3nlxVBMYVbVxDex9r9Et5tEJ5d1u9kiYwh7ppnyV34Gt59G4PWiTr7RiQyhtwvyz1Wtlrk/LKFyONaEd4iEQkLo/HZQ8n4flmV1nU1bYaEhwPgjI0jtkcv8vftqcl0y2WG5Y266CvgCRF5T1XdInIc4AEaAumqmisiJwBFR3L9APxTROKBLOAKYF0F7WcDR3M0Wpn5qWr1HM5dBW9MeY5tP2/AnZnFI5dfz8ix19D//HMrX/FoqZ+8ha8Sc8VU61S4DQvwp+0lYsA1+JK2492xisL1XxN9/n3E3jwNzXeTO/c5APxpe/H88h2xN74C6iNvwSugfiS6ETGXPGa173Dg2bwE766a2Z8KMLBHG5Zu3MN5E2cSGR7GkzecVbzs0idn8fFjowCYOPpMHp2xiIJCHwO6t+HMHm2K4+av3sGIUzoHtXsoK49xL32GQ4TmjWJ4duyQ6knY7+PQ9BdIeOglcDhxL5mL57edNLrsFgp2bSFvzVLci+fQ9NapHPd/n+DPyeLgSxMAyF4wi6a3PE7L5/4HIriXzMOzbwcATW9/isiuJ+GMa0Srlz4n48NpuJfMqYZ8/eR+8S/irnseHA4K1s7Hd3A3UWeNxfv7VjxbV1Cw5nNiL51AwzvftU6F+/AJACJOvQRnk5ZEDbqeqEHXW6/hnQes0ysHXYfv4B4a3DINgIJVn1Cw5oujz/ew/H3sfenvdH7uH4jTSer8z8jfvYvEMX8hd9svZK5YRnSXrnSc+gzO2DganT6AlmNuYvON1xLZth2t/joe6+BPIXnW++Tv2ln9OVZBobdWNltlonX8XD2j+oiIW1Vj7ed3AX+xF7mBa4H9wKdAO2Ar0AiYrKqLRWQs8AiQAfwMFKrqHeVspz/wGlav/HJgIvY+eBHZDZysqqkiMsZ+foe9XuCyw/JT1V/Le22Lknb8oT7IJ719d22nELKYU/5QZzOy//V3azuFkDXodOzP0Dhau74rqDyojjlp0YqjPsz+wa/WVuk75/lz+9bKIf2m5/4nUlTY7ef/BP5ZRth55az7FvBWFbeznIBT4YAxAcvaBTyfjnVAXVnLysvPMAyj1tX1fe6muBuGYRhGiLzm2vJGfSUij2Ltfw80W1Wfqo18DMMwjhXTczfqLbuIm0JuGMafjinuhmEYhlHPeHy1nUHFTHE3DMMwjBCZnrthGIZh1DOmuBuGYRhGPWOKu2EYhmHUM35T3A3DMAyjfjE9d8MwDMOoZ8zR8oZhGIZRz5hhecMwDMOoZ0xxN4xj4I92l7Wfrn+xtlMI2d39htV2CiFZ/uBptZ1CyFyJ7Ws7hZB171nH731aQ3z+6rvZm4gMx7pRlhN4XVWfLbW8DTAD606dTuBhVa3wfryOasvOMAzDMP4k/P6qPSojIk7gZaw7cnYDrhaRbqXCHgNmqWpf4CrgP5W1a3ruhmEYhhEib/UNWJwK7FDVnQAi8gFwEbA5IEaBBvbzhsDvlTVqirthGIZhhKga97kfB+wLmN4PlN6nNBn4WkTGAzHA0MoaNcPyhmEYhhGiqg7Li8g4Efkx4DHuCDZ3NTBdVVsBI4B3RKTC+m167oZhGIYRIq3iAXWqOg2YVkHIb0DrgOlW9rxANwHD7fa+F5FIoCmQUl6jpuduGIZhGCGqrgPqgNVAZxFpLyLhWAfMzS0VsxcYAiAiXYFI4GBFjZqeu2EYhmGEyF9NV6hTVa+I3AF8hXWa25uquklEpgI/qupc4D7gNRG5B+vgujGqqhW1a4q7YRiGYYTI762+89ztc9a/KDVvUsDzzUD/UNo0xd0wDMMwQqTmCnWGYRiGUc+Y4m4YhmEY9Ywp7oZhGIZRz5hbvhqGYRhGPWN67oZhGIZRvzg8FZ6JVutMcT9KIvIFMFpVM2o7l+omIouB+1X1RxHZDZysqqkVxE9Q1acDpleo6hk1n2nFwtqfSOSQcSAOPOu/puCHD4MDnGFEnX8vzoROaF42uXOfQ7OsCz9FnHYFrl7ngPrJXzgN7+41AMTd8gZamAd+P6o+ct6+J6jJ8FMuIeqsm8h6aTSal3VMXufbz77Ihu9XEde4EZOmV3rTqGOi/6CBPDRpEg6ng4//N4s3X3k1aPkV14zmquuuw+f3kZuTy9RHJrBzxw7CXC4mPf0U3Xv2xK9+npsylR9X/nBMclZV/rZkP8t3ZxEZJkwe1o4TmkcfFrclOZfJC3ZT4FX6t2vA/YNaISIs3J7OtJUH2HUonxlXdaFbQkyN5/vcvHUs25pEpMvJE1ecTNfjGh8Wt3l/OhNn/0iB18eALi146ILeiAivLNjMR6t30SQmAoDx53bnzBMSaybPzzewbGuKledlfel6XKPD8/wtg4kfraHA42dAl+Y8dH5PREpOO5uxbAd/n7+JxROG0zgmgtU7U7n73R84rrH1b3R295b89ewu1Z5/aeKv28XdXKEugH3rvZCo6oj6WNiP0ITAibpQ2BEHkUNvJWf247jfuA1X10E44lsHhYT3HIbm5+B+bRyFP84hcvAYABzxrXF1HYj7zdvImf04kefcCgGXc875YALuGXceVtglrilh7frizyz3ypA14vTzhjL+hanHdJsVcTgcTJg6hVvHjOXic87lvAsvoEOnTkExX8yZy2XDz2PUiJFM/+9/eWDiowBcdtVV1t/h53HLtddz/6MTgr7ga9Ly3Vnsyyjgkxu68eiQtjyzaG+Zcc98u5fHhrTlkxu6sS+jgBV7rB9xHeMjeX5kB/oeF3tM8l22NYm9qW7m3X8uky49kSc/XVtm3JOfruXxy05k3v3nsjfVzfJtycXLrhvQmVl3DWXWXUNrpLADLNuWwt7UHObdO4RJF/fmybnrys5zzjoev7gP8+4dwt7UHJZvK/l/lJSRx/fbU0hsFBW0Tt928cwafxazxp91TAo7WMW9Ko/a8qcp7iLSTkR+EZH3RGSLiHwoItEisltEnhORNcAVIjJMRL4XkTUiMltEYkVkuIjMDmhrsIh8Zj/fLSJN7ef3ishG+3F3wHY3Bqx7v4hMtp/fKSKbRWS9fZu/8nKPFZG3RGSDHXuZPf8V+0YEm0RkSkD8bhGZYr+GDSJyQiXtHPaaK3kvPxWRn+ztjrPnPQtEicjPIvKePc9t/xURecF+XzaIyJUB7+Ni+9+i6N9GitoLeG/+VqV/5DI4E4/Hn3EAzUwGvxfPlqW4OvULignr3A/Pxm8A8GxdRlib3gC4OvXDs2Up+LxoZjL+jAM4E4+vdJtRZ99M/uK3sC4kdex07t2DmLi4Y7rNivTo05u9e/bw2759eD0evpz3GWcNOycoJsftLn4eFR1N0UW3OnbuxKoVKwA4lJZGdlY23Xv1PCZ5L9mZyYiuTRAReibGkF3gIzXHExSTmuMhp9BHz8QYRIQRXZuw+NdMANo3iaJd48hjkivAt5sPcMGJbRERerWJJzvPw8GsvKCYg1l55BR46NUmHhHhghPbsmhTpXcNrd48txzggr6t7TybkJ3v4WBWfqk888kp8NKrjfX+X9C3NYu2HChe/sIXG7hneHeOzc+8ijl8WqVHbfmzDct3AW5S1eUi8iZwmz0/TVVPtIv0x8BQVc0RkYeAe4GngWkiEqOqOcCVQFAxFpGTgLFYt+oT4AcRWQKkV5DPw0B7VS0QkcPHp0pMBDJVtae9raIxt0dV9ZA94vCNiPRS1fX2slT7Nd0G3A/8pax27Nf8WBmvuaIu4I32dqOA1SLykao+LCJ3qGqfMuIvBfoAvbFudrBaRJbay/oC3bHuT7wc6C8iW4BLgBNUVSt5byoksfFodsklmP3ZqThbBv+yd8TG48+yY9SPFuQiUQ2QuHh8v/9SHKfZqUhsvD2hxIyaCgoF6+bjWfcVAGGdTsOfnYb/4K4jTbneSEhoQfLvJV/MyQcO0LPP4R+PK6+7juv/ciMul4u/jL4WgK1btjB46FDmz51Hi8REuvbsQYvElmxct/6w9avbQXchLWLDS15HbDgp7kKaxriK56W4C0koFXPQXVjjuZUlJSuPhICebELDKFKy8mnWICogJp+EhqVjSn4AfLDiV+at2UO34xpz//m9aBBd8tqqL89SOTSwcmjWIDIgJo+EhiXTRa8FrB8xzRtE0SWx4WFtr997iCte+pZmcZHce153OiU0OCymuplh+bpln6out5+/Cwywn//P/tsP6AYsF5GfgRuAtqrqBb4ELhCRMOB8YE6ptgcAn6hqjqq6sX4knFlJPuuB90TkWsBbQdxQ4OWiCVUt+sEwyh5xWItVILsFrPOx/fcnoF0F7ZT5mivJ+04RWQesxLqbUedK4gcA76uqT1WTgSXAKfayVaq6X1X9wM92rplAPvCGiFwK5JbVqATcSnH6D2UPndYU98yHcM+4m5wPHyei70icrbpDWAQR/UaRv+zdY5rLH93/3nmH8wedxYvPPs+48bcD8Oms2SQnJfH+vDk8+PhE1v20Bl91XczbCDKqXwc+e3A4s+4cSrMGkfzt85r/ARWqvEIvry/Zxm1DTzhsWdeWDfnygWHMHn8WV5/egXveW3VMcnJ6vFV61JY/W8+99E+toukc+68AC1T16jLW/QC4AziEdTH/7Cpu00vwj6jA8brzgYHABcCjItLT/iFRKRFpj9UjP0VV00Vkeqm2C+y/Pir+d67oNZe13cFYPxJOV9VcsQ66O5oxyIKA5z4gzL6RwqlYd0G6HOt9P7v0ioG3Usx8fmSZP6PVnYbENSuedsQ1RbPTgmL87jQcDZrhc6eBOJCIaDQvC81OwxGwrsQ1Rd1pxe0CaG4mnu3f40w8Hs1342iYQNzYl4rjY294Efc796I5f77DMpKTk0hoWbL/NiExkZTk5HLj58+bx6NPPgE8gM/n44Unnixe9vZHs9mzs+ZGQ2atO8inG61jRbslRJMU0AtPdhfSPDa4J9s8NpzkUjHNYqu/t1ueD77/lY9XWe9H91aNSc4o6YUnZ+bRvEHwf8nmDSJJziwdY/Wi4+NKYi89pT3jZ6yovjxX7uTj1XtK8gzMIaskh5I8o0jOLBmqL3ot+w/l8lt6LqNe+tZeN5+rXl7Ce7cOpGlA/md2SeDpuetIzymgsX2AYE2RKt7yrbb82XrubUTkdPv5aGBZqeUrsYaFOwGISIyIFO1kXQKcCNxMqSF523fAxfZ+/BisYeXvgGSguYjEi0gEMNJu2wG0VtVvgYeAhkB5+7oXALcXTdjD8g2wfpRkikgCcF4VXn9Z7VT0msvSEEi3C/sJWD3/Ih4RcZWxznfAlSLiFJFmWD9oyv15be/zb2jfTOEerOH8I+I7sA1n45ZIwwRwhOHqOhDPjuCjrr07fsDVYwgAri4D8O61ei6eHT/g6joQnGFIwwScjVviO7ANXBEQbn8puSKsg+dS9+BP3UP2y9eS/d+byP7vTWh2Ku4Zd/8pCzvApnXraduuHce1akWYy8XwC0ayeMHCoJg27doVPx949lns3b0bgMjISKKirPe434AB+Lw+du7YUWO5jurdjJnXdGXmNV0Z3LERX2w5hKqy4UAOsRHOoCF5gKYxLmLCnWw4kIOq8sWWQwzqcPhwcU256vSOxQfAndW9JfPW7EFVWb83jdhIV9CQPECzBlHERLhYvzcNVWXemj2c1c364RW4f37Rpt+rdUj7qn4dig90O6trC+at3WfneYjYCFfQkLyVZyQxEWGs32u9//PW7uOsrol0btGAxRPOY/4Dw5j/wDASGkTywe2DaBoXSWp2fvGxGhv2peNXaFQDuxVKE7+/So/a8mfruW8Fbrf3t28GXgHGFy1U1YMiMgZ43y7EYO2P3qaqPrEOohuDNXQdRFXX2L3noqL1uqquBRDr1n2rgN+Aop24TuBdEWmI1Xv+VwVH3T8JvGwfmOcDpqjqxyKy1m5vH9b+6sqU106Zr7mcNr4E/mrvF9+K9eOgyDRgvYisUdVrAuZ/ApwOrMMaLXlQVZOKDvQrQxwwR0Qisd6be6vw2sqmfvIWvkrMFVOtU+E2LMCftpeIAdfgS9qOd8cqCtd/TfT59xF78zQ0303u3OcA8KftxfPLd8Te+Aqoj7wFr4D6kehGxFzymNW+w4Fn8xK8u9YccYrV5Y0pz7Ht5w24M7N45PLrGTn2Gvqff26t5ePz+Xh60mReeXsGTqeDT2fN5tft27ntnrvZvGEDixd+w9U3XMdp/fvj9XrJyszksfvuB6BJ03henTEDv/pJSUpmwr1H/hEIVf92DVi+O5OLZ2wiMszB4+eU7KUa/d4WZl7TFYCHz2rN5AV7KPD6OaNtQ/q3s4ritzsyeGHJPtLzvNw951eObxbFvy+pbM/VkTuzSwuW/ZLEyBe+ItLlZOoVJxcvG/XPhcy6aygAj17c1zoVzuOjf5cEBnRpAcA/5m9k6+8ZiEDLxjFMvKRvDeWZwLJtyYz8+0Irz0tLtjPqpW+ZNf4sK88LezHxo7UUeH3075zAgOObV9jugo2/M2vVbsIcQoTLyXNXnnxMzqxw+Op2z10quSVsvSEi7YDPVLVHLadi1IDyhuXrqp+uf7G2UwjZ3f2G1XYKIVn+4Gm1nULIXIntazuF0Plqb7/ykYq8/Pmjrv7n3vBtlb5zvppxVq0c3P9n67kbhmEYxlGr6/vc/zTFXVV3A3W61y4iY4G7Ss1erqq3lxVvGIZh1A7x1s6pj1X1pynufwSq+hbwVm3nYRiGYVRM6vipmaa4G4ZhGEaoTHE3DMMwjHrGFHfDMAzDqF/EX7fPEjDF3TAMwzBCVbWLidYaU9wNwzAMI0TqK6g8qBaZ4m4YhmEYoTLD8oZhGIZRv1TxHl+1xhR3wzAMwwiRmp67YRiGYdQzpuduGIZhGPWL35dfeVAtMsXdqBdiThla2ymE5I92hzWAF1d+XdsphMT/9t21nULIXHIffN8AACAASURBVM1a13YKIXM2rviWrPWV2eduGIZhGPWMat2+Qp2jthMwDMMwjD8aVW+VHlUhIsNFZKuI7BCRh8uJGSUim0Vkk4jMrKxN03M3DMMwjBBV19HyIuIEXgbOAfYDq0VkrqpuDojpDDwC9FfVdBGpdF+IKe6GYRiGESJ/9Q3LnwrsUNWdACLyAXARsDkg5mbgZVVNB1DVlMoaNcXdMAzDMELk91fb5WePA/YFTO8HTisVczyAiCwHnMBkVf2yokZNcTcMwzCMEIWwP30cMC5g1jRVnRbi5sKAzsBgoBWwVER6qmpGRSsYhmEYhhECreL93O1CXlEx/w0IPAeylT0v0H7gB1X1ALtEZBtWsV9dXqPmaHnDMAzDCJFffVV6VMFqoLOItBeRcOAqYG6pmE+xeu2ISFOsYfqdFTVqeu6GYRiGEaLquoiNqnpF5A7gK6z96W+q6iYRmQr8qKpz7WXDRGQz4AMeUNW0ito1xd0wDMMwQuT3F1ZbW6r6BfBFqXmTAp4rcK/9qBJT3A3DMAwjRNV4KlyNMMXdMAzDMEJU1QPqaosp7oZhGIYRorp+bflaK+4i8gUwuqLz9KphG5MBt6r+7SjbGQzcr6ojS82/EOimqs8eTfvVTUTaAWeoaqXXHz7WRGQ68JmqfljF+HZ2fI/q2L6q8sys5SzduIeo8DCeuuFsurVpdljcpj0HeXTGIvI9Xgb2aMsjo/ojItz32tfsSrY+stm5hcRFh/PxY6Mo9PqY8t4SNu05iIjwyKj+nNrluOpIuVj/QQN5aNIkHE4HH/9vFm++8mrQ8iuuGc1V112Hz+8jNyeXqY9MYOeOHYS5XEx6+im69+yJX/08N2UqP678oVpzOxJvP/siG75fRVzjRkya/p9jvv2w9icSOWQciAPP+q8p+KHUR9IZRtT59+JM6ITmZZM79zk0y7owWMRpV+DqdQ6on/yF0/DuXgNA3C1voIV54Pej6iPn7XsAcDRvT9Sw2xFnOKo+8r9+BV/StiPOXVV5+v0lLN2wi6hwF0/fOIxubQ+/Iumm3clMePNr63Pcsz0Trh6EiLBlbwpT3llEgcdLmMPBxGvPpleHFgCs+mUfz3ywBK/PT+PYKN5+6IojzrOi/J964zOWrNlKZEQ4z95xGd07Hv7/5R/vfc2ni9eSlZPH2pmTi+ev3rSLp9/8nK17kvj7vVcy/Iye1Z5jZep6ca+WU+Hsa+OGRFVH1GRhPxZUdW5dK+y2dsDo2k6iLvpu4172pGQwf+poJl8ziKkzl5YZN3XmUqZcO4j5U0ezJyWDZZv2AvB/Nw/j48dG8fFjozjnxA4M7dsBgA+XbQHg00lX8vpdI3nhoxX4/VpteTscDiZMncKtY8Zy8Tnnct6FF9ChU6egmC/mzOWy4ecxasRIpv/3vzww8VEALrvqKuvv8PO45drruf/RCYhIteV2pE4/byjjX5haOxsXB5FDbyVn9uO437gNV9dBOOKDb7ca3nMYmp+D+7VxFP44h8jBYwBwxLfG1XUg7jdvI2f240SecytIyVdpzgcTcM+4s7iwA0QOGkvB8vdxz7iTgmXvETl47FGlv3TDbvYkp/Pl02OYcv0QprzzTZlxU99dxNQbhvLl02PYk5zOdxt3A/B/s5dx24Wn8cnka7nj4tP5vw+/AyArN5+p737Ly+MvZN4T1/OPW88/qjzLzX/NNnYfSOPrl+/jib9ezORpc8qMO+vkE5j93K2HzU9s1ohnxl/GyDN710h+VaHqq9KjtlRa3EWknYj8IiLvicgWEflQRKJFZLeIPCcia4ArRGSYiHwvImtEZLaIxNp3upkd0NZgEfnMfr7bPl8PEblXRDbaj7sDtrsxYN377Z44InKnfXec9fZ1eCvS285ru4jcbK8vIvKCvb0NInJlRfNLvR+niMhaEekoImNE5N/2/Oki8i8RWSEiO0Xkcnu+Q0T+Y7+HC0Tki4Blzwa8jnJHFypou7x8nwXOFJGfReSectp0isjf7HXXi8h4e/4kEVltz58mdhUQkcX2v/cqEdkmImdW0s5JIrJERH4Ska9EJLGMHMqMseevE5F1wO2V/PuGZNH63VzYrwsiQu8OLcjOK+BgZk5QzMHMHHLyC+ndoQUiwoX9uvDNut1BMarKVz/t4PyTrQL764FDnGb31OMbRBMXFcHGPZVe/rnKevTpzd49e/ht3z68Hg9fzvuMs4adExST43YXP4+KjsY6wBY6du7EqhUrADiUlkZ2Vjbdex37nk5pnXv3ICYurla27Uw8Hn/GATQzGfxePFuW4urULygmrHM/PButounZuoywNlYhcXXqh2fLUvB50cxk/BkHcCYeX+k2JSK6+K/fXeFZTJVa9POvXHRGV+tz3DGR7NxCDmaU+hxn5ODOK6R3x0REhIvO6Mo3a3+1chDIybOO9nbnFdC8USwAn6/cyjkndqJlfAPA+izXhG9WbebiwX0REfp0aUNWTj4ph7IOi+vTpQ3NmzQ4bH6r5o05oV0iDkft/Uj1+T1VetSWqg7LdwFuUtXlIvImcJs9P01VT7SL9MfAUFXNEZGHsA7ZfxqYJiIxqpoDXAkEFWMROQkYi3UtXQF+EJElQHoF+TwMtFfVAhFpVEnuvYB+QAywVkQ+B04H+gC9gaZYd+FZCpxRzvyiXM8AXgIuUtW9RQUuQCIwADgB6yIEHwKXYvWkuwHNgS3AmyISD1wCnKCqWoXXUV7bZeX7MGXsRihlnJ1XH/s8yyb2/H+r6lT79b4DjATm2cvCVPVUERkBPA4MLasdEXEFvE8H7R8dTwE3BryXFcW8BdyhqktF5IVK3peQpGTk0KJxbPF0QqNYkjNyaNYwpnheckYOCY1Lpls0iiGl1BfnTzsOEB8XTdsE65+tS6umfLt+NyNO6UxSupvNew+SlO6mV/uEask7IaEFyb8fKMnxwAF69ulzWNyV113H9X+5EZfLxV9GXwvA1i1bGDx0KPPnzqNFYiJde/agRWJLNq5bXy25/RFJbDyafbB42p+dirNll6AYR2w8/iw7Rv1oQS4S1QCJi8f3+y/FcZqdisTG2xNKzKipoFCwbj6edV8BkP/NNGJGTSVy8I0gDtzv3X9U+aek59CiSckPo4TGsSRnuGnWKPBz7CYh8LPeOI6UdOtz/PBVg7n5H5/wwqzv8Kvy3iNWv2B3cjpen58bnp9NTr6H64b24aIzuh1VrmVJPpRFi6YNi6dbxDcg+VBWmYW8rqrrw/JVLe77VHW5/fxd4E77+f/sv/2witdyu6MXDnxvf9l/CVwgIh8C5wMPlmp7APCJXfwRkY+BMzn8Cj2B1gPvicinWFfuqcgcVc0D8kTkW6w78AwA3lfrXyfZ/jFxSgXzs4CuWJcQHKaqv5ezrU9V1Q9sFpGib/UBwGx7fpKdA0AmkA+8IdZoxmeVvI7y2i4v38oMBV5V+0oMqnrInn+WiDwIRANNgE2UFPeP7b8/YRX0MtsRkR5AD2CB/XlwAiWVydKlrBj7R04jVS36UfUOcF5ZL0ACrtn8n3uv4OaRZ1ThZVePL1ZvZ8QpJcPil55xAjsPpDPqmQ9p2SSOPh1a4HQc+wtA/u+dd/jfO+8w4sILGTf+dh677wE+nTWbDp068f68ORz47TfW/bQGXx0/0vePyj3zIdSdhkQ3JGbUk/jT9uPbv4nwviPIW/Q63m0rcHUZQPTwu8iZ9Vit5fnB4vU8fOVAhp3cmfmrtzFx+gLevP8yfH5l054U3rz/MgoKvVz99P/o3SGRdi0a11qudZX1dVx3VbW4l955WDRd1J0RYIGqXl3Guh8AdwCHsK62k13FbXoJ3m0QGfD8fGAgcAHwqFgX0C/vckHl5R6qA3YOfYHyinvgbYIqHC+yf/icCgwBLsd6j86uYJUqt32kRCQS+A9wsqruE2s3SOD7XpSDj4o/OwJsUtXTQ42pwghGscBrNnu/fbHcf9eZizfy4TLr7ok92jYnKb1k+Do5w01CQG8HIKFRDMnpJT31pIwcmgfEeH1+Fq7dxawJlxfPC3M6eHhU/+Lpa57/mLbNS3omRys5OYmEliV7NhISE0lJTi43fv68eTz65BPAA/h8Pl544sniZW9/NJs9O3dVW25/ROpOQ+JKDqR0xDVFs4OHyv3uNBwNmuFzp4E4kIhoNC8LzU7DEbCuxDVF7WH24r+5mXi2f48z8XiruPcYQv431uXFPVuXETX8TkI1c9E6Zi/dAEDPdi1IOlTyVZqc7iahUWxQfEKjWJIDP+vp2TS3R6TmrNjMhKsHATD85M5Mmr7QWqdxLA1jIomOcBEd4eLk44/jl30Hq6W4vzf/e2Yt+NHKv9NxJKVmFi9LSssi4Q/Ua4e633OvateijYgUfQmPBpaVWr4S6C8inQBEJEZEinZCLQFOxLofbVn7x78DLhZrP34M1lD1d0Ay0FxE4kUkAmt4GBFxAK1V9VvgIaAhEFtGu0UuEpFIexh8MNZ1fL8DrrT3FzfD+qGwqoL5ABlYPyqeEevo+apaDlwm1r73BEquDxwLNLSvTHQP1tB6qMrLNxuobGfmAuAWEQmz82lCSSFPtfO7vLyVK2lnK9Cs6DMjIi4R6V5qvTJj7IMsM0RkgB13TRVyqNDowT2KD4Ib0qc9c1duRVVZtzOJ2MiIoCF5gGYNY4iJDGfdziRUlbkrt3J2r3bFy7//ZT/tWzQKGt7PK/SQW2DtX1uxeR9Oh4NOLZtQXTatW0/bdu04rlUrwlwuhl8wksULFgbFtGlXkuPAs89i7+7dAERGRhIVFQVAvwED8Hl97Nyxo9py+yPyHdiGs3FLpGECOMJwdR2IZ0fwGQTeHT/g6jEEAFeXAXj3WrsxPDt+wNV1IDjDkIYJOBu3xHdgG7giINx6n3FFENauL/7UPQD43YdwtraOc3C26Y0/vbz+QflGn92bTyZfyyeTr2VI347MWbHF+hz/eoC46PCgIXmAZo1iiI0KZ92vB1BV5qzYwtl9OgLQvFEMq7fuB2Dlln3Fu5fO7tORNdt/x+vzk1fgYf3OJDomVs/n+JrzTmfO38cz5+/jGXpqNz5dvBZV5eete4mLjvxDDcmD1XOvyqO2VLXnvhW43d7fvhl4BRhftNDeZzoGeN8uxACPAdtU1WcPO48BbijdsKquEev0qKIi+rqqrgUQ69q6q7DukFO0k8sJvCsiDbF6f/+q5Kj79cC3WPukn1DV30XkE6z97uuwevIPqmpSBfNPsHNNFpGRwHwRubGsjZXhI6ze+Wase/auwRqSjwPm2L1lIYTLCgYoL980wGcfkDZdVf9RxrqvY918YL2IeIDXVPXfIvIasBFIooI7DlWhncuBf9n/TmHAi1hD/ACoamEFMWOxjktQ4OtQ35SKDOzRhqUb93DexJlEhofx5A1nFS+79MlZfPzYKAAmjj6TR2csoqDQx4DubTizR5viuPmrdzDilM5B7R7KymPcS5/hEKF5oxieHTukOtPG5/Px9KTJvPL2DJxOB5/Oms2v27dz2z13s3nDBhYv/Iarb7iO0/r3x+v1kpWZyWP3Wft1mzSN59UZM/Crn5SkZCbceyQfter3xpTn2PbzBtyZWTxy+fWMHHsN/c8/99hsXP3kLXyVmCumWqfCbViAP20vEQOuwZe0He+OVRSu/5ro8+8j9uZpaL6b3LnPAeBP24vnl++IvfEVUB95C14B9SPRjYi5xB5qdzjwbF6Cd5d1ilzely8RNWQcOJyot5Dcr146qvQH9mrH0g27GP7IdCLDw3jqxmHFyy6Z/C6fTLaOt5h47dlMeONrCjxezuzZjoE92wEw5YahPPP+Enw+P+EuJ1Outz6vHVs2YUDPtlz8+Ls4RLh8YHc6t2p6VLmWZdBJXViyZivn3PZ/REW4ePqOy4qXXXTvS8z5u1Venn97Pp8tXUdegYeBf3mWK4aezPirhrJ++37ueO5dsnLy+Hb1Fl763zd8/s+7qz3PitT1YXkpOqK23IBqPs/4z0hEYlXVbY8erAL6q2pSbedVn1Q0LF8XnTj2X7WdQsheXFmtv7Nq3ElvH9sv++oQe0bNnHpWk5yNDz+/vs7rftlR79rscvwpVfrO2bptda0c0m+uUHdsfGbvSw7HGj0whd0wDOMPTKnbPfdKi7uq7sY6qrnOEpGxwF2lZi9X1Wo9R/pIqergqsSJyKNA6ctBzVbVp4502yJyLvBcqdm7VPWSI23TMAzjz66uD8vXi567qr6FdW70H5pdxI+4kJfT5ldY9wI2DMMwqosp7oZhGIZRv1R2vFptM8XdMAzDMEJU/qVV6gZT3A3DMAwjRKbnbhiGYRj1jtnnbhiGYRj1ih7xlcyPDVPcDcMwDCNUZljeMAzDMOoX03M3DMMwjPrGnOduGIZhGPWN6bkbhmEYRj1Tt4t7pXeFM4w/gt3XnPyH+iDH9+9ceVAd43dn13YKIfnp+hdrO4WQnTh9fOVBdYzDFV7bKYSswX1zjvpObe3atq3Sd87uPXtq5a5wjtrYqGEYhmEYNccMyxuGYRhGiGqlOx4CU9wNwzAMI0R1fdjbFHfDMAzDCFFd77nX9R8fhmEYhlHnOJAqPapCRIaLyFYR2SEiD1cQd5mIqIicXHl+hmEYhmGERKr4qLQdESfwMnAe0A24WkS6lREXB9wF/FCV/ExxNwzDMIwQVVdxB04FdqjqTlUtBD4ALioj7gngOSC/Ko2a4m4YhmEYIXIiVXpUwXHAvoDp/fa8YiJyItBaVT+van7mgDrDMAzDCFEI+9PHAeMCZk1T1WlV3Y6IOIC/A2NCyc8Ud8MwDMMIkVRxzN0u5BUV89+A1gHTrex5ReKAHsBisTbaApgrIheq6o/lNWqKu2EYhmGEqKo99ypYDXQWkfZYRf0qYHTRQlXNBJoWTYvIYuD+igq7lZ9hGIZhGCGprlPhVNUL3AF8BWwBZqnqJhGZKiIXHml+puduGIZhGCFyVONVbFT1C+CLUvMmlRM7uCptmuJeA0SkHfCZqvY4ynZ2Ayeramqp+StU9YyjabuK23eramxNb+dYiup1Ok2uux8cDtyLPyVz3ozggDAXzW6dQni7rvjdmRx86RG8qQfA6aTpXyYS3v4EcDjJWfY5mXOnAxB/8ySi+w7Al5XO7w9fWaP5qyp/W7Kf5buziAwTJg9rxwnNow+L25Kcy+QFuynwKv3bNeD+Qa0QERZuT2faygPsOpTPjKu60C0hplryCmt/IpFDxoE48Kz/moIfPgwOcIYRdf69OBM6oXnZ5M59Ds1KASDitCtw9ToH1E/+wml4d68BIO6WN9DCPPD7UfWR8/Y9ADiatydq2O2IMxxVH/lfv4IvaVu1vI7KvP3si2z4fhVxjRsxafp/jsk2KxPW/iSihv4VHA4K131JwcrZwQFOF9Ej78PZojOal0XunGfwZ6YgkXFEX/IoYYnHU7hhAXkLXqn23Jzt+hJ51s2IOCjcuIDCVR+VCggj6rx7cDbviOZnk/vZC8Wfi/BTLyO8xzmo+slf9Bq+PWuRuKZEDb8biWkEqnjWf0Xh2s+Km3P1PZ/wPiPA78e760cKlpb6/12Nwur4wHfdzs4o07Eo7PWSOGgy5iGSn7+T3x68gpjTz8V1XPugkLjBF+HPyea3+y4ha/5MGl9t3YIz5rShiCuc3x++igOPXUvc2ZcS1jQRAPd380h+/tjcqnP57iz2ZRTwyQ3deHRIW55ZtLfMuGe+3ctjQ9ryyQ3d2JdRwIo9WQB0jI/k+ZEd6HtcNf5mEweRQ28lZ/bjuN+4DVfXQTjiWweFhPcchubn4H5tHIU/ziFy8BgAHPGtcXUdiPvN28iZ/TiR59wKUvK1lPPBBNwz7iwu7ACRg8ZSsPx93DPupGDZe0QOHlt9r6USp583lPEvTD1m26uUOIgadjs5syaS/dothHcbjCO+TVBIeK9haL6b7P/eRMHqT4kcfCMA6isk/7t3yFv0es3lNuQWcj+egnv6Hbi6nImjSfDnwtXjHDTfjfvNv1Lw01wiB94AgKNJa1xdzsQ94w5yP5pM1NBbrM+F30f+kjfJmX4HOTMfxNVnRHGbztY9cXU8jZy37yJnxngKV39aM6/L5hCp0qO2mOJec8JE5D0R2SIiH4pItIgMEZG1IrJBRN4UkQiA8uYXEZEoEZkvIjfb027772ARWWy3/4u9PbGXjbDn/SQi/xKRz0onGNB+rIi8ZW9/vYhcFrDsKRFZJyIrRSTBnneBiPxg57wwYP5kO//FIrJTRO4MaGeifXnFZSLyvojcb8/vKCJf2nl+JyIn2POvEJGN9raXVsc/SETH7niT9+E9+Bv4vOSs/JrokwYFxUSfNAj3Uuutyln1DZHdT7UWKEhEJDicSHgk6vXgz8sBoOCXtfjdWdWRYqWW7MxkRNcmiAg9E2PILvCRmuMJiknN8ZBT6KNnYgwiwoiuTVj8ayYA7ZtE0a5xZLXm5Ew8Hn/GATQzGfxePFuW4urULygmrHM/PBu/AcCzdRlhbXoD4OrUD8+WpeDzopnJ+DMO4Ew8vtJtSkR08V+/O61aX09FOvfuQUxc3DHbXmWcicfjT/8df2YS+L0Ubl6Cq3Pwe+/qfDqFGxYC4PnlO8La9rEWeArw7d8EvsKaya1FZ/wZSSWfi63fEdbp1ODcOp2GZ9MiALzbluNs0wuAsE6n4tn6nfW5yErBn5FkjTzkpONP2Wnnn4f/0H4krgkA4b2HU7DqI/B5AdC8zBp5XUWq8/KzNZOfUVO6AP9R1a5AFnAvMB24UlV7Yu0SuVVEIsuaH9BOLDAPeF9VXytjO32Bu7EuW9gB6G+3+V/gPFU9CWhWSa4TgUxV7amqvYBF9vwYYKWq9gaWAjfb85cB/VS1L9bVlB4MaOsE4Fysqy49LiIuETkFuAzojXWJxcDrIk8Dxtt53g8UjXVOAs61t33EB5UEcjZpjjctuXjaeygFZ+PmwTGNm+M9ZMf4ffhz3ThiG5KzaiFakE/rl7+k1T8/I/Pzd/HnHJuCHuigu5AWseHF0wmx4aS4g7+cU9yFJJSKOeiumS9wAImNR7MPFk/7s1ORuPigGEdsPP4sO0b9aEEuEtUAiYvHH7CuZqcisfa6qsSMmkrs9S/i6n1ucUz+N9OIHDyWuL++ReTgm8ivwaHXus4R1zTo/fNnp+Io/d7HxePPtvfsBbz3NU1iA7YLaHYajtj4UjFNgnKjIAeJisMRG48GrOsP/FwUrdugOc7mHfAdsHbJOBq3JKxVN2JGv0D0qKdwJHSqoVdmMT33P699qrrcfv4uMATYpapFOwdnAAOxfgSUNb/IHOAtVX27nO2sUtX9quoHfgbaYRXYnaq6y455v5Jch2Jd2xgAVU23nxYCRT3+n+y2wToP8ysR2QA8AHQPaOtzVS2wjxNIARKA/sAcVc1X1WysHyuISCxwBjBbRH7G+kGSaLezHJhuj1Y4y0paRMaJyI8i8uPMHQfLCqk2ER17oH4f++4Yzv57LqThiGsJa3Zc5SsaR8w98yHcM+4m58PHieg7Emcr62MW3ncEeYteJ/vVseQveo3o4XfVcqbGMeeKJPrCh8j/9nUozLPmOZxIZCw5Mx8gf+l0oi94sOI2jpKjio/aYop7zdFS0xlH2M5yYHjRcHsZCgKe+6jegyQ9qlr0OgLbfgn4tz3ScAsQOM4bSj4OIENV+wQ8ugKo6l+Bx7Au7vCTiMSXXllVp6nqyap68uhOlQ1OgO9QCmHxCcXTYU2a40tPCY5JTyGsiR3jcOKIjsXvziTmjHPJW/89+Hz4s9LJ37aO8A5dK91mdZi17iCj39vC6Pe20DTGRVJALzzZXUjzgF46QPPYcJJLxTQrFVOd1J2GxJW8/464pmh28FC5352Go4EdIw4kIhrNy7J6cwHrSlxT1B5mL/6bm4ln+/fFw/XhPYbg3bYCsIb4qzKMX19ZPfXg995f+r3PTsMRZ58mHfDe1zR1B2wXrFGaUrtQ1H0oKDciYtC8bPzuNCRgXUfA5wKHk+gLH8azZQneHStL2spOw7PdmvYnbQf11+gIhem5/3m1EZHT7eejgR+BdiJSNFZ0HbAE2FrO/CKTgHQCetZVsBXoYB+1D1DZIdwLgNuLJkSkcSXxDSm5gtINVchnOXCBiETavfWRAKqaBewSkSvs7YqI9Lafd1TVH+zTQQ4SfAWnI1KwczNhLVoT1qwlOMOI6TeM3J+Cd+fnrllK7MCRAPw/e/cdHlWV/3H8/ZlJQkIgFOmKoogoKIhdihXbz97XwqKubVXWta1lLci69nXXZV3Lrh0b2AALiKjYRQUBRWkCokKoEkqAJPP9/XFvIAmpErgzs9/X88yTuXfO3HyCMWdOuefk7nMoa775HIDixflkdwlGE9QgmwaddqXo5zmbGqlWTuvekmfP2oVnz9qFgzo25Y1vl2JmTJm/ikYN4rTIzSxXvkVuJrlZcabMX4WZ8ca3SzlwhyabLV/J/OnEm7VDTVpDLIPMXQ6gaGb5jauKZ35G5q6HApDZuTfFP0wGoGjmZ2TucgDEM1CT1sSbtQu6WTMbQFZO8ObMBmR06EFi8VwAEiuXEm+/GwDxbbuTWPbzZvvZkl3J/OnEmrcjFv7bZ3U5kKIyFR5A0cxPydqtLwCZO/eheO6kLZNtwQxiTduivFbB70XnPhTPGl8+26zxZHY9BICMnXpREv5eFM8aT2bnPsHvRV4rYk3bUrJgBgDZhw+gZMk81n05ovy1Zn5GRvh7EWvWDuKZm/VDTKZitXpExW+F23ymAZdKegyYCvwB+JSgCzqDYFWih8xsraRzK56vcK3Lgcck3W1mNfY1mVmhpEuAUZJWhdeszm3AA5K+Jmht3wq8XE35gWHeZQTj89tXUxYz+1zSCGAykA9MAUpnu5wFPCjpRiCTYAx/EnCPpE4EGyuNDc9tmkQJS5+4h9bXDoZYnJXjRlD00/c0Pfki1s7+ykeAoAAAIABJREFUlsIJ77PyveG0+P0gtv7bKyRWFbBo8A0ArBgzlBYX3UK7u14AiZXjRlI0byYALS79K9m77Em8cVO2Gfw6v7z4CCvHDd/kuJXp1SGPj+Ys54QnvyE7I8Yth223/rUzn/mWZ88KehOuO7g9A8fMZW1xgp7bNaFXh6AF8+7MX7hn3DyWFRbzx+Gz2KllDv86sdOmhbIEhW8/RO6pg4Jb4aaMIbHkBxr0PouSBTMonjmedZPfouHRV9HogkewNStZPeIuABJLfqDouw9odN6DYCXB7ViWQA2bknvijcH1YzGKpo6jeHZwi1zhqMHkHHohxOJY8TpWjx68afnr4NFb72L6V1NYubyA60/5Lcecexa9jj6i5jduLpag8K0HyT39NlCcdZPfIrH4B7L79KN4/nSKZ37GukmjaXjsNcGthYUrWD38zvVvz/v9E5DVEMUzyOzUk5Uv/JnEksrvwPg12da88wgNTx6IYjHWfT2WxJJ5NOh5JiX5MymeNZ6iKWPIOOoKGp33UHAr3Ov3ApBYMo+i6R/R6Jx/YYkEa8Y+DJYgvvUuZHU9mJJFc8jo93cA1n44hOLZX1L09dtkHzGA3P7/hJJiCt/8R/38HFWIcrJcbWhDr6tLJ5IamdnKsDv/AWCGmf09CfI0JJicd6GZTaiv6885a6+U+kXeqtcmVqgRSKxcEXWEOvnyt5v3j/vmsMcTW+aWyvoUy9x8Qz6bS95Vwze5Zj56p+61+pvz+vRJkXwK8JZ7+rpAUn8gC5hIMFktSo9I6kIwPv9kfVbszjm3pdVyO9fIeOWepsJWermWetj9X3Fq8UdmdimbmZmdWXMp55xLDVFOlqsNr9z/h5jZ48DjUedwzrlUF+Vkudrwyt0555yro7i33J1zzrn04mPuzjnnXJrxMXfnnHMuzXjL3TnnnEszXrk755xzacZnyzvnnHNpxmfLO+ecc2nGu+Wdc865NOOVu3POOZdm/FY457aAvB0bRx2hTjLbVrtLblLKbNk+6gh1koo7rE04Z8ttX1tfrt7vyKgj1NmEqzb9Gt5yd84559JMls+Wd84559JLPOoANfDK3TnnnKsj75Z3zjnn0oxX7s4551ya8W5555xzLs1k+a1wzjnnXHpJ9m755J7L75xzziWheC0ftSHpSEnTJM2UdF0lr18paaqkyZLGStqupmt65e6cc87VUX1V7pLiwAPAUUAX4AxJXSoUmwjsZWbdgBeBu2u6rlfuzjnnXB3VY8t9H2CmmX1vZuuA54HjyxYws3fNbHV4+CmwTU0X9TF355xzro7qccvXrYF5ZY5/BPatpvzvgDdruqhX7s4551wdZWG1KifpQuDCMqceMbNHfs33lHQ2sBdwYE1lvXJ3zjnn6qi2k+XCiry6yvwnoOyuTNuE58qR1Bf4M3Cgma2t6ft65e6SiqRzCCaOXLY5rp+54940POoyUJy1E15nzYfPlS8QzyT3pOvJaLsTVljAymG3kvgln4wd9qThYRdCPANKiln91kMUz54ImQ1odNpA4s3aYZagaNrHFL79n80RHQAz466Rk/hw2gKyM+P85dS92GXrZhuVm/rjMm4a9gVri0vo3bkN1x7bHUk8OGYqL30+m+a5DQAYcERX+uzctt4z3v7cON6fMpucrExuP+9wumzXaqNy38zJ54bH3mJNUTEH7LY9N5xxIJL49oeF3Pr0O6wtKiYjFuOmsw+h2w5tABj/3TzueH4cxSUJmjXK4alrT63X7AAZ2+9JTt+LIRZj3aRRrP10WPkC8UwaHnMV8TadsMICVg+/g8TyhSi7MQ1P/DMZbXdi3ZQxFI55sN6z/RpP3fkPpnwynsbNmnLzE/+OOg4APQ88gKtvvpF4PM4rLwzliQcfLvf6yWedwWn9ziaRKGH1qtXcdv2NzJ45k4yMDG6663Z27tqVjIw4r738Ko//+6FIfoZ4/d0J9znQSdL2BJX6b4AzyxaQ1AN4GDjSzBbW5qJeubuUICnDzIo37SIxGh59OSueuoZEwSLyLnyIddM+JrFo7voiDfb4P6xwBcv/eTZZux5MzmEXsWrYIGz1clY8ewO2YgnxVh1o3O9ufvnbaQCs+egFiud8BfEMGvf/G5k77kPRzPGbFLUqH05bwA+LVzLy6iOYMm8pt706kWcuPWSjcre9OpFbTt6D3do359LHP+Kj6fn07hxUkP16d6L/ATttlnwA70+Zw9z8ZYy6/Rwmf7+AW58eyws3nrFRuUFD3mFQ/75026ENF/3jVT74eg4H7LY9fxv2IZccty8H7LY94ybP5m8vfsCTfzqVgtVrGDTkXR654gTabZXHkoLVlXz3TaQYOYdfyqrnbyCxYjGNz7mfohmfkVjyw/oiWd0Ox9asZMXDvyNzlwPJPug8Vg+/EytZx5oPnibeYjviLWu8U2mL2f+ovhx00jE8cft9UUcBIBaLce2ggVxydn/yFyxgyIiXGTdmLLNnzlxfZtTwkbz0TPDB+4C+h3LVTTdwWf/z6Pt/R5GVlcXpRx5NdnY2L749ilEjRjL/x40auptdvJbd8jUxs2JJlwGjCToEHjOzbyQNAr4wsxHAPUAjYJiCsf4fzOy46q7rs+XdFiXpVUlfSvomHItC0rmSpksaD/QqU/YJSQ9J+oxa3PpRk4ytdyax9GcSy+ZDSTHrvn6HrJ17lSuTtXMv1n01GoB1U8eRuf0eAJQsmImtWBI8XzgHMhpAPBOK1gYVO0BJMSXzZxBr0nJTo1bp3anzOXaP7ZBEt223YkVhEYsKCsuVWVRQyKq1RXTbdiskcewe2/HONz9vtkwVvfPVLI7vuQuS6N6xLStWr2PRL6vKZ/xlFSsL19G9Y1skcXzPXRg7cRYAEqwqXAfAysK1tGraCIDXP53GYXvsSLut8gDYKq9hvWePt92JxLKfSSxfAIni4Heg037lymR22p91U94GoOi7D8jYbvfghaK1lPz4DZSsq/dcm6JT913Jbdw46hjr7bp7d36cO5ef5s2juKiI0SNf56DD+5Yrs2rlyvXPcxrmYBZUpIaRk9OQeDxOg+xsitYVsWrFSqIQV+0etWFmb5jZTmbW0cz+Gp67OazYMbO+ZtbazHYPH9VW7OAtd7flnWdmSyXlAJ9Leh24FdgTWA68S3BPZ6ltgJ5mVrKp31h5LShZvqFHK7F8ERnb7FK+TOMWlBSEZRIJbO1K1DAPW12wvkxmlwMomT8DSorKvzc7l8yd9mfNpy9tatQqLSwopHXTnPXHrZvksLBgDS3zcsqUWUPrJhXLbPgA8PzHsxg5YS5dtm7G1Ud3I69hVv1mXLaKNs03VCatmzUi/5eVtGyau/5c/i8rad2sUZkyjVm4LPgAcN1vDuKCv7/CPUM/IGHGM9efDsCc/GUUlyTof/cwVq0pol/f3Tm+Z8XbgTdNrHELEisWrT9OrFhMRrvOFcpsRWLF4uDAEtja1SgnDysswNWsZevWLPh5/vrjhfMXsOvu3Tcqd1q/sznr/PPIzMzkojPPBmDsG6M46LC+vDX+E7JzsvnbX/5KwfLlWyx7WZmxRCTft7a85e62tD9ImkRwr2Z7oB/wnpktCu/xfKFC+WH1UbHXl3jLDjQ87EJWjazQxRmLkXvKTaz57OWgZyBJnbbfDrz2pyMZ+oe+tMzL5t7XJ0cdaSPPvzeZ604/gHfuPZ9rf3MgNz0xBoCShPHN3IU8ePkJ/OeKE3lw5HjmLFgWcVq3uQx9egjHH3gI/7zzbs4fcCkAXbt3o6SkhCP27ckxfQ7i7PN/x9bt29dwpc2jPlvum4NX7m6LkXQQ0BfY38y6E7TQv6vhbauqekHShZK+kPTFk1/W3O1sBYuJN9kwsSvWpOWGFlhpmRWLieeFZWIx1KDR+la78lrQ6DeDWPXynSSWlf9+ucdeTWLJT6zdDK325z+ZxWn3v81p979Ny8bZ5P+yoRWev7yQVnnZ5cq3yssmf3nFMkFLfqvG2cRjIhYTJ+29PV//WD+V47PvTOLEgUM4ceAQWjbJZcHSFRu+/7KVtG7aqFz51k0bkb9sZZkyK2jVLGjZD/94KoftuSMAR+7ViSmz84P3NGtEr67b0bBBJs0a57DXTlvz3bxF1KfEisXEGm8YVgla8ksqlFlCrHGL4EAx1KCht9rrYFF+Pm3abZjE2aptGxbm51dZfvTI1zjosMMAOOr44/hk3AcUFxezbMlSJn35JV267bbZM1cmLqvVIypeubstqQmwzMxWS9oZ2A/IAQ6UtJWkTKDW05/N7BEz28vM9uq/Z7sayxf//B2x5lsTa9oG4hlk7XoIRd99XK7Mumkfk7X7EQBkdTmQotnBCIGyc2l81p2sfvs/FM/7utx7cg45D2XnsnrUv2obvU5+s39Hhl7el6GX9+Xgru0YOWEuZsbkH5bQKDuzXJc8QMu8HHIbZDL5hyWYGSMnzOXgLsEf07Lj8+988zM7ts6rl4xnHtKdVwaezSsDz+bQHh0Z/vG3mBmTZs2nccOscl3yAC2b5tIoJ4tJs+ZjZgz/+FsO2b0jAK2a5vL5tB8B+PTbeWzXuikAh+zekQkzfqa4JEHh2iImf7+Ajm2b10v+UiXzpxNr3o5Yk9YQywh+B2Z+Wq5M0cxPydotGCPO3LkPxXMn1WuGdPfNpMm077Ad7bbZhozMTI449mjGjRlbrkz7DhsmJPY55GDmzZkDwPyff2bvnsEciOycHHbr0YM5s2ZtsexlxWS1ekTFx9zdljQKuFjSt8A0gq75+cBA4BPgF+CrzfbdEwlWv/FPGve7G2Ix1k58k5JFc8g5+FyKf55G0bSPWTvhdRqddANN/jAkuBXuxb8A0GCfE4k3b0fOgb8l58DfArDi6WsgnkHOgf0oWTSXvIuCW1nXjn+FtRPe2Cw/Qp/ObfjwuwUcc89osjPjDDp1r/WvnXb/2wy9PKh0/nxCj+BWuKISenVuvX6m/N/f/JppP/+CBO2a5XLTiT3qPeMB3Trw/pTZHHn9E2RnZfDX8w5f/9qJA4fwysBg/PSmsw/hhkffYm1RMX1268ABu3UA4Nb+fbnjuXGUlCTIyoxz628PBaBju+b03m07TrhlCDGJUw7oSqdtWtRveEtQ+NaD5J5+GyjOuslvkVj8A9l9+lE8fzrFMz9j3aTRNDz2Ghpf9ChWuILVw+9c//a83z8BWQ1RPIPMTj1Z+cKfy820j8Kjt97F9K+msHJ5Adef8luOOfcseh19RGR5SkpKuOvmW3ngqceJxeOMGDqM72fM4OIrLmfqlK95/+2xnN6/H/v26kVxcREFywu4+ao/ATD0qSEMvOcuhr31JpIYMexFZnw3LZKfI8pWeW2odBaic6ls6S0Hp9QvcsPd9486Qp1ltoxmbPPXWvHhiKgj1NmEcwZHHaHOrt7vyKgj1NmEOTM3eTR8XM8DavU358CP349k5N1b7s4551wdZcaTuz3hlbtzzjlXR1GOp9eGV+7OOedcHcViXrk755xzaSXulbtzzjmXXrzl7pxzzqUZr9ydc865NBPP8MrdOeecSyvecnfOOefSTCwedYLqeeXunHPO1ZG33J1zzrk0I2+5O+ecc+klwyfUOeecc+nFW+7ObQGzP1gbdYQ66bpbcdQR6izerFXUEeoklpkVdYQ6S8Ud1u79dFTUESIRi0WdoHpeuTvnnHN15C1355xzLs145e6cc86lGe+Wd84559JMLEtRR6iWV+7OOedcHSnulbtzzjmXVhTzyt0555xLK4on96C7V+7OOedcHXnl7pxzzqUZH3N3zjnn0oyyMqOOUK3k7ldwzjnnkpDisVo9anUt6UhJ0yTNlHRdJa83kPRC+PpnkjrUdE2v3J1zzrk6Ujxeq0eN15HiwAPAUUAX4AxJXSoU+x2wzMx2BP4O3FXTdb1yd8455+oqHq/do2b7ADPN7HszWwc8DxxfoczxwJPh8xeBQyVVO+jvY+7OOedcHSlWb4vLbw3MK3P8I7BvVWXMrFjScmArYHFVF/XKvZ5JagqcaWb/rqZMB6CnmT1bw7U6AK+Z2a71GLFOJD0RZnixHq51ELDOzD7e1GvVh7y996X9ZX+EWJzFb4wk/7mny73eqNvutL/0cnJ26Mj3f7mFX95/F4Cs1m3oOOgOkFBGBgtfeZHFI1/dLBnNjLten8KH0xaSnRnnLyf3YJetm25UbupPv3DTSxNYW5Sgd+dWXHv0bpT9YP/khzO5781veO+GI2mW24DPv1/MH4d8xtbNGgJwSNd2XHxI582S/6+Pvsa4CdPIbpDFnZedTNeOW29U7u/PvMWr702kYFUhE58duP7859/M5vbHXmfa3AXcd+XpHNlzt3rJFe/Qg+yDL0CKse7rMawb/1KFAhnkHHUF8VYdsTUrWP3aPVjBQgCy9jmZrF0PwyzBmnf+Q8nciahxC3KO/CPKbQpmFE0ezbqJr62/XGaPo8na/f8gkaB49hesff9J6kvPAw/g6ptvJB6P88oLQ3niwYfLvX7yWWdwWr+zSSRKWL1qNbddfyOzZ84kIyODm+66nZ27diUjI85rL7/K4/9+qN5y/VpP3fkPpnwynsbNmnLzE1X+GY2csmq3pbCkC4ELy5x6xMwe2SyhyvDKvf41BS4Bqvut7ACcCVRbuaehg4CVQPSVeyzGtpdfzfRrLqdo0UJ2fvBRln/8AWvmzllfZF3+AubcdRutTzuz3FuLlizmu8suxIqKiGXn0OWxISz/+EOKllT5IfpX+3D6Qn5YvIqRVx7KlHnLuG3EJJ75/YEblbtt+CRuOWF3dmvfjEuf/JSPpi+kd+fWACz4pZBPZiykbdOccu/p0WEr/vXb/eo9c1nvT5jOnPlLeOuBq5g0fR4DHxnOsLsu2ajcwXvtzFlH7ccRl91X7nzblk25Y8DJPDb8w/oLpRg5h17EqhdvwVYsIfeseymeOZ7E0g2Np8xdD8PWrGTlYxeT0bkP2Qf0p/C1e4g1b09m5z6sfPIylNuc3FMHsfKxSyBRwppxj5FY+D1k5pB79t8onjuJxNJ5xNvvRmbHfVn11OVQUoxymtTbjxKLxbh20EAuObs/+QsWMGTEy4wbM5bZM2euLzNq+EheeuY5AA7oeyhX3XQDl/U/j77/dxRZWVmcfuTRZGdn8+Lboxg1YiTzf/yp3vL9Gvsf1ZeDTjqGJ26/r+bCEVK8dtVnWJFXV5n/BLQvc7xNeK6yMj9KygCaAEuq+74+5l7/7gQ6SvpK0j3h42tJUySdXqZMn7DMFZI6SPpA0oTw0bM230jSOZKGS3pP0gxJt5R57WxJ48Pv8XA4aQNJZ4RZvpZ0V5nyKyX9XdI3ksZKalnJ99tT0jhJX0oaLaltNdn+IGmqpMmSng97IS4Grggz9ZF0bDjzc6KktyW1lhQLf5aW4XVi4QzRjfJsitydu7Dmpx9ZN/9nrLiYZe+8TdOefcqVWZe/gMLvZ2GJRLnzVlyMFRUFP2dWZrkWcn1799v5HNujPZLotm1zVqwpYlHBmnJlFhWsYdXaYrpt2xxJHNujPe98O3/96/e8MYUrjuxKFHfljh0/lRMO6oEkdu+8LQWr1rBwacFG5XbvvC2tmudtdH6bVs3YuUNbYvW41Ge8TScSvyzAludDopiiaR+QseM+5cpk7rgvRd+8A0Dx9I+Ib9sNgIwd96Fo2gdQUowVLCTxywLibTphq5YFFTtAUSGJpT+ixs0ByOp+JGvHvwQlxQBY4fJ6+1l23b07P86dy0/z5lFcVMToka9z0OF9y5VZtXLl+uc5DXMwsyAHRk5OQ+LxOA2ysylaV8SqFSuJWqfuu5LbuHHUMWpWf2PunwOdJG0vKQv4DTCiQpkRQP/w+SnAO1b6H7IK3nKvf9cBu5rZ7pJOJqjQugMtgM8lvR+WudrMjgGQ1BA4zMzWSOoEPAfsVcvvtw+wK7A6vP7rwCrgdKCXmRVJ+jdwlqS3CWZZ7gksA96SdIKZvQrkAl+Y2RWSbgZuAS4r/SaSMoHBwPFmtij8oPJX4Lxq/h22N7O1kpqa2S+SHgJWmtm94TWbAfuZmUk6H/iTmV0laQhwFvAPoC8wycwW1fLfo1YyW7SkaGH++uN1ixeRu0vFCarVvL9lK3a8/V6yt96GHx/+12ZptQMsLFhD6yYbWtyt83JYWFBIy7zsMmUKad1kw3HrJjksDD8AvDt1Pq3ycujcduPW4uQflnLq4Hdp2TibK4/qyo6tN65cN1X+0gLatNjwvdtslUf+0oJKK/ItRY22IrFiw38vW7GEeNudKpRpvqGMJWDtKpTTmFijrSiZP219ucSKxajRVuXfm9eKeKsdKJk/HYBYs3ZkbNOF7N5nY8XrWDPucRL5M6kPLVu3ZsHPGz7ILZy/gF13775RudP6nc1Z559HZmYmF515NgBj3xjFQYf15a3xn5Cdk83f/vJXCpbX3wePdFebmfC1EY6hXwaMBuLAY2b2jaRBBH+TRwCPAk9LmgksJfgAUC2v3Dev3sBzZlYC5EsaB+wNVGy6ZAL/krQ7UALsRO2NMbMlAJJeDr9nMUEF/nnYqswBFobf+73SilLSM8ABwKtAAnghvOYQ4OUK36czwYeIMeE148B8qjYZeEbSq+H1K7MN8ELYA5AFzA7PPwYMJ6jczwMer+zNZceybui8Aye1a11NnPpVtGgh317wWzK3akHHv9zJsvffpXjZsi32/WujcF0x/x03nYfO3bgjaJd2TRh1zeE0bJDBB9PyueKZ8Yy8sm8lV3F1kplNw+OuZc27/4V1hcG5WBxlN2LVs9cQa9OJhsf+iZX/vbD669SzoU8PYejTQzjyuGM5f8Cl3HLVn+javRslJSUcsW9PGjfJ49Ghz/PZhx/z07x5NV/QQaz+qk8zewN4o8K5m8s8XwOcWpdreuWeHK4A8gla+DFgTfXFy6nYNWOAgCfN7PqyL0iqeHtFXa4r4Bsz27+W7z+a4IPDscCfJVU2E2owcJ+ZjQgn2w0EMLN5kvIlHULQM3FWpQHLjGV9eUjParuoKipavIjMVhs+DGS1aEnRorp3DhQtWUzh7O9ptNvu6yfcbarnP/2elz+fC0DXbZqRv7xw/Wv5BYW0yis/dt4qL4f85Rt+ZfKXF9IqL5sfl67mp2WrOW3wu+F71/CbB8bxzO8PoEXjDS39Pp1bc/uISSxbtZZmuQ02Of8zb37C0DFfALDbjluzYPGG1uCCJQW0jrDVDmArlxBr3GL9sRpvRWLlkgpllhJr3IKSlUtAMWiQixWuILFyCSrz3ljjFljpe2NxGh53HUXfjqN45qcbrrViCUUzguPEghlgCZSThxVuPDxRV4vy82nTbsPoWKu2bViYn19l+dEjX+P62wYBcNTxx/HJuA8oLi5m2ZKlTPryS7p0280r91qq7Zh7VHzMvf6tAEoHjD4ATpcUD8eMDwDGVygDweSI+WaWAPoRtIpr6zBJzSXlACcAHwFjgVMktQIIX98u/N4HSmoRjsGfAYwLrxMjGMuBYLJfxRlM04CWkvYPr5kpqWtlgSTFgPZm9i5wbfjzNari5y6dONKf8v5L0IMwLOz5qFervvuW7K23IatNW5SRQbND+vLLJ7WbtJXZouX6mbLxRo1ptGs31sybW2/ZfrPfDgwdcDBDBxzMwbu0YeTEeZgZk39YSqMGmeW65AFa5mWT2yCDyT8sxcwYOXEeB+/Slk5t8njvhqN485rDefOaw2mdl83zlx5Ii8bZLF6xZv3Y65R5y0gYNG1Yu9m/NTnrqP0Zft8Aht83gL77dOHV9yZiZnw17QcaN8yOtEseoGTBDGJN26K8VhDLILNzH4pnjS9XpmjWeDK7HgJAxk69KPlhMgDFs8aT2bkPxDNQXitiTdtSsmAGANmHD6BkyTzWfVl+uLRo5mdktA8+28aatYN4Zr1U7ADfTJpM+w7b0W6bbcjIzOSIY49m3Jix5cq077Dd+ud9DjmYeXPmADD/55/Zu2cwoTI7J4fdevRgzqxZ9ZLrf4GyGtTqEZXk/uiRgsxsiaSPJH0NvEnQPT2JoCX8JzNbIGkJUCJpEvAEwcz6lyT9FhhFMGZeW+OBlwi6uIeY2RcAkm4kGFOPAUXApWb2qYKlDd8laIm/bmbDw+usAvYJ37eQYMy+7M+1TtIpwD8lNSH43fkH8E0lmeLAkLCcgH+GY+4jgRfDHoQBBC31YZKWAe8A25e5xgiC7vhKu+Q3WaKEHwbfR6e7/o7icRa/+Rpr5sym7Tnns3r6dyz/+EMadt6FjoPuIN6oMU337027c37H1PPOJnu7Dmxz8QBKO0nyhz7Hmtnfb5aYfTq35sPp+Rxz39tkZ8YZdFKP9a+dNvhdhg44GIA/H9eNm16ayNriEnp1ak3vnVpVe90xX//M0PFzyIiJBplx7jp9r80yMfDAPTszbsI0Drvkb+Q0yOT2y05e/9rxVw5m+H0DALj7qTd57f1JFK4t4oDz7+TUvnsx4Dd9mTzjRy67awgFqwp59/NvGfzCWF6//4+bFsoSrHnnERqePBDFYqz7eiyJJfNo0PNMSvJnUjxrPEVTxpBx1BU0Ou+h4Fa41+8FILFkHkXTP6LROf/CEgnWjH0YLEF8613I6nowJYvmkNHv7wCs/XAIxbO/pOjrt8k+YgC5/f8JJcUUvvmPTctfRklJCXfdfCsPPPU4sXicEUOH8f2MGVx8xeVMnfI17789ltP792PfXr0oLi6iYHkBN1/1JwCGPjWEgffcxbC33kQSI4a9yIzvptXwHTe/R2+9i+lfTWHl8gKuP+W3HHPuWfQ6+oioY22kHu9z3yxUw4Q7l8QknQPsZWaX1VS2FtdaaWaNNj1V/ZC0F/B3M+tTY2Hq3i0fta6X9I46Qp1l71JxXY3kVjDqqagj1NlBgyv7rJzc7v10VNQR6uyQNjtu8ifZwheurNXfnJzT74tk+zhvubukE/Yu/J4qxtqdcy5qyT69rKc1AAAekElEQVTmntzpHACSjmDjjQJmm9mJBN36m+zXttolPQD0qnD6fjP71d3pZnYnwVoAzjmXnLxyd5vKzEYT3AOZdMzs0qgzOOfclpbsY+5euTvnnHN1pKzsmgtFyCt355xzro685e6cc86lGx9zd84559KLz5Z3zjnn0k09bRyzuXjl7pxzztWRMn1CnXPOOZdWvFveOeecSzfeLe+cc86lF9Xjfu6bQ3Knc84555JRknfL+65wzlVD0oVm9kjUOerCM29+qZYXUi9zquVNNrGoAziX5C6MOsCv4Jk3v1TLC6mXOdXyJhWv3J1zzrk045W7c845l2a8cneueqk45ueZN79UywuplznV8iYVn1DnnHPOpRlvuTvnnHNpxit355xzLs145e6cc86lGa/cnXPuV5DUTFK3qHNURlJc0r1R56grSVtFnSFdeOXuXBUk9ZZ0bvi8paTto85UFUl3S8qTlClprKRFks6OOldlJE2RNLmqR9T5qiPpvfDfuTkwAfiPpPuizlWRmZUAvaPO8St8KmmYpP+TpKjDpDKfLe9cJSTdAuwFdDaznSS1A4aZWa+Io1VK0ldmtrukE4FjgCuB982se8TRNiJpu/DppeHXp8OvZwGY2XVbPFQtSZpoZj0knQ+0N7NbJE02s6RrwUt6ENgaGAasKj1vZi9HFqoGYYXeFzgP2BsYCjxhZtMjDZaCknvle+eicyLQg6B1hpn9LKlxtJGqVfr/8tEEH0KWJ2vDx8zmAkg6zMx6lHnpOkkTgKSt3IEMSW2B04A/Rx2mBtnAEuCQMucMSNrK3YLW5hhgjKSDgSHAJZImAdeZ2SeRBkwhXrk7V7l1ZmaSDEBSbtSBavCapO+AQuD3kloCayLOVBNJ6mVmH4UHPUn+ocJBwGjgIzP7XNIOwIyIM1XKzM6NOkNdhWPuZwP9gHxgADAC2J2gByJph8aSjXfLO1cJSVcDnYDDgDsIugmfNbPBkQarRjgOvNzMSiQ1BPLMbEHUuaoiaU/gMaBJeOoX4DwzmxBdqtQnaTBBC71SZvaHLRinTiRNJximedzMfqzw2rVmdlc0yVKPV+7OVUHSYcDhgIDRZjYm4kjVClu+HSjTI2dmT0UWqJYkNQEws+VRZ6mJpJ2AB4HWZrZrOFv+ODO7LeJo60nqHz7tBXQBXgiPTwWmmtnFkQSrBUkyr5TqhVfuzlVDUh7lK8ulEcapkqSngY7AV0BJeNqSvJXWGrgdaGdmR0nqAuxvZo9GHK1KksYB1wAPl84XkPS1me0abbKNSfoU6G1mxeFxJvCBme0XbbKqhcNJfwK6EswZAMDMDqnyTa5SPubuXCUkXQTcSjBunSBovRuwQ5S5qrEX0CXFWj1PAI+zYWLadIJWZtJW7kBDMxtfYbJicVRhatAMyANKP5A2Cs8ls2cIfgeOAS4G+gOLIk2Uorxyd65yVwO7mtniqIPU0tdAG2B+1EHqoIWZDZV0PYCZFUsqqelNEVssqSPhmLakU0jef/M7gYmS3iX4cHoAMDDSRDXbyswelXS5mY0Dxkn6POpQqcgrd+cqNwtYHXWIOmgBTJU0HlhbetLMjosuUo1WhbOjSyvK/YBkH3e/lGAr0p0l/QTMJpjdnXTM7HFJowlmnn8LvAn8HG2qGhWFX+dLOpogb/MI86QsH3N3rhKSehB0GX9G+coyKcewJR1Y2fmw9ZOUJO0BDAZ2Jeh5aAmcYmZJvUodrL81MmZmK6LOUpVwoZ3LgW0I5mLsB3ySzOPXko4BPgDaE/xu5AEDzWxkpMFSkFfuzlUibAF/CEwhGHMHwMyejCxUDcIJanuHh+PNbGGUeWpDUgbQmaDbeJqZFdXwlkhJurKS08uBL83sqy2dpzqSphD8Pnwarl64M3C7mZ0UcbQqlV33oLpzrmZeuTtXidJlRqPOUVuSTgPuAd4jqCj7ANeY2YtR5qqMpGorlyRfHvVZgsmLpS3JY4DJBLcgDjOzuyOKthFJn5vZ3pK+AvY1s7WSvjGzrlFnq4qkCWa2R03nXM18zN25yr0p6UKCP+Jlu+WT8lY4ghnne5e21sNbit4Gkq5yB46t5rWkXh6VoIt7DzNbCev3IHidYLLal0DSVO7Aj5KaAq8SLOe6DJgbcaZKSdof6Am0rNA7kgfEo0mV2rxyd65yZ4Rfry9zLplvhYtV6IZfQpIu5ZqKy6KW0YoyH/YIJoC1NrNCSWureE8kzOzE8OnAcMZ8E2BUhJGqk0Vwq14GUHYPhwLglEgSpTiv3J2rhJml2hrWo8KZ0c+Fx6cDb0SYp0apuIgNwX3Yn0kaHh4fCzwbTrCbGl2s6iXzxEpYn2+cpCfKbCwUAxqZWUG06VKTj7k7V4akQ8zsnarGhZN8PPhkgiVHIViJ7JUo89RE0puEi9iYWfdwct1EM9st4mjVkrQ3QRcyBBvIfBFlnnQSzmm4mGCVxc8JuuXvN7N7Ig2Wgrxyd64MSbeGe3Q/XsnLZmbnbfFQaarMhK/1kxdL96WPOlt1JMWB1pRflviH6BKlj9L//pLOAvYg2P73SzPrFnG0lOPd8s6VYWa3hE8Hmdnssq9JSrquekkfmllvSSsovxOYCD6M5EUUrTZSbhEbSQOAWwi2Iy1hw7LEXvnUj8xwDfwTgH+ZWVHptsuubrxyd65yLxG0HMp6EdgzgixVMrPe4dfGNZVNQlcS7NXdUdJHhIvYRBupRpcDnc1sSdRB0tTDwBxgEvC+pO0IJtW5OvJueefKCBf66EpwS9M1ZV7KI7hvPCnvEZb0tJn1q+lcsknBRWzeBQ4r3WnNbV4KduiJl9nZrn8yLySVTLzl7lx5nQkWJmlK+fuxVwAXRJKodsp96AgrzaTqZahI0qXAM2b2TXjcTNIZZvbviKNV53vgPUmvU379g/uii5S+wl0Oy36Quhzwyr0WvHJ3rgwzGw4Ml7S/mX1SVTlJ15vZHVswWpU5gBuAHEml3ZcC1hFscJLMLjCzB0oPzGyZpAuAZK7cfwgfWeHDbVmquYgD75Z37ldJtiUxJd1hZtfXXDJ5hGufdyvdgz6chT45WYc+XPSS7f+7ZOYtd+d+naRqQZjZ9ZKaAZ2A7DLn348uVY1GAS9Iejg8vojkXUENWL+s758IhkHK/jsn7U5raSap/r9LZl65O/frJFWXV1XbewLJXOlcS1Ch/z48HgP8N7o4tfIM8ALBvIyLgf7AokgT/W/x3eFqybvlnfsVkm3XuFTc3jMVSfrSzPaUNLl0YZXSxXiizpYOUnRJ4qSUlBtLOJcChkUdoII1ZrYGQFIDM/uOYOZ/0pLUS9IYSdMlfS9ptqTvo85Vg9Jb9eZLOlpSD6B5lIHSzBPAaKBdeDwd+GNkaVKYd8s7V4akwVTT5W5mfwi/3r7FQtVOymzvWcajwBUEW6WWRJyltm6T1AS4ChhMsP7BFdFGSistzGxoeBcIZlYsKVV+N5KKV+7OlVe6CUgvoAvB+CrAqST3rl+ptL1nqeVm9mbUIerCzF4Lny4HDo4yS5pKuSWJk5WPuTtXCUmfAr3LrIyVSbDT2n7RJitPUrVdwma2dEtlqStJdwJx4GXKLwgzIbJQNQhny18AdKD8xjG+oVA9kLQHQY/IrsDXhEsSm9nkSIOlIG+5O1e5ZgRdrqWVY6PwXLL5kqCVU9ktQgbssGXj1Mm+4de9ypwzknuG/3DgA+BtUmcoIWWY2QRJB5JCSxInK2+5O1cJSecCA4F3Cf7IHAAM9HWt/7elwpa0qUhStXd1mNnLWypLuvDK3bkqSGrDhtblZ2a2IMo8lQm7MauUzF3cAJKOZuMFYQZFl6h6km4DPjazN6LOkk4kPV7Ny+bDHnXnlbtzVUiFFd/CyXNVsWReOU3SQ0BDgolp/yXY7nW8mf0u0mCVkLSCDcMfuQRzBIrCYzOzvAjjObcRr9ydq0RVK74lc2WZakoXginztRHwppn1iTqbi0Y4U/4WoDfBh6kPgUFmtiTSYCnIF7FxrnKXE6z4NtfMDgZ6AL9EG6lqkhpKulHSI+FxJ0nHRJ2rBoXh19WS2hG0hNtGmKdGkk4M73MvPW4q6YQoM6WZ5wmW8z2ZoCdnERtuR3V14JW7c5VLtRXfHifY5rVnePwTcFt0cWrltXDhnXuACcAc4LlIE9XsFjNbf9+1mf1C0NJ09aOtmf3FzGaHj9uA1lGHSkV+K5xzlUu1Fd86mtnpks4AMLPVkpJ6By0z+0v49CVJrwHZZSvOJFVZg8j/jtaftyT9BhgaHp9CsBytqyMfc3euBuF9t02AUWa2Luo8lZH0MXAo8JGZ7SGpI/Ccme0TcbQqSboUeCZs/ZZOYDzDzP4dbbKqSXqMYHjmgfDUpUBzMzsnslBpJJy4mAskwlMxYFX43Ccu1oFX7s5VQVJvoJOZPR6uTNbIzGZHnasykg4DbiRYMvctguVzzzGz96LMVZ3K7hlPtt32KpKUC9wE9CWY8DUG+KuZrar2jc5tYV65O1cJSbcQrJzW2cx2Cid8DTOzXhFHq1I403g/gtuzPjWzxRFHqla4TW03C/8ISYoDk82sa7TJfj1Jg81sQNQ5Upmk4wgWjQJ4r8x6/q4OfEKdc5U7ETiOsEvQzH4GGkeaqBqSTgSKzez18I9hcQrM4h4FvCDpUEmHEkymS/bNbmqStB/+UkG438DlBJs0TQUul3RHtKlSk7fcnauEpPFmto+kCeEYdi7Bfe7dos5WmRTt4o4BFxJ0cUPQxf1fM0vZNdtLf1+izpGqJE0GdjezRHgcByYm6/93ycxneTpXuaGSHgaaSroAOA/4T8SZqpNys7jDP+APhY+NSHrJzE7esqlcEmjKhg2bmlRX0FUtqf/ndy4qZnZvOEmtgOD+9pvNbEzEsarzhaT7KD+L+8sI89SHZN7RripJffthCrgDmBguq1y6YdN10UZKTd4t71waqDCLG4Iu7ttSeRZ3KnZxSzrHzJ6IOkcqk9SWYHVICPYaSLoNm1KBV+7OlVFmg5CNXsLvs92ikrFylzSSjX8/lgNfAA+Xrmrofp1w4aWzgB3MbJCkbYE2ZjY+4mgpxyt359KApJ2Aq4EOlBluS+WNbpJxQqCk+4GWbFgm93SCoRsD8sysX1TZ0oGkBwkWsDnEzHYJFzZ6y8z2ruGtrgIfc3cuPQwjmJj2XyAlZptLutzM7q/m3LURxKpJzwoVzUhJn5vZ3pK+iSxV+tg3vDtlIoCZLZOUFXWoVOT3uTuXHorN7EEzG29mX5Y+og5Vg/6VnDun9ImZvbXlotRao7CrGIDweaPwMCmXJk4xReHtb6ULG7Vkw1K0rg685e5cehgp6RLgFWBt6UkzW1r1W6IRbm5zJrC9pBFlXmrMhlugktVVwIeSZhHMw9geuCSc0PhkpMnSwz8JfodbS/orwcYxN0YbKTX5mLtzaUBSZWvem5kl3e1kkrYjqBTvoPxtTisIlp8tjiRYLUlqAOwcHk7zSXT1S9LOBJsgAbxjZt9GmSdVecvduTRgZttHnaG2zGwuwfa5+0tqzYbbnr5N9oo9tCcbJi52l4SZPRVtpLTSECjtms+JOEvK8pa7c2lC0q4Eu8Jll55L5kpH0qnAvcB7BF3cfYBrzOzFKHNVR9LTQEfgKzZMXDQz+0N0qdKHpJuBU4GXCH4nTiDYsOm2SIOlIK/cnUsD4S52BxFU7m8ARwEfmtkpUeaqjqRJwGFmtjA8bgm8bWbdo01WNUnfAl3M/3BuFpKmAd1Lhzok5QBfmVnnaJOlHp8t71x6OIVgnHKBmZ0LdCf51+WOlVbsoSUk/9+kr4E2UYdIYz9TpucJaAD8FFGWlOZj7s6lh0IzS0gqlpQHLATaRx2qBqMkjab8gjBvRJinNloAUyWNp/xdCcdFFymtLAe+kTSGYMz9MGC8pH8C+PBH7Xnl7lx6+EJSU4Kd674EVgKfRBupemZ2jaST2bAH+iNm9kqUmWphYNQB0twr4aPUexHlSHk+5u5cmpHUgWAp1MkRR3GuXvk2wLWX7ONbzrlakHSipCYAZjYH+EHSCdGmqp6kkyTNkLRcUoGkFZIKos5VGUkfhl9XhFkLkj1zmkq6dRuSlbfcnUsDkr4ys90rnEu6jVfKkjQTONYXKXG1lYw7BSYrb7k7lx4q+3852efU5KdaxS7pd5WcuzOKLM5VJ9n/53fO1c4Xku4DHgiPLyWYWJfMvpD0AvAq5WeevxxdpBqdLGmNmT0DIOkBfBW1LUlRB0gVXrk7lx4GADcBLxDcQjSGoIJPZnnAauDwMucMSOrKHRghKQEcCfxiZudFnOl/STJuA5yUfMzduf8Bkgab2YCoc9SFpOvN7I6ocwBIal7msDFBb8NHwM2QnLvvpRJJUwi3ea34EsHyvt22cKSU55W7c/8DUnEiUjJlDnfdM8LKhvLdw0m5+14qCXcKrFK42ZCrA++Wd84lq6QZX02lXfdSkVfe9c9nyzvnklXSdStKypT0B0kvho/LJGVGnStdSNpP0ueSVkpaJ6nE1xH4dbxyd+5/Q9K0gusgGTM/SLCf+7/Dx57hOVc//gWcAcwguAvhfDbcAeLqwLvlnUszkmJAIzMr2+K5P6o8m2BY1AEqsXeFLWnfCbeudfXEzGZKiptZCfC4pInA9VHnSjXecncuDUh6VlKepFyCbUmnSrqm9HUzeyKycFWQdHeYOVPSWEmLJJ1d+rqZ3R5lviqUSOpYeiBpB6AkwjzpZrWkLOCr8PfjCrye+lX8H8259NAlbKmfALwJbA/0izZSjQ4PMx8DzAF2BK6p9h3RuwZ4V9J7ksYB7wBXRZwpnfQjqJcuA1YRbFt8UqSJUpR3yzuXHjLDiV0nAP8ysyJJSTchrYLSvz9HA8PMbLmUjMPsG5jZWEmdgM7hqWlmtra697g6OcHM7gfWALcCSLqc1BxWipS33J1LDw8TtH5zgffD+4aTfZbxa5K+I5iUNlZSS4I/6kkr/AB1EcHiNTcDF/hs+XrVv5Jz52zpEOnAF7FxLk1JyjCz4qhzVCdc+W25mZWE8wUam9mCqHNVRdJ/gUzgyfBUP6DEzM6PLlXqk3QGcCbQG/igzEt5BP++h0YSLIV5t7xzaUDSzVW8NGiLBqkDSSeVeV76dLmkhJktjCZVjXy2/ObxMTAfaAH8rcz5FcDkSBKlOK/cnUsPq8o8zyaYpJbs26n+DtgfeDc8PohgJ7vtJQ0ys6ejClaNEkkdzWwW+Gz5+hKuUDcX2F9Sa2Dv8KVvk733KVl5t7xzaUhSA2C0mR0UdZaqSBoN/NbM8sPj1sBTBIuYvG9mu0aZrzKSDgUeB74PT3UAzjWzd6t8k6s1SacC9wLvESxi1Ae4xsxejDJXKvKWu3PpqSGwTdQhatC+tGIPLQzPLZVUFFWoGnxEMHnxUOAXYDTwSaSJ0suNBEMfCwHCSZZvA16515FX7s6lgQpbZsaBliTxeHvoPUmvsWElupPDc7kEFWcyeorgLoS/hMdnAk8Dp0aWKL3EKsy3WILf1fWreLe8c2mgwpaZxUB+so9VKphFdzLQKzz1EfCSJfEfJUlTzaxLTefcryPpbqA78Fx46nRgspldG12q1OQtd+fSgJnNldSdYIwS4H2SfJZxWIm/SGp1uU6QtJ+ZfQogaV/gi4gzpRMjGPboHR4/AuwXXZzU5S1359JAuIrXBcDL4akTgUfMbHB0qaoX3gp3F9CKYPKUCOr8vEiDVaLMsEcmwep0P4TH2wHfecu9fkiaYGZ7VDg32cy6RZUpVXnl7lwakDQZ2N/MVoXHucAnyfxHUdJM4FgzS/Zb9ioOe2wkvJXL/UqSfg9cAuwAzCrzUmPgIzM7u9I3uip5t7xz6UGUv9+6hOTcD72s/FSo2MEr7y3gWYINj+4AritzfoWZLY0mUmrzyt259PA48JmkV8LjE4BHI8xTG19IegF4FVi/+YqZvVz1W1w6MrPlwHKCNQ5cPfBueefShKQ92DAR6QMzmxhlnppIeryS02Zm523xMM6lGa/cnUthkvLMrCDcgGUj3qXp3P8mr9ydS2GSXjOzYyTNZsMiNrBh5vkOEUWrkqQ/mdndkgZTPjMAZvaHCGI5l1Z8zN25FGZmx4Rft486Sx2UTqLz+8Od20y85e5cGpA0gmBVr+FmtjrqPLUhaXszm13h3N5m9nlUmZxLF75mr3Pp4W8Eq9N9K+lFSadIyo46VA1elLR16YGkA4HHIszjXNrwlrtzaURSHDiEYLW6I5NxtbdSkvYG/g0cC+xBcI/zMWY2L9JgzqUBH3N3Lk1IyiGoKE8nqCyfjDZR9czsc0l/AN4C1gB9zWxRxLGcSwvecncuDUgaCuwDjAJeAMaZWSLaVJWTNJLys+S7APOBZQBmdlwUuZxLJ165O5cGJB0BvG1mJTUWjlg4tl4lMxu3pbI4l668cncuDUhqCFwJbGtmF0rqBHQ2s9cijlYtSa2BvcPD8Wa2MMo8zqULny3vXHp4HFgH9AyPfwJuiy5OzSSdBowHTgVOI1gb/5RoUzmXHrzl7lwakPSFme0laaKZ9QjPTTKz7lFnq4qkScBhpa11SS0JhhaSNrNzqcJb7s6lh3XhbHkDkNSRMjutJalYhW74JfjfJOfqhd8K51x6uIVgpnx7Sc8AvYBzIk1Us1GSRhOsrAfBLXxvRJjHubTh3fLOpThJMeAUYCywH8GmMZ+a2eJIg9WCpJMov03tK9WVd87VjlfuzqWB0jH3qHPUVThbfh+C4QSfLe9cPfHxLefSw9uSrpbUXlLz0kfUoapTZrb8KfhseefqlbfcnUsDleznDkAy7udeymfLO7f5+IQ659JDF+ASgvFrAz4AHoo0Uc18trxzm4lX7s6lhyeBAuCf4fGZ4bnTIktUM58t79xm4t3yzqUBSVPNrEtN55KNz5Z3bvPwlrtz6WGCpP3M7FMASfsCX0ScqTY+BkqABPB5xFmcSxvecncuDUj6FugM/BCe2haYBhQDZmbdospWFUnnAzcD7xDcm38gMMjMHos0mHNpwCt359KApO2qe93M5m6pLLUlaRrQ08yWhMdbAR+bWedokzmX+rxb3rk0kIyVdy0sAVaUOV4RnnPObSKv3J1zW5SkK8OnMwkWrhlOcPve8cDkyII5l0a8cnfObWmNw6+zwkep4RFkcS4t+Zi7cy4pSRpsZgOizuFcKvLVoJxzyapX1AGcS1VeuTvnnHNpxit355xzLs145e6cS1aKOoBzqcord+dc5CTFJOVVOH1/JGGcSwNeuTvnIiHpWUl5knKBr4Gpkq4pfd3MnogsnHMpzit351xUuphZAXAC8CawPdAv2kjOpQev3J1zUcmUlElQuY8wsyKCleqcc5vIK3fnXFQeBuYAucD74eY3BZEmci5N+Ap1zrmkISnDzIqjzuFcqvO15Z1zkZB0cxUvDdqiQZxLQ165O+eisqrM82zgGODbiLI4l1a8W945lxQkNQBGm9lBUWdxLtX5hDrnXLJoCGwTdQjn0oF3yzvnIiFpChtufYsDLfHxdufqhXfLO+ciEd76VqoYyPeZ8s7VD6/cnXORkdQd6BMevm9mk6PM41y68DF351wkJF0OPAO0Ch/PSBoQbSrn0oO33J1zkZA0GdjfzFaFx7nAJ2bWLdpkzqU+b7k756IioKTMcQm+h7tz9cJnyzvnovI48JmkV8LjE4BHI8zjXNrwbnnnXGQk7QH0Dg8/MLOJUeZxLl145e6c26Ik5ZlZgaTmlb1uZku3dCb3/+3dP49NURiF8WfRoOATIDERiUIhwgSVhmJ0E0Kl0fgGKo1CJHrRiGIKohKFgkKmUUyUJioh0U0lQYw/r+LeKSRiImTezM7z684+t1jdyjn3PXtrNJa7pA2V5HFVzSV5w6/ntweoqtrXFE0ahuUuSdJgnJaX1CLJoyQXkuzoziKNxnKX1OUWk93plpM8TDKfZFt3KGkEvpaX1CrJVuAUcBk4U1U7myNJm57fuUtqk2Q7cBY4DxwG7vUmksbgk7ukFkkeAEeBJ8B94HlV/ehNJY3BcpfUIslp4GlVfV/3x5L+igN1krosAleT3AFIsj/JXHMmaQiWu6Qud4FV4Pj0+j1wvS+ONA7LXVKXmaq6CXwFqKpPeCqc9F9Y7pK6rE6n5QsgyQzwpTeSNAY/hZPU5RqTSfndSRaAE8Cl1kTSIJyWl7ThkmwB5oFnwCyT1/EvqmqlNZg0CMtdUoskS1V1pDuHNCLLXVKLJDeAFSYb2HxcW/c8d+nfWe6SWvzmPHcAPM9d+neWu6QW00n5K8BJJiW/CNyuqs+twaQBWO6SWkz3lv8ALEyXLgK7qupcXyppDJa7pBZJXlXVwfXWJP09N7GR1OVlktm1iyTHgKXGPNIwfHKX1CLJMnAAeDdd2gO8Br4BVVWHurJJm53lLqlFkr1/ul9VbzcqizQay12SpMH4n7skSYOx3CVJGozlLknSYCx3SZIGY7lLkjSYn+jOzbn8GxVy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4" name="AutoShape 8" descr="data:image/png;base64,iVBORw0KGgoAAAANSUhEUgAAAfcAAAGWCAYAAABl3crYAAAABHNCSVQICAgIfAhkiAAAAAlwSFlzAAALEgAACxIB0t1+/AAAADh0RVh0U29mdHdhcmUAbWF0cGxvdGxpYiB2ZXJzaW9uMy4yLjIsIGh0dHA6Ly9tYXRwbG90bGliLm9yZy+WH4yJAAAgAElEQVR4nOzdd3hUZfbA8e+ZyaSHFiAE6UWkgxUFAQUREbuiYgNdcS3YKwoCdt3frruuq4sNLOiCDVBRQQQERFCQLkW6koSEtEmdcn5/3JtkJqQNJCTG9/M882Tuvee+98wwzJn3vU1UFcMwDMMw6g9HbSdgGIZhGEb1MsXdMAzDMOoZU9wNwzAMo54xxd0wDMMw6hlT3A3DMAyjnjHF3TAMwzDqGVPcDcMwDKMWicibIpIiIhvLWS4i8i8R2SEi60XkxMraNMXdMAzDMGrXdGB4BcvPAzrbj3HAK5U1aIq7YRiGYdQiVV0KHKog5CLgbbWsBBqJSGJFbZribhiGYRh123HAvoDp/fa8coXVaDqGcYwsStrxh7qO8klv313bKYQs5pShtZ1CSPa//m5tpxCyBp3iajuFkO36rqC2UwjZSYtWyNG2UdXvnCGJnW/BGkovMk1Vpx3t9itjirthGIZhhMjnr1p/wi7kR1vMfwNaB0y3sueVywzLG4ZhGEaIfH6t0qOazAWut4+a7wdkquqBilYwPXfDMAzDCJHPX31ticj7wGCgqYjsBx4HXACq+irwBTAC2AHkAmMra9MUd8MwDMMIkcdbfdVdVa+uZLkCt4fSpinuhmEYhhGi6uy51wRT3A3DMAwjRNW4P71GmOJuGIZhGCHym+JuGIZhGPWLGZY3DMMwjHqmsBoPqKsJprgbhmEYRohMz90wDMMw6hlzQJ1hGIZh1DOm524Yf0BvP/siG75fRVzjRkya/p9juu2w9icSOWQciAPP+q8p+OHD4ABnGFHn34szoROal03u3OfQrBQAIk67Alevc0D95C+chnf3GgDibnkDLcwDvx9VHzlv3xPUZPgplxB11k1kvTQazcs6qvxVlWdmLWfpxj1EhYfx1A1n061Ns8PiNu05yKMzFpHv8TKwR1seGdUfEeG+175mV3IGANm5hcRFh/PxY6Mo9PqY8t4SNu05iIjwyKj+nNqlwhtjVVlUr9Npct394HDgXvwpmfNmBAeEuWh26xTC23XF787k4EuP4E09AE4nTf8ykfD2J4DDSc6yz8mcOx2A+JsnEd13AL6sdH5/+MpqybOIq9MpRJ93B4iTgjWfk7/s/eAAp4uYSx8hLPF4NC8L9+wp+DOSCetwEtHnjANnGPi85H79Kt5da8EVQeyoyTgbt0TVj2frCvIWvlatOQdqcMpptL7jbnA4Sf1iHsnvvxO0PLZXH1rffhdRHTqy84nHyVj6LQDhCS3oOPUZEEHCwkj55ENS531aY3lWxK91u+duri3/JyIi7mpqZ4yI/LuC5ReLSLeA6aki8oe6pdjp5w1l/AtTj/2GxUHk0FvJmf047jduw9V1EI741kEh4T2Hofk5uF8bR+GPc4gcPAYAR3xrXF0H4n7zNnJmP07kObeClPwXz/lgAu4Zdx5W2CWuKWHt+uLPTKmWl/Ddxr3sSclg/tTRTL5mEFNnLi0zburMpUy5dhDzp45mT0oGyzbtBeD/bh7Gx4+N4uPHRnHOiR0Y2rcDAB8u2wLAp5Ou5PW7RvLCRyuq53QkcdBkzEMkP38nvz14BTGnn4vruPZBIXGDL8Kfk81v911C1vyZNL56PAAxpw1FXOH8/vBVHHjsWuLOvpSwptZttt3fzSP5+fFHn18Z+UaffxfZ7z5M5stjCO85BEeztkEhESeOQPOyyfzXteR/P5uoc24BQHMzyZ45gaz/3ETOJ88Qe+kjxevkL/8fmf++gaxXbyasTQ9cnU6t/twBHA7a3HU/2x++j81jR9Pk7KFEtm0XFFKYnMTu557k0DcLguZ70lL55Y5xbBk3hl9uu5kWV1+HK75pzeRZCZ+/ao/aYoq7URMuBoqLu6pOUtWFtZhPyDr37kFM3LG//aYz8Xj8GQfQzGTwe/FsWYqrU7+gmLDO/fBs/AYAz9ZlhLXpDYCrUz88W5aCz4tmJuPPOIAz8fhKtxl19s3kL34LqJ6eyKL1u7mwXxdEhN4dWpCdV8DBzJygmIOZOeTkF9K7QwtEhAv7deGbdbuDYlSVr37awfkndwLg1wOHOM3uqcc3iCYuKoKNe47+B0lEx+54k/fhPfgb+LzkrPya6JMGBcVEnzQI99LPAMhZ9Q2R3e3CpyARkeBwIuGRqNeDP896rQW/rMXvPrpRkLKEHXcC/kO/408/AD4vhRsXEX5C/6CY8BP6U/jzVwAUbl6Cq/2JAPiSdqDZadbzlN0QFgFOF3gK8O7+2VrZ58V3YDuOhoePtlSHmBO6kf/bfgoP/I56vaQvWkijM84MiilMTiJv56+oP7g6qteLejwASLgLkaO+c+sRK/RqlR61xRT3PykReUBEVovIehGZEjD/UxH5SUQ2ici4gPljRWSbiKwC+pfZqBV3BnAh8IKI/CwiHUVkuohcbi/fLSLP2Mt+FJETReQrEflVRP5aWX71ncTGo9kHi6f92alIXHxQjCM2Hn+WHaN+tCAXiWqAxMXjD1hXs1ORWHtdVWJGTSX2+hdx9T63OCas02n4s9PwH9xVba8hJSOHFo1ji6cTGsWSnBFc3JMzckhoHFM83aJRDCmlYn7acYD4uGjaJjQCoEurpny7fjden5/9qVls3nuQpPSjH4xyNmmONy25eNp7KAVn4+bBMY2b4z1kx/h9+HPdOGIbkrNqIVqQT+uXv6TVPz8j8/N38edUf0EPJA2a4gsYZfFnHsQRF9x7lbim+OxdNfj9aIEbiW4QFOPqNhDfge3g8wSvGxmD6/jT8excUyP5u5o2w5NS8n4Xph7E1azqPyRczZrT9bW36fXBpyR98C6etNSaSLNSx/iucCEz+9z/hERkGNAZOBUQYK6IDFTVpcCNqnpIRKKA1SLyERAOTAFOAjKBb4G1ZbWtqitEZC7wmap+aG+vdNheVe0jIv8ApmP9WIgENgKvVpKfcQTcMx9C3WlIdENiRj2JP20/vqQdRPQbRc6sibWdXpm+WL2dEad0Kp6+9IwT2HkgnVHPfEjLJnH06dACp6N2+ycRHXugfh/77hiOI6YBiRNfJ3/jKmsUoA5zNmtH9DnjyH77weAFDgcxl08k/4ePrZGBOshzMIUtN1+PK74pHZ94lvSl3+JNTz/mefjq9i53U9z/pIbZj6ICHYtVTJcCd4rIJfb81vb8FsBiVT0IICL/Ayof7y3fXPvvBiBWVbOBbBEpEJFGleRXzB5ZGAdwz/NPMPK6q44ipbpB3WlIXEkvxhHXtHgYtYjfnYajQTN87jQQBxIRjeZlodlpOALWlbimqDutuF2w9rl6tn+PM/F4NN+No2ECcWNfKo6PveFF3O/ci+ZkhJT3zMUb+XDZZgB6tG0e1KNOznCT0CgmKD6hUQzJ6SU99aSMHJoHxHh9fhau3cWsCZcXzwtzOnh4VMmg0TXPf0zb5g1DyrMsvkMphMUnlGynSXN86cHD/b70FMKaJOA7lAIOJ47oWPzuTGLOOJe89d+Dz4c/K538besI79C1Rou7ZqXibFgysuBo2Ax/dnDvVbNTcTZojjcrFRwOJCIWzbVGFKRBU2KvmkrOx8/iT/89aL2YC+7Hn/YbBSs/qrH8PakHcTUveb/DmzbDc/BgBWuU005aKnm7dhLbs0/xAXfHUl0/Wt4My/85CfCMqvaxH51U9Q0RGQwMBU5X1d5YxTWyBrZfYP/1Bzwvmg4rL7/SjajqNFU9WVVPrg+FHcB3YBvOxi2RhgngCMPVdSCeHT8ExXh3/ICrxxAAXF0G4N27HgDPjh9wdR0IzjCkYQLOxi3xHdgGrggIj7JWdkVYB8+l7sGfuofsl68l+783kf3fm9DsVNwz7g65sAOMHtyj+CC4IX3aM3flVlSVdTuTiI2MoFnD4OLerGEMMZHhrNuZhKoyd+VWzu7Vrnj597/sp32LRkHD+3mFHnILrCHkFZv34XQ46NSySci5llawczNhLVoT1qwlOMOI6TeM3J+CB4ly1ywlduBIAGJOHUL+ptUAeFOTiex2MmDte4/o3APP77uPOqeKeH//BUeT43A0agHOMMJ7nI3nlxVBMYVbVxDex9r9Et5tEJ5d1u9kiYwh7ppnyV34Gt59G4PWiTr7RiQyhtwvyz1Wtlrk/LKFyONaEd4iEQkLo/HZQ8n4flmV1nU1bYaEhwPgjI0jtkcv8vftqcl0y2WG5Y266CvgCRF5T1XdInIc4AEaAumqmisiJwBFR3L9APxTROKBLOAKYF0F7WcDR3M0Wpn5qWr1HM5dBW9MeY5tP2/AnZnFI5dfz8ix19D//HMrX/FoqZ+8ha8Sc8VU61S4DQvwp+0lYsA1+JK2492xisL1XxN9/n3E3jwNzXeTO/c5APxpe/H88h2xN74C6iNvwSugfiS6ETGXPGa173Dg2bwE766a2Z8KMLBHG5Zu3MN5E2cSGR7GkzecVbzs0idn8fFjowCYOPpMHp2xiIJCHwO6t+HMHm2K4+av3sGIUzoHtXsoK49xL32GQ4TmjWJ4duyQ6knY7+PQ9BdIeOglcDhxL5mL57edNLrsFgp2bSFvzVLci+fQ9NapHPd/n+DPyeLgSxMAyF4wi6a3PE7L5/4HIriXzMOzbwcATW9/isiuJ+GMa0Srlz4n48NpuJfMqYZ8/eR+8S/irnseHA4K1s7Hd3A3UWeNxfv7VjxbV1Cw5nNiL51AwzvftU6F+/AJACJOvQRnk5ZEDbqeqEHXW6/hnQes0ysHXYfv4B4a3DINgIJVn1Cw5oujz/ew/H3sfenvdH7uH4jTSer8z8jfvYvEMX8hd9svZK5YRnSXrnSc+gzO2DganT6AlmNuYvON1xLZth2t/joe6+BPIXnW++Tv2ln9OVZBobdWNltlonX8XD2j+oiIW1Vj7ed3AX+xF7mBa4H9wKdAO2Ar0AiYrKqLRWQs8AiQAfwMFKrqHeVspz/wGlav/HJgIvY+eBHZDZysqqkiMsZ+foe9XuCyw/JT1V/Le22Lknb8oT7IJ719d22nELKYU/5QZzOy//V3azuFkDXodOzP0Dhau74rqDyojjlp0YqjPsz+wa/WVuk75/lz+9bKIf2m5/4nUlTY7ef/BP5ZRth55az7FvBWFbeznIBT4YAxAcvaBTyfjnVAXVnLysvPMAyj1tX1fe6muBuGYRhGiLzm2vJGfSUij2Ltfw80W1Wfqo18DMMwjhXTczfqLbuIm0JuGMafjinuhmEYhlHPeHy1nUHFTHE3DMMwjBCZnrthGIZh1DOmuBuGYRhGPWOKu2EYhmHUM35T3A3DMAyjfjE9d8MwDMOoZ8zR8oZhGIZRz5hhecMwDMOoZ0xxN4xj4I92l7Wfrn+xtlMI2d39htV2CiFZ/uBptZ1CyFyJ7Ws7hZB171nH731aQ3z+6rvZm4gMx7pRlhN4XVWfLbW8DTAD606dTuBhVa3wfryOasvOMAzDMP4k/P6qPSojIk7gZaw7cnYDrhaRbqXCHgNmqWpf4CrgP5W1a3ruhmEYhhEib/UNWJwK7FDVnQAi8gFwEbA5IEaBBvbzhsDvlTVqirthGIZhhKga97kfB+wLmN4PlN6nNBn4WkTGAzHA0MoaNcPyhmEYhhGiqg7Li8g4Efkx4DHuCDZ3NTBdVVsBI4B3RKTC+m167oZhGIYRIq3iAXWqOg2YVkHIb0DrgOlW9rxANwHD7fa+F5FIoCmQUl6jpuduGIZhGCGqrgPqgNVAZxFpLyLhWAfMzS0VsxcYAiAiXYFI4GBFjZqeu2EYhmGEyF9NV6hTVa+I3AF8hXWa25uquklEpgI/qupc4D7gNRG5B+vgujGqqhW1a4q7YRiGYYTI762+89ztc9a/KDVvUsDzzUD/UNo0xd0wDMMwQqTmCnWGYRiGUc+Y4m4YhmEY9Ywp7oZhGIZRz5hbvhqGYRhGPWN67oZhGIZRvzg8FZ6JVutMcT9KIvIFMFpVM2o7l+omIouB+1X1RxHZDZysqqkVxE9Q1acDpleo6hk1n2nFwtqfSOSQcSAOPOu/puCHD4MDnGFEnX8vzoROaF42uXOfQ7OsCz9FnHYFrl7ngPrJXzgN7+41AMTd8gZamAd+P6o+ct6+J6jJ8FMuIeqsm8h6aTSal3VMXufbz77Ihu9XEde4EZOmV3rTqGOi/6CBPDRpEg6ng4//N4s3X3k1aPkV14zmquuuw+f3kZuTy9RHJrBzxw7CXC4mPf0U3Xv2xK9+npsylR9X/nBMclZV/rZkP8t3ZxEZJkwe1o4TmkcfFrclOZfJC3ZT4FX6t2vA/YNaISIs3J7OtJUH2HUonxlXdaFbQkyN5/vcvHUs25pEpMvJE1ecTNfjGh8Wt3l/OhNn/0iB18eALi146ILeiAivLNjMR6t30SQmAoDx53bnzBMSaybPzzewbGuKledlfel6XKPD8/wtg4kfraHA42dAl+Y8dH5PREpOO5uxbAd/n7+JxROG0zgmgtU7U7n73R84rrH1b3R295b89ewu1Z5/aeKv28XdXKEugH3rvZCo6oj6WNiP0ITAibpQ2BEHkUNvJWf247jfuA1X10E44lsHhYT3HIbm5+B+bRyFP84hcvAYABzxrXF1HYj7zdvImf04kefcCgGXc875YALuGXceVtglrilh7frizyz3ypA14vTzhjL+hanHdJsVcTgcTJg6hVvHjOXic87lvAsvoEOnTkExX8yZy2XDz2PUiJFM/+9/eWDiowBcdtVV1t/h53HLtddz/6MTgr7ga9Ly3Vnsyyjgkxu68eiQtjyzaG+Zcc98u5fHhrTlkxu6sS+jgBV7rB9xHeMjeX5kB/oeF3tM8l22NYm9qW7m3X8uky49kSc/XVtm3JOfruXxy05k3v3nsjfVzfJtycXLrhvQmVl3DWXWXUNrpLADLNuWwt7UHObdO4RJF/fmybnrys5zzjoev7gP8+4dwt7UHJZvK/l/lJSRx/fbU0hsFBW0Tt928cwafxazxp91TAo7WMW9Ko/a8qcp7iLSTkR+EZH3RGSLiHwoItEisltEnhORNcAVIjJMRL4XkTUiMltEYkVkuIjMDmhrsIh8Zj/fLSJN7ef3ishG+3F3wHY3Bqx7v4hMtp/fKSKbRWS9fZu/8nKPFZG3RGSDHXuZPf8V+0YEm0RkSkD8bhGZYr+GDSJyQiXtHPaaK3kvPxWRn+ztjrPnPQtEicjPIvKePc9t/xURecF+XzaIyJUB7+Ni+9+i6N9GitoLeG/+VqV/5DI4E4/Hn3EAzUwGvxfPlqW4OvULignr3A/Pxm8A8GxdRlib3gC4OvXDs2Up+LxoZjL+jAM4E4+vdJtRZ99M/uK3sC4kdex07t2DmLi4Y7rNivTo05u9e/bw2759eD0evpz3GWcNOycoJsftLn4eFR1N0UW3OnbuxKoVKwA4lJZGdlY23Xv1PCZ5L9mZyYiuTRAReibGkF3gIzXHExSTmuMhp9BHz8QYRIQRXZuw+NdMANo3iaJd48hjkivAt5sPcMGJbRERerWJJzvPw8GsvKCYg1l55BR46NUmHhHhghPbsmhTpXcNrd48txzggr6t7TybkJ3v4WBWfqk888kp8NKrjfX+X9C3NYu2HChe/sIXG7hneHeOzc+8ijl8WqVHbfmzDct3AW5S1eUi8iZwmz0/TVVPtIv0x8BQVc0RkYeAe4GngWkiEqOqOcCVQFAxFpGTgLFYt+oT4AcRWQKkV5DPw0B7VS0QkcPHp0pMBDJVtae9raIxt0dV9ZA94vCNiPRS1fX2slT7Nd0G3A/8pax27Nf8WBmvuaIu4I32dqOA1SLykao+LCJ3qGqfMuIvBfoAvbFudrBaRJbay/oC3bHuT7wc6C8iW4BLgBNUVSt5byoksfFodsklmP3ZqThbBv+yd8TG48+yY9SPFuQiUQ2QuHh8v/9SHKfZqUhsvD2hxIyaCgoF6+bjWfcVAGGdTsOfnYb/4K4jTbneSEhoQfLvJV/MyQcO0LPP4R+PK6+7juv/ciMul4u/jL4WgK1btjB46FDmz51Hi8REuvbsQYvElmxct/6w9avbQXchLWLDS15HbDgp7kKaxriK56W4C0koFXPQXVjjuZUlJSuPhICebELDKFKy8mnWICogJp+EhqVjSn4AfLDiV+at2UO34xpz//m9aBBd8tqqL89SOTSwcmjWIDIgJo+EhiXTRa8FrB8xzRtE0SWx4WFtr997iCte+pZmcZHce153OiU0OCymuplh+bpln6out5+/Cwywn//P/tsP6AYsF5GfgRuAtqrqBb4ELhCRMOB8YE6ptgcAn6hqjqq6sX4knFlJPuuB90TkWsBbQdxQ4OWiCVUt+sEwyh5xWItVILsFrPOx/fcnoF0F7ZT5mivJ+04RWQesxLqbUedK4gcA76uqT1WTgSXAKfayVaq6X1X9wM92rplAPvCGiFwK5JbVqATcSnH6D2UPndYU98yHcM+4m5wPHyei70icrbpDWAQR/UaRv+zdY5rLH93/3nmH8wedxYvPPs+48bcD8Oms2SQnJfH+vDk8+PhE1v20Bl91XczbCDKqXwc+e3A4s+4cSrMGkfzt85r/ARWqvEIvry/Zxm1DTzhsWdeWDfnygWHMHn8WV5/egXveW3VMcnJ6vFV61JY/W8+99E+toukc+68AC1T16jLW/QC4AziEdTH/7Cpu00vwj6jA8brzgYHABcCjItLT/iFRKRFpj9UjP0VV00Vkeqm2C+y/Pir+d67oNZe13cFYPxJOV9VcsQ66O5oxyIKA5z4gzL6RwqlYd0G6HOt9P7v0ioG3Usx8fmSZP6PVnYbENSuedsQ1RbPTgmL87jQcDZrhc6eBOJCIaDQvC81OwxGwrsQ1Rd1pxe0CaG4mnu3f40w8Hs1342iYQNzYl4rjY294Efc796I5f77DMpKTk0hoWbL/NiExkZTk5HLj58+bx6NPPgE8gM/n44Unnixe9vZHs9mzs+ZGQ2atO8inG61jRbslRJMU0AtPdhfSPDa4J9s8NpzkUjHNYqu/t1ueD77/lY9XWe9H91aNSc4o6YUnZ+bRvEHwf8nmDSJJziwdY/Wi4+NKYi89pT3jZ6yovjxX7uTj1XtK8gzMIaskh5I8o0jOLBmqL3ot+w/l8lt6LqNe+tZeN5+rXl7Ce7cOpGlA/md2SeDpuetIzymgsX2AYE2RKt7yrbb82XrubUTkdPv5aGBZqeUrsYaFOwGISIyIFO1kXQKcCNxMqSF523fAxfZ+/BisYeXvgGSguYjEi0gEMNJu2wG0VtVvgYeAhkB5+7oXALcXTdjD8g2wfpRkikgCcF4VXn9Z7VT0msvSEEi3C/sJWD3/Ih4RcZWxznfAlSLiFJFmWD9oyv15be/zb2jfTOEerOH8I+I7sA1n45ZIwwRwhOHqOhDPjuCjrr07fsDVYwgAri4D8O61ei6eHT/g6joQnGFIwwScjVviO7ANXBEQbn8puSKsg+dS9+BP3UP2y9eS/d+byP7vTWh2Ku4Zd/8pCzvApnXraduuHce1akWYy8XwC0ayeMHCoJg27doVPx949lns3b0bgMjISKKirPe434AB+Lw+du7YUWO5jurdjJnXdGXmNV0Z3LERX2w5hKqy4UAOsRHOoCF5gKYxLmLCnWw4kIOq8sWWQwzqcPhwcU256vSOxQfAndW9JfPW7EFVWb83jdhIV9CQPECzBlHERLhYvzcNVWXemj2c1c364RW4f37Rpt+rdUj7qn4dig90O6trC+at3WfneYjYCFfQkLyVZyQxEWGs32u9//PW7uOsrol0btGAxRPOY/4Dw5j/wDASGkTywe2DaBoXSWp2fvGxGhv2peNXaFQDuxVKE7+/So/a8mfruW8Fbrf3t28GXgHGFy1U1YMiMgZ43y7EYO2P3qaqPrEOohuDNXQdRFXX2L3noqL1uqquBRDr1n2rgN+Aop24TuBdEWmI1Xv+VwVH3T8JvGwfmOcDpqjqxyKy1m5vH9b+6sqU106Zr7mcNr4E/mrvF9+K9eOgyDRgvYisUdVrAuZ/ApwOrMMaLXlQVZOKDvQrQxwwR0Qisd6be6vw2sqmfvIWvkrMFVOtU+E2LMCftpeIAdfgS9qOd8cqCtd/TfT59xF78zQ0303u3OcA8KftxfPLd8Te+Aqoj7wFr4D6kehGxFzymNW+w4Fn8xK8u9YccYrV5Y0pz7Ht5w24M7N45PLrGTn2Gvqff26t5ePz+Xh60mReeXsGTqeDT2fN5tft27ntnrvZvGEDixd+w9U3XMdp/fvj9XrJyszksfvuB6BJ03henTEDv/pJSUpmwr1H/hEIVf92DVi+O5OLZ2wiMszB4+eU7KUa/d4WZl7TFYCHz2rN5AV7KPD6OaNtQ/q3s4ritzsyeGHJPtLzvNw951eObxbFvy+pbM/VkTuzSwuW/ZLEyBe+ItLlZOoVJxcvG/XPhcy6aygAj17c1zoVzuOjf5cEBnRpAcA/5m9k6+8ZiEDLxjFMvKRvDeWZwLJtyYz8+0Irz0tLtjPqpW+ZNf4sK88LezHxo7UUeH3075zAgOObV9jugo2/M2vVbsIcQoTLyXNXnnxMzqxw+Op2z10quSVsvSEi7YDPVLVHLadi1IDyhuXrqp+uf7G2UwjZ3f2G1XYKIVn+4Gm1nULIXIntazuF0Plqb7/ykYq8/Pmjrv7n3vBtlb5zvppxVq0c3P9n67kbhmEYxlGr6/vc/zTFXVV3A3W61y4iY4G7Ss1erqq3lxVvGIZh1A7x1s6pj1X1pynufwSq+hbwVm3nYRiGYVRM6vipmaa4G4ZhGEaoTHE3DMMwjHrGFHfDMAzDqF/EX7fPEjDF3TAMwzBCVbWLidYaU9wNwzAMI0TqK6g8qBaZ4m4YhmEYoTLD8oZhGIZRv1TxHl+1xhR3wzAMwwiRmp67YRiGYdQzpuduGIZhGPWL35dfeVAtMsXdqBdiThla2ymE5I92hzWAF1d+XdsphMT/9t21nULIXHIffN8AACAASURBVM1a13YKIXM2rviWrPWV2eduGIZhGPWMat2+Qp2jthMwDMMwjD8aVW+VHlUhIsNFZKuI7BCRh8uJGSUim0Vkk4jMrKxN03M3DMMwjBBV19HyIuIEXgbOAfYDq0VkrqpuDojpDDwC9FfVdBGpdF+IKe6GYRiGESJ/9Q3LnwrsUNWdACLyAXARsDkg5mbgZVVNB1DVlMoaNcXdMAzDMELk91fb5WePA/YFTO8HTisVczyAiCwHnMBkVf2yokZNcTcMwzCMEIWwP30cMC5g1jRVnRbi5sKAzsBgoBWwVER6qmpGRSsYhmEYhhECreL93O1CXlEx/w0IPAeylT0v0H7gB1X1ALtEZBtWsV9dXqPmaHnDMAzDCJFffVV6VMFqoLOItBeRcOAqYG6pmE+xeu2ISFOsYfqdFTVqeu6GYRiGEaLquoiNqnpF5A7gK6z96W+q6iYRmQr8qKpz7WXDRGQz4AMeUNW0ito1xd0wDMMwQuT3F1ZbW6r6BfBFqXmTAp4rcK/9qBJT3A3DMAwjRNV4KlyNMMXdMAzDMEJU1QPqaosp7oZhGIYRorp+bflaK+4i8gUwuqLz9KphG5MBt6r+7SjbGQzcr6ojS82/EOimqs8eTfvVTUTaAWeoaqXXHz7WRGQ68JmqfljF+HZ2fI/q2L6q8sys5SzduIeo8DCeuuFsurVpdljcpj0HeXTGIvI9Xgb2aMsjo/ojItz32tfsSrY+stm5hcRFh/PxY6Mo9PqY8t4SNu05iIjwyKj+nNrluOpIuVj/QQN5aNIkHE4HH/9vFm++8mrQ8iuuGc1V112Hz+8jNyeXqY9MYOeOHYS5XEx6+im69+yJX/08N2UqP678oVpzOxJvP/siG75fRVzjRkya/p9jvv2w9icSOWQciAPP+q8p+KHUR9IZRtT59+JM6ITmZZM79zk0y7owWMRpV+DqdQ6on/yF0/DuXgNA3C1voIV54Pej6iPn7XsAcDRvT9Sw2xFnOKo+8r9+BV/StiPOXVV5+v0lLN2wi6hwF0/fOIxubQ+/Iumm3clMePNr63Pcsz0Trh6EiLBlbwpT3llEgcdLmMPBxGvPpleHFgCs+mUfz3ywBK/PT+PYKN5+6IojzrOi/J964zOWrNlKZEQ4z95xGd07Hv7/5R/vfc2ni9eSlZPH2pmTi+ev3rSLp9/8nK17kvj7vVcy/Iye1Z5jZep6ca+WU+Hsa+OGRFVH1GRhPxZUdW5dK+y2dsDo2k6iLvpu4172pGQwf+poJl8ziKkzl5YZN3XmUqZcO4j5U0ezJyWDZZv2AvB/Nw/j48dG8fFjozjnxA4M7dsBgA+XbQHg00lX8vpdI3nhoxX4/VpteTscDiZMncKtY8Zy8Tnnct6FF9ChU6egmC/mzOWy4ecxasRIpv/3vzww8VEALrvqKuvv8PO45drruf/RCYhIteV2pE4/byjjX5haOxsXB5FDbyVn9uO437gNV9dBOOKDb7ca3nMYmp+D+7VxFP44h8jBYwBwxLfG1XUg7jdvI2f240SecytIyVdpzgcTcM+4s7iwA0QOGkvB8vdxz7iTgmXvETl47FGlv3TDbvYkp/Pl02OYcv0QprzzTZlxU99dxNQbhvLl02PYk5zOdxt3A/B/s5dx24Wn8cnka7nj4tP5vw+/AyArN5+p737Ly+MvZN4T1/OPW88/qjzLzX/NNnYfSOPrl+/jib9ezORpc8qMO+vkE5j93K2HzU9s1ohnxl/GyDN710h+VaHqq9KjtlRa3EWknYj8IiLvicgWEflQRKJFZLeIPCcia4ArRGSYiHwvImtEZLaIxNp3upkd0NZgEfnMfr7bPl8PEblXRDbaj7sDtrsxYN377Z44InKnfXec9fZ1eCvS285ru4jcbK8vIvKCvb0NInJlRfNLvR+niMhaEekoImNE5N/2/Oki8i8RWSEiO0Xkcnu+Q0T+Y7+HC0Tki4Blzwa8jnJHFypou7x8nwXOFJGfReSectp0isjf7HXXi8h4e/4kEVltz58mdhUQkcX2v/cqEdkmImdW0s5JIrJERH4Ska9EJLGMHMqMseevE5F1wO2V/PuGZNH63VzYrwsiQu8OLcjOK+BgZk5QzMHMHHLyC+ndoQUiwoX9uvDNut1BMarKVz/t4PyTrQL764FDnGb31OMbRBMXFcHGPZVe/rnKevTpzd49e/ht3z68Hg9fzvuMs4adExST43YXP4+KjsY6wBY6du7EqhUrADiUlkZ2Vjbdex37nk5pnXv3ICYurla27Uw8Hn/GATQzGfxePFuW4urULygmrHM/PButounZuoywNlYhcXXqh2fLUvB50cxk/BkHcCYeX+k2JSK6+K/fXeFZTJVa9POvXHRGV+tz3DGR7NxCDmaU+hxn5ODOK6R3x0REhIvO6Mo3a3+1chDIybOO9nbnFdC8USwAn6/cyjkndqJlfAPA+izXhG9WbebiwX0REfp0aUNWTj4ph7IOi+vTpQ3NmzQ4bH6r5o05oV0iDkft/Uj1+T1VetSWqg7LdwFuUtXlIvImcJs9P01VT7SL9MfAUFXNEZGHsA7ZfxqYJiIxqpoDXAkEFWMROQkYi3UtXQF+EJElQHoF+TwMtFfVAhFpVEnuvYB+QAywVkQ+B04H+gC9gaZYd+FZCpxRzvyiXM8AXgIuUtW9RQUuQCIwADgB6yIEHwKXYvWkuwHNgS3AmyISD1wCnKCqWoXXUV7bZeX7MGXsRihlnJ1XH/s8yyb2/H+r6lT79b4DjATm2cvCVPVUERkBPA4MLasdEXEFvE8H7R8dTwE3BryXFcW8BdyhqktF5IVK3peQpGTk0KJxbPF0QqNYkjNyaNYwpnheckYOCY1Lpls0iiGl1BfnTzsOEB8XTdsE65+tS6umfLt+NyNO6UxSupvNew+SlO6mV/uEask7IaEFyb8fKMnxwAF69ulzWNyV113H9X+5EZfLxV9GXwvA1i1bGDx0KPPnzqNFYiJde/agRWJLNq5bXy25/RFJbDyafbB42p+dirNll6AYR2w8/iw7Rv1oQS4S1QCJi8f3+y/FcZqdisTG2xNKzKipoFCwbj6edV8BkP/NNGJGTSVy8I0gDtzv3X9U+aek59CiSckPo4TGsSRnuGnWKPBz7CYh8LPeOI6UdOtz/PBVg7n5H5/wwqzv8Kvy3iNWv2B3cjpen58bnp9NTr6H64b24aIzuh1VrmVJPpRFi6YNi6dbxDcg+VBWmYW8rqrrw/JVLe77VHW5/fxd4E77+f/sv/2witdyu6MXDnxvf9l/CVwgIh8C5wMPlmp7APCJXfwRkY+BMzn8Cj2B1gPvicinWFfuqcgcVc0D8kTkW6w78AwA3lfrXyfZ/jFxSgXzs4CuWJcQHKaqv5ezrU9V1Q9sFpGib/UBwGx7fpKdA0AmkA+8IdZoxmeVvI7y2i4v38oMBV5V+0oMqnrInn+WiDwIRANNgE2UFPeP7b8/YRX0MtsRkR5AD2CB/XlwAiWVydKlrBj7R04jVS36UfUOcF5ZL0ACrtn8n3uv4OaRZ1ThZVePL1ZvZ8QpJcPil55xAjsPpDPqmQ9p2SSOPh1a4HQc+wtA/u+dd/jfO+8w4sILGTf+dh677wE+nTWbDp068f68ORz47TfW/bQGXx0/0vePyj3zIdSdhkQ3JGbUk/jT9uPbv4nwviPIW/Q63m0rcHUZQPTwu8iZ9Vit5fnB4vU8fOVAhp3cmfmrtzFx+gLevP8yfH5l054U3rz/MgoKvVz99P/o3SGRdi0a11qudZX1dVx3VbW4l955WDRd1J0RYIGqXl3Guh8AdwCHsK62k13FbXoJ3m0QGfD8fGAgcAHwqFgX0C/vckHl5R6qA3YOfYHyinvgbYIqHC+yf/icCgwBLsd6j86uYJUqt32kRCQS+A9wsqruE2s3SOD7XpSDj4o/OwJsUtXTQ42pwghGscBrNnu/fbHcf9eZizfy4TLr7ok92jYnKb1k+Do5w01CQG8HIKFRDMnpJT31pIwcmgfEeH1+Fq7dxawJlxfPC3M6eHhU/+Lpa57/mLbNS3omRys5OYmEliV7NhISE0lJTi43fv68eTz65BPAA/h8Pl544sniZW9/NJs9O3dVW25/ROpOQ+JKDqR0xDVFs4OHyv3uNBwNmuFzp4E4kIhoNC8LzU7DEbCuxDVF7WH24r+5mXi2f48z8XiruPcYQv431uXFPVuXETX8TkI1c9E6Zi/dAEDPdi1IOlTyVZqc7iahUWxQfEKjWJIDP+vp2TS3R6TmrNjMhKsHATD85M5Mmr7QWqdxLA1jIomOcBEd4eLk44/jl30Hq6W4vzf/e2Yt+NHKv9NxJKVmFi9LSssi4Q/Ua4e633OvateijYgUfQmPBpaVWr4S6C8inQBEJEZEinZCLQFOxLofbVn7x78DLhZrP34M1lD1d0Ay0FxE4kUkAmt4GBFxAK1V9VvgIaAhEFtGu0UuEpFIexh8MNZ1fL8DrrT3FzfD+qGwqoL5ABlYPyqeEevo+apaDlwm1r73BEquDxwLNLSvTHQP1tB6qMrLNxuobGfmAuAWEQmz82lCSSFPtfO7vLyVK2lnK9Cs6DMjIi4R6V5qvTJj7IMsM0RkgB13TRVyqNDowT2KD4Ib0qc9c1duRVVZtzOJ2MiIoCF5gGYNY4iJDGfdziRUlbkrt3J2r3bFy7//ZT/tWzQKGt7PK/SQW2DtX1uxeR9Oh4NOLZtQXTatW0/bdu04rlUrwlwuhl8wksULFgbFtGlXkuPAs89i7+7dAERGRhIVFQVAvwED8Hl97Nyxo9py+yPyHdiGs3FLpGECOMJwdR2IZ0fwGQTeHT/g6jEEAFeXAXj3WrsxPDt+wNV1IDjDkIYJOBu3xHdgG7giINx6n3FFENauL/7UPQD43YdwtraOc3C26Y0/vbz+QflGn92bTyZfyyeTr2VI347MWbHF+hz/eoC46PCgIXmAZo1iiI0KZ92vB1BV5qzYwtl9OgLQvFEMq7fuB2Dlln3Fu5fO7tORNdt/x+vzk1fgYf3OJDomVs/n+JrzTmfO38cz5+/jGXpqNz5dvBZV5eete4mLjvxDDcmD1XOvyqO2VLXnvhW43d7fvhl4BRhftNDeZzoGeN8uxACPAdtU1WcPO48BbijdsKquEev0qKIi+rqqrgUQ69q6q7DukFO0k8sJvCsiDbF6f/+q5Kj79cC3WPukn1DV30XkE6z97uuwevIPqmpSBfNPsHNNFpGRwHwRubGsjZXhI6ze+Wase/auwRqSjwPm2L1lIYTLCgYoL980wGcfkDZdVf9RxrqvY918YL2IeIDXVPXfIvIasBFIooI7DlWhncuBf9n/TmHAi1hD/ACoamEFMWOxjktQ4OtQ35SKDOzRhqUb93DexJlEhofx5A1nFS+79MlZfPzYKAAmjj6TR2csoqDQx4DubTizR5viuPmrdzDilM5B7R7KymPcS5/hEKF5oxieHTukOtPG5/Px9KTJvPL2DJxOB5/Oms2v27dz2z13s3nDBhYv/Iarb7iO0/r3x+v1kpWZyWP3Wft1mzSN59UZM/Crn5SkZCbceyQfter3xpTn2PbzBtyZWTxy+fWMHHsN/c8/99hsXP3kLXyVmCumWqfCbViAP20vEQOuwZe0He+OVRSu/5ro8+8j9uZpaL6b3LnPAeBP24vnl++IvfEVUB95C14B9SPRjYi5xB5qdzjwbF6Cd5d1ilzely8RNWQcOJyot5Dcr146qvQH9mrH0g27GP7IdCLDw3jqxmHFyy6Z/C6fTLaOt5h47dlMeONrCjxezuzZjoE92wEw5YahPPP+Enw+P+EuJ1Outz6vHVs2YUDPtlz8+Ls4RLh8YHc6t2p6VLmWZdBJXViyZivn3PZ/REW4ePqOy4qXXXTvS8z5u1Venn97Pp8tXUdegYeBf3mWK4aezPirhrJ++37ueO5dsnLy+Hb1Fl763zd8/s+7qz3PitT1YXkpOqK23IBqPs/4z0hEYlXVbY8erAL6q2pSbedVn1Q0LF8XnTj2X7WdQsheXFmtv7Nq3ElvH9sv++oQe0bNnHpWk5yNDz+/vs7rftlR79rscvwpVfrO2bptda0c0m+uUHdsfGbvSw7HGj0whd0wDOMPTKnbPfdKi7uq7sY6qrnOEpGxwF2lZi9X1Wo9R/pIqergqsSJyKNA6ctBzVbVp4502yJyLvBcqdm7VPWSI23TMAzjz66uD8vXi567qr6FdW70H5pdxI+4kJfT5ldY9wI2DMMwqosp7oZhGIZRv1R2vFptM8XdMAzDMEJU/qVV6gZT3A3DMAwjRKbnbhiGYRj1jtnnbhiGYRj1ih7xlcyPDVPcDcMwDCNUZljeMAzDMOoX03M3DMMwjPrGnOduGIZhGPWN6bkbhmEYRj1Tt4t7pXeFM4w/gt3XnPyH+iDH9+9ceVAd43dn13YKIfnp+hdrO4WQnTh9fOVBdYzDFV7bKYSswX1zjvpObe3atq3Sd87uPXtq5a5wjtrYqGEYhmEYNccMyxuGYRhGiGqlOx4CU9wNwzAMI0R1fdjbFHfDMAzDCFFd77nX9R8fhmEYhlHnOJAqPapCRIaLyFYR2SEiD1cQd5mIqIicXHl+hmEYhmGERKr4qLQdESfwMnAe0A24WkS6lREXB9wF/FCV/ExxNwzDMIwQVVdxB04FdqjqTlUtBD4ALioj7gngOSC/Ko2a4m4YhmEYIXIiVXpUwXHAvoDp/fa8YiJyItBaVT+van7mgDrDMAzDCFEI+9PHAeMCZk1T1WlV3Y6IOIC/A2NCyc8Ud8MwDMMIkVRxzN0u5BUV89+A1gHTrex5ReKAHsBisTbaApgrIheq6o/lNWqKu2EYhmGEqKo99ypYDXQWkfZYRf0qYHTRQlXNBJoWTYvIYuD+igq7lZ9hGIZhGCGprlPhVNUL3AF8BWwBZqnqJhGZKiIXHml+puduGIZhGCFyVONVbFT1C+CLUvMmlRM7uCptmuJeA0SkHfCZqvY4ynZ2Ayeramqp+StU9YyjabuK23eramxNb+dYiup1Ok2uux8cDtyLPyVz3ozggDAXzW6dQni7rvjdmRx86RG8qQfA6aTpXyYS3v4EcDjJWfY5mXOnAxB/8ySi+w7Al5XO7w9fWaP5qyp/W7Kf5buziAwTJg9rxwnNow+L25Kcy+QFuynwKv3bNeD+Qa0QERZuT2faygPsOpTPjKu60C0hplryCmt/IpFDxoE48Kz/moIfPgwOcIYRdf69OBM6oXnZ5M59Ds1KASDitCtw9ToH1E/+wml4d68BIO6WN9DCPPD7UfWR8/Y9ADiatydq2O2IMxxVH/lfv4IvaVu1vI7KvP3si2z4fhVxjRsxafp/jsk2KxPW/iSihv4VHA4K131JwcrZwQFOF9Ej78PZojOal0XunGfwZ6YgkXFEX/IoYYnHU7hhAXkLXqn23Jzt+hJ51s2IOCjcuIDCVR+VCggj6rx7cDbviOZnk/vZC8Wfi/BTLyO8xzmo+slf9Bq+PWuRuKZEDb8biWkEqnjWf0Xh2s+Km3P1PZ/wPiPA78e760cKlpb6/12Nwur4wHfdzs4o07Eo7PWSOGgy5iGSn7+T3x68gpjTz8V1XPugkLjBF+HPyea3+y4ha/5MGl9t3YIz5rShiCuc3x++igOPXUvc2ZcS1jQRAPd380h+/tjcqnP57iz2ZRTwyQ3deHRIW55ZtLfMuGe+3ctjQ9ryyQ3d2JdRwIo9WQB0jI/k+ZEd6HtcNf5mEweRQ28lZ/bjuN+4DVfXQTjiWweFhPcchubn4H5tHIU/ziFy8BgAHPGtcXUdiPvN28iZ/TiR59wKUvK1lPPBBNwz7iwu7ACRg8ZSsPx93DPupGDZe0QOHlt9r6USp583lPEvTD1m26uUOIgadjs5syaS/dothHcbjCO+TVBIeK9haL6b7P/eRMHqT4kcfCMA6isk/7t3yFv0es3lNuQWcj+egnv6Hbi6nImjSfDnwtXjHDTfjfvNv1Lw01wiB94AgKNJa1xdzsQ94w5yP5pM1NBbrM+F30f+kjfJmX4HOTMfxNVnRHGbztY9cXU8jZy37yJnxngKV39aM6/L5hCp0qO2mOJec8JE5D0R2SIiH4pItIgMEZG1IrJBRN4UkQiA8uYXEZEoEZkvIjfb027772ARWWy3/4u9PbGXjbDn/SQi/xKRz0onGNB+rIi8ZW9/vYhcFrDsKRFZJyIrRSTBnneBiPxg57wwYP5kO//FIrJTRO4MaGeifXnFZSLyvojcb8/vKCJf2nl+JyIn2POvEJGN9raXVsc/SETH7niT9+E9+Bv4vOSs/JrokwYFxUSfNAj3Uuutyln1DZHdT7UWKEhEJDicSHgk6vXgz8sBoOCXtfjdWdWRYqWW7MxkRNcmiAg9E2PILvCRmuMJiknN8ZBT6KNnYgwiwoiuTVj8ayYA7ZtE0a5xZLXm5Ew8Hn/GATQzGfxePFuW4urULygmrHM/PBu/AcCzdRlhbXoD4OrUD8+WpeDzopnJ+DMO4Ew8vtJtSkR08V+/O61aX09FOvfuQUxc3DHbXmWcicfjT/8df2YS+L0Ubl6Cq3Pwe+/qfDqFGxYC4PnlO8La9rEWeArw7d8EvsKaya1FZ/wZSSWfi63fEdbp1ODcOp2GZ9MiALzbluNs0wuAsE6n4tn6nfW5yErBn5FkjTzkpONP2Wnnn4f/0H4krgkA4b2HU7DqI/B5AdC8zBp5XUWq8/KzNZOfUVO6AP9R1a5AFnAvMB24UlV7Yu0SuVVEIsuaH9BOLDAPeF9VXytjO32Bu7EuW9gB6G+3+V/gPFU9CWhWSa4TgUxV7amqvYBF9vwYYKWq9gaWAjfb85cB/VS1L9bVlB4MaOsE4Fysqy49LiIuETkFuAzojXWJxcDrIk8Dxtt53g8UjXVOAs61t33EB5UEcjZpjjctuXjaeygFZ+PmwTGNm+M9ZMf4ffhz3ThiG5KzaiFakE/rl7+k1T8/I/Pzd/HnHJuCHuigu5AWseHF0wmx4aS4g7+cU9yFJJSKOeiumS9wAImNR7MPFk/7s1ORuPigGEdsPP4sO0b9aEEuEtUAiYvHH7CuZqcisfa6qsSMmkrs9S/i6n1ucUz+N9OIHDyWuL++ReTgm8ivwaHXus4R1zTo/fNnp+Io/d7HxePPtvfsBbz3NU1iA7YLaHYajtj4UjFNgnKjIAeJisMRG48GrOsP/FwUrdugOc7mHfAdsHbJOBq3JKxVN2JGv0D0qKdwJHSqoVdmMT33P699qrrcfv4uMATYpapFOwdnAAOxfgSUNb/IHOAtVX27nO2sUtX9quoHfgbaYRXYnaq6y455v5Jch2Jd2xgAVU23nxYCRT3+n+y2wToP8ysR2QA8AHQPaOtzVS2wjxNIARKA/sAcVc1X1WysHyuISCxwBjBbRH7G+kGSaLezHJhuj1Y4y0paRMaJyI8i8uPMHQfLCqk2ER17oH4f++4Yzv57LqThiGsJa3Zc5SsaR8w98yHcM+4m58PHieg7Emcr62MW3ncEeYteJ/vVseQveo3o4XfVcqbGMeeKJPrCh8j/9nUozLPmOZxIZCw5Mx8gf+l0oi94sOI2jpKjio/aYop7zdFS0xlH2M5yYHjRcHsZCgKe+6jegyQ9qlr0OgLbfgn4tz3ScAsQOM4bSj4OIENV+wQ8ugKo6l+Bx7Au7vCTiMSXXllVp6nqyap68uhOlQ1OgO9QCmHxCcXTYU2a40tPCY5JTyGsiR3jcOKIjsXvziTmjHPJW/89+Hz4s9LJ37aO8A5dK91mdZi17iCj39vC6Pe20DTGRVJALzzZXUjzgF46QPPYcJJLxTQrFVOd1J2GxJW8/464pmh28FC5352Go4EdIw4kIhrNy7J6cwHrSlxT1B5mL/6bm4ln+/fFw/XhPYbg3bYCsIb4qzKMX19ZPfXg995f+r3PTsMRZ58mHfDe1zR1B2wXrFGaUrtQ1H0oKDciYtC8bPzuNCRgXUfA5wKHk+gLH8azZQneHStL2spOw7PdmvYnbQf11+gIhem5/3m1EZHT7eejgR+BdiJSNFZ0HbAE2FrO/CKTgHQCetZVsBXoYB+1D1DZIdwLgNuLJkSkcSXxDSm5gtINVchnOXCBiETavfWRAKqaBewSkSvs7YqI9Lafd1TVH+zTQQ4SfAWnI1KwczNhLVoT1qwlOMOI6TeM3J+Cd+fnrllK7MCRAPw/e/cdHlWV/3H8/ZlJQkIgFOmKoogoKIhdihXbz97XwqKubVXWta1lLci69nXXZV3Lrh0b2AALiKjYRQUBRWkCokKoEkqAJPP9/XFvIAmpErgzs9/X88yTuXfO3HyCMWdOuefk7nMoa775HIDixflkdwlGE9QgmwaddqXo5zmbGqlWTuvekmfP2oVnz9qFgzo25Y1vl2JmTJm/ikYN4rTIzSxXvkVuJrlZcabMX4WZ8ca3SzlwhyabLV/J/OnEm7VDTVpDLIPMXQ6gaGb5jauKZ35G5q6HApDZuTfFP0wGoGjmZ2TucgDEM1CT1sSbtQu6WTMbQFZO8ObMBmR06EFi8VwAEiuXEm+/GwDxbbuTWPbzZvvZkl3J/OnEmrcjFv7bZ3U5kKIyFR5A0cxPydqtLwCZO/eheO6kLZNtwQxiTduivFbB70XnPhTPGl8+26zxZHY9BICMnXpREv5eFM8aT2bnPsHvRV4rYk3bUrJgBgDZhw+gZMk81n05ovy1Zn5GRvh7EWvWDuKZm/VDTKZitXpExW+F23ymAZdKegyYCvwB+JSgCzqDYFWih8xsraRzK56vcK3Lgcck3W1mNfY1mVmhpEuAUZJWhdeszm3AA5K+Jmht3wq8XE35gWHeZQTj89tXUxYz+1zSCGAykA9MAUpnu5wFPCjpRiCTYAx/EnCPpE4EGyuNDc9tmkQJS5+4h9bXDoZYnJXjRlD00/c0Pfki1s7+ykeAoAAAIABJREFUlsIJ77PyveG0+P0gtv7bKyRWFbBo8A0ArBgzlBYX3UK7u14AiZXjRlI0byYALS79K9m77Em8cVO2Gfw6v7z4CCvHDd/kuJXp1SGPj+Ys54QnvyE7I8Yth223/rUzn/mWZ88KehOuO7g9A8fMZW1xgp7bNaFXh6AF8+7MX7hn3DyWFRbzx+Gz2KllDv86sdOmhbIEhW8/RO6pg4Jb4aaMIbHkBxr0PouSBTMonjmedZPfouHRV9HogkewNStZPeIuABJLfqDouw9odN6DYCXB7ViWQA2bknvijcH1YzGKpo6jeHZwi1zhqMHkHHohxOJY8TpWjx68afnr4NFb72L6V1NYubyA60/5Lcecexa9jj6i5jduLpag8K0HyT39NlCcdZPfIrH4B7L79KN4/nSKZ37GukmjaXjsNcGthYUrWD38zvVvz/v9E5DVEMUzyOzUk5Uv/JnEksrvwPg12da88wgNTx6IYjHWfT2WxJJ5NOh5JiX5MymeNZ6iKWPIOOoKGp33UHAr3Ov3ApBYMo+i6R/R6Jx/YYkEa8Y+DJYgvvUuZHU9mJJFc8jo93cA1n44hOLZX1L09dtkHzGA3P7/hJJiCt/8R/38HFWIcrJcbWhDr6tLJ5IamdnKsDv/AWCGmf09CfI0JJicd6GZTaiv6885a6+U+kXeqtcmVqgRSKxcEXWEOvnyt5v3j/vmsMcTW+aWyvoUy9x8Qz6bS95Vwze5Zj56p+61+pvz+vRJkXwK8JZ7+rpAUn8gC5hIMFktSo9I6kIwPv9kfVbszjm3pdVyO9fIeOWepsJWermWetj9X3Fq8UdmdimbmZmdWXMp55xLDVFOlqsNr9z/h5jZ48DjUedwzrlUF+Vkudrwyt0555yro7i33J1zzrn04mPuzjnnXJrxMXfnnHMuzXjL3TnnnEszXrk755xzacZnyzvnnHNpxmfLO+ecc2nGu+Wdc865NOOVu3POOZdm/FY457aAvB0bRx2hTjLbVrtLblLKbNk+6gh1koo7rE04Z8ttX1tfrt7vyKgj1NmEqzb9Gt5yd84559JMls+Wd84559JLPOoANfDK3TnnnKsj75Z3zjnn0oxX7s4551ya8W5555xzLs1k+a1wzjnnXHpJ9m755J7L75xzziWheC0ftSHpSEnTJM2UdF0lr18paaqkyZLGStqupmt65e6cc87VUX1V7pLiwAPAUUAX4AxJXSoUmwjsZWbdgBeBu2u6rlfuzjnnXB3VY8t9H2CmmX1vZuuA54HjyxYws3fNbHV4+CmwTU0X9TF355xzro7qccvXrYF5ZY5/BPatpvzvgDdruqhX7s4551wdZWG1KifpQuDCMqceMbNHfs33lHQ2sBdwYE1lvXJ3zjnn6qi2k+XCiry6yvwnoOyuTNuE58qR1Bf4M3Cgma2t6ft65e6SiqRzCCaOXLY5rp+54940POoyUJy1E15nzYfPlS8QzyT3pOvJaLsTVljAymG3kvgln4wd9qThYRdCPANKiln91kMUz54ImQ1odNpA4s3aYZagaNrHFL79n80RHQAz466Rk/hw2gKyM+P85dS92GXrZhuVm/rjMm4a9gVri0vo3bkN1x7bHUk8OGYqL30+m+a5DQAYcERX+uzctt4z3v7cON6fMpucrExuP+9wumzXaqNy38zJ54bH3mJNUTEH7LY9N5xxIJL49oeF3Pr0O6wtKiYjFuOmsw+h2w5tABj/3TzueH4cxSUJmjXK4alrT63X7AAZ2+9JTt+LIRZj3aRRrP10WPkC8UwaHnMV8TadsMICVg+/g8TyhSi7MQ1P/DMZbXdi3ZQxFI55sN6z/RpP3fkPpnwynsbNmnLzE/+OOg4APQ88gKtvvpF4PM4rLwzliQcfLvf6yWedwWn9ziaRKGH1qtXcdv2NzJ45k4yMDG6663Z27tqVjIw4r738Ko//+6FIfoZ4/d0J9znQSdL2BJX6b4AzyxaQ1AN4GDjSzBbW5qJeubuUICnDzIo37SIxGh59OSueuoZEwSLyLnyIddM+JrFo7voiDfb4P6xwBcv/eTZZux5MzmEXsWrYIGz1clY8ewO2YgnxVh1o3O9ufvnbaQCs+egFiud8BfEMGvf/G5k77kPRzPGbFLUqH05bwA+LVzLy6iOYMm8pt706kWcuPWSjcre9OpFbTt6D3do359LHP+Kj6fn07hxUkP16d6L/ATttlnwA70+Zw9z8ZYy6/Rwmf7+AW58eyws3nrFRuUFD3mFQ/75026ENF/3jVT74eg4H7LY9fxv2IZccty8H7LY94ybP5m8vfsCTfzqVgtVrGDTkXR654gTabZXHkoLVlXz3TaQYOYdfyqrnbyCxYjGNz7mfohmfkVjyw/oiWd0Ox9asZMXDvyNzlwPJPug8Vg+/EytZx5oPnibeYjviLWu8U2mL2f+ovhx00jE8cft9UUcBIBaLce2ggVxydn/yFyxgyIiXGTdmLLNnzlxfZtTwkbz0TPDB+4C+h3LVTTdwWf/z6Pt/R5GVlcXpRx5NdnY2L749ilEjRjL/x40auptdvJbd8jUxs2JJlwGjCToEHjOzbyQNAr4wsxHAPUAjYJiCsf4fzOy46q7rs+XdFiXpVUlfSvomHItC0rmSpksaD/QqU/YJSQ9J+oxa3PpRk4ytdyax9GcSy+ZDSTHrvn6HrJ17lSuTtXMv1n01GoB1U8eRuf0eAJQsmImtWBI8XzgHMhpAPBOK1gYVO0BJMSXzZxBr0nJTo1bp3anzOXaP7ZBEt223YkVhEYsKCsuVWVRQyKq1RXTbdiskcewe2/HONz9vtkwVvfPVLI7vuQuS6N6xLStWr2PRL6vKZ/xlFSsL19G9Y1skcXzPXRg7cRYAEqwqXAfAysK1tGraCIDXP53GYXvsSLut8gDYKq9hvWePt92JxLKfSSxfAIni4Heg037lymR22p91U94GoOi7D8jYbvfghaK1lPz4DZSsq/dcm6JT913Jbdw46hjr7bp7d36cO5ef5s2juKiI0SNf56DD+5Yrs2rlyvXPcxrmYBZUpIaRk9OQeDxOg+xsitYVsWrFSqIQV+0etWFmb5jZTmbW0cz+Gp67OazYMbO+ZtbazHYPH9VW7OAtd7flnWdmSyXlAJ9Leh24FdgTWA68S3BPZ6ltgJ5mVrKp31h5LShZvqFHK7F8ERnb7FK+TOMWlBSEZRIJbO1K1DAPW12wvkxmlwMomT8DSorKvzc7l8yd9mfNpy9tatQqLSwopHXTnPXHrZvksLBgDS3zcsqUWUPrJhXLbPgA8PzHsxg5YS5dtm7G1Ud3I69hVv1mXLaKNs03VCatmzUi/5eVtGyau/5c/i8rad2sUZkyjVm4LPgAcN1vDuKCv7/CPUM/IGHGM9efDsCc/GUUlyTof/cwVq0pol/f3Tm+Z8XbgTdNrHELEisWrT9OrFhMRrvOFcpsRWLF4uDAEtja1SgnDysswNWsZevWLPh5/vrjhfMXsOvu3Tcqd1q/sznr/PPIzMzkojPPBmDsG6M46LC+vDX+E7JzsvnbX/5KwfLlWyx7WZmxRCTft7a85e62tD9ImkRwr2Z7oB/wnpktCu/xfKFC+WH1UbHXl3jLDjQ87EJWjazQxRmLkXvKTaz57OWgZyBJnbbfDrz2pyMZ+oe+tMzL5t7XJ0cdaSPPvzeZ604/gHfuPZ9rf3MgNz0xBoCShPHN3IU8ePkJ/OeKE3lw5HjmLFgWcVq3uQx9egjHH3gI/7zzbs4fcCkAXbt3o6SkhCP27ckxfQ7i7PN/x9bt29dwpc2jPlvum4NX7m6LkXQQ0BfY38y6E7TQv6vhbauqekHShZK+kPTFk1/W3O1sBYuJN9kwsSvWpOWGFlhpmRWLieeFZWIx1KDR+la78lrQ6DeDWPXynSSWlf9+ucdeTWLJT6zdDK325z+ZxWn3v81p979Ny8bZ5P+yoRWev7yQVnnZ5cq3yssmf3nFMkFLfqvG2cRjIhYTJ+29PV//WD+V47PvTOLEgUM4ceAQWjbJZcHSFRu+/7KVtG7aqFz51k0bkb9sZZkyK2jVLGjZD/94KoftuSMAR+7ViSmz84P3NGtEr67b0bBBJs0a57DXTlvz3bxF1KfEisXEGm8YVgla8ksqlFlCrHGL4EAx1KCht9rrYFF+Pm3abZjE2aptGxbm51dZfvTI1zjosMMAOOr44/hk3AcUFxezbMlSJn35JV267bbZM1cmLqvVIypeubstqQmwzMxWS9oZ2A/IAQ6UtJWkTKDW05/N7BEz28vM9uq/Z7sayxf//B2x5lsTa9oG4hlk7XoIRd99XK7Mumkfk7X7EQBkdTmQotnBCIGyc2l81p2sfvs/FM/7utx7cg45D2XnsnrUv2obvU5+s39Hhl7el6GX9+Xgru0YOWEuZsbkH5bQKDuzXJc8QMu8HHIbZDL5hyWYGSMnzOXgLsEf07Lj8+988zM7ts6rl4xnHtKdVwaezSsDz+bQHh0Z/vG3mBmTZs2nccOscl3yAC2b5tIoJ4tJs+ZjZgz/+FsO2b0jAK2a5vL5tB8B+PTbeWzXuikAh+zekQkzfqa4JEHh2iImf7+Ajm2b10v+UiXzpxNr3o5Yk9YQywh+B2Z+Wq5M0cxPydotGCPO3LkPxXMn1WuGdPfNpMm077Ad7bbZhozMTI449mjGjRlbrkz7DhsmJPY55GDmzZkDwPyff2bvnsEciOycHHbr0YM5s2ZtsexlxWS1ekTFx9zdljQKuFjSt8A0gq75+cBA4BPgF+CrzfbdEwlWv/FPGve7G2Ix1k58k5JFc8g5+FyKf55G0bSPWTvhdRqddANN/jAkuBXuxb8A0GCfE4k3b0fOgb8l58DfArDi6WsgnkHOgf0oWTSXvIuCW1nXjn+FtRPe2Cw/Qp/ObfjwuwUcc89osjPjDDp1r/WvnXb/2wy9PKh0/nxCj+BWuKISenVuvX6m/N/f/JppP/+CBO2a5XLTiT3qPeMB3Trw/pTZHHn9E2RnZfDX8w5f/9qJA4fwysBg/PSmsw/hhkffYm1RMX1268ABu3UA4Nb+fbnjuXGUlCTIyoxz628PBaBju+b03m07TrhlCDGJUw7oSqdtWtRveEtQ+NaD5J5+GyjOuslvkVj8A9l9+lE8fzrFMz9j3aTRNDz2Ghpf9ChWuILVw+9c//a83z8BWQ1RPIPMTj1Z+cKfy820j8Kjt97F9K+msHJ5Adef8luOOfcseh19RGR5SkpKuOvmW3ngqceJxeOMGDqM72fM4OIrLmfqlK95/+2xnN6/H/v26kVxcREFywu4+ao/ATD0qSEMvOcuhr31JpIYMexFZnw3LZKfI8pWeW2odBaic6ls6S0Hp9QvcsPd9486Qp1ltoxmbPPXWvHhiKgj1NmEcwZHHaHOrt7vyKgj1NmEOTM3eTR8XM8DavU358CP349k5N1b7s4551wdZcaTuz3hlbtzzjlXR1GOp9eGV+7OOedcHcViXrk755xzaSXulbtzzjmXXrzl7pxzzqUZr9ydc865NBPP8MrdOeecSyvecnfOOefSTCwedYLqeeXunHPO1ZG33J1zzrk0I2+5O+ecc+klwyfUOeecc+nFW+7ObQGzP1gbdYQ66bpbcdQR6izerFXUEeoklpkVdYQ6S8Ud1u79dFTUESIRi0WdoHpeuTvnnHN15C1355xzLs145e6cc86lGe+Wd84559JMLEtRR6iWV+7OOedcHSnulbtzzjmXVhTzyt0555xLK4on96C7V+7OOedcHXnl7pxzzqUZH3N3zjnn0oyyMqOOUK3k7ldwzjnnkpDisVo9anUt6UhJ0yTNlHRdJa83kPRC+PpnkjrUdE2v3J1zzrk6Ujxeq0eN15HiwAPAUUAX4AxJXSoU+x2wzMx2BP4O3FXTdb1yd8455+oqHq/do2b7ADPN7HszWwc8DxxfoczxwJPh8xeBQyVVO+jvY+7OOedcHSlWb4vLbw3MK3P8I7BvVWXMrFjScmArYHFVF/XKvZ5JagqcaWb/rqZMB6CnmT1bw7U6AK+Z2a71GLFOJD0RZnixHq51ELDOzD7e1GvVh7y996X9ZX+EWJzFb4wk/7mny73eqNvutL/0cnJ26Mj3f7mFX95/F4Cs1m3oOOgOkFBGBgtfeZHFI1/dLBnNjLten8KH0xaSnRnnLyf3YJetm25UbupPv3DTSxNYW5Sgd+dWXHv0bpT9YP/khzO5781veO+GI2mW24DPv1/MH4d8xtbNGgJwSNd2XHxI582S/6+Pvsa4CdPIbpDFnZedTNeOW29U7u/PvMWr702kYFUhE58duP7859/M5vbHXmfa3AXcd+XpHNlzt3rJFe/Qg+yDL0CKse7rMawb/1KFAhnkHHUF8VYdsTUrWP3aPVjBQgCy9jmZrF0PwyzBmnf+Q8nciahxC3KO/CPKbQpmFE0ezbqJr62/XGaPo8na/f8gkaB49hesff9J6kvPAw/g6ptvJB6P88oLQ3niwYfLvX7yWWdwWr+zSSRKWL1qNbddfyOzZ84kIyODm+66nZ27diUjI85rL7/K4/9+qN5y/VpP3fkPpnwynsbNmnLzE1X+GY2csmq3pbCkC4ELy5x6xMwe2SyhyvDKvf41BS4Bqvut7ACcCVRbuaehg4CVQPSVeyzGtpdfzfRrLqdo0UJ2fvBRln/8AWvmzllfZF3+AubcdRutTzuz3FuLlizmu8suxIqKiGXn0OWxISz/+EOKllT5IfpX+3D6Qn5YvIqRVx7KlHnLuG3EJJ75/YEblbtt+CRuOWF3dmvfjEuf/JSPpi+kd+fWACz4pZBPZiykbdOccu/p0WEr/vXb/eo9c1nvT5jOnPlLeOuBq5g0fR4DHxnOsLsu2ajcwXvtzFlH7ccRl91X7nzblk25Y8DJPDb8w/oLpRg5h17EqhdvwVYsIfeseymeOZ7E0g2Np8xdD8PWrGTlYxeT0bkP2Qf0p/C1e4g1b09m5z6sfPIylNuc3FMHsfKxSyBRwppxj5FY+D1k5pB79t8onjuJxNJ5xNvvRmbHfVn11OVQUoxymtTbjxKLxbh20EAuObs/+QsWMGTEy4wbM5bZM2euLzNq+EheeuY5AA7oeyhX3XQDl/U/j77/dxRZWVmcfuTRZGdn8+Lboxg1YiTzf/yp3vL9Gvsf1ZeDTjqGJ26/r+bCEVK8dtVnWJFXV5n/BLQvc7xNeK6yMj9KygCaAEuq+74+5l7/7gQ6SvpK0j3h42tJUySdXqZMn7DMFZI6SPpA0oTw0bM230jSOZKGS3pP0gxJt5R57WxJ48Pv8XA4aQNJZ4RZvpZ0V5nyKyX9XdI3ksZKalnJ99tT0jhJX0oaLaltNdn+IGmqpMmSng97IS4Grggz9ZF0bDjzc6KktyW1lhQLf5aW4XVi4QzRjfJsitydu7Dmpx9ZN/9nrLiYZe+8TdOefcqVWZe/gMLvZ2GJRLnzVlyMFRUFP2dWZrkWcn1799v5HNujPZLotm1zVqwpYlHBmnJlFhWsYdXaYrpt2xxJHNujPe98O3/96/e8MYUrjuxKFHfljh0/lRMO6oEkdu+8LQWr1rBwacFG5XbvvC2tmudtdH6bVs3YuUNbYvW41Ge8TScSvyzAludDopiiaR+QseM+5cpk7rgvRd+8A0Dx9I+Ib9sNgIwd96Fo2gdQUowVLCTxywLibTphq5YFFTtAUSGJpT+ixs0ByOp+JGvHvwQlxQBY4fJ6+1l23b07P86dy0/z5lFcVMToka9z0OF9y5VZtXLl+uc5DXMwsyAHRk5OQ+LxOA2ysylaV8SqFSuJWqfuu5LbuHHUMWpWf2PunwOdJG0vKQv4DTCiQpkRQP/w+SnAO1b6H7IK3nKvf9cBu5rZ7pJOJqjQugMtgM8lvR+WudrMjgGQ1BA4zMzWSOoEPAfsVcvvtw+wK7A6vP7rwCrgdKCXmRVJ+jdwlqS3CWZZ7gksA96SdIKZvQrkAl+Y2RWSbgZuAS4r/SaSMoHBwPFmtij8oPJX4Lxq/h22N7O1kpqa2S+SHgJWmtm94TWbAfuZmUk6H/iTmV0laQhwFvAPoC8wycwW1fLfo1YyW7SkaGH++uN1ixeRu0vFCarVvL9lK3a8/V6yt96GHx/+12ZptQMsLFhD6yYbWtyt83JYWFBIy7zsMmUKad1kw3HrJjksDD8AvDt1Pq3ycujcduPW4uQflnLq4Hdp2TibK4/qyo6tN65cN1X+0gLatNjwvdtslUf+0oJKK/ItRY22IrFiw38vW7GEeNudKpRpvqGMJWDtKpTTmFijrSiZP219ucSKxajRVuXfm9eKeKsdKJk/HYBYs3ZkbNOF7N5nY8XrWDPucRL5M6kPLVu3ZsHPGz7ILZy/gF13775RudP6nc1Z559HZmYmF515NgBj3xjFQYf15a3xn5Cdk83f/vJXCpbX3wePdFebmfC1EY6hXwaMBuLAY2b2jaRBBH+TRwCPAk9LmgksJfgAUC2v3Dev3sBzZlYC5EsaB+wNVGy6ZAL/krQ7UALsRO2NMbMlAJJeDr9nMUEF/nnYqswBFobf+73SilLSM8ABwKtAAnghvOYQ4OUK36czwYeIMeE148B8qjYZeEbSq+H1K7MN8ELYA5AFzA7PPwYMJ6jczwMer+zNZceybui8Aye1a11NnPpVtGgh317wWzK3akHHv9zJsvffpXjZsi32/WujcF0x/x03nYfO3bgjaJd2TRh1zeE0bJDBB9PyueKZ8Yy8sm8lV3F1kplNw+OuZc27/4V1hcG5WBxlN2LVs9cQa9OJhsf+iZX/vbD669SzoU8PYejTQzjyuGM5f8Cl3HLVn+javRslJSUcsW9PGjfJ49Ghz/PZhx/z07x5NV/QQaz+qk8zewN4o8K5m8s8XwOcWpdreuWeHK4A8gla+DFgTfXFy6nYNWOAgCfN7PqyL0iqeHtFXa4r4Bsz27+W7z+a4IPDscCfJVU2E2owcJ+ZjQgn2w0EMLN5kvIlHULQM3FWpQHLjGV9eUjParuoKipavIjMVhs+DGS1aEnRorp3DhQtWUzh7O9ptNvu6yfcbarnP/2elz+fC0DXbZqRv7xw/Wv5BYW0yis/dt4qL4f85Rt+ZfKXF9IqL5sfl67mp2WrOW3wu+F71/CbB8bxzO8PoEXjDS39Pp1bc/uISSxbtZZmuQ02Of8zb37C0DFfALDbjluzYPGG1uCCJQW0jrDVDmArlxBr3GL9sRpvRWLlkgpllhJr3IKSlUtAMWiQixWuILFyCSrz3ljjFljpe2NxGh53HUXfjqN45qcbrrViCUUzguPEghlgCZSThxVuPDxRV4vy82nTbsPoWKu2bViYn19l+dEjX+P62wYBcNTxx/HJuA8oLi5m2ZKlTPryS7p0280r91qq7Zh7VHzMvf6tAEoHjD4ATpcUD8eMDwDGVygDweSI+WaWAPoRtIpr6zBJzSXlACcAHwFjgVMktQIIX98u/N4HSmoRjsGfAYwLrxMjGMuBYLJfxRlM04CWkvYPr5kpqWtlgSTFgPZm9i5wbfjzNari5y6dONKf8v5L0IMwLOz5qFervvuW7K23IatNW5SRQbND+vLLJ7WbtJXZouX6mbLxRo1ptGs31sybW2/ZfrPfDgwdcDBDBxzMwbu0YeTEeZgZk39YSqMGmeW65AFa5mWT2yCDyT8sxcwYOXEeB+/Slk5t8njvhqN485rDefOaw2mdl83zlx5Ii8bZLF6xZv3Y65R5y0gYNG1Yu9m/NTnrqP0Zft8Aht83gL77dOHV9yZiZnw17QcaN8yOtEseoGTBDGJN26K8VhDLILNzH4pnjS9XpmjWeDK7HgJAxk69KPlhMgDFs8aT2bkPxDNQXitiTdtSsmAGANmHD6BkyTzWfVl+uLRo5mdktA8+28aatYN4Zr1U7ADfTJpM+w7b0W6bbcjIzOSIY49m3Jix5cq077Dd+ud9DjmYeXPmADD/55/Zu2cwoTI7J4fdevRgzqxZ9ZLrf4GyGtTqEZXk/uiRgsxsiaSPJH0NvEnQPT2JoCX8JzNbIGkJUCJpEvAEwcz6lyT9FhhFMGZeW+OBlwi6uIeY2RcAkm4kGFOPAUXApWb2qYKlDd8laIm/bmbDw+usAvYJ37eQYMy+7M+1TtIpwD8lNSH43fkH8E0lmeLAkLCcgH+GY+4jgRfDHoQBBC31YZKWAe8A25e5xgiC7vhKu+Q3WaKEHwbfR6e7/o7icRa/+Rpr5sym7Tnns3r6dyz/+EMadt6FjoPuIN6oMU337027c37H1PPOJnu7Dmxz8QBKO0nyhz7Hmtnfb5aYfTq35sPp+Rxz39tkZ8YZdFKP9a+dNvhdhg44GIA/H9eNm16ayNriEnp1ak3vnVpVe90xX//M0PFzyIiJBplx7jp9r80yMfDAPTszbsI0Drvkb+Q0yOT2y05e/9rxVw5m+H0DALj7qTd57f1JFK4t4oDz7+TUvnsx4Dd9mTzjRy67awgFqwp59/NvGfzCWF6//4+bFsoSrHnnERqePBDFYqz7eiyJJfNo0PNMSvJnUjxrPEVTxpBx1BU0Ou+h4Fa41+8FILFkHkXTP6LROf/CEgnWjH0YLEF8613I6nowJYvmkNHv7wCs/XAIxbO/pOjrt8k+YgC5/f8JJcUUvvmPTctfRklJCXfdfCsPPPU4sXicEUOH8f2MGVx8xeVMnfI17789ltP792PfXr0oLi6iYHkBN1/1JwCGPjWEgffcxbC33kQSI4a9yIzvptXwHTe/R2+9i+lfTWHl8gKuP+W3HHPuWfQ6+oioY22kHu9z3yxUw4Q7l8QknQPsZWaX1VS2FtdaaWaNNj1V/ZC0F/B3M+tTY2Hq3i0fta6X9I46Qp1l71JxXY3kVjDqqagj1NlBgyv7rJzc7v10VNQR6uyQNjtu8ifZwheurNXfnJzT74tk+zhvubukE/Yu/J4qxtqdcy5qyT69rKc1AAAekElEQVTmntzpHACSjmDjjQJmm9mJBN36m+zXttolPQD0qnD6fjP71d3pZnYnwVoAzjmXnLxyd5vKzEYT3AOZdMzs0qgzOOfclpbsY+5euTvnnHN1pKzsmgtFyCt355xzro685e6cc86lGx9zd84559KLz5Z3zjnn0k09bRyzuXjl7pxzztWRMn1CnXPOOZdWvFveOeecSzfeLe+cc86lF9Xjfu6bQ3Knc84555JRknfL+65wzlVD0oVm9kjUOerCM29+qZYXUi9zquVNNrGoAziX5C6MOsCv4Jk3v1TLC6mXOdXyJhWv3J1zzrk045W7c845l2a8cneueqk45ueZN79UywuplznV8iYVn1DnnHPOpRlvuTvnnHNpxit355xzLs145e6cc86lGa/cnXPuV5DUTFK3qHNURlJc0r1R56grSVtFnSFdeOXuXBUk9ZZ0bvi8paTto85UFUl3S8qTlClprKRFks6OOldlJE2RNLmqR9T5qiPpvfDfuTkwAfiPpPuizlWRmZUAvaPO8St8KmmYpP+TpKjDpDKfLe9cJSTdAuwFdDaznSS1A4aZWa+Io1VK0ldmtrukE4FjgCuB982se8TRNiJpu/DppeHXp8OvZwGY2XVbPFQtSZpoZj0knQ+0N7NbJE02s6RrwUt6ENgaGAasKj1vZi9HFqoGYYXeFzgP2BsYCjxhZtMjDZaCknvle+eicyLQg6B1hpn9LKlxtJGqVfr/8tEEH0KWJ2vDx8zmAkg6zMx6lHnpOkkTgKSt3IEMSW2B04A/Rx2mBtnAEuCQMucMSNrK3YLW5hhgjKSDgSHAJZImAdeZ2SeRBkwhXrk7V7l1ZmaSDEBSbtSBavCapO+AQuD3kloCayLOVBNJ6mVmH4UHPUn+ocJBwGjgIzP7XNIOwIyIM1XKzM6NOkNdhWPuZwP9gHxgADAC2J2gByJph8aSjXfLO1cJSVcDnYDDgDsIugmfNbPBkQarRjgOvNzMSiQ1BPLMbEHUuaoiaU/gMaBJeOoX4DwzmxBdqtQnaTBBC71SZvaHLRinTiRNJximedzMfqzw2rVmdlc0yVKPV+7OVUHSYcDhgIDRZjYm4kjVClu+HSjTI2dmT0UWqJYkNQEws+VRZ6mJpJ2AB4HWZrZrOFv+ODO7LeJo60nqHz7tBXQBXgiPTwWmmtnFkQSrBUkyr5TqhVfuzlVDUh7lK8ulEcapkqSngY7AV0BJeNqSvJXWGrgdaGdmR0nqAuxvZo9GHK1KksYB1wAPl84XkPS1me0abbKNSfoU6G1mxeFxJvCBme0XbbKqhcNJfwK6EswZAMDMDqnyTa5SPubuXCUkXQTcSjBunSBovRuwQ5S5qrEX0CXFWj1PAI+zYWLadIJWZtJW7kBDMxtfYbJicVRhatAMyANKP5A2Cs8ls2cIfgeOAS4G+gOLIk2Uorxyd65yVwO7mtniqIPU0tdAG2B+1EHqoIWZDZV0PYCZFUsqqelNEVssqSPhmLakU0jef/M7gYmS3iX4cHoAMDDSRDXbyswelXS5mY0Dxkn6POpQqcgrd+cqNwtYHXWIOmgBTJU0HlhbetLMjosuUo1WhbOjSyvK/YBkH3e/lGAr0p0l/QTMJpjdnXTM7HFJowlmnn8LvAn8HG2qGhWFX+dLOpogb/MI86QsH3N3rhKSehB0GX9G+coyKcewJR1Y2fmw9ZOUJO0BDAZ2Jeh5aAmcYmZJvUodrL81MmZmK6LOUpVwoZ3LgW0I5mLsB3ySzOPXko4BPgDaE/xu5AEDzWxkpMFSkFfuzlUibAF/CEwhGHMHwMyejCxUDcIJanuHh+PNbGGUeWpDUgbQmaDbeJqZFdXwlkhJurKS08uBL83sqy2dpzqSphD8Pnwarl64M3C7mZ0UcbQqlV33oLpzrmZeuTtXidJlRqPOUVuSTgPuAd4jqCj7ANeY2YtR5qqMpGorlyRfHvVZgsmLpS3JY4DJBLcgDjOzuyOKthFJn5vZ3pK+AvY1s7WSvjGzrlFnq4qkCWa2R03nXM18zN25yr0p6UKCP+Jlu+WT8lY4ghnne5e21sNbit4Gkq5yB46t5rWkXh6VoIt7DzNbCev3IHidYLLal0DSVO7Aj5KaAq8SLOe6DJgbcaZKSdof6Am0rNA7kgfEo0mV2rxyd65yZ4Rfry9zLplvhYtV6IZfQpIu5ZqKy6KW0YoyH/YIJoC1NrNCSWureE8kzOzE8OnAcMZ8E2BUhJGqk0Vwq14GUHYPhwLglEgSpTiv3J2rhJml2hrWo8KZ0c+Fx6cDb0SYp0apuIgNwX3Yn0kaHh4fCzwbTrCbGl2s6iXzxEpYn2+cpCfKbCwUAxqZWUG06VKTj7k7V4akQ8zsnarGhZN8PPhkgiVHIViJ7JUo89RE0puEi9iYWfdwct1EM9st4mjVkrQ3QRcyBBvIfBFlnnQSzmm4mGCVxc8JuuXvN7N7Ig2Wgrxyd64MSbeGe3Q/XsnLZmbnbfFQaarMhK/1kxdL96WPOlt1JMWB1pRflviH6BKlj9L//pLOAvYg2P73SzPrFnG0lOPd8s6VYWa3hE8Hmdnssq9JSrquekkfmllvSSsovxOYCD6M5EUUrTZSbhEbSQOAWwi2Iy1hw7LEXvnUj8xwDfwTgH+ZWVHptsuubrxyd65yLxG0HMp6EdgzgixVMrPe4dfGNZVNQlcS7NXdUdJHhIvYRBupRpcDnc1sSdRB0tTDwBxgEvC+pO0IJtW5OvJueefKCBf66EpwS9M1ZV7KI7hvPCnvEZb0tJn1q+lcsknBRWzeBQ4r3WnNbV4KduiJl9nZrn8yLySVTLzl7lx5nQkWJmlK+fuxVwAXRJKodsp96AgrzaTqZahI0qXAM2b2TXjcTNIZZvbviKNV53vgPUmvU379g/uii5S+wl0Oy36Quhzwyr0WvHJ3rgwzGw4Ml7S/mX1SVTlJ15vZHVswWpU5gBuAHEml3ZcC1hFscJLMLjCzB0oPzGyZpAuAZK7cfwgfWeHDbVmquYgD75Z37ldJtiUxJd1hZtfXXDJ5hGufdyvdgz6chT45WYc+XPSS7f+7ZOYtd+d+naRqQZjZ9ZKaAZ2A7DLn348uVY1GAS9Iejg8vojkXUENWL+s758IhkHK/jsn7U5raSap/r9LZl65O/frJFWXV1XbewLJXOlcS1Ch/z48HgP8N7o4tfIM8ALBvIyLgf7AokgT/W/x3eFqybvlnfsVkm3XuFTc3jMVSfrSzPaUNLl0YZXSxXiizpYOUnRJ4qSUlBtLOJcChkUdoII1ZrYGQFIDM/uOYOZ/0pLUS9IYSdMlfS9ptqTvo85Vg9Jb9eZLOlpSD6B5lIHSzBPAaKBdeDwd+GNkaVKYd8s7V4akwVTT5W5mfwi/3r7FQtVOymzvWcajwBUEW6WWRJyltm6T1AS4ChhMsP7BFdFGSistzGxoeBcIZlYsKVV+N5KKV+7OlVe6CUgvoAvB+CrAqST3rl+ptL1nqeVm9mbUIerCzF4Lny4HDo4yS5pKuSWJk5WPuTtXCUmfAr3LrIyVSbDT2n7RJitPUrVdwma2dEtlqStJdwJx4GXKLwgzIbJQNQhny18AdKD8xjG+oVA9kLQHQY/IrsDXhEsSm9nkSIOlIG+5O1e5ZgRdrqWVY6PwXLL5kqCVU9ktQgbssGXj1Mm+4de9ypwzknuG/3DgA+BtUmcoIWWY2QRJB5JCSxInK2+5O1cJSecCA4F3Cf7IHAAM9HWt/7elwpa0qUhStXd1mNnLWypLuvDK3bkqSGrDhtblZ2a2IMo8lQm7MauUzF3cAJKOZuMFYQZFl6h6km4DPjazN6LOkk4kPV7Ny+bDHnXnlbtzVUiFFd/CyXNVsWReOU3SQ0BDgolp/yXY7nW8mf0u0mCVkLSCDcMfuQRzBIrCYzOzvAjjObcRr9ydq0RVK74lc2WZakoXginztRHwppn1iTqbi0Y4U/4WoDfBh6kPgUFmtiTSYCnIF7FxrnKXE6z4NtfMDgZ6AL9EG6lqkhpKulHSI+FxJ0nHRJ2rBoXh19WS2hG0hNtGmKdGkk4M73MvPW4q6YQoM6WZ5wmW8z2ZoCdnERtuR3V14JW7c5VLtRXfHifY5rVnePwTcFt0cWrltXDhnXuACcAc4LlIE9XsFjNbf9+1mf1C0NJ09aOtmf3FzGaHj9uA1lGHSkV+K5xzlUu1Fd86mtnpks4AMLPVkpJ6By0z+0v49CVJrwHZZSvOJFVZg8j/jtaftyT9BhgaHp9CsBytqyMfc3euBuF9t02AUWa2Luo8lZH0MXAo8JGZ7SGpI/Ccme0TcbQqSboUeCZs/ZZOYDzDzP4dbbKqSXqMYHjmgfDUpUBzMzsnslBpJJy4mAskwlMxYFX43Ccu1oFX7s5VQVJvoJOZPR6uTNbIzGZHnasykg4DbiRYMvctguVzzzGz96LMVZ3K7hlPtt32KpKUC9wE9CWY8DUG+KuZrar2jc5tYV65O1cJSbcQrJzW2cx2Cid8DTOzXhFHq1I403g/gtuzPjWzxRFHqla4TW03C/8ISYoDk82sa7TJfj1Jg81sQNQ5Upmk4wgWjQJ4r8x6/q4OfEKdc5U7ETiOsEvQzH4GGkeaqBqSTgSKzez18I9hcQrM4h4FvCDpUEmHEkymS/bNbmqStB/+UkG438DlBJs0TQUul3RHtKlSk7fcnauEpPFmto+kCeEYdi7Bfe7dos5WmRTt4o4BFxJ0cUPQxf1fM0vZNdtLf1+izpGqJE0GdjezRHgcByYm6/93ycxneTpXuaGSHgaaSroAOA/4T8SZqpNys7jDP+APhY+NSHrJzE7esqlcEmjKhg2bmlRX0FUtqf/ndy4qZnZvOEmtgOD+9pvNbEzEsarzhaT7KD+L+8sI89SHZN7RripJffthCrgDmBguq1y6YdN10UZKTd4t71waqDCLG4Iu7ttSeRZ3KnZxSzrHzJ6IOkcqk9SWYHVICPYaSLoNm1KBV+7OlVFmg5CNXsLvs92ikrFylzSSjX8/lgNfAA+Xrmrofp1w4aWzgB3MbJCkbYE2ZjY+4mgpxyt359KApJ2Aq4EOlBluS+WNbpJxQqCk+4GWbFgm93SCoRsD8sysX1TZ0oGkBwkWsDnEzHYJFzZ6y8z2ruGtrgIfc3cuPQwjmJj2XyAlZptLutzM7q/m3LURxKpJzwoVzUhJn5vZ3pK+iSxV+tg3vDtlIoCZLZOUFXWoVOT3uTuXHorN7EEzG29mX5Y+og5Vg/6VnDun9ImZvbXlotRao7CrGIDweaPwMCmXJk4xReHtb6ULG7Vkw1K0rg685e5cehgp6RLgFWBt6UkzW1r1W6IRbm5zJrC9pBFlXmrMhlugktVVwIeSZhHMw9geuCSc0PhkpMnSwz8JfodbS/orwcYxN0YbKTX5mLtzaUBSZWvem5kl3e1kkrYjqBTvoPxtTisIlp8tjiRYLUlqAOwcHk7zSXT1S9LOBJsgAbxjZt9GmSdVecvduTRgZttHnaG2zGwuwfa5+0tqzYbbnr5N9oo9tCcbJi52l4SZPRVtpLTSECjtms+JOEvK8pa7c2lC0q4Eu8Jll55L5kpH0qnAvcB7BF3cfYBrzOzFKHNVR9LTQEfgKzZMXDQz+0N0qdKHpJuBU4GXCH4nTiDYsOm2SIOlIK/cnUsD4S52BxFU7m8ARwEfmtkpUeaqjqRJwGFmtjA8bgm8bWbdo01WNUnfAl3M/3BuFpKmAd1Lhzok5QBfmVnnaJOlHp8t71x6OIVgnHKBmZ0LdCf51+WOlVbsoSUk/9+kr4E2UYdIYz9TpucJaAD8FFGWlOZj7s6lh0IzS0gqlpQHLATaRx2qBqMkjab8gjBvRJinNloAUyWNp/xdCcdFFymtLAe+kTSGYMz9MGC8pH8C+PBH7Xnl7lx6+EJSU4Kd674EVgKfRBupemZ2jaST2bAH+iNm9kqUmWphYNQB0twr4aPUexHlSHk+5u5cmpHUgWAp1MkRR3GuXvk2wLWX7ONbzrlakHSipCYAZjYH+EHSCdGmqp6kkyTNkLRcUoGkFZIKos5VGUkfhl9XhFkLkj1zmkq6dRuSlbfcnUsDkr4ys90rnEu6jVfKkjQTONYXKXG1lYw7BSYrb7k7lx4q+3852efU5KdaxS7pd5WcuzOKLM5VJ9n/53fO1c4Xku4DHgiPLyWYWJfMvpD0AvAq5WeevxxdpBqdLGmNmT0DIOkBfBW1LUlRB0gVXrk7lx4GADcBLxDcQjSGoIJPZnnAauDwMucMSOrKHRghKQEcCfxiZudFnOl/STJuA5yUfMzduf8Bkgab2YCoc9SFpOvN7I6ocwBIal7msDFBb8NHwM2QnLvvpRJJUwi3ea34EsHyvt22cKSU55W7c/8DUnEiUjJlDnfdM8LKhvLdw0m5+14qCXcKrFK42ZCrA++Wd84lq6QZX02lXfdSkVfe9c9nyzvnklXSdStKypT0B0kvho/LJGVGnStdSNpP0ueSVkpaJ6nE1xH4dbxyd+5/Q9K0gusgGTM/SLCf+7/Dx57hOVc//gWcAcwguAvhfDbcAeLqwLvlnUszkmJAIzMr2+K5P6o8m2BY1AEqsXeFLWnfCbeudfXEzGZKiptZCfC4pInA9VHnSjXecncuDUh6VlKepFyCbUmnSrqm9HUzeyKycFWQdHeYOVPSWEmLJJ1d+rqZ3R5lviqUSOpYeiBpB6AkwjzpZrWkLOCr8PfjCrye+lX8H8259NAlbKmfALwJbA/0izZSjQ4PMx8DzAF2BK6p9h3RuwZ4V9J7ksYB7wBXRZwpnfQjqJcuA1YRbFt8UqSJUpR3yzuXHjLDiV0nAP8ysyJJSTchrYLSvz9HA8PMbLmUjMPsG5jZWEmdgM7hqWlmtra697g6OcHM7gfWALcCSLqc1BxWipS33J1LDw8TtH5zgffD+4aTfZbxa5K+I5iUNlZSS4I/6kkr/AB1EcHiNTcDF/hs+XrVv5Jz52zpEOnAF7FxLk1JyjCz4qhzVCdc+W25mZWE8wUam9mCqHNVRdJ/gUzgyfBUP6DEzM6PLlXqk3QGcCbQG/igzEt5BP++h0YSLIV5t7xzaUDSzVW8NGiLBqkDSSeVeV76dLmkhJktjCZVjXy2/ObxMTAfaAH8rcz5FcDkSBKlOK/cnUsPq8o8zyaYpJbs26n+DtgfeDc8PohgJ7vtJQ0ys6ejClaNEkkdzWwW+Gz5+hKuUDcX2F9Sa2Dv8KVvk733KVl5t7xzaUhSA2C0mR0UdZaqSBoN/NbM8sPj1sBTBIuYvG9mu0aZrzKSDgUeB74PT3UAzjWzd6t8k6s1SacC9wLvESxi1Ae4xsxejDJXKvKWu3PpqSGwTdQhatC+tGIPLQzPLZVUFFWoGnxEMHnxUOAXYDTwSaSJ0suNBEMfCwHCSZZvA16515FX7s6lgQpbZsaBliTxeHvoPUmvsWElupPDc7kEFWcyeorgLoS/hMdnAk8Dp0aWKL3EKsy3WILf1fWreLe8c2mgwpaZxUB+so9VKphFdzLQKzz1EfCSJfEfJUlTzaxLTefcryPpbqA78Fx46nRgspldG12q1OQtd+fSgJnNldSdYIwS4H2SfJZxWIm/SGp1uU6QtJ+ZfQogaV/gi4gzpRMjGPboHR4/AuwXXZzU5S1359JAuIrXBcDL4akTgUfMbHB0qaoX3gp3F9CKYPKUCOr8vEiDVaLMsEcmwep0P4TH2wHfecu9fkiaYGZ7VDg32cy6RZUpVXnl7lwakDQZ2N/MVoXHucAnyfxHUdJM4FgzS/Zb9ioOe2wkvJXL/UqSfg9cAuwAzCrzUmPgIzM7u9I3uip5t7xz6UGUv9+6hOTcD72s/FSo2MEr7y3gWYINj+4AritzfoWZLY0mUmrzyt259PA48JmkV8LjE4BHI8xTG19IegF4FVi/+YqZvVz1W1w6MrPlwHKCNQ5cPfBueefShKQ92DAR6QMzmxhlnppIeryS02Zm523xMM6lGa/cnUthkvLMrCDcgGUj3qXp3P8mr9ydS2GSXjOzYyTNZsMiNrBh5vkOEUWrkqQ/mdndkgZTPjMAZvaHCGI5l1Z8zN25FGZmx4Rft486Sx2UTqLz+8Od20y85e5cGpA0gmBVr+FmtjrqPLUhaXszm13h3N5m9nlUmZxLF75mr3Pp4W8Eq9N9K+lFSadIyo46VA1elLR16YGkA4HHIszjXNrwlrtzaURSHDiEYLW6I5NxtbdSkvYG/g0cC+xBcI/zMWY2L9JgzqUBH3N3Lk1IyiGoKE8nqCyfjDZR9czsc0l/AN4C1gB9zWxRxLGcSwvecncuDUgaCuwDjAJeAMaZWSLaVJWTNJLys+S7APOBZQBmdlwUuZxLJ165O5cGJB0BvG1mJTUWjlg4tl4lMxu3pbI4l668cncuDUhqCFwJbGtmF0rqBHQ2s9cijlYtSa2BvcPD8Wa2MMo8zqULny3vXHp4HFgH9AyPfwJuiy5OzSSdBowHTgVOI1gb/5RoUzmXHrzl7lwakPSFme0laaKZ9QjPTTKz7lFnq4qkScBhpa11SS0JhhaSNrNzqcJb7s6lh3XhbHkDkNSRMjutJalYhW74JfjfJOfqhd8K51x6uIVgpnx7Sc8AvYBzIk1Us1GSRhOsrAfBLXxvRJjHubTh3fLOpThJMeAUYCywH8GmMZ+a2eJIg9WCpJMov03tK9WVd87VjlfuzqWB0jH3qHPUVThbfh+C4QSfLe9cPfHxLefSw9uSrpbUXlLz0kfUoapTZrb8KfhseefqlbfcnUsDleznDkAy7udeymfLO7f5+IQ659JDF+ASgvFrAz4AHoo0Uc18trxzm4lX7s6lhyeBAuCf4fGZ4bnTIktUM58t79xm4t3yzqUBSVPNrEtN55KNz5Z3bvPwlrtz6WGCpP3M7FMASfsCX0ScqTY+BkqABPB5xFmcSxvecncuDUj6FugM/BCe2haYBhQDZmbdospWFUnnAzcD7xDcm38gMMjMHos0mHNpwCt359KApO2qe93M5m6pLLUlaRrQ08yWhMdbAR+bWedokzmX+rxb3rk0kIyVdy0sAVaUOV4RnnPObSKv3J1zW5SkK8OnMwkWrhlOcPve8cDkyII5l0a8cnfObWmNw6+zwkep4RFkcS4t+Zi7cy4pSRpsZgOizuFcKvLVoJxzyapX1AGcS1VeuTvnnHNpxit355xzLs145e6cS1aKOoBzqcord+dc5CTFJOVVOH1/JGGcSwNeuTvnIiHpWUl5knKBr4Gpkq4pfd3MnogsnHMpzit351xUuphZAXAC8CawPdAv2kjOpQev3J1zUcmUlElQuY8wsyKCleqcc5vIK3fnXFQeBuYAucD74eY3BZEmci5N+Ap1zrmkISnDzIqjzuFcqvO15Z1zkZB0cxUvDdqiQZxLQ165O+eisqrM82zgGODbiLI4l1a8W945lxQkNQBGm9lBUWdxLtX5hDrnXLJoCGwTdQjn0oF3yzvnIiFpChtufYsDLfHxdufqhXfLO+ciEd76VqoYyPeZ8s7VD6/cnXORkdQd6BMevm9mk6PM41y68DF351wkJF0OPAO0Ch/PSBoQbSrn0oO33J1zkZA0GdjfzFaFx7nAJ2bWLdpkzqU+b7k756IioKTMcQm+h7tz9cJnyzvnovI48JmkV8LjE4BHI8zjXNrwbnnnXGQk7QH0Dg8/MLOJUeZxLl145e6c26Ik5ZlZgaTmlb1uZku3dCb3/+3dP49NURiF8WfRoOATIDERiUIhwgSVhmJ0E0Kl0fgGKo1CJHrRiGIKohKFgkKmUUyUJioh0U0lQYw/r+LeKSRiImTezM7z684+t1jdyjn3PXtrNJa7pA2V5HFVzSV5w6/ntweoqtrXFE0ahuUuSdJgnJaX1CLJoyQXkuzoziKNxnKX1OUWk93plpM8TDKfZFt3KGkEvpaX1CrJVuAUcBk4U1U7myNJm57fuUtqk2Q7cBY4DxwG7vUmksbgk7ukFkkeAEeBJ8B94HlV/ehNJY3BcpfUIslp4GlVfV/3x5L+igN1krosAleT3AFIsj/JXHMmaQiWu6Qud4FV4Pj0+j1wvS+ONA7LXVKXmaq6CXwFqKpPeCqc9F9Y7pK6rE6n5QsgyQzwpTeSNAY/hZPU5RqTSfndSRaAE8Cl1kTSIJyWl7ThkmwB5oFnwCyT1/EvqmqlNZg0CMtdUoskS1V1pDuHNCLLXVKLJDeAFSYb2HxcW/c8d+nfWe6SWvzmPHcAPM9d+neWu6QW00n5K8BJJiW/CNyuqs+twaQBWO6SWkz3lv8ALEyXLgK7qupcXyppDJa7pBZJXlXVwfXWJP09N7GR1OVlktm1iyTHgKXGPNIwfHKX1CLJMnAAeDdd2gO8Br4BVVWHurJJm53lLqlFkr1/ul9VbzcqizQay12SpMH4n7skSYOx3CVJGozlLknSYCx3SZIGY7lLkjSYn+jOzbn8GxVy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6" name="AutoShape 10" descr="data:image/png;base64,iVBORw0KGgoAAAANSUhEUgAAAfcAAAGWCAYAAABl3crYAAAABHNCSVQICAgIfAhkiAAAAAlwSFlzAAALEgAACxIB0t1+/AAAADh0RVh0U29mdHdhcmUAbWF0cGxvdGxpYiB2ZXJzaW9uMy4yLjIsIGh0dHA6Ly9tYXRwbG90bGliLm9yZy+WH4yJAAAgAElEQVR4nOzdd3hUZfbA8e+ZyaSHFiAE6UWkgxUFAQUREbuiYgNdcS3YKwoCdt3frruuq4sNLOiCDVBRQQQERFCQLkW6koSEtEmdcn5/3JtkJqQNJCTG9/M882Tuvee+98wwzJn3vU1UFcMwDMMw6g9HbSdgGIZhGEb1MsXdMAzDMOoZU9wNwzAMo54xxd0wDMMw6hlT3A3DMAyjnjHF3TAMwzDqGVPcDcMwDKMWicibIpIiIhvLWS4i8i8R2SEi60XkxMraNMXdMAzDMGrXdGB4BcvPAzrbj3HAK5U1aIq7YRiGYdQiVV0KHKog5CLgbbWsBBqJSGJFbZribhiGYRh123HAvoDp/fa8coXVaDqGcYwsStrxh7qO8klv313bKYQs5pShtZ1CSPa//m5tpxCyBp3iajuFkO36rqC2UwjZSYtWyNG2UdXvnCGJnW/BGkovMk1Vpx3t9itjirthGIZhhMjnr1p/wi7kR1vMfwNaB0y3sueVywzLG4ZhGEaIfH6t0qOazAWut4+a7wdkquqBilYwPXfDMAzDCJHPX31ticj7wGCgqYjsBx4HXACq+irwBTAC2AHkAmMra9MUd8MwDMMIkcdbfdVdVa+uZLkCt4fSpinuhmEYhhGi6uy51wRT3A3DMAwjRNW4P71GmOJuGIZhGCHym+JuGIZhGPWLGZY3DMMwjHqmsBoPqKsJprgbhmEYRohMz90wDMMw6hlzQJ1hGIZh1DOm524Yf0BvP/siG75fRVzjRkya/p9juu2w9icSOWQciAPP+q8p+OHD4ABnGFHn34szoROal03u3OfQrBQAIk67Alevc0D95C+chnf3GgDibnkDLcwDvx9VHzlv3xPUZPgplxB11k1kvTQazcs6qvxVlWdmLWfpxj1EhYfx1A1n061Ns8PiNu05yKMzFpHv8TKwR1seGdUfEeG+175mV3IGANm5hcRFh/PxY6Mo9PqY8t4SNu05iIjwyKj+nNqlwhtjVVlUr9Npct394HDgXvwpmfNmBAeEuWh26xTC23XF787k4EuP4E09AE4nTf8ykfD2J4DDSc6yz8mcOx2A+JsnEd13AL6sdH5/+MpqybOIq9MpRJ93B4iTgjWfk7/s/eAAp4uYSx8hLPF4NC8L9+wp+DOSCetwEtHnjANnGPi85H79Kt5da8EVQeyoyTgbt0TVj2frCvIWvlatOQdqcMpptL7jbnA4Sf1iHsnvvxO0PLZXH1rffhdRHTqy84nHyVj6LQDhCS3oOPUZEEHCwkj55ENS531aY3lWxK91u+duri3/JyIi7mpqZ4yI/LuC5ReLSLeA6aki8oe6pdjp5w1l/AtTj/2GxUHk0FvJmf047jduw9V1EI741kEh4T2Hofk5uF8bR+GPc4gcPAYAR3xrXF0H4n7zNnJmP07kObeClPwXz/lgAu4Zdx5W2CWuKWHt+uLPTKmWl/Ddxr3sSclg/tTRTL5mEFNnLi0zburMpUy5dhDzp45mT0oGyzbtBeD/bh7Gx4+N4uPHRnHOiR0Y2rcDAB8u2wLAp5Ou5PW7RvLCRyuq53QkcdBkzEMkP38nvz14BTGnn4vruPZBIXGDL8Kfk81v911C1vyZNL56PAAxpw1FXOH8/vBVHHjsWuLOvpSwptZttt3fzSP5+fFHn18Z+UaffxfZ7z5M5stjCO85BEeztkEhESeOQPOyyfzXteR/P5uoc24BQHMzyZ45gaz/3ETOJ88Qe+kjxevkL/8fmf++gaxXbyasTQ9cnU6t/twBHA7a3HU/2x++j81jR9Pk7KFEtm0XFFKYnMTu557k0DcLguZ70lL55Y5xbBk3hl9uu5kWV1+HK75pzeRZCZ+/ao/aYoq7URMuBoqLu6pOUtWFtZhPyDr37kFM3LG//aYz8Xj8GQfQzGTwe/FsWYqrU7+gmLDO/fBs/AYAz9ZlhLXpDYCrUz88W5aCz4tmJuPPOIAz8fhKtxl19s3kL34LqJ6eyKL1u7mwXxdEhN4dWpCdV8DBzJygmIOZOeTkF9K7QwtEhAv7deGbdbuDYlSVr37awfkndwLg1wOHOM3uqcc3iCYuKoKNe47+B0lEx+54k/fhPfgb+LzkrPya6JMGBcVEnzQI99LPAMhZ9Q2R3e3CpyARkeBwIuGRqNeDP896rQW/rMXvPrpRkLKEHXcC/kO/408/AD4vhRsXEX5C/6CY8BP6U/jzVwAUbl6Cq/2JAPiSdqDZadbzlN0QFgFOF3gK8O7+2VrZ58V3YDuOhoePtlSHmBO6kf/bfgoP/I56vaQvWkijM84MiilMTiJv56+oP7g6qteLejwASLgLkaO+c+sRK/RqlR61xRT3PykReUBEVovIehGZEjD/UxH5SUQ2ici4gPljRWSbiKwC+pfZqBV3BnAh8IKI/CwiHUVkuohcbi/fLSLP2Mt+FJETReQrEflVRP5aWX71ncTGo9kHi6f92alIXHxQjCM2Hn+WHaN+tCAXiWqAxMXjD1hXs1ORWHtdVWJGTSX2+hdx9T63OCas02n4s9PwH9xVba8hJSOHFo1ji6cTGsWSnBFc3JMzckhoHFM83aJRDCmlYn7acYD4uGjaJjQCoEurpny7fjden5/9qVls3nuQpPSjH4xyNmmONy25eNp7KAVn4+bBMY2b4z1kx/h9+HPdOGIbkrNqIVqQT+uXv6TVPz8j8/N38edUf0EPJA2a4gsYZfFnHsQRF9x7lbim+OxdNfj9aIEbiW4QFOPqNhDfge3g8wSvGxmD6/jT8excUyP5u5o2w5NS8n4Xph7E1azqPyRczZrT9bW36fXBpyR98C6etNSaSLNSx/iucCEz+9z/hERkGNAZOBUQYK6IDFTVpcCNqnpIRKKA1SLyERAOTAFOAjKBb4G1ZbWtqitEZC7wmap+aG+vdNheVe0jIv8ApmP9WIgENgKvVpKfcQTcMx9C3WlIdENiRj2JP20/vqQdRPQbRc6sibWdXpm+WL2dEad0Kp6+9IwT2HkgnVHPfEjLJnH06dACp6N2+ycRHXugfh/77hiOI6YBiRNfJ3/jKmsUoA5zNmtH9DnjyH77weAFDgcxl08k/4ePrZGBOshzMIUtN1+PK74pHZ94lvSl3+JNTz/mefjq9i53U9z/pIbZj6ICHYtVTJcCd4rIJfb81vb8FsBiVT0IICL/Ayof7y3fXPvvBiBWVbOBbBEpEJFGleRXzB5ZGAdwz/NPMPK6q44ipbpB3WlIXEkvxhHXtHgYtYjfnYajQTN87jQQBxIRjeZlodlpOALWlbimqDutuF2w9rl6tn+PM/F4NN+No2ECcWNfKo6PveFF3O/ci+ZkhJT3zMUb+XDZZgB6tG0e1KNOznCT0CgmKD6hUQzJ6SU99aSMHJoHxHh9fhau3cWsCZcXzwtzOnh4VMmg0TXPf0zb5g1DyrMsvkMphMUnlGynSXN86cHD/b70FMKaJOA7lAIOJ47oWPzuTGLOOJe89d+Dz4c/K538besI79C1Rou7ZqXibFgysuBo2Ax/dnDvVbNTcTZojjcrFRwOJCIWzbVGFKRBU2KvmkrOx8/iT/89aL2YC+7Hn/YbBSs/qrH8PakHcTUveb/DmzbDc/BgBWuU005aKnm7dhLbs0/xAXfHUl0/Wt4My/85CfCMqvaxH51U9Q0RGQwMBU5X1d5YxTWyBrZfYP/1Bzwvmg4rL7/SjajqNFU9WVVPrg+FHcB3YBvOxi2RhgngCMPVdSCeHT8ExXh3/ICrxxAAXF0G4N27HgDPjh9wdR0IzjCkYQLOxi3xHdgGrggIj7JWdkVYB8+l7sGfuofsl68l+783kf3fm9DsVNwz7g65sAOMHtyj+CC4IX3aM3flVlSVdTuTiI2MoFnD4OLerGEMMZHhrNuZhKoyd+VWzu7Vrnj597/sp32LRkHD+3mFHnILrCHkFZv34XQ46NSySci5llawczNhLVoT1qwlOMOI6TeM3J+CB4ly1ywlduBIAGJOHUL+ptUAeFOTiex2MmDte4/o3APP77uPOqeKeH//BUeT43A0agHOMMJ7nI3nlxVBMYVbVxDex9r9Et5tEJ5d1u9kiYwh7ppnyV34Gt59G4PWiTr7RiQyhtwvyz1Wtlrk/LKFyONaEd4iEQkLo/HZQ8n4flmV1nU1bYaEhwPgjI0jtkcv8vftqcl0y2WG5Y266CvgCRF5T1XdInIc4AEaAumqmisiJwBFR3L9APxTROKBLOAKYF0F7WcDR3M0Wpn5qWr1HM5dBW9MeY5tP2/AnZnFI5dfz8ix19D//HMrX/FoqZ+8ha8Sc8VU61S4DQvwp+0lYsA1+JK2492xisL1XxN9/n3E3jwNzXeTO/c5APxpe/H88h2xN74C6iNvwSugfiS6ETGXPGa173Dg2bwE766a2Z8KMLBHG5Zu3MN5E2cSGR7GkzecVbzs0idn8fFjowCYOPpMHp2xiIJCHwO6t+HMHm2K4+av3sGIUzoHtXsoK49xL32GQ4TmjWJ4duyQ6knY7+PQ9BdIeOglcDhxL5mL57edNLrsFgp2bSFvzVLci+fQ9NapHPd/n+DPyeLgSxMAyF4wi6a3PE7L5/4HIriXzMOzbwcATW9/isiuJ+GMa0Srlz4n48NpuJfMqYZ8/eR+8S/irnseHA4K1s7Hd3A3UWeNxfv7VjxbV1Cw5nNiL51AwzvftU6F+/AJACJOvQRnk5ZEDbqeqEHXW6/hnQes0ysHXYfv4B4a3DINgIJVn1Cw5oujz/ew/H3sfenvdH7uH4jTSer8z8jfvYvEMX8hd9svZK5YRnSXrnSc+gzO2DganT6AlmNuYvON1xLZth2t/joe6+BPIXnW++Tv2ln9OVZBobdWNltlonX8XD2j+oiIW1Vj7ed3AX+xF7mBa4H9wKdAO2Ar0AiYrKqLRWQs8AiQAfwMFKrqHeVspz/wGlav/HJgIvY+eBHZDZysqqkiMsZ+foe9XuCyw/JT1V/Le22Lknb8oT7IJ719d22nELKYU/5QZzOy//V3azuFkDXodOzP0Dhau74rqDyojjlp0YqjPsz+wa/WVuk75/lz+9bKIf2m5/4nUlTY7ef/BP5ZRth55az7FvBWFbeznIBT4YAxAcvaBTyfjnVAXVnLysvPMAyj1tX1fe6muBuGYRhGiLzm2vJGfSUij2Ltfw80W1Wfqo18DMMwjhXTczfqLbuIm0JuGMafjinuhmEYhlHPeHy1nUHFTHE3DMMwjBCZnrthGIZh1DOmuBuGYRhGPWOKu2EYhmHUM35T3A3DMAyjfjE9d8MwDMOoZ8zR8oZhGIZRz5hhecMwDMOoZ0xxN4xj4I92l7Wfrn+xtlMI2d39htV2CiFZ/uBptZ1CyFyJ7Ws7hZB171nH731aQ3z+6rvZm4gMx7pRlhN4XVWfLbW8DTAD606dTuBhVa3wfryOasvOMAzDMP4k/P6qPSojIk7gZaw7cnYDrhaRbqXCHgNmqWpf4CrgP5W1a3ruhmEYhhEib/UNWJwK7FDVnQAi8gFwEbA5IEaBBvbzhsDvlTVqirthGIZhhKga97kfB+wLmN4PlN6nNBn4WkTGAzHA0MoaNcPyhmEYhhGiqg7Li8g4Efkx4DHuCDZ3NTBdVVsBI4B3RKTC+m167oZhGIYRIq3iAXWqOg2YVkHIb0DrgOlW9rxANwHD7fa+F5FIoCmQUl6jpuduGIZhGCGqrgPqgNVAZxFpLyLhWAfMzS0VsxcYAiAiXYFI4GBFjZqeu2EYhmGEyF9NV6hTVa+I3AF8hXWa25uquklEpgI/qupc4D7gNRG5B+vgujGqqhW1a4q7YRiGYYTI762+89ztc9a/KDVvUsDzzUD/UNo0xd0wDMMwQqTmCnWGYRiGUc+Y4m4YhmEY9Ywp7oZhGIZRz5hbvhqGYRhGPWN67oZhGIZRvzg8FZ6JVutMcT9KIvIFMFpVM2o7l+omIouB+1X1RxHZDZysqqkVxE9Q1acDpleo6hk1n2nFwtqfSOSQcSAOPOu/puCHD4MDnGFEnX8vzoROaF42uXOfQ7OsCz9FnHYFrl7ngPrJXzgN7+41AMTd8gZamAd+P6o+ct6+J6jJ8FMuIeqsm8h6aTSal3VMXufbz77Ihu9XEde4EZOmV3rTqGOi/6CBPDRpEg6ng4//N4s3X3k1aPkV14zmquuuw+f3kZuTy9RHJrBzxw7CXC4mPf0U3Xv2xK9+npsylR9X/nBMclZV/rZkP8t3ZxEZJkwe1o4TmkcfFrclOZfJC3ZT4FX6t2vA/YNaISIs3J7OtJUH2HUonxlXdaFbQkyN5/vcvHUs25pEpMvJE1ecTNfjGh8Wt3l/OhNn/0iB18eALi146ILeiAivLNjMR6t30SQmAoDx53bnzBMSaybPzzewbGuKledlfel6XKPD8/wtg4kfraHA42dAl+Y8dH5PREpOO5uxbAd/n7+JxROG0zgmgtU7U7n73R84rrH1b3R295b89ewu1Z5/aeKv28XdXKEugH3rvZCo6oj6WNiP0ITAibpQ2BEHkUNvJWf247jfuA1X10E44lsHhYT3HIbm5+B+bRyFP84hcvAYABzxrXF1HYj7zdvImf04kefcCgGXc875YALuGXceVtglrilh7frizyz3ypA14vTzhjL+hanHdJsVcTgcTJg6hVvHjOXic87lvAsvoEOnTkExX8yZy2XDz2PUiJFM/+9/eWDiowBcdtVV1t/h53HLtddz/6MTgr7ga9Ly3Vnsyyjgkxu68eiQtjyzaG+Zcc98u5fHhrTlkxu6sS+jgBV7rB9xHeMjeX5kB/oeF3tM8l22NYm9qW7m3X8uky49kSc/XVtm3JOfruXxy05k3v3nsjfVzfJtycXLrhvQmVl3DWXWXUNrpLADLNuWwt7UHObdO4RJF/fmybnrys5zzjoev7gP8+4dwt7UHJZvK/l/lJSRx/fbU0hsFBW0Tt928cwafxazxp91TAo7WMW9Ko/a8qcp7iLSTkR+EZH3RGSLiHwoItEisltEnhORNcAVIjJMRL4XkTUiMltEYkVkuIjMDmhrsIh8Zj/fLSJN7ef3ishG+3F3wHY3Bqx7v4hMtp/fKSKbRWS9fZu/8nKPFZG3RGSDHXuZPf8V+0YEm0RkSkD8bhGZYr+GDSJyQiXtHPaaK3kvPxWRn+ztjrPnPQtEicjPIvKePc9t/xURecF+XzaIyJUB7+Ni+9+i6N9GitoLeG/+VqV/5DI4E4/Hn3EAzUwGvxfPlqW4OvULignr3A/Pxm8A8GxdRlib3gC4OvXDs2Up+LxoZjL+jAM4E4+vdJtRZ99M/uK3sC4kdex07t2DmLi4Y7rNivTo05u9e/bw2759eD0evpz3GWcNOycoJsftLn4eFR1N0UW3OnbuxKoVKwA4lJZGdlY23Xv1PCZ5L9mZyYiuTRAReibGkF3gIzXHExSTmuMhp9BHz8QYRIQRXZuw+NdMANo3iaJd48hjkivAt5sPcMGJbRERerWJJzvPw8GsvKCYg1l55BR46NUmHhHhghPbsmhTpXcNrd48txzggr6t7TybkJ3v4WBWfqk888kp8NKrjfX+X9C3NYu2HChe/sIXG7hneHeOzc+8ijl8WqVHbfmzDct3AW5S1eUi8iZwmz0/TVVPtIv0x8BQVc0RkYeAe4GngWkiEqOqOcCVQFAxFpGTgLFYt+oT4AcRWQKkV5DPw0B7VS0QkcPHp0pMBDJVtae9raIxt0dV9ZA94vCNiPRS1fX2slT7Nd0G3A/8pax27Nf8WBmvuaIu4I32dqOA1SLykao+LCJ3qGqfMuIvBfoAvbFudrBaRJbay/oC3bHuT7wc6C8iW4BLgBNUVSt5byoksfFodsklmP3ZqThbBv+yd8TG48+yY9SPFuQiUQ2QuHh8v/9SHKfZqUhsvD2hxIyaCgoF6+bjWfcVAGGdTsOfnYb/4K4jTbneSEhoQfLvJV/MyQcO0LPP4R+PK6+7juv/ciMul4u/jL4WgK1btjB46FDmz51Hi8REuvbsQYvElmxct/6w9avbQXchLWLDS15HbDgp7kKaxriK56W4C0koFXPQXVjjuZUlJSuPhICebELDKFKy8mnWICogJp+EhqVjSn4AfLDiV+at2UO34xpz//m9aBBd8tqqL89SOTSwcmjWIDIgJo+EhiXTRa8FrB8xzRtE0SWx4WFtr997iCte+pZmcZHce153OiU0OCymuplh+bpln6out5+/Cwywn//P/tsP6AYsF5GfgRuAtqrqBb4ELhCRMOB8YE6ptgcAn6hqjqq6sX4knFlJPuuB90TkWsBbQdxQ4OWiCVUt+sEwyh5xWItVILsFrPOx/fcnoF0F7ZT5mivJ+04RWQesxLqbUedK4gcA76uqT1WTgSXAKfayVaq6X1X9wM92rplAPvCGiFwK5JbVqATcSnH6D2UPndYU98yHcM+4m5wPHyei70icrbpDWAQR/UaRv+zdY5rLH93/3nmH8wedxYvPPs+48bcD8Oms2SQnJfH+vDk8+PhE1v20Bl91XczbCDKqXwc+e3A4s+4cSrMGkfzt85r/ARWqvEIvry/Zxm1DTzhsWdeWDfnygWHMHn8WV5/egXveW3VMcnJ6vFV61JY/W8+99E+toukc+68AC1T16jLW/QC4AziEdTH/7Cpu00vwj6jA8brzgYHABcCjItLT/iFRKRFpj9UjP0VV00Vkeqm2C+y/Pir+d67oNZe13cFYPxJOV9VcsQ66O5oxyIKA5z4gzL6RwqlYd0G6HOt9P7v0ioG3Usx8fmSZP6PVnYbENSuedsQ1RbPTgmL87jQcDZrhc6eBOJCIaDQvC81OwxGwrsQ1Rd1pxe0CaG4mnu3f40w8Hs1342iYQNzYl4rjY294Efc796I5f77DMpKTk0hoWbL/NiExkZTk5HLj58+bx6NPPgE8gM/n44Unnixe9vZHs9mzs+ZGQ2atO8inG61jRbslRJMU0AtPdhfSPDa4J9s8NpzkUjHNYqu/t1ueD77/lY9XWe9H91aNSc4o6YUnZ+bRvEHwf8nmDSJJziwdY/Wi4+NKYi89pT3jZ6yovjxX7uTj1XtK8gzMIaskh5I8o0jOLBmqL3ot+w/l8lt6LqNe+tZeN5+rXl7Ce7cOpGlA/md2SeDpuetIzymgsX2AYE2RKt7yrbb82XrubUTkdPv5aGBZqeUrsYaFOwGISIyIFO1kXQKcCNxMqSF523fAxfZ+/BisYeXvgGSguYjEi0gEMNJu2wG0VtVvgYeAhkB5+7oXALcXTdjD8g2wfpRkikgCcF4VXn9Z7VT0msvSEEi3C/sJWD3/Ih4RcZWxznfAlSLiFJFmWD9oyv15be/zb2jfTOEerOH8I+I7sA1n45ZIwwRwhOHqOhDPjuCjrr07fsDVYwgAri4D8O61ei6eHT/g6joQnGFIwwScjVviO7ANXBEQbn8puSKsg+dS9+BP3UP2y9eS/d+byP7vTWh2Ku4Zd/8pCzvApnXraduuHce1akWYy8XwC0ayeMHCoJg27doVPx949lns3b0bgMjISKKirPe434AB+Lw+du7YUWO5jurdjJnXdGXmNV0Z3LERX2w5hKqy4UAOsRHOoCF5gKYxLmLCnWw4kIOq8sWWQwzqcPhwcU256vSOxQfAndW9JfPW7EFVWb83jdhIV9CQPECzBlHERLhYvzcNVWXemj2c1c364RW4f37Rpt+rdUj7qn4dig90O6trC+at3WfneYjYCFfQkLyVZyQxEWGs32u9//PW7uOsrol0btGAxRPOY/4Dw5j/wDASGkTywe2DaBoXSWp2fvGxGhv2peNXaFQDuxVKE7+/So/a8mfruW8Fbrf3t28GXgHGFy1U1YMiMgZ43y7EYO2P3qaqPrEOohuDNXQdRFXX2L3noqL1uqquBRDr1n2rgN+Aop24TuBdEWmI1Xv+VwVH3T8JvGwfmOcDpqjqxyKy1m5vH9b+6sqU106Zr7mcNr4E/mrvF9+K9eOgyDRgvYisUdVrAuZ/ApwOrMMaLXlQVZOKDvQrQxwwR0Qisd6be6vw2sqmfvIWvkrMFVOtU+E2LMCftpeIAdfgS9qOd8cqCtd/TfT59xF78zQ0303u3OcA8KftxfPLd8Te+Aqoj7wFr4D6kehGxFzymNW+w4Fn8xK8u9YccYrV5Y0pz7Ht5w24M7N45PLrGTn2Gvqff26t5ePz+Xh60mReeXsGTqeDT2fN5tft27ntnrvZvGEDixd+w9U3XMdp/fvj9XrJyszksfvuB6BJ03henTEDv/pJSUpmwr1H/hEIVf92DVi+O5OLZ2wiMszB4+eU7KUa/d4WZl7TFYCHz2rN5AV7KPD6OaNtQ/q3s4ritzsyeGHJPtLzvNw951eObxbFvy+pbM/VkTuzSwuW/ZLEyBe+ItLlZOoVJxcvG/XPhcy6aygAj17c1zoVzuOjf5cEBnRpAcA/5m9k6+8ZiEDLxjFMvKRvDeWZwLJtyYz8+0Irz0tLtjPqpW+ZNf4sK88LezHxo7UUeH3075zAgOObV9jugo2/M2vVbsIcQoTLyXNXnnxMzqxw+Op2z10quSVsvSEi7YDPVLVHLadi1IDyhuXrqp+uf7G2UwjZ3f2G1XYKIVn+4Gm1nULIXIntazuF0Plqb7/ykYq8/Pmjrv7n3vBtlb5zvppxVq0c3P9n67kbhmEYxlGr6/vc/zTFXVV3A3W61y4iY4G7Ss1erqq3lxVvGIZh1A7x1s6pj1X1pynufwSq+hbwVm3nYRiGYVRM6vipmaa4G4ZhGEaoTHE3DMMwjHrGFHfDMAzDqF/EX7fPEjDF3TAMwzBCVbWLidYaU9wNwzAMI0TqK6g8qBaZ4m4YhmEYoTLD8oZhGIZRv1TxHl+1xhR3wzAMwwiRmp67YRiGYdQzpuduGIZhGPWL35dfeVAtMsXdqBdiThla2ymE5I92hzWAF1d+XdsphMT/9t21nULIXHIffN8AACAASURBVM1a13YKIXM2rviWrPWV2eduGIZhGPWMat2+Qp2jthMwDMMwjD8aVW+VHlUhIsNFZKuI7BCRh8uJGSUim0Vkk4jMrKxN03M3DMMwjBBV19HyIuIEXgbOAfYDq0VkrqpuDojpDDwC9FfVdBGpdF+IKe6GYRiGESJ/9Q3LnwrsUNWdACLyAXARsDkg5mbgZVVNB1DVlMoaNcXdMAzDMELk91fb5WePA/YFTO8HTisVczyAiCwHnMBkVf2yokZNcTcMwzCMEIWwP30cMC5g1jRVnRbi5sKAzsBgoBWwVER6qmpGRSsYhmEYhhECreL93O1CXlEx/w0IPAeylT0v0H7gB1X1ALtEZBtWsV9dXqPmaHnDMAzDCJFffVV6VMFqoLOItBeRcOAqYG6pmE+xeu2ISFOsYfqdFTVqeu6GYRiGEaLquoiNqnpF5A7gK6z96W+q6iYRmQr8qKpz7WXDRGQz4AMeUNW0ito1xd0wDMMwQuT3F1ZbW6r6BfBFqXmTAp4rcK/9qBJT3A3DMAwjRNV4KlyNMMXdMAzDMEJU1QPqaosp7oZhGIYRorp+bflaK+4i8gUwuqLz9KphG5MBt6r+7SjbGQzcr6ojS82/EOimqs8eTfvVTUTaAWeoaqXXHz7WRGQ68JmqfljF+HZ2fI/q2L6q8sys5SzduIeo8DCeuuFsurVpdljcpj0HeXTGIvI9Xgb2aMsjo/ojItz32tfsSrY+stm5hcRFh/PxY6Mo9PqY8t4SNu05iIjwyKj+nNrluOpIuVj/QQN5aNIkHE4HH/9vFm++8mrQ8iuuGc1V112Hz+8jNyeXqY9MYOeOHYS5XEx6+im69+yJX/08N2UqP678oVpzOxJvP/siG75fRVzjRkya/p9jvv2w9icSOWQciAPP+q8p+KHUR9IZRtT59+JM6ITmZZM79zk0y7owWMRpV+DqdQ6on/yF0/DuXgNA3C1voIV54Pej6iPn7XsAcDRvT9Sw2xFnOKo+8r9+BV/StiPOXVV5+v0lLN2wi6hwF0/fOIxubQ+/Iumm3clMePNr63Pcsz0Trh6EiLBlbwpT3llEgcdLmMPBxGvPpleHFgCs+mUfz3ywBK/PT+PYKN5+6IojzrOi/J964zOWrNlKZEQ4z95xGd07Hv7/5R/vfc2ni9eSlZPH2pmTi+ev3rSLp9/8nK17kvj7vVcy/Iye1Z5jZep6ca+WU+Hsa+OGRFVH1GRhPxZUdW5dK+y2dsDo2k6iLvpu4172pGQwf+poJl8ziKkzl5YZN3XmUqZcO4j5U0ezJyWDZZv2AvB/Nw/j48dG8fFjozjnxA4M7dsBgA+XbQHg00lX8vpdI3nhoxX4/VpteTscDiZMncKtY8Zy8Tnnct6FF9ChU6egmC/mzOWy4ecxasRIpv/3vzww8VEALrvqKuvv8PO45drruf/RCYhIteV2pE4/byjjX5haOxsXB5FDbyVn9uO437gNV9dBOOKDb7ca3nMYmp+D+7VxFP44h8jBYwBwxLfG1XUg7jdvI2f240SecytIyVdpzgcTcM+4s7iwA0QOGkvB8vdxz7iTgmXvETl47FGlv3TDbvYkp/Pl02OYcv0QprzzTZlxU99dxNQbhvLl02PYk5zOdxt3A/B/s5dx24Wn8cnka7nj4tP5vw+/AyArN5+p737Ly+MvZN4T1/OPW88/qjzLzX/NNnYfSOPrl+/jib9ezORpc8qMO+vkE5j93K2HzU9s1ohnxl/GyDN710h+VaHqq9KjtlRa3EWknYj8IiLvicgWEflQRKJFZLeIPCcia4ArRGSYiHwvImtEZLaIxNp3upkd0NZgEfnMfr7bPl8PEblXRDbaj7sDtrsxYN377Z44InKnfXec9fZ1eCvS285ru4jcbK8vIvKCvb0NInJlRfNLvR+niMhaEekoImNE5N/2/Oki8i8RWSEiO0Xkcnu+Q0T+Y7+HC0Tki4Blzwa8jnJHFypou7x8nwXOFJGfReSectp0isjf7HXXi8h4e/4kEVltz58mdhUQkcX2v/cqEdkmImdW0s5JIrJERH4Ska9EJLGMHMqMseevE5F1wO2V/PuGZNH63VzYrwsiQu8OLcjOK+BgZk5QzMHMHHLyC+ndoQUiwoX9uvDNut1BMarKVz/t4PyTrQL764FDnGb31OMbRBMXFcHGPZVe/rnKevTpzd49e/ht3z68Hg9fzvuMs4adExST43YXP4+KjsY6wBY6du7EqhUrADiUlkZ2Vjbdex37nk5pnXv3ICYurla27Uw8Hn/GATQzGfxePFuW4urULygmrHM/PButounZuoywNlYhcXXqh2fLUvB50cxk/BkHcCYeX+k2JSK6+K/fXeFZTJVa9POvXHRGV+tz3DGR7NxCDmaU+hxn5ODOK6R3x0REhIvO6Mo3a3+1chDIybOO9nbnFdC8USwAn6/cyjkndqJlfAPA+izXhG9WbebiwX0REfp0aUNWTj4ph7IOi+vTpQ3NmzQ4bH6r5o05oV0iDkft/Uj1+T1VetSWqg7LdwFuUtXlIvImcJs9P01VT7SL9MfAUFXNEZGHsA7ZfxqYJiIxqpoDXAkEFWMROQkYi3UtXQF+EJElQHoF+TwMtFfVAhFpVEnuvYB+QAywVkQ+B04H+gC9gaZYd+FZCpxRzvyiXM8AXgIuUtW9RQUuQCIwADgB6yIEHwKXYvWkuwHNgS3AmyISD1wCnKCqWoXXUV7bZeX7MGXsRihlnJ1XH/s8yyb2/H+r6lT79b4DjATm2cvCVPVUERkBPA4MLasdEXEFvE8H7R8dTwE3BryXFcW8BdyhqktF5IVK3peQpGTk0KJxbPF0QqNYkjNyaNYwpnheckYOCY1Lpls0iiGl1BfnTzsOEB8XTdsE65+tS6umfLt+NyNO6UxSupvNew+SlO6mV/uEask7IaEFyb8fKMnxwAF69ulzWNyV113H9X+5EZfLxV9GXwvA1i1bGDx0KPPnzqNFYiJde/agRWJLNq5bXy25/RFJbDyafbB42p+dirNll6AYR2w8/iw7Rv1oQS4S1QCJi8f3+y/FcZqdisTG2xNKzKipoFCwbj6edV8BkP/NNGJGTSVy8I0gDtzv3X9U+aek59CiSckPo4TGsSRnuGnWKPBz7CYh8LPeOI6UdOtz/PBVg7n5H5/wwqzv8Kvy3iNWv2B3cjpen58bnp9NTr6H64b24aIzuh1VrmVJPpRFi6YNi6dbxDcg+VBWmYW8rqrrw/JVLe77VHW5/fxd4E77+f/sv/2witdyu6MXDnxvf9l/CVwgIh8C5wMPlmp7APCJXfwRkY+BMzn8Cj2B1gPvicinWFfuqcgcVc0D8kTkW6w78AwA3lfrXyfZ/jFxSgXzs4CuWJcQHKaqv5ezrU9V1Q9sFpGib/UBwGx7fpKdA0AmkA+8IdZoxmeVvI7y2i4v38oMBV5V+0oMqnrInn+WiDwIRANNgE2UFPeP7b8/YRX0MtsRkR5AD2CB/XlwAiWVydKlrBj7R04jVS36UfUOcF5ZL0ACrtn8n3uv4OaRZ1ThZVePL1ZvZ8QpJcPil55xAjsPpDPqmQ9p2SSOPh1a4HQc+wtA/u+dd/jfO+8w4sILGTf+dh677wE+nTWbDp068f68ORz47TfW/bQGXx0/0vePyj3zIdSdhkQ3JGbUk/jT9uPbv4nwviPIW/Q63m0rcHUZQPTwu8iZ9Vit5fnB4vU8fOVAhp3cmfmrtzFx+gLevP8yfH5l054U3rz/MgoKvVz99P/o3SGRdi0a11qudZX1dVx3VbW4l955WDRd1J0RYIGqXl3Guh8AdwCHsK62k13FbXoJ3m0QGfD8fGAgcAHwqFgX0C/vckHl5R6qA3YOfYHyinvgbYIqHC+yf/icCgwBLsd6j86uYJUqt32kRCQS+A9wsqruE2s3SOD7XpSDj4o/OwJsUtXTQ42pwghGscBrNnu/fbHcf9eZizfy4TLr7ok92jYnKb1k+Do5w01CQG8HIKFRDMnpJT31pIwcmgfEeH1+Fq7dxawJlxfPC3M6eHhU/+Lpa57/mLbNS3omRys5OYmEliV7NhISE0lJTi43fv68eTz65BPAA/h8Pl544sniZW9/NJs9O3dVW25/ROpOQ+JKDqR0xDVFs4OHyv3uNBwNmuFzp4E4kIhoNC8LzU7DEbCuxDVF7WH24r+5mXi2f48z8XiruPcYQv431uXFPVuXETX8TkI1c9E6Zi/dAEDPdi1IOlTyVZqc7iahUWxQfEKjWJIDP+vp2TS3R6TmrNjMhKsHATD85M5Mmr7QWqdxLA1jIomOcBEd4eLk44/jl30Hq6W4vzf/e2Yt+NHKv9NxJKVmFi9LSssi4Q/Ua4e633OvateijYgUfQmPBpaVWr4S6C8inQBEJEZEinZCLQFOxLofbVn7x78DLhZrP34M1lD1d0Ay0FxE4kUkAmt4GBFxAK1V9VvgIaAhEFtGu0UuEpFIexh8MNZ1fL8DrrT3FzfD+qGwqoL5ABlYPyqeEevo+apaDlwm1r73BEquDxwLNLSvTHQP1tB6qMrLNxuobGfmAuAWEQmz82lCSSFPtfO7vLyVK2lnK9Cs6DMjIi4R6V5qvTJj7IMsM0RkgB13TRVyqNDowT2KD4Ib0qc9c1duRVVZtzOJ2MiIoCF5gGYNY4iJDGfdziRUlbkrt3J2r3bFy7//ZT/tWzQKGt7PK/SQW2DtX1uxeR9Oh4NOLZtQXTatW0/bdu04rlUrwlwuhl8wksULFgbFtGlXkuPAs89i7+7dAERGRhIVFQVAvwED8Hl97Nyxo9py+yPyHdiGs3FLpGECOMJwdR2IZ0fwGQTeHT/g6jEEAFeXAXj3WrsxPDt+wNV1IDjDkIYJOBu3xHdgG7giINx6n3FFENauL/7UPQD43YdwtraOc3C26Y0/vbz+QflGn92bTyZfyyeTr2VI347MWbHF+hz/eoC46PCgIXmAZo1iiI0KZ92vB1BV5qzYwtl9OgLQvFEMq7fuB2Dlln3Fu5fO7tORNdt/x+vzk1fgYf3OJDomVs/n+JrzTmfO38cz5+/jGXpqNz5dvBZV5eete4mLjvxDDcmD1XOvyqO2VLXnvhW43d7fvhl4BRhftNDeZzoGeN8uxACPAdtU1WcPO48BbijdsKquEev0qKIi+rqqrgUQ69q6q7DukFO0k8sJvCsiDbF6f/+q5Kj79cC3WPukn1DV30XkE6z97uuwevIPqmpSBfNPsHNNFpGRwHwRubGsjZXhI6ze+Wase/auwRqSjwPm2L1lIYTLCgYoL980wGcfkDZdVf9RxrqvY918YL2IeIDXVPXfIvIasBFIooI7DlWhncuBf9n/TmHAi1hD/ACoamEFMWOxjktQ4OtQ35SKDOzRhqUb93DexJlEhofx5A1nFS+79MlZfPzYKAAmjj6TR2csoqDQx4DubTizR5viuPmrdzDilM5B7R7KymPcS5/hEKF5oxieHTukOtPG5/Px9KTJvPL2DJxOB5/Oms2v27dz2z13s3nDBhYv/Iarb7iO0/r3x+v1kpWZyWP3Wft1mzSN59UZM/Crn5SkZCbceyQfter3xpTn2PbzBtyZWTxy+fWMHHsN/c8/99hsXP3kLXyVmCumWqfCbViAP20vEQOuwZe0He+OVRSu/5ro8+8j9uZpaL6b3LnPAeBP24vnl++IvfEVUB95C14B9SPRjYi5xB5qdzjwbF6Cd5d1ilzely8RNWQcOJyot5Dcr146qvQH9mrH0g27GP7IdCLDw3jqxmHFyy6Z/C6fTLaOt5h47dlMeONrCjxezuzZjoE92wEw5YahPPP+Enw+P+EuJ1Outz6vHVs2YUDPtlz8+Ls4RLh8YHc6t2p6VLmWZdBJXViyZivn3PZ/REW4ePqOy4qXXXTvS8z5u1Venn97Pp8tXUdegYeBf3mWK4aezPirhrJ++37ueO5dsnLy+Hb1Fl763zd8/s+7qz3PitT1YXkpOqK23IBqPs/4z0hEYlXVbY8erAL6q2pSbedVn1Q0LF8XnTj2X7WdQsheXFmtv7Nq3ElvH9sv++oQe0bNnHpWk5yNDz+/vs7rftlR79rscvwpVfrO2bptda0c0m+uUHdsfGbvSw7HGj0whd0wDOMPTKnbPfdKi7uq7sY6qrnOEpGxwF2lZi9X1Wo9R/pIqergqsSJyKNA6ctBzVbVp4502yJyLvBcqdm7VPWSI23TMAzjz66uD8vXi567qr6FdW70H5pdxI+4kJfT5ldY9wI2DMMwqosp7oZhGIZRv1R2vFptM8XdMAzDMEJU/qVV6gZT3A3DMAwjRKbnbhiGYRj1jtnnbhiGYRj1ih7xlcyPDVPcDcMwDCNUZljeMAzDMOoX03M3DMMwjPrGnOduGIZhGPWN6bkbhmEYRj1Tt4t7pXeFM4w/gt3XnPyH+iDH9+9ceVAd43dn13YKIfnp+hdrO4WQnTh9fOVBdYzDFV7bKYSswX1zjvpObe3atq3Sd87uPXtq5a5wjtrYqGEYhmEYNccMyxuGYRhGiGqlOx4CU9wNwzAMI0R1fdjbFHfDMAzDCFFd77nX9R8fhmEYhlHnOJAqPapCRIaLyFYR2SEiD1cQd5mIqIicXHl+hmEYhmGERKr4qLQdESfwMnAe0A24WkS6lREXB9wF/FCV/ExxNwzDMIwQVVdxB04FdqjqTlUtBD4ALioj7gngOSC/Ko2a4m4YhmEYIXIiVXpUwXHAvoDp/fa8YiJyItBaVT+van7mgDrDMAzDCFEI+9PHAeMCZk1T1WlV3Y6IOIC/A2NCyc8Ud8MwDMMIkVRxzN0u5BUV89+A1gHTrex5ReKAHsBisTbaApgrIheq6o/lNWqKu2EYhmGEqKo99ypYDXQWkfZYRf0qYHTRQlXNBJoWTYvIYuD+igq7lZ9hGIZhGCGprlPhVNUL3AF8BWwBZqnqJhGZKiIXHml+puduGIZhGCFyVONVbFT1C+CLUvMmlRM7uCptmuJeA0SkHfCZqvY4ynZ2Ayeramqp+StU9YyjabuK23eramxNb+dYiup1Ok2uux8cDtyLPyVz3ozggDAXzW6dQni7rvjdmRx86RG8qQfA6aTpXyYS3v4EcDjJWfY5mXOnAxB/8ySi+w7Al5XO7w9fWaP5qyp/W7Kf5buziAwTJg9rxwnNow+L25Kcy+QFuynwKv3bNeD+Qa0QERZuT2faygPsOpTPjKu60C0hplryCmt/IpFDxoE48Kz/moIfPgwOcIYRdf69OBM6oXnZ5M59Ds1KASDitCtw9ToH1E/+wml4d68BIO6WN9DCPPD7UfWR8/Y9ADiatydq2O2IMxxVH/lfv4IvaVu1vI7KvP3si2z4fhVxjRsxafp/jsk2KxPW/iSihv4VHA4K131JwcrZwQFOF9Ej78PZojOal0XunGfwZ6YgkXFEX/IoYYnHU7hhAXkLXqn23Jzt+hJ51s2IOCjcuIDCVR+VCggj6rx7cDbviOZnk/vZC8Wfi/BTLyO8xzmo+slf9Bq+PWuRuKZEDb8biWkEqnjWf0Xh2s+Km3P1PZ/wPiPA78e760cKlpb6/12Nwur4wHfdzs4o07Eo7PWSOGgy5iGSn7+T3x68gpjTz8V1XPugkLjBF+HPyea3+y4ha/5MGl9t3YIz5rShiCuc3x++igOPXUvc2ZcS1jQRAPd380h+/tjcqnP57iz2ZRTwyQ3deHRIW55ZtLfMuGe+3ctjQ9ryyQ3d2JdRwIo9WQB0jI/k+ZEd6HtcNf5mEweRQ28lZ/bjuN+4DVfXQTjiWweFhPcchubn4H5tHIU/ziFy8BgAHPGtcXUdiPvN28iZ/TiR59wKUvK1lPPBBNwz7iwu7ACRg8ZSsPx93DPupGDZe0QOHlt9r6USp583lPEvTD1m26uUOIgadjs5syaS/dothHcbjCO+TVBIeK9haL6b7P/eRMHqT4kcfCMA6isk/7t3yFv0es3lNuQWcj+egnv6Hbi6nImjSfDnwtXjHDTfjfvNv1Lw01wiB94AgKNJa1xdzsQ94w5yP5pM1NBbrM+F30f+kjfJmX4HOTMfxNVnRHGbztY9cXU8jZy37yJnxngKV39aM6/L5hCp0qO2mOJec8JE5D0R2SIiH4pItIgMEZG1IrJBRN4UkQiA8uYXEZEoEZkvIjfb027772ARWWy3/4u9PbGXjbDn/SQi/xKRz0onGNB+rIi8ZW9/vYhcFrDsKRFZJyIrRSTBnneBiPxg57wwYP5kO//FIrJTRO4MaGeifXnFZSLyvojcb8/vKCJf2nl+JyIn2POvEJGN9raXVsc/SETH7niT9+E9+Bv4vOSs/JrokwYFxUSfNAj3Uuutyln1DZHdT7UWKEhEJDicSHgk6vXgz8sBoOCXtfjdWdWRYqWW7MxkRNcmiAg9E2PILvCRmuMJiknN8ZBT6KNnYgwiwoiuTVj8ayYA7ZtE0a5xZLXm5Ew8Hn/GATQzGfxePFuW4urULygmrHM/PBu/AcCzdRlhbXoD4OrUD8+WpeDzopnJ+DMO4Ew8vtJtSkR08V+/O61aX09FOvfuQUxc3DHbXmWcicfjT/8df2YS+L0Ubl6Cq3Pwe+/qfDqFGxYC4PnlO8La9rEWeArw7d8EvsKaya1FZ/wZSSWfi63fEdbp1ODcOp2GZ9MiALzbluNs0wuAsE6n4tn6nfW5yErBn5FkjTzkpONP2Wnnn4f/0H4krgkA4b2HU7DqI/B5AdC8zBp5XUWq8/KzNZOfUVO6AP9R1a5AFnAvMB24UlV7Yu0SuVVEIsuaH9BOLDAPeF9VXytjO32Bu7EuW9gB6G+3+V/gPFU9CWhWSa4TgUxV7amqvYBF9vwYYKWq9gaWAjfb85cB/VS1L9bVlB4MaOsE4Fysqy49LiIuETkFuAzojXWJxcDrIk8Dxtt53g8UjXVOAs61t33EB5UEcjZpjjctuXjaeygFZ+PmwTGNm+M9ZMf4ffhz3ThiG5KzaiFakE/rl7+k1T8/I/Pzd/HnHJuCHuigu5AWseHF0wmx4aS4g7+cU9yFJJSKOeiumS9wAImNR7MPFk/7s1ORuPigGEdsPP4sO0b9aEEuEtUAiYvHH7CuZqcisfa6qsSMmkrs9S/i6n1ucUz+N9OIHDyWuL++ReTgm8ivwaHXus4R1zTo/fNnp+Io/d7HxePPtvfsBbz3NU1iA7YLaHYajtj4UjFNgnKjIAeJisMRG48GrOsP/FwUrdugOc7mHfAdsHbJOBq3JKxVN2JGv0D0qKdwJHSqoVdmMT33P699qrrcfv4uMATYpapFOwdnAAOxfgSUNb/IHOAtVX27nO2sUtX9quoHfgbaYRXYnaq6y455v5Jch2Jd2xgAVU23nxYCRT3+n+y2wToP8ysR2QA8AHQPaOtzVS2wjxNIARKA/sAcVc1X1WysHyuISCxwBjBbRH7G+kGSaLezHJhuj1Y4y0paRMaJyI8i8uPMHQfLCqk2ER17oH4f++4Yzv57LqThiGsJa3Zc5SsaR8w98yHcM+4m58PHieg7Emcr62MW3ncEeYteJ/vVseQveo3o4XfVcqbGMeeKJPrCh8j/9nUozLPmOZxIZCw5Mx8gf+l0oi94sOI2jpKjio/aYop7zdFS0xlH2M5yYHjRcHsZCgKe+6jegyQ9qlr0OgLbfgn4tz3ScAsQOM4bSj4OIENV+wQ8ugKo6l+Bx7Au7vCTiMSXXllVp6nqyap68uhOlQ1OgO9QCmHxCcXTYU2a40tPCY5JTyGsiR3jcOKIjsXvziTmjHPJW/89+Hz4s9LJ37aO8A5dK91mdZi17iCj39vC6Pe20DTGRVJALzzZXUjzgF46QPPYcJJLxTQrFVOd1J2GxJW8/464pmh28FC5352Go4EdIw4kIhrNy7J6cwHrSlxT1B5mL/6bm4ln+/fFw/XhPYbg3bYCsIb4qzKMX19ZPfXg995f+r3PTsMRZ58mHfDe1zR1B2wXrFGaUrtQ1H0oKDciYtC8bPzuNCRgXUfA5wKHk+gLH8azZQneHStL2spOw7PdmvYnbQf11+gIhem5/3m1EZHT7eejgR+BdiJSNFZ0HbAE2FrO/CKTgHQCetZVsBXoYB+1D1DZIdwLgNuLJkSkcSXxDSm5gtINVchnOXCBiETavfWRAKqaBewSkSvs7YqI9Lafd1TVH+zTQQ4SfAWnI1KwczNhLVoT1qwlOMOI6TeM3J+Cd+fnrllK7MCRAPw/e/cdHlWV/3H8/ZlJQkIgFOmKoogoKIhdihXbz97XwqKubVXWta1lLci69nXXZV3Lrh0b2AALiKjYRQUBRWkCokKoEkqAJPP9/XFvIAmpErgzs9/X88yTuXfO3HyCMWdOuefk7nMoa775HIDixflkdwlGE9QgmwaddqXo5zmbGqlWTuvekmfP2oVnz9qFgzo25Y1vl2JmTJm/ikYN4rTIzSxXvkVuJrlZcabMX4WZ8ca3SzlwhyabLV/J/OnEm7VDTVpDLIPMXQ6gaGb5jauKZ35G5q6HApDZuTfFP0wGoGjmZ2TucgDEM1CT1sSbtQu6WTMbQFZO8ObMBmR06EFi8VwAEiuXEm+/GwDxbbuTWPbzZvvZkl3J/OnEmrcjFv7bZ3U5kKIyFR5A0cxPydqtLwCZO/eheO6kLZNtwQxiTduivFbB70XnPhTPGl8+26zxZHY9BICMnXpREv5eFM8aT2bnPsHvRV4rYk3bUrJgBgDZhw+gZMk81n05ovy1Zn5GRvh7EWvWDuKZm/VDTKZitXpExW+F23ymAZdKegyYCvwB+JSgCzqDYFWih8xsraRzK56vcK3Lgcck3W1mNfY1mVmhpEuAUZJWhdeszm3AA5K+Jmht3wq8XE35gWHeZQTj89tXUxYz+1zSCGAykA9MAUpnu5wFPCjpRiCTYAx/EnCPpE4EGyuNDc9tmkQJS5+4h9bXDoZYnJXjRlD00/c0Pfki1s7+ykeAoAAAIABJREFUlsIJ77PyveG0+P0gtv7bKyRWFbBo8A0ArBgzlBYX3UK7u14AiZXjRlI0byYALS79K9m77Em8cVO2Gfw6v7z4CCvHDd/kuJXp1SGPj+Ys54QnvyE7I8Yth223/rUzn/mWZ88KehOuO7g9A8fMZW1xgp7bNaFXh6AF8+7MX7hn3DyWFRbzx+Gz2KllDv86sdOmhbIEhW8/RO6pg4Jb4aaMIbHkBxr0PouSBTMonjmedZPfouHRV9HogkewNStZPeIuABJLfqDouw9odN6DYCXB7ViWQA2bknvijcH1YzGKpo6jeHZwi1zhqMHkHHohxOJY8TpWjx68afnr4NFb72L6V1NYubyA60/5Lcecexa9jj6i5jduLpag8K0HyT39NlCcdZPfIrH4B7L79KN4/nSKZ37GukmjaXjsNcGthYUrWD38zvVvz/v9E5DVEMUzyOzUk5Uv/JnEksrvwPg12da88wgNTx6IYjHWfT2WxJJ5NOh5JiX5MymeNZ6iKWPIOOoKGp33UHAr3Ov3ApBYMo+i6R/R6Jx/YYkEa8Y+DJYgvvUuZHU9mJJFc8jo93cA1n44hOLZX1L09dtkHzGA3P7/hJJiCt/8R/38HFWIcrJcbWhDr6tLJ5IamdnKsDv/AWCGmf09CfI0JJicd6GZTaiv6885a6+U+kXeqtcmVqgRSKxcEXWEOvnyt5v3j/vmsMcTW+aWyvoUy9x8Qz6bS95Vwze5Zj56p+61+pvz+vRJkXwK8JZ7+rpAUn8gC5hIMFktSo9I6kIwPv9kfVbszjm3pdVyO9fIeOWepsJWermWetj9X3Fq8UdmdimbmZmdWXMp55xLDVFOlqsNr9z/h5jZ48DjUedwzrlUF+Vkudrwyt0555yro7i33J1zzrn04mPuzjnnXJrxMXfnnHMuzXjL3TnnnEszXrk755xzacZnyzvnnHNpxmfLO+ecc2nGu+Wdc865NOOVu3POOZdm/FY457aAvB0bRx2hTjLbVrtLblLKbNk+6gh1koo7rE04Z8ttX1tfrt7vyKgj1NmEqzb9Gt5yd84559JMls+Wd84559JLPOoANfDK3TnnnKsj75Z3zjnn0oxX7s4551ya8W5555xzLs1k+a1wzjnnXHpJ9m755J7L75xzziWheC0ftSHpSEnTJM2UdF0lr18paaqkyZLGStqupmt65e6cc87VUX1V7pLiwAPAUUAX4AxJXSoUmwjsZWbdgBeBu2u6rlfuzjnnXB3VY8t9H2CmmX1vZuuA54HjyxYws3fNbHV4+CmwTU0X9TF355xzro7qccvXrYF5ZY5/BPatpvzvgDdruqhX7s4551wdZWG1KifpQuDCMqceMbNHfs33lHQ2sBdwYE1lvXJ3zjnn6qi2k+XCiry6yvwnoOyuTNuE58qR1Bf4M3Cgma2t6ft65e6SiqRzCCaOXLY5rp+54940POoyUJy1E15nzYfPlS8QzyT3pOvJaLsTVljAymG3kvgln4wd9qThYRdCPANKiln91kMUz54ImQ1odNpA4s3aYZagaNrHFL79n80RHQAz466Rk/hw2gKyM+P85dS92GXrZhuVm/rjMm4a9gVri0vo3bkN1x7bHUk8OGYqL30+m+a5DQAYcERX+uzctt4z3v7cON6fMpucrExuP+9wumzXaqNy38zJ54bH3mJNUTEH7LY9N5xxIJL49oeF3Pr0O6wtKiYjFuOmsw+h2w5tABj/3TzueH4cxSUJmjXK4alrT63X7AAZ2+9JTt+LIRZj3aRRrP10WPkC8UwaHnMV8TadsMICVg+/g8TyhSi7MQ1P/DMZbXdi3ZQxFI55sN6z/RpP3fkPpnwynsbNmnLzE/+OOg4APQ88gKtvvpF4PM4rLwzliQcfLvf6yWedwWn9ziaRKGH1qtXcdv2NzJ45k4yMDG6663Z27tqVjIw4r738Ko//+6FIfoZ4/d0J9znQSdL2BJX6b4AzyxaQ1AN4GDjSzBbW5qJeubuUICnDzIo37SIxGh59OSueuoZEwSLyLnyIddM+JrFo7voiDfb4P6xwBcv/eTZZux5MzmEXsWrYIGz1clY8ewO2YgnxVh1o3O9ufvnbaQCs+egFiud8BfEMGvf/G5k77kPRzPGbFLUqH05bwA+LVzLy6iOYMm8pt706kWcuPWSjcre9OpFbTt6D3do359LHP+Kj6fn07hxUkP16d6L/ATttlnwA70+Zw9z8ZYy6/Rwmf7+AW58eyws3nrFRuUFD3mFQ/75026ENF/3jVT74eg4H7LY9fxv2IZccty8H7LY94ybP5m8vfsCTfzqVgtVrGDTkXR654gTabZXHkoLVlXz3TaQYOYdfyqrnbyCxYjGNz7mfohmfkVjyw/oiWd0Ox9asZMXDvyNzlwPJPug8Vg+/EytZx5oPnibeYjviLWu8U2mL2f+ovhx00jE8cft9UUcBIBaLce2ggVxydn/yFyxgyIiXGTdmLLNnzlxfZtTwkbz0TPDB+4C+h3LVTTdwWf/z6Pt/R5GVlcXpRx5NdnY2L749ilEjRjL/x40auptdvJbd8jUxs2JJlwGjCToEHjOzbyQNAr4wsxHAPUAjYJiCsf4fzOy46q7rs+XdFiXpVUlfSvomHItC0rmSpksaD/QqU/YJSQ9J+oxa3PpRk4ytdyax9GcSy+ZDSTHrvn6HrJ17lSuTtXMv1n01GoB1U8eRuf0eAJQsmImtWBI8XzgHMhpAPBOK1gYVO0BJMSXzZxBr0nJTo1bp3anzOXaP7ZBEt223YkVhEYsKCsuVWVRQyKq1RXTbdiskcewe2/HONz9vtkwVvfPVLI7vuQuS6N6xLStWr2PRL6vKZ/xlFSsL19G9Y1skcXzPXRg7cRYAEqwqXAfAysK1tGraCIDXP53GYXvsSLut8gDYKq9hvWePt92JxLKfSSxfAIni4Heg037lymR22p91U94GoOi7D8jYbvfghaK1lPz4DZSsq/dcm6JT913Jbdw46hjr7bp7d36cO5ef5s2juKiI0SNf56DD+5Yrs2rlyvXPcxrmYBZUpIaRk9OQeDxOg+xsitYVsWrFSqIQV+0etWFmb5jZTmbW0cz+Gp67OazYMbO+ZtbazHYPH9VW7OAtd7flnWdmSyXlAJ9Leh24FdgTWA68S3BPZ6ltgJ5mVrKp31h5LShZvqFHK7F8ERnb7FK+TOMWlBSEZRIJbO1K1DAPW12wvkxmlwMomT8DSorKvzc7l8yd9mfNpy9tatQqLSwopHXTnPXHrZvksLBgDS3zcsqUWUPrJhXLbPgA8PzHsxg5YS5dtm7G1Ud3I69hVv1mXLaKNs03VCatmzUi/5eVtGyau/5c/i8rad2sUZkyjVm4LPgAcN1vDuKCv7/CPUM/IGHGM9efDsCc/GUUlyTof/cwVq0pol/f3Tm+Z8XbgTdNrHELEisWrT9OrFhMRrvOFcpsRWLF4uDAEtja1SgnDysswNWsZevWLPh5/vrjhfMXsOvu3Tcqd1q/sznr/PPIzMzkojPPBmDsG6M46LC+vDX+E7JzsvnbX/5KwfLlWyx7WZmxRCTft7a85e62tD9ImkRwr2Z7oB/wnpktCu/xfKFC+WH1UbHXl3jLDjQ87EJWjazQxRmLkXvKTaz57OWgZyBJnbbfDrz2pyMZ+oe+tMzL5t7XJ0cdaSPPvzeZ604/gHfuPZ9rf3MgNz0xBoCShPHN3IU8ePkJ/OeKE3lw5HjmLFgWcVq3uQx9egjHH3gI/7zzbs4fcCkAXbt3o6SkhCP27ckxfQ7i7PN/x9bt29dwpc2jPlvum4NX7m6LkXQQ0BfY38y6E7TQv6vhbauqekHShZK+kPTFk1/W3O1sBYuJN9kwsSvWpOWGFlhpmRWLieeFZWIx1KDR+la78lrQ6DeDWPXynSSWlf9+ucdeTWLJT6zdDK325z+ZxWn3v81p979Ny8bZ5P+yoRWev7yQVnnZ5cq3yssmf3nFMkFLfqvG2cRjIhYTJ+29PV//WD+V47PvTOLEgUM4ceAQWjbJZcHSFRu+/7KVtG7aqFz51k0bkb9sZZkyK2jVLGjZD/94KoftuSMAR+7ViSmz84P3NGtEr67b0bBBJs0a57DXTlvz3bxF1KfEisXEGm8YVgla8ksqlFlCrHGL4EAx1KCht9rrYFF+Pm3abZjE2aptGxbm51dZfvTI1zjosMMAOOr44/hk3AcUFxezbMlSJn35JV267bbZM1cmLqvVIypeubstqQmwzMxWS9oZ2A/IAQ6UtJWkTKDW05/N7BEz28vM9uq/Z7sayxf//B2x5lsTa9oG4hlk7XoIRd99XK7Mumkfk7X7EQBkdTmQotnBCIGyc2l81p2sfvs/FM/7utx7cg45D2XnsnrUv2obvU5+s39Hhl7el6GX9+Xgru0YOWEuZsbkH5bQKDuzXJc8QMu8HHIbZDL5hyWYGSMnzOXgLsEf07Lj8+988zM7ts6rl4xnHtKdVwaezSsDz+bQHh0Z/vG3mBmTZs2nccOscl3yAC2b5tIoJ4tJs+ZjZgz/+FsO2b0jAK2a5vL5tB8B+PTbeWzXuikAh+zekQkzfqa4JEHh2iImf7+Ajm2b10v+UiXzpxNr3o5Yk9YQywh+B2Z+Wq5M0cxPydotGCPO3LkPxXMn1WuGdPfNpMm077Ad7bbZhozMTI449mjGjRlbrkz7DhsmJPY55GDmzZkDwPyff2bvnsEciOycHHbr0YM5s2ZtsexlxWS1ekTFx9zdljQKuFjSt8A0gq75+cBA4BPgF+CrzfbdEwlWv/FPGve7G2Ix1k58k5JFc8g5+FyKf55G0bSPWTvhdRqddANN/jAkuBXuxb8A0GCfE4k3b0fOgb8l58DfArDi6WsgnkHOgf0oWTSXvIuCW1nXjn+FtRPe2Cw/Qp/ObfjwuwUcc89osjPjDDp1r/WvnXb/2wy9PKh0/nxCj+BWuKISenVuvX6m/N/f/JppP/+CBO2a5XLTiT3qPeMB3Trw/pTZHHn9E2RnZfDX8w5f/9qJA4fwysBg/PSmsw/hhkffYm1RMX1268ABu3UA4Nb+fbnjuXGUlCTIyoxz628PBaBju+b03m07TrhlCDGJUw7oSqdtWtRveEtQ+NaD5J5+GyjOuslvkVj8A9l9+lE8fzrFMz9j3aTRNDz2Ghpf9ChWuILVw+9c//a83z8BWQ1RPIPMTj1Z+cKfy820j8Kjt97F9K+msHJ5Adef8luOOfcseh19RGR5SkpKuOvmW3ngqceJxeOMGDqM72fM4OIrLmfqlK95/+2xnN6/H/v26kVxcREFywu4+ao/ATD0qSEMvOcuhr31JpIYMexFZnw3LZKfI8pWeW2odBaic6ls6S0Hp9QvcsPd9486Qp1ltoxmbPPXWvHhiKgj1NmEcwZHHaHOrt7vyKgj1NmEOTM3eTR8XM8DavU358CP349k5N1b7s4551wdZcaTuz3hlbtzzjlXR1GOp9eGV+7OOedcHcViXrk755xzaSXulbtzzjmXXrzl7pxzzqUZr9ydc865NBPP8MrdOeecSyvecnfOOefSTCwedYLqeeXunHPO1ZG33J1zzrk0I2+5O+ecc+klwyfUOeecc+nFW+7ObQGzP1gbdYQ66bpbcdQR6izerFXUEeoklpkVdYQ6S8Ud1u79dFTUESIRi0WdoHpeuTvnnHN15C1355xzLs145e6cc86lGe+Wd84559JMLEtRR6iWV+7OOedcHSnulbtzzjmXVhTzyt0555xLK4on96C7V+7OOedcHXnl7pxzzqUZH3N3zjnn0oyyMqOOUK3k7ldwzjnnkpDisVo9anUt6UhJ0yTNlHRdJa83kPRC+PpnkjrUdE2v3J1zzrk6Ujxeq0eN15HiwAPAUUAX4AxJXSoU+x2wzMx2BP4O3FXTdb1yd8455+oqHq/do2b7ADPN7HszWwc8DxxfoczxwJPh8xeBQyVVO+jvY+7OOedcHSlWb4vLbw3MK3P8I7BvVWXMrFjScmArYHFVF/XKvZ5JagqcaWb/rqZMB6CnmT1bw7U6AK+Z2a71GLFOJD0RZnixHq51ELDOzD7e1GvVh7y996X9ZX+EWJzFb4wk/7mny73eqNvutL/0cnJ26Mj3f7mFX95/F4Cs1m3oOOgOkFBGBgtfeZHFI1/dLBnNjLten8KH0xaSnRnnLyf3YJetm25UbupPv3DTSxNYW5Sgd+dWXHv0bpT9YP/khzO5781veO+GI2mW24DPv1/MH4d8xtbNGgJwSNd2XHxI582S/6+Pvsa4CdPIbpDFnZedTNeOW29U7u/PvMWr702kYFUhE58duP7859/M5vbHXmfa3AXcd+XpHNlzt3rJFe/Qg+yDL0CKse7rMawb/1KFAhnkHHUF8VYdsTUrWP3aPVjBQgCy9jmZrF0PwyzBmnf+Q8nciahxC3KO/CPKbQpmFE0ezbqJr62/XGaPo8na/f8gkaB49hesff9J6kvPAw/g6ptvJB6P88oLQ3niwYfLvX7yWWdwWr+zSSRKWL1qNbddfyOzZ84kIyODm+66nZ27diUjI85rL7/K4/9+qN5y/VpP3fkPpnwynsbNmnLzE1X+GY2csmq3pbCkC4ELy5x6xMwe2SyhyvDKvf41BS4Bqvut7ACcCVRbuaehg4CVQPSVeyzGtpdfzfRrLqdo0UJ2fvBRln/8AWvmzllfZF3+AubcdRutTzuz3FuLlizmu8suxIqKiGXn0OWxISz/+EOKllT5IfpX+3D6Qn5YvIqRVx7KlHnLuG3EJJ75/YEblbtt+CRuOWF3dmvfjEuf/JSPpi+kd+fWACz4pZBPZiykbdOccu/p0WEr/vXb/eo9c1nvT5jOnPlLeOuBq5g0fR4DHxnOsLsu2ajcwXvtzFlH7ccRl91X7nzblk25Y8DJPDb8w/oLpRg5h17EqhdvwVYsIfeseymeOZ7E0g2Np8xdD8PWrGTlYxeT0bkP2Qf0p/C1e4g1b09m5z6sfPIylNuc3FMHsfKxSyBRwppxj5FY+D1k5pB79t8onjuJxNJ5xNvvRmbHfVn11OVQUoxymtTbjxKLxbh20EAuObs/+QsWMGTEy4wbM5bZM2euLzNq+EheeuY5AA7oeyhX3XQDl/U/j77/dxRZWVmcfuTRZGdn8+Lboxg1YiTzf/yp3vL9Gvsf1ZeDTjqGJ26/r+bCEVK8dtVnWJFXV5n/BLQvc7xNeK6yMj9KygCaAEuq+74+5l7/7gQ6SvpK0j3h42tJUySdXqZMn7DMFZI6SPpA0oTw0bM230jSOZKGS3pP0gxJt5R57WxJ48Pv8XA4aQNJZ4RZvpZ0V5nyKyX9XdI3ksZKalnJ99tT0jhJX0oaLaltNdn+IGmqpMmSng97IS4Grggz9ZF0bDjzc6KktyW1lhQLf5aW4XVi4QzRjfJsitydu7Dmpx9ZN/9nrLiYZe+8TdOefcqVWZe/gMLvZ2GJRLnzVlyMFRUFP2dWZrkWcn1799v5HNujPZLotm1zVqwpYlHBmnJlFhWsYdXaYrpt2xxJHNujPe98O3/96/e8MYUrjuxKFHfljh0/lRMO6oEkdu+8LQWr1rBwacFG5XbvvC2tmudtdH6bVs3YuUNbYvW41Ge8TScSvyzAludDopiiaR+QseM+5cpk7rgvRd+8A0Dx9I+Ib9sNgIwd96Fo2gdQUowVLCTxywLibTphq5YFFTtAUSGJpT+ixs0ByOp+JGvHvwQlxQBY4fJ6+1l23b07P86dy0/z5lFcVMToka9z0OF9y5VZtXLl+uc5DXMwsyAHRk5OQ+LxOA2ysylaV8SqFSuJWqfuu5LbuHHUMWpWf2PunwOdJG0vKQv4DTCiQpkRQP/w+SnAO1b6H7IK3nKvf9cBu5rZ7pJOJqjQugMtgM8lvR+WudrMjgGQ1BA4zMzWSOoEPAfsVcvvtw+wK7A6vP7rwCrgdKCXmRVJ+jdwlqS3CWZZ7gksA96SdIKZvQrkAl+Y2RWSbgZuAS4r/SaSMoHBwPFmtij8oPJX4Lxq/h22N7O1kpqa2S+SHgJWmtm94TWbAfuZmUk6H/iTmV0laQhwFvAPoC8wycwW1fLfo1YyW7SkaGH++uN1ixeRu0vFCarVvL9lK3a8/V6yt96GHx/+12ZptQMsLFhD6yYbWtyt83JYWFBIy7zsMmUKad1kw3HrJjksDD8AvDt1Pq3ycujcduPW4uQflnLq4Hdp2TibK4/qyo6tN65cN1X+0gLatNjwvdtslUf+0oJKK/ItRY22IrFiw38vW7GEeNudKpRpvqGMJWDtKpTTmFijrSiZP219ucSKxajRVuXfm9eKeKsdKJk/HYBYs3ZkbNOF7N5nY8XrWDPucRL5M6kPLVu3ZsHPGz7ILZy/gF13775RudP6nc1Z559HZmYmF515NgBj3xjFQYf15a3xn5Cdk83f/vJXCpbX3wePdFebmfC1EY6hXwaMBuLAY2b2jaRBBH+TRwCPAk9LmgksJfgAUC2v3Dev3sBzZlYC5EsaB+wNVGy6ZAL/krQ7UALsRO2NMbMlAJJeDr9nMUEF/nnYqswBFobf+73SilLSM8ABwKtAAnghvOYQ4OUK36czwYeIMeE148B8qjYZeEbSq+H1K7MN8ELYA5AFzA7PPwYMJ6jczwMer+zNZceybui8Aye1a11NnPpVtGgh317wWzK3akHHv9zJsvffpXjZsi32/WujcF0x/x03nYfO3bgjaJd2TRh1zeE0bJDBB9PyueKZ8Yy8sm8lV3F1kplNw+OuZc27/4V1hcG5WBxlN2LVs9cQa9OJhsf+iZX/vbD669SzoU8PYejTQzjyuGM5f8Cl3HLVn+javRslJSUcsW9PGjfJ49Ghz/PZhx/z07x5NV/QQaz+qk8zewN4o8K5m8s8XwOcWpdreuWeHK4A8gla+DFgTfXFy6nYNWOAgCfN7PqyL0iqeHtFXa4r4Bsz27+W7z+a4IPDscCfJVU2E2owcJ+ZjQgn2w0EMLN5kvIlHULQM3FWpQHLjGV9eUjParuoKipavIjMVhs+DGS1aEnRorp3DhQtWUzh7O9ptNvu6yfcbarnP/2elz+fC0DXbZqRv7xw/Wv5BYW0yis/dt4qL4f85Rt+ZfKXF9IqL5sfl67mp2WrOW3wu+F71/CbB8bxzO8PoEXjDS39Pp1bc/uISSxbtZZmuQ02Of8zb37C0DFfALDbjluzYPGG1uCCJQW0jrDVDmArlxBr3GL9sRpvRWLlkgpllhJr3IKSlUtAMWiQixWuILFyCSrz3ljjFljpe2NxGh53HUXfjqN45qcbrrViCUUzguPEghlgCZSThxVuPDxRV4vy82nTbsPoWKu2bViYn19l+dEjX+P62wYBcNTxx/HJuA8oLi5m2ZKlTPryS7p0280r91qq7Zh7VHzMvf6tAEoHjD4ATpcUD8eMDwDGVygDweSI+WaWAPoRtIpr6zBJzSXlACcAHwFjgVMktQIIX98u/N4HSmoRjsGfAYwLrxMjGMuBYLJfxRlM04CWkvYPr5kpqWtlgSTFgPZm9i5wbfjzNari5y6dONKf8v5L0IMwLOz5qFervvuW7K23IatNW5SRQbND+vLLJ7WbtJXZouX6mbLxRo1ptGs31sybW2/ZfrPfDgwdcDBDBxzMwbu0YeTEeZgZk39YSqMGmeW65AFa5mWT2yCDyT8sxcwYOXEeB+/Slk5t8njvhqN485rDefOaw2mdl83zlx5Ii8bZLF6xZv3Y65R5y0gYNG1Yu9m/NTnrqP0Zft8Aht83gL77dOHV9yZiZnw17QcaN8yOtEseoGTBDGJN26K8VhDLILNzH4pnjS9XpmjWeDK7HgJAxk69KPlhMgDFs8aT2bkPxDNQXitiTdtSsmAGANmHD6BkyTzWfVl+uLRo5mdktA8+28aatYN4Zr1U7ADfTJpM+w7b0W6bbcjIzOSIY49m3Jix5cq077Dd+ud9DjmYeXPmADD/55/Zu2cwoTI7J4fdevRgzqxZ9ZLrf4GyGtTqEZXk/uiRgsxsiaSPJH0NvEnQPT2JoCX8JzNbIGkJUCJpEvAEwcz6lyT9FhhFMGZeW+OBlwi6uIeY2RcAkm4kGFOPAUXApWb2qYKlDd8laIm/bmbDw+usAvYJ37eQYMy+7M+1TtIpwD8lNSH43fkH8E0lmeLAkLCcgH+GY+4jgRfDHoQBBC31YZKWAe8A25e5xgiC7vhKu+Q3WaKEHwbfR6e7/o7icRa/+Rpr5sym7Tnns3r6dyz/+EMadt6FjoPuIN6oMU337027c37H1PPOJnu7Dmxz8QBKO0nyhz7Hmtnfb5aYfTq35sPp+Rxz39tkZ8YZdFKP9a+dNvhdhg44GIA/H9eNm16ayNriEnp1ak3vnVpVe90xX//M0PFzyIiJBplx7jp9r80yMfDAPTszbsI0Drvkb+Q0yOT2y05e/9rxVw5m+H0DALj7qTd57f1JFK4t4oDz7+TUvnsx4Dd9mTzjRy67awgFqwp59/NvGfzCWF6//4+bFsoSrHnnERqePBDFYqz7eiyJJfNo0PNMSvJnUjxrPEVTxpBx1BU0Ou+h4Fa41+8FILFkHkXTP6LROf/CEgnWjH0YLEF8613I6nowJYvmkNHv7wCs/XAIxbO/pOjrt8k+YgC5/f8JJcUUvvmPTctfRklJCXfdfCsPPPU4sXicEUOH8f2MGVx8xeVMnfI17789ltP792PfXr0oLi6iYHkBN1/1JwCGPjWEgffcxbC33kQSI4a9yIzvptXwHTe/R2+9i+lfTWHl8gKuP+W3HHPuWfQ6+oioY22kHu9z3yxUw4Q7l8QknQPsZWaX1VS2FtdaaWaNNj1V/ZC0F/B3M+tTY2Hq3i0fta6X9I46Qp1l71JxXY3kVjDqqagj1NlBgyv7rJzc7v10VNQR6uyQNjtu8ifZwheurNXfnJzT74tk+zhvubukE/Yu/J4qxtqdcy5qyT69rKc1AAAekElEQVTmntzpHACSjmDjjQJmm9mJBN36m+zXttolPQD0qnD6fjP71d3pZnYnwVoAzjmXnLxyd5vKzEYT3AOZdMzs0qgzOOfclpbsY+5euTvnnHN1pKzsmgtFyCt355xzro685e6cc86lGx9zd84559KLz5Z3zjnn0k09bRyzuXjl7pxzztWRMn1CnXPOOZdWvFveOeecSzfeLe+cc86lF9Xjfu6bQ3Knc84555JRknfL+65wzlVD0oVm9kjUOerCM29+qZYXUi9zquVNNrGoAziX5C6MOsCv4Jk3v1TLC6mXOdXyJhWv3J1zzrk045W7c845l2a8cneueqk45ueZN79UywuplznV8iYVn1DnnHPOpRlvuTvnnHNpxit355xzLs145e6cc86lGa/cnXPuV5DUTFK3qHNURlJc0r1R56grSVtFnSFdeOXuXBUk9ZZ0bvi8paTto85UFUl3S8qTlClprKRFks6OOldlJE2RNLmqR9T5qiPpvfDfuTkwAfiPpPuizlWRmZUAvaPO8St8KmmYpP+TpKjDpDKfLe9cJSTdAuwFdDaznSS1A4aZWa+Io1VK0ldmtrukE4FjgCuB982se8TRNiJpu/DppeHXp8OvZwGY2XVbPFQtSZpoZj0knQ+0N7NbJE02s6RrwUt6ENgaGAasKj1vZi9HFqoGYYXeFzgP2BsYCjxhZtMjDZaCknvle+eicyLQg6B1hpn9LKlxtJGqVfr/8tEEH0KWJ2vDx8zmAkg6zMx6lHnpOkkTgKSt3IEMSW2B04A/Rx2mBtnAEuCQMucMSNrK3YLW5hhgjKSDgSHAJZImAdeZ2SeRBkwhXrk7V7l1ZmaSDEBSbtSBavCapO+AQuD3kloCayLOVBNJ6mVmH4UHPUn+ocJBwGjgIzP7XNIOwIyIM1XKzM6NOkNdhWPuZwP9gHxgADAC2J2gByJph8aSjXfLO1cJSVcDnYDDgDsIugmfNbPBkQarRjgOvNzMSiQ1BPLMbEHUuaoiaU/gMaBJeOoX4DwzmxBdqtQnaTBBC71SZvaHLRinTiRNJximedzMfqzw2rVmdlc0yVKPV+7OVUHSYcDhgIDRZjYm4kjVClu+HSjTI2dmT0UWqJYkNQEws+VRZ6mJpJ2AB4HWZrZrOFv+ODO7LeJo60nqHz7tBXQBXgiPTwWmmtnFkQSrBUkyr5TqhVfuzlVDUh7lK8ulEcapkqSngY7AV0BJeNqSvJXWGrgdaGdmR0nqAuxvZo9GHK1KksYB1wAPl84XkPS1me0abbKNSfoU6G1mxeFxJvCBme0XbbKqhcNJfwK6EswZAMDMDqnyTa5SPubuXCUkXQTcSjBunSBovRuwQ5S5qrEX0CXFWj1PAI+zYWLadIJWZtJW7kBDMxtfYbJicVRhatAMyANKP5A2Cs8ls2cIfgeOAS4G+gOLIk2Uorxyd65yVwO7mtniqIPU0tdAG2B+1EHqoIWZDZV0PYCZFUsqqelNEVssqSPhmLakU0jef/M7gYmS3iX4cHoAMDDSRDXbyswelXS5mY0Dxkn6POpQqcgrd+cqNwtYHXWIOmgBTJU0HlhbetLMjosuUo1WhbOjSyvK/YBkH3e/lGAr0p0l/QTMJpjdnXTM7HFJowlmnn8LvAn8HG2qGhWFX+dLOpogb/MI86QsH3N3rhKSehB0GX9G+coyKcewJR1Y2fmw9ZOUJO0BDAZ2Jeh5aAmcYmZJvUodrL81MmZmK6LOUpVwoZ3LgW0I5mLsB3ySzOPXko4BPgDaE/xu5AEDzWxkpMFSkFfuzlUibAF/CEwhGHMHwMyejCxUDcIJanuHh+PNbGGUeWpDUgbQmaDbeJqZFdXwlkhJurKS08uBL83sqy2dpzqSphD8Pnwarl64M3C7mZ0UcbQqlV33oLpzrmZeuTtXidJlRqPOUVuSTgPuAd4jqCj7ANeY2YtR5qqMpGorlyRfHvVZgsmLpS3JY4DJBLcgDjOzuyOKthFJn5vZ3pK+AvY1s7WSvjGzrlFnq4qkCWa2R03nXM18zN25yr0p6UKCP+Jlu+WT8lY4ghnne5e21sNbit4Gkq5yB46t5rWkXh6VoIt7DzNbCev3IHidYLLal0DSVO7Aj5KaAq8SLOe6DJgbcaZKSdof6Am0rNA7kgfEo0mV2rxyd65yZ4Rfry9zLplvhYtV6IZfQpIu5ZqKy6KW0YoyH/YIJoC1NrNCSWureE8kzOzE8OnAcMZ8E2BUhJGqk0Vwq14GUHYPhwLglEgSpTiv3J2rhJml2hrWo8KZ0c+Fx6cDb0SYp0apuIgNwX3Yn0kaHh4fCzwbTrCbGl2s6iXzxEpYn2+cpCfKbCwUAxqZWUG06VKTj7k7V4akQ8zsnarGhZN8PPhkgiVHIViJ7JUo89RE0puEi9iYWfdwct1EM9st4mjVkrQ3QRcyBBvIfBFlnnQSzmm4mGCVxc8JuuXvN7N7Ig2Wgrxyd64MSbeGe3Q/XsnLZmbnbfFQaarMhK/1kxdL96WPOlt1JMWB1pRflviH6BKlj9L//pLOAvYg2P73SzPrFnG0lOPd8s6VYWa3hE8Hmdnssq9JSrquekkfmllvSSsovxOYCD6M5EUUrTZSbhEbSQOAWwi2Iy1hw7LEXvnUj8xwDfwTgH+ZWVHptsuubrxyd65yLxG0HMp6EdgzgixVMrPe4dfGNZVNQlcS7NXdUdJHhIvYRBupRpcDnc1sSdRB0tTDwBxgEvC+pO0IJtW5OvJueefKCBf66EpwS9M1ZV7KI7hvPCnvEZb0tJn1q+lcsknBRWzeBQ4r3WnNbV4KduiJl9nZrn8yLySVTLzl7lx5nQkWJmlK+fuxVwAXRJKodsp96AgrzaTqZahI0qXAM2b2TXjcTNIZZvbviKNV53vgPUmvU379g/uii5S+wl0Oy36Quhzwyr0WvHJ3rgwzGw4Ml7S/mX1SVTlJ15vZHVswWpU5gBuAHEml3ZcC1hFscJLMLjCzB0oPzGyZpAuAZK7cfwgfWeHDbVmquYgD75Z37ldJtiUxJd1hZtfXXDJ5hGufdyvdgz6chT45WYc+XPSS7f+7ZOYtd+d+naRqQZjZ9ZKaAZ2A7DLn348uVY1GAS9Iejg8vojkXUENWL+s758IhkHK/jsn7U5raSap/r9LZl65O/frJFWXV1XbewLJXOlcS1Ch/z48HgP8N7o4tfIM8ALBvIyLgf7AokgT/W/x3eFqybvlnfsVkm3XuFTc3jMVSfrSzPaUNLl0YZXSxXiizpYOUnRJ4qSUlBtLOJcChkUdoII1ZrYGQFIDM/uOYOZ/0pLUS9IYSdMlfS9ptqTvo85Vg9Jb9eZLOlpSD6B5lIHSzBPAaKBdeDwd+GNkaVKYd8s7V4akwVTT5W5mfwi/3r7FQtVOymzvWcajwBUEW6WWRJyltm6T1AS4ChhMsP7BFdFGSistzGxoeBcIZlYsKVV+N5KKV+7OlVe6CUgvoAvB+CrAqST3rl+ptL1nqeVm9mbUIerCzF4Lny4HDo4yS5pKuSWJk5WPuTtXCUmfAr3LrIyVSbDT2n7RJitPUrVdwma2dEtlqStJdwJx4GXKLwgzIbJQNQhny18AdKD8xjG+oVA9kLQHQY/IrsDXhEsSm9nkSIOlIG+5O1e5ZgRdrqWVY6PwXLL5kqCVU9ktQgbssGXj1Mm+4de9ypwzknuG/3DgA+BtUmcoIWWY2QRJB5JCSxInK2+5O1cJSecCA4F3Cf7IHAAM9HWt/7elwpa0qUhStXd1mNnLWypLuvDK3bkqSGrDhtblZ2a2IMo8lQm7MauUzF3cAJKOZuMFYQZFl6h6km4DPjazN6LOkk4kPV7Ny+bDHnXnlbtzVUiFFd/CyXNVsWReOU3SQ0BDgolp/yXY7nW8mf0u0mCVkLSCDcMfuQRzBIrCYzOzvAjjObcRr9ydq0RVK74lc2WZakoXginztRHwppn1iTqbi0Y4U/4WoDfBh6kPgUFmtiTSYCnIF7FxrnKXE6z4NtfMDgZ6AL9EG6lqkhpKulHSI+FxJ0nHRJ2rBoXh19WS2hG0hNtGmKdGkk4M73MvPW4q6YQoM6WZ5wmW8z2ZoCdnERtuR3V14JW7c5VLtRXfHifY5rVnePwTcFt0cWrltXDhnXuACcAc4LlIE9XsFjNbf9+1mf1C0NJ09aOtmf3FzGaHj9uA1lGHSkV+K5xzlUu1Fd86mtnpks4AMLPVkpJ6By0z+0v49CVJrwHZZSvOJFVZg8j/jtaftyT9BhgaHp9CsBytqyMfc3euBuF9t02AUWa2Luo8lZH0MXAo8JGZ7SGpI/Ccme0TcbQqSboUeCZs/ZZOYDzDzP4dbbKqSXqMYHjmgfDUpUBzMzsnslBpJJy4mAskwlMxYFX43Ccu1oFX7s5VQVJvoJOZPR6uTNbIzGZHnasykg4DbiRYMvctguVzzzGz96LMVZ3K7hlPtt32KpKUC9wE9CWY8DUG+KuZrar2jc5tYV65O1cJSbcQrJzW2cx2Cid8DTOzXhFHq1I403g/gtuzPjWzxRFHqla4TW03C/8ISYoDk82sa7TJfj1Jg81sQNQ5Upmk4wgWjQJ4r8x6/q4OfEKdc5U7ETiOsEvQzH4GGkeaqBqSTgSKzez18I9hcQrM4h4FvCDpUEmHEkymS/bNbmqStB/+UkG438DlBJs0TQUul3RHtKlSk7fcnauEpPFmto+kCeEYdi7Bfe7dos5WmRTt4o4BFxJ0cUPQxf1fM0vZNdtLf1+izpGqJE0GdjezRHgcByYm6/93ycxneTpXuaGSHgaaSroAOA/4T8SZqpNys7jDP+APhY+NSHrJzE7esqlcEmjKhg2bmlRX0FUtqf/ndy4qZnZvOEmtgOD+9pvNbEzEsarzhaT7KD+L+8sI89SHZN7RripJffthCrgDmBguq1y6YdN10UZKTd4t71waqDCLG4Iu7ttSeRZ3KnZxSzrHzJ6IOkcqk9SWYHVICPYaSLoNm1KBV+7OlVFmg5CNXsLvs92ikrFylzSSjX8/lgNfAA+Xrmrofp1w4aWzgB3MbJCkbYE2ZjY+4mgpxyt359KApJ2Aq4EOlBluS+WNbpJxQqCk+4GWbFgm93SCoRsD8sysX1TZ0oGkBwkWsDnEzHYJFzZ6y8z2ruGtrgIfc3cuPQwjmJj2XyAlZptLutzM7q/m3LURxKpJzwoVzUhJn5vZ3pK+iSxV+tg3vDtlIoCZLZOUFXWoVOT3uTuXHorN7EEzG29mX5Y+og5Vg/6VnDun9ImZvbXlotRao7CrGIDweaPwMCmXJk4xReHtb6ULG7Vkw1K0rg685e5cehgp6RLgFWBt6UkzW1r1W6IRbm5zJrC9pBFlXmrMhlugktVVwIeSZhHMw9geuCSc0PhkpMnSwz8JfodbS/orwcYxN0YbKTX5mLtzaUBSZWvem5kl3e1kkrYjqBTvoPxtTisIlp8tjiRYLUlqAOwcHk7zSXT1S9LOBJsgAbxjZt9GmSdVecvduTRgZttHnaG2zGwuwfa5+0tqzYbbnr5N9oo9tCcbJi52l4SZPRVtpLTSECjtms+JOEvK8pa7c2lC0q4Eu8Jll55L5kpH0qnAvcB7BF3cfYBrzOzFKHNVR9LTQEfgKzZMXDQz+0N0qdKHpJuBU4GXCH4nTiDYsOm2SIOlIK/cnUsD4S52BxFU7m8ARwEfmtkpUeaqjqRJwGFmtjA8bgm8bWbdo01WNUnfAl3M/3BuFpKmAd1Lhzok5QBfmVnnaJOlHp8t71x6OIVgnHKBmZ0LdCf51+WOlVbsoSUk/9+kr4E2UYdIYz9TpucJaAD8FFGWlOZj7s6lh0IzS0gqlpQHLATaRx2qBqMkjab8gjBvRJinNloAUyWNp/xdCcdFFymtLAe+kTSGYMz9MGC8pH8C+PBH7Xnl7lx6+EJSU4Kd674EVgKfRBupemZ2jaST2bAH+iNm9kqUmWphYNQB0twr4aPUexHlSHk+5u5cmpHUgWAp1MkRR3GuXvk2wLWX7ONbzrlakHSipCYAZjYH+EHSCdGmqp6kkyTNkLRcUoGkFZIKos5VGUkfhl9XhFkLkj1zmkq6dRuSlbfcnUsDkr4ys90rnEu6jVfKkjQTONYXKXG1lYw7BSYrb7k7lx4q+3852efU5KdaxS7pd5WcuzOKLM5VJ9n/53fO1c4Xku4DHgiPLyWYWJfMvpD0AvAq5WeevxxdpBqdLGmNmT0DIOkBfBW1LUlRB0gVXrk7lx4GADcBLxDcQjSGoIJPZnnAauDwMucMSOrKHRghKQEcCfxiZudFnOl/STJuA5yUfMzduf8Bkgab2YCoc9SFpOvN7I6ocwBIal7msDFBb8NHwM2QnLvvpRJJUwi3ea34EsHyvt22cKSU55W7c/8DUnEiUjJlDnfdM8LKhvLdw0m5+14qCXcKrFK42ZCrA++Wd84lq6QZX02lXfdSkVfe9c9nyzvnklXSdStKypT0B0kvho/LJGVGnStdSNpP0ueSVkpaJ6nE1xH4dbxyd+5/Q9K0gusgGTM/SLCf+7/Dx57hOVc//gWcAcwguAvhfDbcAeLqwLvlnUszkmJAIzMr2+K5P6o8m2BY1AEqsXeFLWnfCbeudfXEzGZKiptZCfC4pInA9VHnSjXecncuDUh6VlKepFyCbUmnSrqm9HUzeyKycFWQdHeYOVPSWEmLJJ1d+rqZ3R5lviqUSOpYeiBpB6AkwjzpZrWkLOCr8PfjCrye+lX8H8259NAlbKmfALwJbA/0izZSjQ4PMx8DzAF2BK6p9h3RuwZ4V9J7ksYB7wBXRZwpnfQjqJcuA1YRbFt8UqSJUpR3yzuXHjLDiV0nAP8ysyJJSTchrYLSvz9HA8PMbLmUjMPsG5jZWEmdgM7hqWlmtra697g6OcHM7gfWALcCSLqc1BxWipS33J1LDw8TtH5zgffD+4aTfZbxa5K+I5iUNlZSS4I/6kkr/AB1EcHiNTcDF/hs+XrVv5Jz52zpEOnAF7FxLk1JyjCz4qhzVCdc+W25mZWE8wUam9mCqHNVRdJ/gUzgyfBUP6DEzM6PLlXqk3QGcCbQG/igzEt5BP++h0YSLIV5t7xzaUDSzVW8NGiLBqkDSSeVeV76dLmkhJktjCZVjXy2/ObxMTAfaAH8rcz5FcDkSBKlOK/cnUsPq8o8zyaYpJbs26n+DtgfeDc8PohgJ7vtJQ0ys6ejClaNEkkdzWwW+Gz5+hKuUDcX2F9Sa2Dv8KVvk733KVl5t7xzaUhSA2C0mR0UdZaqSBoN/NbM8sPj1sBTBIuYvG9mu0aZrzKSDgUeB74PT3UAzjWzd6t8k6s1SacC9wLvESxi1Ae4xsxejDJXKvKWu3PpqSGwTdQhatC+tGIPLQzPLZVUFFWoGnxEMHnxUOAXYDTwSaSJ0suNBEMfCwHCSZZvA16515FX7s6lgQpbZsaBliTxeHvoPUmvsWElupPDc7kEFWcyeorgLoS/hMdnAk8Dp0aWKL3EKsy3WILf1fWreLe8c2mgwpaZxUB+so9VKphFdzLQKzz1EfCSJfEfJUlTzaxLTefcryPpbqA78Fx46nRgspldG12q1OQtd+fSgJnNldSdYIwS4H2SfJZxWIm/SGp1uU6QtJ+ZfQogaV/gi4gzpRMjGPboHR4/AuwXXZzU5S1359JAuIrXBcDL4akTgUfMbHB0qaoX3gp3F9CKYPKUCOr8vEiDVaLMsEcmwep0P4TH2wHfecu9fkiaYGZ7VDg32cy6RZUpVXnl7lwakDQZ2N/MVoXHucAnyfxHUdJM4FgzS/Zb9ioOe2wkvJXL/UqSfg9cAuwAzCrzUmPgIzM7u9I3uip5t7xz6UGUv9+6hOTcD72s/FSo2MEr7y3gWYINj+4AritzfoWZLY0mUmrzyt259PA48JmkV8LjE4BHI8xTG19IegF4FVi/+YqZvVz1W1w6MrPlwHKCNQ5cPfBueefShKQ92DAR6QMzmxhlnppIeryS02Zm523xMM6lGa/cnUthkvLMrCDcgGUj3qXp3P8mr9ydS2GSXjOzYyTNZsMiNrBh5vkOEUWrkqQ/mdndkgZTPjMAZvaHCGI5l1Z8zN25FGZmx4Rft486Sx2UTqLz+8Od20y85e5cGpA0gmBVr+FmtjrqPLUhaXszm13h3N5m9nlUmZxLF75mr3Pp4W8Eq9N9K+lFSadIyo46VA1elLR16YGkA4HHIszjXNrwlrtzaURSHDiEYLW6I5NxtbdSkvYG/g0cC+xBcI/zMWY2L9JgzqUBH3N3Lk1IyiGoKE8nqCyfjDZR9czsc0l/AN4C1gB9zWxRxLGcSwvecncuDUgaCuwDjAJeAMaZWSLaVJWTNJLys+S7APOBZQBmdlwUuZxLJ165O5cGJB0BvG1mJTUWjlg4tl4lMxu3pbI4l668cncuDUhqCFwJbGtmF0rqBHQ2s9cijlYtSa2BvcPD8Wa2MMo8zqULny3vXHp4HFgH9AyPfwJuiy5OzSSdBowHTgVOI1gb/5RoUzmXHrzl7lwakPSFme0laaKZ9QjPTTKz7lFnq4qkScBhpa11SS0JhhaSNrNzqcJb7s6lh3XhbHkDkNSRMjutJalYhW74JfjfJOfqhd8K51x6uIVgpnx7Sc8AvYBzIk1Us1GSRhOsrAfBLXxvRJjHubTh3fLOpThJMeAUYCywH8GmMZ+a2eJIg9WCpJMov03tK9WVd87VjlfuzqWB0jH3qHPUVThbfh+C4QSfLe9cPfHxLefSw9uSrpbUXlLz0kfUoapTZrb8KfhseefqlbfcnUsDleznDkAy7udeymfLO7f5+IQ659JDF+ASgvFrAz4AHoo0Uc18trxzm4lX7s6lhyeBAuCf4fGZ4bnTIktUM58t79xm4t3yzqUBSVPNrEtN55KNz5Z3bvPwlrtz6WGCpP3M7FMASfsCX0ScqTY+BkqABPB5xFmcSxvecncuDUj6FugM/BCe2haYBhQDZmbdospWFUnnAzcD7xDcm38gMMjMHos0mHNpwCt359KApO2qe93M5m6pLLUlaRrQ08yWhMdbAR+bWedokzmX+rxb3rk0kIyVdy0sAVaUOV4RnnPObSKv3J1zW5SkK8OnMwkWrhlOcPve8cDkyII5l0a8cnfObWmNw6+zwkep4RFkcS4t+Zi7cy4pSRpsZgOizuFcKvLVoJxzyapX1AGcS1VeuTvnnHNpxit355xzLs145e6cS1aKOoBzqcord+dc5CTFJOVVOH1/JGGcSwNeuTvnIiHpWUl5knKBr4Gpkq4pfd3MnogsnHMpzit351xUuphZAXAC8CawPdAv2kjOpQev3J1zUcmUlElQuY8wsyKCleqcc5vIK3fnXFQeBuYAucD74eY3BZEmci5N+Ap1zrmkISnDzIqjzuFcqvO15Z1zkZB0cxUvDdqiQZxLQ165O+eisqrM82zgGODbiLI4l1a8W945lxQkNQBGm9lBUWdxLtX5hDrnXLJoCGwTdQjn0oF3yzvnIiFpChtufYsDLfHxdufqhXfLO+ciEd76VqoYyPeZ8s7VD6/cnXORkdQd6BMevm9mk6PM41y68DF351wkJF0OPAO0Ch/PSBoQbSrn0oO33J1zkZA0GdjfzFaFx7nAJ2bWLdpkzqU+b7k756IioKTMcQm+h7tz9cJnyzvnovI48JmkV8LjE4BHI8zjXNrwbnnnXGQk7QH0Dg8/MLOJUeZxLl145e6c26Ik5ZlZgaTmlb1uZku3dCb3/+3dP49NURiF8WfRoOATIDERiUIhwgSVhmJ0E0Kl0fgGKo1CJHrRiGIKohKFgkKmUUyUJioh0U0lQYw/r+LeKSRiImTezM7z684+t1jdyjn3PXtrNJa7pA2V5HFVzSV5w6/ntweoqtrXFE0ahuUuSdJgnJaX1CLJoyQXkuzoziKNxnKX1OUWk93plpM8TDKfZFt3KGkEvpaX1CrJVuAUcBk4U1U7myNJm57fuUtqk2Q7cBY4DxwG7vUmksbgk7ukFkkeAEeBJ8B94HlV/ehNJY3BcpfUIslp4GlVfV/3x5L+igN1krosAleT3AFIsj/JXHMmaQiWu6Qud4FV4Pj0+j1wvS+ONA7LXVKXmaq6CXwFqKpPeCqc9F9Y7pK6rE6n5QsgyQzwpTeSNAY/hZPU5RqTSfndSRaAE8Cl1kTSIJyWl7ThkmwB5oFnwCyT1/EvqmqlNZg0CMtdUoskS1V1pDuHNCLLXVKLJDeAFSYb2HxcW/c8d+nfWe6SWvzmPHcAPM9d+neWu6QW00n5K8BJJiW/CNyuqs+twaQBWO6SWkz3lv8ALEyXLgK7qupcXyppDJa7pBZJXlXVwfXWJP09N7GR1OVlktm1iyTHgKXGPNIwfHKX1CLJMnAAeDdd2gO8Br4BVVWHurJJm53lLqlFkr1/ul9VbzcqizQay12SpMH4n7skSYOx3CVJGozlLknSYCx3SZIGY7lLkjSYn+jOzbn8GxVy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8" name="AutoShape 12" descr="data:image/png;base64,iVBORw0KGgoAAAANSUhEUgAAAfcAAAGWCAYAAABl3crYAAAABHNCSVQICAgIfAhkiAAAAAlwSFlzAAALEgAACxIB0t1+/AAAADh0RVh0U29mdHdhcmUAbWF0cGxvdGxpYiB2ZXJzaW9uMy4yLjIsIGh0dHA6Ly9tYXRwbG90bGliLm9yZy+WH4yJAAAgAElEQVR4nOzdd3hUZfbA8e+ZyaSHFiAE6UWkgxUFAQUREbuiYgNdcS3YKwoCdt3frruuq4sNLOiCDVBRQQQERFCQLkW6koSEtEmdcn5/3JtkJqQNJCTG9/M882Tuvee+98wwzJn3vU1UFcMwDMMw6g9HbSdgGIZhGEb1MsXdMAzDMOoZU9wNwzAMo54xxd0wDMMw6hlT3A3DMAyjnjHF3TAMwzDqGVPcDcMwDKMWicibIpIiIhvLWS4i8i8R2SEi60XkxMraNMXdMAzDMGrXdGB4BcvPAzrbj3HAK5U1aIq7YRiGYdQiVV0KHKog5CLgbbWsBBqJSGJFbZribhiGYRh123HAvoDp/fa8coXVaDqGcYwsStrxh7qO8klv313bKYQs5pShtZ1CSPa//m5tpxCyBp3iajuFkO36rqC2UwjZSYtWyNG2UdXvnCGJnW/BGkovMk1Vpx3t9itjirthGIZhhMjnr1p/wi7kR1vMfwNaB0y3sueVywzLG4ZhGEaIfH6t0qOazAWut4+a7wdkquqBilYwPXfDMAzDCJHPX31ticj7wGCgqYjsBx4HXACq+irwBTAC2AHkAmMra9MUd8MwDMMIkcdbfdVdVa+uZLkCt4fSpinuhmEYhhGi6uy51wRT3A3DMAwjRNW4P71GmOJuGIZhGCHym+JuGIZhGPWLGZY3DMMwjHqmsBoPqKsJprgbhmEYRohMz90wDMMw6hlzQJ1hGIZh1DOm524Yf0BvP/siG75fRVzjRkya/p9juu2w9icSOWQciAPP+q8p+OHD4ABnGFHn34szoROal03u3OfQrBQAIk67Alevc0D95C+chnf3GgDibnkDLcwDvx9VHzlv3xPUZPgplxB11k1kvTQazcs6qvxVlWdmLWfpxj1EhYfx1A1n061Ns8PiNu05yKMzFpHv8TKwR1seGdUfEeG+175mV3IGANm5hcRFh/PxY6Mo9PqY8t4SNu05iIjwyKj+nNqlwhtjVVlUr9Npct394HDgXvwpmfNmBAeEuWh26xTC23XF787k4EuP4E09AE4nTf8ykfD2J4DDSc6yz8mcOx2A+JsnEd13AL6sdH5/+MpqybOIq9MpRJ93B4iTgjWfk7/s/eAAp4uYSx8hLPF4NC8L9+wp+DOSCetwEtHnjANnGPi85H79Kt5da8EVQeyoyTgbt0TVj2frCvIWvlatOQdqcMpptL7jbnA4Sf1iHsnvvxO0PLZXH1rffhdRHTqy84nHyVj6LQDhCS3oOPUZEEHCwkj55ENS531aY3lWxK91u+duri3/JyIi7mpqZ4yI/LuC5ReLSLeA6aki8oe6pdjp5w1l/AtTj/2GxUHk0FvJmf047jduw9V1EI741kEh4T2Hofk5uF8bR+GPc4gcPAYAR3xrXF0H4n7zNnJmP07kObeClPwXz/lgAu4Zdx5W2CWuKWHt+uLPTKmWl/Ddxr3sSclg/tTRTL5mEFNnLi0zburMpUy5dhDzp45mT0oGyzbtBeD/bh7Gx4+N4uPHRnHOiR0Y2rcDAB8u2wLAp5Ou5PW7RvLCRyuq53QkcdBkzEMkP38nvz14BTGnn4vruPZBIXGDL8Kfk81v911C1vyZNL56PAAxpw1FXOH8/vBVHHjsWuLOvpSwptZttt3fzSP5+fFHn18Z+UaffxfZ7z5M5stjCO85BEeztkEhESeOQPOyyfzXteR/P5uoc24BQHMzyZ45gaz/3ETOJ88Qe+kjxevkL/8fmf++gaxXbyasTQ9cnU6t/twBHA7a3HU/2x++j81jR9Pk7KFEtm0XFFKYnMTu557k0DcLguZ70lL55Y5xbBk3hl9uu5kWV1+HK75pzeRZCZ+/ao/aYoq7URMuBoqLu6pOUtWFtZhPyDr37kFM3LG//aYz8Xj8GQfQzGTwe/FsWYqrU7+gmLDO/fBs/AYAz9ZlhLXpDYCrUz88W5aCz4tmJuPPOIAz8fhKtxl19s3kL34LqJ6eyKL1u7mwXxdEhN4dWpCdV8DBzJygmIOZOeTkF9K7QwtEhAv7deGbdbuDYlSVr37awfkndwLg1wOHOM3uqcc3iCYuKoKNe47+B0lEx+54k/fhPfgb+LzkrPya6JMGBcVEnzQI99LPAMhZ9Q2R3e3CpyARkeBwIuGRqNeDP896rQW/rMXvPrpRkLKEHXcC/kO/408/AD4vhRsXEX5C/6CY8BP6U/jzVwAUbl6Cq/2JAPiSdqDZadbzlN0QFgFOF3gK8O7+2VrZ58V3YDuOhoePtlSHmBO6kf/bfgoP/I56vaQvWkijM84MiilMTiJv56+oP7g6qteLejwASLgLkaO+c+sRK/RqlR61xRT3PykReUBEVovIehGZEjD/UxH5SUQ2ici4gPljRWSbiKwC+pfZqBV3BnAh8IKI/CwiHUVkuohcbi/fLSLP2Mt+FJETReQrEflVRP5aWX71ncTGo9kHi6f92alIXHxQjCM2Hn+WHaN+tCAXiWqAxMXjD1hXs1ORWHtdVWJGTSX2+hdx9T63OCas02n4s9PwH9xVba8hJSOHFo1ji6cTGsWSnBFc3JMzckhoHFM83aJRDCmlYn7acYD4uGjaJjQCoEurpny7fjden5/9qVls3nuQpPSjH4xyNmmONy25eNp7KAVn4+bBMY2b4z1kx/h9+HPdOGIbkrNqIVqQT+uXv6TVPz8j8/N38edUf0EPJA2a4gsYZfFnHsQRF9x7lbim+OxdNfj9aIEbiW4QFOPqNhDfge3g8wSvGxmD6/jT8excUyP5u5o2w5NS8n4Xph7E1azqPyRczZrT9bW36fXBpyR98C6etNSaSLNSx/iucCEz+9z/hERkGNAZOBUQYK6IDFTVpcCNqnpIRKKA1SLyERAOTAFOAjKBb4G1ZbWtqitEZC7wmap+aG+vdNheVe0jIv8ApmP9WIgENgKvVpKfcQTcMx9C3WlIdENiRj2JP20/vqQdRPQbRc6sibWdXpm+WL2dEad0Kp6+9IwT2HkgnVHPfEjLJnH06dACp6N2+ycRHXugfh/77hiOI6YBiRNfJ3/jKmsUoA5zNmtH9DnjyH77weAFDgcxl08k/4ePrZGBOshzMIUtN1+PK74pHZ94lvSl3+JNTz/mefjq9i53U9z/pIbZj6ICHYtVTJcCd4rIJfb81vb8FsBiVT0IICL/Ayof7y3fXPvvBiBWVbOBbBEpEJFGleRXzB5ZGAdwz/NPMPK6q44ipbpB3WlIXEkvxhHXtHgYtYjfnYajQTN87jQQBxIRjeZlodlpOALWlbimqDutuF2w9rl6tn+PM/F4NN+No2ECcWNfKo6PveFF3O/ci+ZkhJT3zMUb+XDZZgB6tG0e1KNOznCT0CgmKD6hUQzJ6SU99aSMHJoHxHh9fhau3cWsCZcXzwtzOnh4VMmg0TXPf0zb5g1DyrMsvkMphMUnlGynSXN86cHD/b70FMKaJOA7lAIOJ47oWPzuTGLOOJe89d+Dz4c/K538besI79C1Rou7ZqXibFgysuBo2Ax/dnDvVbNTcTZojjcrFRwOJCIWzbVGFKRBU2KvmkrOx8/iT/89aL2YC+7Hn/YbBSs/qrH8PakHcTUveb/DmzbDc/BgBWuU005aKnm7dhLbs0/xAXfHUl0/Wt4My/85CfCMqvaxH51U9Q0RGQwMBU5X1d5YxTWyBrZfYP/1Bzwvmg4rL7/SjajqNFU9WVVPrg+FHcB3YBvOxi2RhgngCMPVdSCeHT8ExXh3/ICrxxAAXF0G4N27HgDPjh9wdR0IzjCkYQLOxi3xHdgGrggIj7JWdkVYB8+l7sGfuofsl68l+783kf3fm9DsVNwz7g65sAOMHtyj+CC4IX3aM3flVlSVdTuTiI2MoFnD4OLerGEMMZHhrNuZhKoyd+VWzu7Vrnj597/sp32LRkHD+3mFHnILrCHkFZv34XQ46NSySci5llawczNhLVoT1qwlOMOI6TeM3J+CB4ly1ywlduBIAGJOHUL+ptUAeFOTiex2MmDte4/o3APP77uPOqeKeH//BUeT43A0agHOMMJ7nI3nlxVBMYVbVxDex9r9Et5tEJ5d1u9kiYwh7ppnyV34Gt59G4PWiTr7RiQyhtwvyz1Wtlrk/LKFyONaEd4iEQkLo/HZQ8n4flmV1nU1bYaEhwPgjI0jtkcv8vftqcl0y2WG5Y266CvgCRF5T1XdInIc4AEaAumqmisiJwBFR3L9APxTROKBLOAKYF0F7WcDR3M0Wpn5qWr1HM5dBW9MeY5tP2/AnZnFI5dfz8ix19D//HMrX/FoqZ+8ha8Sc8VU61S4DQvwp+0lYsA1+JK2492xisL1XxN9/n3E3jwNzXeTO/c5APxpe/H88h2xN74C6iNvwSugfiS6ETGXPGa173Dg2bwE766a2Z8KMLBHG5Zu3MN5E2cSGR7GkzecVbzs0idn8fFjowCYOPpMHp2xiIJCHwO6t+HMHm2K4+av3sGIUzoHtXsoK49xL32GQ4TmjWJ4duyQ6knY7+PQ9BdIeOglcDhxL5mL57edNLrsFgp2bSFvzVLci+fQ9NapHPd/n+DPyeLgSxMAyF4wi6a3PE7L5/4HIriXzMOzbwcATW9/isiuJ+GMa0Srlz4n48NpuJfMqYZ8/eR+8S/irnseHA4K1s7Hd3A3UWeNxfv7VjxbV1Cw5nNiL51AwzvftU6F+/AJACJOvQRnk5ZEDbqeqEHXW6/hnQes0ysHXYfv4B4a3DINgIJVn1Cw5oujz/ew/H3sfenvdH7uH4jTSer8z8jfvYvEMX8hd9svZK5YRnSXrnSc+gzO2DganT6AlmNuYvON1xLZth2t/joe6+BPIXnW++Tv2ln9OVZBobdWNltlonX8XD2j+oiIW1Vj7ed3AX+xF7mBa4H9wKdAO2Ar0AiYrKqLRWQs8AiQAfwMFKrqHeVspz/wGlav/HJgIvY+eBHZDZysqqkiMsZ+foe9XuCyw/JT1V/Le22Lknb8oT7IJ719d22nELKYU/5QZzOy//V3azuFkDXodOzP0Dhau74rqDyojjlp0YqjPsz+wa/WVuk75/lz+9bKIf2m5/4nUlTY7ef/BP5ZRth55az7FvBWFbeznIBT4YAxAcvaBTyfjnVAXVnLysvPMAyj1tX1fe6muBuGYRhGiLzm2vJGfSUij2Ltfw80W1Wfqo18DMMwjhXTczfqLbuIm0JuGMafjinuhmEYhlHPeHy1nUHFTHE3DMMwjBCZnrthGIZh1DOmuBuGYRhGPWOKu2EYhmHUM35T3A3DMAyjfjE9d8MwDMOoZ8zR8oZhGIZRz5hhecMwDMOoZ0xxN4xj4I92l7Wfrn+xtlMI2d39htV2CiFZ/uBptZ1CyFyJ7Ws7hZB171nH731aQ3z+6rvZm4gMx7pRlhN4XVWfLbW8DTAD606dTuBhVa3wfryOasvOMAzDMP4k/P6qPSojIk7gZaw7cnYDrhaRbqXCHgNmqWpf4CrgP5W1a3ruhmEYhhEib/UNWJwK7FDVnQAi8gFwEbA5IEaBBvbzhsDvlTVqirthGIZhhKga97kfB+wLmN4PlN6nNBn4WkTGAzHA0MoaNcPyhmEYhhGiqg7Li8g4Efkx4DHuCDZ3NTBdVVsBI4B3RKTC+m167oZhGIYRIq3iAXWqOg2YVkHIb0DrgOlW9rxANwHD7fa+F5FIoCmQUl6jpuduGIZhGCGqrgPqgNVAZxFpLyLhWAfMzS0VsxcYAiAiXYFI4GBFjZqeu2EYhmGEyF9NV6hTVa+I3AF8hXWa25uquklEpgI/qupc4D7gNRG5B+vgujGqqhW1a4q7YRiGYYTI762+89ztc9a/KDVvUsDzzUD/UNo0xd0wDMMwQqTmCnWGYRiGUc+Y4m4YhmEY9Ywp7oZhGIZRz5hbvhqGYRhGPWN67oZhGIZRvzg8FZ6JVutMcT9KIvIFMFpVM2o7l+omIouB+1X1RxHZDZysqqkVxE9Q1acDpleo6hk1n2nFwtqfSOSQcSAOPOu/puCHD4MDnGFEnX8vzoROaF42uXOfQ7OsCz9FnHYFrl7ngPrJXzgN7+41AMTd8gZamAd+P6o+ct6+J6jJ8FMuIeqsm8h6aTSal3VMXufbz77Ihu9XEde4EZOmV3rTqGOi/6CBPDRpEg6ng4//N4s3X3k1aPkV14zmquuuw+f3kZuTy9RHJrBzxw7CXC4mPf0U3Xv2xK9+npsylR9X/nBMclZV/rZkP8t3ZxEZJkwe1o4TmkcfFrclOZfJC3ZT4FX6t2vA/YNaISIs3J7OtJUH2HUonxlXdaFbQkyN5/vcvHUs25pEpMvJE1ecTNfjGh8Wt3l/OhNn/0iB18eALi146ILeiAivLNjMR6t30SQmAoDx53bnzBMSaybPzzewbGuKledlfel6XKPD8/wtg4kfraHA42dAl+Y8dH5PREpOO5uxbAd/n7+JxROG0zgmgtU7U7n73R84rrH1b3R295b89ewu1Z5/aeKv28XdXKEugH3rvZCo6oj6WNiP0ITAibpQ2BEHkUNvJWf247jfuA1X10E44lsHhYT3HIbm5+B+bRyFP84hcvAYABzxrXF1HYj7zdvImf04kefcCgGXc875YALuGXceVtglrilh7frizyz3ypA14vTzhjL+hanHdJsVcTgcTJg6hVvHjOXic87lvAsvoEOnTkExX8yZy2XDz2PUiJFM/+9/eWDiowBcdtVV1t/h53HLtddz/6MTgr7ga9Ly3Vnsyyjgkxu68eiQtjyzaG+Zcc98u5fHhrTlkxu6sS+jgBV7rB9xHeMjeX5kB/oeF3tM8l22NYm9qW7m3X8uky49kSc/XVtm3JOfruXxy05k3v3nsjfVzfJtycXLrhvQmVl3DWXWXUNrpLADLNuWwt7UHObdO4RJF/fmybnrys5zzjoev7gP8+4dwt7UHJZvK/l/lJSRx/fbU0hsFBW0Tt928cwafxazxp91TAo7WMW9Ko/a8qcp7iLSTkR+EZH3RGSLiHwoItEisltEnhORNcAVIjJMRL4XkTUiMltEYkVkuIjMDmhrsIh8Zj/fLSJN7ef3ishG+3F3wHY3Bqx7v4hMtp/fKSKbRWS9fZu/8nKPFZG3RGSDHXuZPf8V+0YEm0RkSkD8bhGZYr+GDSJyQiXtHPaaK3kvPxWRn+ztjrPnPQtEicjPIvKePc9t/xURecF+XzaIyJUB7+Ni+9+i6N9GitoLeG/+VqV/5DI4E4/Hn3EAzUwGvxfPlqW4OvULignr3A/Pxm8A8GxdRlib3gC4OvXDs2Up+LxoZjL+jAM4E4+vdJtRZ99M/uK3sC4kdex07t2DmLi4Y7rNivTo05u9e/bw2759eD0evpz3GWcNOycoJsftLn4eFR1N0UW3OnbuxKoVKwA4lJZGdlY23Xv1PCZ5L9mZyYiuTRAReibGkF3gIzXHExSTmuMhp9BHz8QYRIQRXZuw+NdMANo3iaJd48hjkivAt5sPcMGJbRERerWJJzvPw8GsvKCYg1l55BR46NUmHhHhghPbsmhTpXcNrd48txzggr6t7TybkJ3v4WBWfqk888kp8NKrjfX+X9C3NYu2HChe/sIXG7hneHeOzc+8ijl8WqVHbfmzDct3AW5S1eUi8iZwmz0/TVVPtIv0x8BQVc0RkYeAe4GngWkiEqOqOcCVQFAxFpGTgLFYt+oT4AcRWQKkV5DPw0B7VS0QkcPHp0pMBDJVtae9raIxt0dV9ZA94vCNiPRS1fX2slT7Nd0G3A/8pax27Nf8WBmvuaIu4I32dqOA1SLykao+LCJ3qGqfMuIvBfoAvbFudrBaRJbay/oC3bHuT7wc6C8iW4BLgBNUVSt5byoksfFodsklmP3ZqThbBv+yd8TG48+yY9SPFuQiUQ2QuHh8v/9SHKfZqUhsvD2hxIyaCgoF6+bjWfcVAGGdTsOfnYb/4K4jTbneSEhoQfLvJV/MyQcO0LPP4R+PK6+7juv/ciMul4u/jL4WgK1btjB46FDmz51Hi8REuvbsQYvElmxct/6w9avbQXchLWLDS15HbDgp7kKaxriK56W4C0koFXPQXVjjuZUlJSuPhICebELDKFKy8mnWICogJp+EhqVjSn4AfLDiV+at2UO34xpz//m9aBBd8tqqL89SOTSwcmjWIDIgJo+EhiXTRa8FrB8xzRtE0SWx4WFtr997iCte+pZmcZHce153OiU0OCymuplh+bpln6out5+/Cwywn//P/tsP6AYsF5GfgRuAtqrqBb4ELhCRMOB8YE6ptgcAn6hqjqq6sX4knFlJPuuB90TkWsBbQdxQ4OWiCVUt+sEwyh5xWItVILsFrPOx/fcnoF0F7ZT5mivJ+04RWQesxLqbUedK4gcA76uqT1WTgSXAKfayVaq6X1X9wM92rplAPvCGiFwK5JbVqATcSnH6D2UPndYU98yHcM+4m5wPHyei70icrbpDWAQR/UaRv+zdY5rLH93/3nmH8wedxYvPPs+48bcD8Oms2SQnJfH+vDk8+PhE1v20Bl91XczbCDKqXwc+e3A4s+4cSrMGkfzt85r/ARWqvEIvry/Zxm1DTzhsWdeWDfnygWHMHn8WV5/egXveW3VMcnJ6vFV61JY/W8+99E+toukc+68AC1T16jLW/QC4AziEdTH/7Cpu00vwj6jA8brzgYHABcCjItLT/iFRKRFpj9UjP0VV00Vkeqm2C+y/Pir+d67oNZe13cFYPxJOV9VcsQ66O5oxyIKA5z4gzL6RwqlYd0G6HOt9P7v0ioG3Usx8fmSZP6PVnYbENSuedsQ1RbPTgmL87jQcDZrhc6eBOJCIaDQvC81OwxGwrsQ1Rd1pxe0CaG4mnu3f40w8Hs1342iYQNzYl4rjY294Efc796I5f77DMpKTk0hoWbL/NiExkZTk5HLj58+bx6NPPgE8gM/n44Unnixe9vZHs9mzs+ZGQ2atO8inG61jRbslRJMU0AtPdhfSPDa4J9s8NpzkUjHNYqu/t1ueD77/lY9XWe9H91aNSc4o6YUnZ+bRvEHwf8nmDSJJziwdY/Wi4+NKYi89pT3jZ6yovjxX7uTj1XtK8gzMIaskh5I8o0jOLBmqL3ot+w/l8lt6LqNe+tZeN5+rXl7Ce7cOpGlA/md2SeDpuetIzymgsX2AYE2RKt7yrbb82XrubUTkdPv5aGBZqeUrsYaFOwGISIyIFO1kXQKcCNxMqSF523fAxfZ+/BisYeXvgGSguYjEi0gEMNJu2wG0VtVvgYeAhkB5+7oXALcXTdjD8g2wfpRkikgCcF4VXn9Z7VT0msvSEEi3C/sJWD3/Ih4RcZWxznfAlSLiFJFmWD9oyv15be/zb2jfTOEerOH8I+I7sA1n45ZIwwRwhOHqOhDPjuCjrr07fsDVYwgAri4D8O61ei6eHT/g6joQnGFIwwScjVviO7ANXBEQbn8puSKsg+dS9+BP3UP2y9eS/d+byP7vTWh2Ku4Zd/8pCzvApnXraduuHce1akWYy8XwC0ayeMHCoJg27doVPx949lns3b0bgMjISKKirPe434AB+Lw+du7YUWO5jurdjJnXdGXmNV0Z3LERX2w5hKqy4UAOsRHOoCF5gKYxLmLCnWw4kIOq8sWWQwzqcPhwcU256vSOxQfAndW9JfPW7EFVWb83jdhIV9CQPECzBlHERLhYvzcNVWXemj2c1c364RW4f37Rpt+rdUj7qn4dig90O6trC+at3WfneYjYCFfQkLyVZyQxEWGs32u9//PW7uOsrol0btGAxRPOY/4Dw5j/wDASGkTywe2DaBoXSWp2fvGxGhv2peNXaFQDuxVKE7+/So/a8mfruW8Fbrf3t28GXgHGFy1U1YMiMgZ43y7EYO2P3qaqPrEOohuDNXQdRFXX2L3noqL1uqquBRDr1n2rgN+Aop24TuBdEWmI1Xv+VwVH3T8JvGwfmOcDpqjqxyKy1m5vH9b+6sqU106Zr7mcNr4E/mrvF9+K9eOgyDRgvYisUdVrAuZ/ApwOrMMaLXlQVZOKDvQrQxwwR0Qisd6be6vw2sqmfvIWvkrMFVOtU+E2LMCftpeIAdfgS9qOd8cqCtd/TfT59xF78zQ0303u3OcA8KftxfPLd8Te+Aqoj7wFr4D6kehGxFzymNW+w4Fn8xK8u9YccYrV5Y0pz7Ht5w24M7N45PLrGTn2Gvqff26t5ePz+Xh60mReeXsGTqeDT2fN5tft27ntnrvZvGEDixd+w9U3XMdp/fvj9XrJyszksfvuB6BJ03henTEDv/pJSUpmwr1H/hEIVf92DVi+O5OLZ2wiMszB4+eU7KUa/d4WZl7TFYCHz2rN5AV7KPD6OaNtQ/q3s4ritzsyeGHJPtLzvNw951eObxbFvy+pbM/VkTuzSwuW/ZLEyBe+ItLlZOoVJxcvG/XPhcy6aygAj17c1zoVzuOjf5cEBnRpAcA/5m9k6+8ZiEDLxjFMvKRvDeWZwLJtyYz8+0Irz0tLtjPqpW+ZNf4sK88LezHxo7UUeH3075zAgOObV9jugo2/M2vVbsIcQoTLyXNXnnxMzqxw+Op2z10quSVsvSEi7YDPVLVHLadi1IDyhuXrqp+uf7G2UwjZ3f2G1XYKIVn+4Gm1nULIXIntazuF0Plqb7/ykYq8/Pmjrv7n3vBtlb5zvppxVq0c3P9n67kbhmEYxlGr6/vc/zTFXVV3A3W61y4iY4G7Ss1erqq3lxVvGIZh1A7x1s6pj1X1pynufwSq+hbwVm3nYRiGYVRM6vipmaa4G4ZhGEaoTHE3DMMwjHrGFHfDMAzDqF/EX7fPEjDF3TAMwzBCVbWLidYaU9wNwzAMI0TqK6g8qBaZ4m4YhmEYoTLD8oZhGIZRv1TxHl+1xhR3wzAMwwiRmp67YRiGYdQzpuduGIZhGPWL35dfeVAtMsXdqBdiThla2ymE5I92hzWAF1d+XdsphMT/9t21nULIXHIffN8AACAASURBVM1a13YKIXM2rviWrPWV2eduGIZhGPWMat2+Qp2jthMwDMMwjD8aVW+VHlUhIsNFZKuI7BCRh8uJGSUim0Vkk4jMrKxN03M3DMMwjBBV19HyIuIEXgbOAfYDq0VkrqpuDojpDDwC9FfVdBGpdF+IKe6GYRiGESJ/9Q3LnwrsUNWdACLyAXARsDkg5mbgZVVNB1DVlMoaNcXdMAzDMELk91fb5WePA/YFTO8HTisVczyAiCwHnMBkVf2yokZNcTcMwzCMEIWwP30cMC5g1jRVnRbi5sKAzsBgoBWwVER6qmpGRSsYhmEYhhECreL93O1CXlEx/w0IPAeylT0v0H7gB1X1ALtEZBtWsV9dXqPmaHnDMAzDCJFffVV6VMFqoLOItBeRcOAqYG6pmE+xeu2ISFOsYfqdFTVqeu6GYRiGEaLquoiNqnpF5A7gK6z96W+q6iYRmQr8qKpz7WXDRGQz4AMeUNW0ito1xd0wDMMwQuT3F1ZbW6r6BfBFqXmTAp4rcK/9qBJT3A3DMAwjRNV4KlyNMMXdMAzDMEJU1QPqaosp7oZhGIYRorp+bflaK+4i8gUwuqLz9KphG5MBt6r+7SjbGQzcr6ojS82/EOimqs8eTfvVTUTaAWeoaqXXHz7WRGQ68JmqfljF+HZ2fI/q2L6q8sys5SzduIeo8DCeuuFsurVpdljcpj0HeXTGIvI9Xgb2aMsjo/ojItz32tfsSrY+stm5hcRFh/PxY6Mo9PqY8t4SNu05iIjwyKj+nNrluOpIuVj/QQN5aNIkHE4HH/9vFm++8mrQ8iuuGc1V112Hz+8jNyeXqY9MYOeOHYS5XEx6+im69+yJX/08N2UqP678oVpzOxJvP/siG75fRVzjRkya/p9jvv2w9icSOWQciAPP+q8p+KHUR9IZRtT59+JM6ITmZZM79zk0y7owWMRpV+DqdQ6on/yF0/DuXgNA3C1voIV54Pej6iPn7XsAcDRvT9Sw2xFnOKo+8r9+BV/StiPOXVV5+v0lLN2wi6hwF0/fOIxubQ+/Iumm3clMePNr63Pcsz0Trh6EiLBlbwpT3llEgcdLmMPBxGvPpleHFgCs+mUfz3ywBK/PT+PYKN5+6IojzrOi/J964zOWrNlKZEQ4z95xGd07Hv7/5R/vfc2ni9eSlZPH2pmTi+ev3rSLp9/8nK17kvj7vVcy/Iye1Z5jZep6ca+WU+Hsa+OGRFVH1GRhPxZUdW5dK+y2dsDo2k6iLvpu4172pGQwf+poJl8ziKkzl5YZN3XmUqZcO4j5U0ezJyWDZZv2AvB/Nw/j48dG8fFjozjnxA4M7dsBgA+XbQHg00lX8vpdI3nhoxX4/VpteTscDiZMncKtY8Zy8Tnnct6FF9ChU6egmC/mzOWy4ecxasRIpv/3vzww8VEALrvqKuvv8PO45drruf/RCYhIteV2pE4/byjjX5haOxsXB5FDbyVn9uO437gNV9dBOOKDb7ca3nMYmp+D+7VxFP44h8jBYwBwxLfG1XUg7jdvI2f240SecytIyVdpzgcTcM+4s7iwA0QOGkvB8vdxz7iTgmXvETl47FGlv3TDbvYkp/Pl02OYcv0QprzzTZlxU99dxNQbhvLl02PYk5zOdxt3A/B/s5dx24Wn8cnka7nj4tP5vw+/AyArN5+p737Ly+MvZN4T1/OPW88/qjzLzX/NNnYfSOPrl+/jib9ezORpc8qMO+vkE5j93K2HzU9s1ohnxl/GyDN710h+VaHqq9KjtlRa3EWknYj8IiLvicgWEflQRKJFZLeIPCcia4ArRGSYiHwvImtEZLaIxNp3upkd0NZgEfnMfr7bPl8PEblXRDbaj7sDtrsxYN377Z44InKnfXec9fZ1eCvS285ru4jcbK8vIvKCvb0NInJlRfNLvR+niMhaEekoImNE5N/2/Oki8i8RWSEiO0Xkcnu+Q0T+Y7+HC0Tki4Blzwa8jnJHFypou7x8nwXOFJGfReSectp0isjf7HXXi8h4e/4kEVltz58mdhUQkcX2v/cqEdkmImdW0s5JIrJERH4Ska9EJLGMHMqMseevE5F1wO2V/PuGZNH63VzYrwsiQu8OLcjOK+BgZk5QzMHMHHLyC+ndoQUiwoX9uvDNut1BMarKVz/t4PyTrQL764FDnGb31OMbRBMXFcHGPZVe/rnKevTpzd49e/ht3z68Hg9fzvuMs4adExST43YXP4+KjsY6wBY6du7EqhUrADiUlkZ2Vjbdex37nk5pnXv3ICYurla27Uw8Hn/GATQzGfxePFuW4urULygmrHM/PButounZuoywNlYhcXXqh2fLUvB50cxk/BkHcCYeX+k2JSK6+K/fXeFZTJVa9POvXHRGV+tz3DGR7NxCDmaU+hxn5ODOK6R3x0REhIvO6Mo3a3+1chDIybOO9nbnFdC8USwAn6/cyjkndqJlfAPA+izXhG9WbebiwX0REfp0aUNWTj4ph7IOi+vTpQ3NmzQ4bH6r5o05oV0iDkft/Uj1+T1VetSWqg7LdwFuUtXlIvImcJs9P01VT7SL9MfAUFXNEZGHsA7ZfxqYJiIxqpoDXAkEFWMROQkYi3UtXQF+EJElQHoF+TwMtFfVAhFpVEnuvYB+QAywVkQ+B04H+gC9gaZYd+FZCpxRzvyiXM8AXgIuUtW9RQUuQCIwADgB6yIEHwKXYvWkuwHNgS3AmyISD1wCnKCqWoXXUV7bZeX7MGXsRihlnJ1XH/s8yyb2/H+r6lT79b4DjATm2cvCVPVUERkBPA4MLasdEXEFvE8H7R8dTwE3BryXFcW8BdyhqktF5IVK3peQpGTk0KJxbPF0QqNYkjNyaNYwpnheckYOCY1Lpls0iiGl1BfnTzsOEB8XTdsE65+tS6umfLt+NyNO6UxSupvNew+SlO6mV/uEask7IaEFyb8fKMnxwAF69ulzWNyV113H9X+5EZfLxV9GXwvA1i1bGDx0KPPnzqNFYiJde/agRWJLNq5bXy25/RFJbDyafbB42p+dirNll6AYR2w8/iw7Rv1oQS4S1QCJi8f3+y/FcZqdisTG2xNKzKipoFCwbj6edV8BkP/NNGJGTSVy8I0gDtzv3X9U+aek59CiSckPo4TGsSRnuGnWKPBz7CYh8LPeOI6UdOtz/PBVg7n5H5/wwqzv8Kvy3iNWv2B3cjpen58bnp9NTr6H64b24aIzuh1VrmVJPpRFi6YNi6dbxDcg+VBWmYW8rqrrw/JVLe77VHW5/fxd4E77+f/sv/2witdyu6MXDnxvf9l/CVwgIh8C5wMPlmp7APCJXfwRkY+BMzn8Cj2B1gPvicinWFfuqcgcVc0D8kTkW6w78AwA3lfrXyfZ/jFxSgXzs4CuWJcQHKaqv5ezrU9V1Q9sFpGib/UBwGx7fpKdA0AmkA+8IdZoxmeVvI7y2i4v38oMBV5V+0oMqnrInn+WiDwIRANNgE2UFPeP7b8/YRX0MtsRkR5AD2CB/XlwAiWVydKlrBj7R04jVS36UfUOcF5ZL0ACrtn8n3uv4OaRZ1ThZVePL1ZvZ8QpJcPil55xAjsPpDPqmQ9p2SSOPh1a4HQc+wtA/u+dd/jfO+8w4sILGTf+dh677wE+nTWbDp068f68ORz47TfW/bQGXx0/0vePyj3zIdSdhkQ3JGbUk/jT9uPbv4nwviPIW/Q63m0rcHUZQPTwu8iZ9Vit5fnB4vU8fOVAhp3cmfmrtzFx+gLevP8yfH5l054U3rz/MgoKvVz99P/o3SGRdi0a11qudZX1dVx3VbW4l955WDRd1J0RYIGqXl3Guh8AdwCHsK62k13FbXoJ3m0QGfD8fGAgcAHwqFgX0C/vckHl5R6qA3YOfYHyinvgbYIqHC+yf/icCgwBLsd6j86uYJUqt32kRCQS+A9wsqruE2s3SOD7XpSDj4o/OwJsUtXTQ42pwghGscBrNnu/fbHcf9eZizfy4TLr7ok92jYnKb1k+Do5w01CQG8HIKFRDMnpJT31pIwcmgfEeH1+Fq7dxawJlxfPC3M6eHhU/+Lpa57/mLbNS3omRys5OYmEliV7NhISE0lJTi43fv68eTz65BPAA/h8Pl544sniZW9/NJs9O3dVW25/ROpOQ+JKDqR0xDVFs4OHyv3uNBwNmuFzp4E4kIhoNC8LzU7DEbCuxDVF7WH24r+5mXi2f48z8XiruPcYQv431uXFPVuXETX8TkI1c9E6Zi/dAEDPdi1IOlTyVZqc7iahUWxQfEKjWJIDP+vp2TS3R6TmrNjMhKsHATD85M5Mmr7QWqdxLA1jIomOcBEd4eLk44/jl30Hq6W4vzf/e2Yt+NHKv9NxJKVmFi9LSssi4Q/Ua4e633OvateijYgUfQmPBpaVWr4S6C8inQBEJEZEinZCLQFOxLofbVn7x78DLhZrP34M1lD1d0Ay0FxE4kUkAmt4GBFxAK1V9VvgIaAhEFtGu0UuEpFIexh8MNZ1fL8DrrT3FzfD+qGwqoL5ABlYPyqeEevo+apaDlwm1r73BEquDxwLNLSvTHQP1tB6qMrLNxuobGfmAuAWEQmz82lCSSFPtfO7vLyVK2lnK9Cs6DMjIi4R6V5qvTJj7IMsM0RkgB13TRVyqNDowT2KD4Ib0qc9c1duRVVZtzOJ2MiIoCF5gGYNY4iJDGfdziRUlbkrt3J2r3bFy7//ZT/tWzQKGt7PK/SQW2DtX1uxeR9Oh4NOLZtQXTatW0/bdu04rlUrwlwuhl8wksULFgbFtGlXkuPAs89i7+7dAERGRhIVFQVAvwED8Hl97Nyxo9py+yPyHdiGs3FLpGECOMJwdR2IZ0fwGQTeHT/g6jEEAFeXAXj3WrsxPDt+wNV1IDjDkIYJOBu3xHdgG7giINx6n3FFENauL/7UPQD43YdwtraOc3C26Y0/vbz+QflGn92bTyZfyyeTr2VI347MWbHF+hz/eoC46PCgIXmAZo1iiI0KZ92vB1BV5qzYwtl9OgLQvFEMq7fuB2Dlln3Fu5fO7tORNdt/x+vzk1fgYf3OJDomVs/n+JrzTmfO38cz5+/jGXpqNz5dvBZV5eete4mLjvxDDcmD1XOvyqO2VLXnvhW43d7fvhl4BRhftNDeZzoGeN8uxACPAdtU1WcPO48BbijdsKquEev0qKIi+rqqrgUQ69q6q7DukFO0k8sJvCsiDbF6f/+q5Kj79cC3WPukn1DV30XkE6z97uuwevIPqmpSBfNPsHNNFpGRwHwRubGsjZXhI6ze+Wase/auwRqSjwPm2L1lIYTLCgYoL980wGcfkDZdVf9RxrqvY918YL2IeIDXVPXfIvIasBFIooI7DlWhncuBf9n/TmHAi1hD/ACoamEFMWOxjktQ4OtQ35SKDOzRhqUb93DexJlEhofx5A1nFS+79MlZfPzYKAAmjj6TR2csoqDQx4DubTizR5viuPmrdzDilM5B7R7KymPcS5/hEKF5oxieHTukOtPG5/Px9KTJvPL2DJxOB5/Oms2v27dz2z13s3nDBhYv/Iarb7iO0/r3x+v1kpWZyWP3Wft1mzSN59UZM/Crn5SkZCbceyQfter3xpTn2PbzBtyZWTxy+fWMHHsN/c8/99hsXP3kLXyVmCumWqfCbViAP20vEQOuwZe0He+OVRSu/5ro8+8j9uZpaL6b3LnPAeBP24vnl++IvfEVUB95C14B9SPRjYi5xB5qdzjwbF6Cd5d1ilzely8RNWQcOJyot5Dcr146qvQH9mrH0g27GP7IdCLDw3jqxmHFyy6Z/C6fTLaOt5h47dlMeONrCjxezuzZjoE92wEw5YahPPP+Enw+P+EuJ1Outz6vHVs2YUDPtlz8+Ls4RLh8YHc6t2p6VLmWZdBJXViyZivn3PZ/REW4ePqOy4qXXXTvS8z5u1Venn97Pp8tXUdegYeBf3mWK4aezPirhrJ++37ueO5dsnLy+Hb1Fl763zd8/s+7qz3PitT1YXkpOqK23IBqPs/4z0hEYlXVbY8erAL6q2pSbedVn1Q0LF8XnTj2X7WdQsheXFmtv7Nq3ElvH9sv++oQe0bNnHpWk5yNDz+/vs7rftlR79rscvwpVfrO2bptda0c0m+uUHdsfGbvSw7HGj0whd0wDOMPTKnbPfdKi7uq7sY6qrnOEpGxwF2lZi9X1Wo9R/pIqergqsSJyKNA6ctBzVbVp4502yJyLvBcqdm7VPWSI23TMAzjz66uD8vXi567qr6FdW70H5pdxI+4kJfT5ldY9wI2DMMwqosp7oZhGIZRv1R2vFptM8XdMAzDMEJU/qVV6gZT3A3DMAwjRKbnbhiGYRj1jtnnbhiGYRj1ih7xlcyPDVPcDcMwDCNUZljeMAzDMOoX03M3DMMwjPrGnOduGIZhGPWN6bkbhmEYRj1Tt4t7pXeFM4w/gt3XnPyH+iDH9+9ceVAd43dn13YKIfnp+hdrO4WQnTh9fOVBdYzDFV7bKYSswX1zjvpObe3atq3Sd87uPXtq5a5wjtrYqGEYhmEYNccMyxuGYRhGiGqlOx4CU9wNwzAMI0R1fdjbFHfDMAzDCFFd77nX9R8fhmEYhlHnOJAqPapCRIaLyFYR2SEiD1cQd5mIqIicXHl+hmEYhmGERKr4qLQdESfwMnAe0A24WkS6lREXB9wF/FCV/ExxNwzDMIwQVVdxB04FdqjqTlUtBD4ALioj7gngOSC/Ko2a4m4YhmEYIXIiVXpUwXHAvoDp/fa8YiJyItBaVT+van7mgDrDMAzDCFEI+9PHAeMCZk1T1WlV3Y6IOIC/A2NCyc8Ud8MwDMMIkVRxzN0u5BUV89+A1gHTrex5ReKAHsBisTbaApgrIheq6o/lNWqKu2EYhmGEqKo99ypYDXQWkfZYRf0qYHTRQlXNBJoWTYvIYuD+igq7lZ9hGIZhGCGprlPhVNUL3AF8BWwBZqnqJhGZKiIXHml+puduGIZhGCFyVONVbFT1C+CLUvMmlRM7uCptmuJeA0SkHfCZqvY4ynZ2Ayeramqp+StU9YyjabuK23eramxNb+dYiup1Ok2uux8cDtyLPyVz3ozggDAXzW6dQni7rvjdmRx86RG8qQfA6aTpXyYS3v4EcDjJWfY5mXOnAxB/8ySi+w7Al5XO7w9fWaP5qyp/W7Kf5buziAwTJg9rxwnNow+L25Kcy+QFuynwKv3bNeD+Qa0QERZuT2faygPsOpTPjKu60C0hplryCmt/IpFDxoE48Kz/moIfPgwOcIYRdf69OBM6oXnZ5M59Ds1KASDitCtw9ToH1E/+wml4d68BIO6WN9DCPPD7UfWR8/Y9ADiatydq2O2IMxxVH/lfv4IvaVu1vI7KvP3si2z4fhVxjRsxafp/jsk2KxPW/iSihv4VHA4K131JwcrZwQFOF9Ej78PZojOal0XunGfwZ6YgkXFEX/IoYYnHU7hhAXkLXqn23Jzt+hJ51s2IOCjcuIDCVR+VCggj6rx7cDbviOZnk/vZC8Wfi/BTLyO8xzmo+slf9Bq+PWuRuKZEDb8biWkEqnjWf0Xh2s+Km3P1PZ/wPiPA78e760cKlpb6/12Nwur4wHfdzs4o07Eo7PWSOGgy5iGSn7+T3x68gpjTz8V1XPugkLjBF+HPyea3+y4ha/5MGl9t3YIz5rShiCuc3x++igOPXUvc2ZcS1jQRAPd380h+/tjcqnP57iz2ZRTwyQ3deHRIW55ZtLfMuGe+3ctjQ9ryyQ3d2JdRwIo9WQB0jI/k+ZEd6HtcNf5mEweRQ28lZ/bjuN+4DVfXQTjiWweFhPcchubn4H5tHIU/ziFy8BgAHPGtcXUdiPvN28iZ/TiR59wKUvK1lPPBBNwz7iwu7ACRg8ZSsPx93DPupGDZe0QOHlt9r6USp583lPEvTD1m26uUOIgadjs5syaS/dothHcbjCO+TVBIeK9haL6b7P/eRMHqT4kcfCMA6isk/7t3yFv0es3lNuQWcj+egnv6Hbi6nImjSfDnwtXjHDTfjfvNv1Lw01wiB94AgKNJa1xdzsQ94w5yP5pM1NBbrM+F30f+kjfJmX4HOTMfxNVnRHGbztY9cXU8jZy37yJnxngKV39aM6/L5hCp0qO2mOJec8JE5D0R2SIiH4pItIgMEZG1IrJBRN4UkQiA8uYXEZEoEZkvIjfb027772ARWWy3/4u9PbGXjbDn/SQi/xKRz0onGNB+rIi8ZW9/vYhcFrDsKRFZJyIrRSTBnneBiPxg57wwYP5kO//FIrJTRO4MaGeifXnFZSLyvojcb8/vKCJf2nl+JyIn2POvEJGN9raXVsc/SETH7niT9+E9+Bv4vOSs/JrokwYFxUSfNAj3Uuutyln1DZHdT7UWKEhEJDicSHgk6vXgz8sBoOCXtfjdWdWRYqWW7MxkRNcmiAg9E2PILvCRmuMJiknN8ZBT6KNnYgwiwoiuTVj8ayYA7ZtE0a5xZLXm5Ew8Hn/GATQzGfxePFuW4urULygmrHM/PBu/AcCzdRlhbXoD4OrUD8+WpeDzopnJ+DMO4Ew8vtJtSkR08V+/O61aX09FOvfuQUxc3DHbXmWcicfjT/8df2YS+L0Ubl6Cq3Pwe+/qfDqFGxYC4PnlO8La9rEWeArw7d8EvsKaya1FZ/wZSSWfi63fEdbp1ODcOp2GZ9MiALzbluNs0wuAsE6n4tn6nfW5yErBn5FkjTzkpONP2Wnnn4f/0H4krgkA4b2HU7DqI/B5AdC8zBp5XUWq8/KzNZOfUVO6AP9R1a5AFnAvMB24UlV7Yu0SuVVEIsuaH9BOLDAPeF9VXytjO32Bu7EuW9gB6G+3+V/gPFU9CWhWSa4TgUxV7amqvYBF9vwYYKWq9gaWAjfb85cB/VS1L9bVlB4MaOsE4Fysqy49LiIuETkFuAzojXWJxcDrIk8Dxtt53g8UjXVOAs61t33EB5UEcjZpjjctuXjaeygFZ+PmwTGNm+M9ZMf4ffhz3ThiG5KzaiFakE/rl7+k1T8/I/Pzd/HnHJuCHuigu5AWseHF0wmx4aS4g7+cU9yFJJSKOeiumS9wAImNR7MPFk/7s1ORuPigGEdsPP4sO0b9aEEuEtUAiYvHH7CuZqcisfa6qsSMmkrs9S/i6n1ucUz+N9OIHDyWuL++ReTgm8ivwaHXus4R1zTo/fNnp+Io/d7HxePPtvfsBbz3NU1iA7YLaHYajtj4UjFNgnKjIAeJisMRG48GrOsP/FwUrdugOc7mHfAdsHbJOBq3JKxVN2JGv0D0qKdwJHSqoVdmMT33P699qrrcfv4uMATYpapFOwdnAAOxfgSUNb/IHOAtVX27nO2sUtX9quoHfgbaYRXYnaq6y455v5Jch2Jd2xgAVU23nxYCRT3+n+y2wToP8ysR2QA8AHQPaOtzVS2wjxNIARKA/sAcVc1X1WysHyuISCxwBjBbRH7G+kGSaLezHJhuj1Y4y0paRMaJyI8i8uPMHQfLCqk2ER17oH4f++4Yzv57LqThiGsJa3Zc5SsaR8w98yHcM+4m58PHieg7Emcr62MW3ncEeYteJ/vVseQveo3o4XfVcqbGMeeKJPrCh8j/9nUozLPmOZxIZCw5Mx8gf+l0oi94sOI2jpKjio/aYop7zdFS0xlH2M5yYHjRcHsZCgKe+6jegyQ9qlr0OgLbfgn4tz3ScAsQOM4bSj4OIENV+wQ8ugKo6l+Bx7Au7vCTiMSXXllVp6nqyap68uhOlQ1OgO9QCmHxCcXTYU2a40tPCY5JTyGsiR3jcOKIjsXvziTmjHPJW/89+Hz4s9LJ37aO8A5dK91mdZi17iCj39vC6Pe20DTGRVJALzzZXUjzgF46QPPYcJJLxTQrFVOd1J2GxJW8/464pmh28FC5352Go4EdIw4kIhrNy7J6cwHrSlxT1B5mL/6bm4ln+/fFw/XhPYbg3bYCsIb4qzKMX19ZPfXg995f+r3PTsMRZ58mHfDe1zR1B2wXrFGaUrtQ1H0oKDciYtC8bPzuNCRgXUfA5wKHk+gLH8azZQneHStL2spOw7PdmvYnbQf11+gIhem5/3m1EZHT7eejgR+BdiJSNFZ0HbAE2FrO/CKTgHQCetZVsBXoYB+1D1DZIdwLgNuLJkSkcSXxDSm5gtINVchnOXCBiETavfWRAKqaBewSkSvs7YqI9Lafd1TVH+zTQQ4SfAWnI1KwczNhLVoT1qwlOMOI6TeM3J+Cd+fnrllK7MCRAPw/e/cdHlWV/3H8/ZlJQkIgFOmKoogoKIhdihXbz97XwqKubVXWta1lLci69nXXZV3Lrh0b2AALiKjYRQUBRWkCokKoEkqAJPP9/XFvIAmpErgzs9/X88yTuXfO3HyCMWdOuefk7nMoa775HIDixflkdwlGE9QgmwaddqXo5zmbGqlWTuvekmfP2oVnz9qFgzo25Y1vl2JmTJm/ikYN4rTIzSxXvkVuJrlZcabMX4WZ8ca3SzlwhyabLV/J/OnEm7VDTVpDLIPMXQ6gaGb5jauKZ35G5q6HApDZuTfFP0wGoGjmZ2TucgDEM1CT1sSbtQu6WTMbQFZO8ObMBmR06EFi8VwAEiuXEm+/GwDxbbuTWPbzZvvZkl3J/OnEmrcjFv7bZ3U5kKIyFR5A0cxPydqtLwCZO/eheO6kLZNtwQxiTduivFbB70XnPhTPGl8+26zxZHY9BICMnXpREv5eFM8aT2bnPsHvRV4rYk3bUrJgBgDZhw+gZMk81n05ovy1Zn5GRvh7EWvWDuKZm/VDTKZitXpExW+F23ymAZdKegyYCvwB+JSgCzqDYFWih8xsraRzK56vcK3Lgcck3W1mNfY1mVmhpEuAUZJWhdeszm3AA5K+Jmht3wq8XE35gWHeZQTj89tXUxYz+1zSCGAykA9MAUpnu5wFPCjpRiCTYAx/EnCPpE4EGyuNDc9tmkQJS5+4h9bXDoZYnJXjRlD00/c0Pfki1s7+ykeAoAAAIABJREFUlsIJ77PyveG0+P0gtv7bKyRWFbBo8A0ArBgzlBYX3UK7u14AiZXjRlI0byYALS79K9m77Em8cVO2Gfw6v7z4CCvHDd/kuJXp1SGPj+Ys54QnvyE7I8Yth223/rUzn/mWZ88KehOuO7g9A8fMZW1xgp7bNaFXh6AF8+7MX7hn3DyWFRbzx+Gz2KllDv86sdOmhbIEhW8/RO6pg4Jb4aaMIbHkBxr0PouSBTMonjmedZPfouHRV9HogkewNStZPeIuABJLfqDouw9odN6DYCXB7ViWQA2bknvijcH1YzGKpo6jeHZwi1zhqMHkHHohxOJY8TpWjx68afnr4NFb72L6V1NYubyA60/5Lcecexa9jj6i5jduLpag8K0HyT39NlCcdZPfIrH4B7L79KN4/nSKZ37GukmjaXjsNcGthYUrWD38zvVvz/v9E5DVEMUzyOzUk5Uv/JnEksrvwPg12da88wgNTx6IYjHWfT2WxJJ5NOh5JiX5MymeNZ6iKWPIOOoKGp33UHAr3Ov3ApBYMo+i6R/R6Jx/YYkEa8Y+DJYgvvUuZHU9mJJFc8jo93cA1n44hOLZX1L09dtkHzGA3P7/hJJiCt/8R/38HFWIcrJcbWhDr6tLJ5IamdnKsDv/AWCGmf09CfI0JJicd6GZTaiv6885a6+U+kXeqtcmVqgRSKxcEXWEOvnyt5v3j/vmsMcTW+aWyvoUy9x8Qz6bS95Vwze5Zj56p+61+pvz+vRJkXwK8JZ7+rpAUn8gC5hIMFktSo9I6kIwPv9kfVbszjm3pdVyO9fIeOWepsJWermWetj9X3Fq8UdmdimbmZmdWXMp55xLDVFOlqsNr9z/h5jZ48DjUedwzrlUF+Vkudrwyt0555yro7i33J1zzrn04mPuzjnnXJrxMXfnnHMuzXjL3TnnnEszXrk755xzacZnyzvnnHNpxmfLO+ecc2nGu+Wdc865NOOVu3POOZdm/FY457aAvB0bRx2hTjLbVrtLblLKbNk+6gh1koo7rE04Z8ttX1tfrt7vyKgj1NmEqzb9Gt5yd84559JMls+Wd84559JLPOoANfDK3TnnnKsj75Z3zjnn0oxX7s4551ya8W5555xzLs1k+a1wzjnnXHpJ9m755J7L75xzziWheC0ftSHpSEnTJM2UdF0lr18paaqkyZLGStqupmt65e6cc87VUX1V7pLiwAPAUUAX4AxJXSoUmwjsZWbdgBeBu2u6rlfuzjnnXB3VY8t9H2CmmX1vZuuA54HjyxYws3fNbHV4+CmwTU0X9TF355xzro7qccvXrYF5ZY5/BPatpvzvgDdruqhX7s4551wdZWG1KifpQuDCMqceMbNHfs33lHQ2sBdwYE1lvXJ3zjnn6qi2k+XCiry6yvwnoOyuTNuE58qR1Bf4M3Cgma2t6ft65e6SiqRzCCaOXLY5rp+54940POoyUJy1E15nzYfPlS8QzyT3pOvJaLsTVljAymG3kvgln4wd9qThYRdCPANKiln91kMUz54ImQ1odNpA4s3aYZagaNrHFL79n80RHQAz466Rk/hw2gKyM+P85dS92GXrZhuVm/rjMm4a9gVri0vo3bkN1x7bHUk8OGYqL30+m+a5DQAYcERX+uzctt4z3v7cON6fMpucrExuP+9wumzXaqNy38zJ54bH3mJNUTEH7LY9N5xxIJL49oeF3Pr0O6wtKiYjFuOmsw+h2w5tABj/3TzueH4cxSUJmjXK4alrT63X7AAZ2+9JTt+LIRZj3aRRrP10WPkC8UwaHnMV8TadsMICVg+/g8TyhSi7MQ1P/DMZbXdi3ZQxFI55sN6z/RpP3fkPpnwynsbNmnLzE/+OOg4APQ88gKtvvpF4PM4rLwzliQcfLvf6yWedwWn9ziaRKGH1qtXcdv2NzJ45k4yMDG6663Z27tqVjIw4r738Ko//+6FIfoZ4/d0J9znQSdL2BJX6b4AzyxaQ1AN4GDjSzBbW5qJeubuUICnDzIo37SIxGh59OSueuoZEwSLyLnyIddM+JrFo7voiDfb4P6xwBcv/eTZZux5MzmEXsWrYIGz1clY8ewO2YgnxVh1o3O9ufvnbaQCs+egFiud8BfEMGvf/G5k77kPRzPGbFLUqH05bwA+LVzLy6iOYMm8pt706kWcuPWSjcre9OpFbTt6D3do359LHP+Kj6fn07hxUkP16d6L/ATttlnwA70+Zw9z8ZYy6/Rwmf7+AW58eyws3nrFRuUFD3mFQ/75026ENF/3jVT74eg4H7LY9fxv2IZccty8H7LY94ybP5m8vfsCTfzqVgtVrGDTkXR654gTabZXHkoLVlXz3TaQYOYdfyqrnbyCxYjGNz7mfohmfkVjyw/oiWd0Ox9asZMXDvyNzlwPJPug8Vg+/EytZx5oPnibeYjviLWu8U2mL2f+ovhx00jE8cft9UUcBIBaLce2ggVxydn/yFyxgyIiXGTdmLLNnzlxfZtTwkbz0TPDB+4C+h3LVTTdwWf/z6Pt/R5GVlcXpRx5NdnY2L749ilEjRjL/x40auptdvJbd8jUxs2JJlwGjCToEHjOzbyQNAr4wsxHAPUAjYJiCsf4fzOy46q7rs+XdFiXpVUlfSvomHItC0rmSpksaD/QqU/YJSQ9J+oxa3PpRk4ytdyax9GcSy+ZDSTHrvn6HrJ17lSuTtXMv1n01GoB1U8eRuf0eAJQsmImtWBI8XzgHMhpAPBOK1gYVO0BJMSXzZxBr0nJTo1bp3anzOXaP7ZBEt223YkVhEYsKCsuVWVRQyKq1RXTbdiskcewe2/HONz9vtkwVvfPVLI7vuQuS6N6xLStWr2PRL6vKZ/xlFSsL19G9Y1skcXzPXRg7cRYAEqwqXAfAysK1tGraCIDXP53GYXvsSLut8gDYKq9hvWePt92JxLKfSSxfAIni4Heg037lymR22p91U94GoOi7D8jYbvfghaK1lPz4DZSsq/dcm6JT913Jbdw46hjr7bp7d36cO5ef5s2juKiI0SNf56DD+5Yrs2rlyvXPcxrmYBZUpIaRk9OQeDxOg+xsitYVsWrFSqIQV+0etWFmb5jZTmbW0cz+Gp67OazYMbO+ZtbazHYPH9VW7OAtd7flnWdmSyXlAJ9Leh24FdgTWA68S3BPZ6ltgJ5mVrKp31h5LShZvqFHK7F8ERnb7FK+TOMWlBSEZRIJbO1K1DAPW12wvkxmlwMomT8DSorKvzc7l8yd9mfNpy9tatQqLSwopHXTnPXHrZvksLBgDS3zcsqUWUPrJhXLbPgA8PzHsxg5YS5dtm7G1Ud3I69hVv1mXLaKNs03VCatmzUi/5eVtGyau/5c/i8rad2sUZkyjVm4LPgAcN1vDuKCv7/CPUM/IGHGM9efDsCc/GUUlyTof/cwVq0pol/f3Tm+Z8XbgTdNrHELEisWrT9OrFhMRrvOFcpsRWLF4uDAEtja1SgnDysswNWsZevWLPh5/vrjhfMXsOvu3Tcqd1q/sznr/PPIzMzkojPPBmDsG6M46LC+vDX+E7JzsvnbX/5KwfLlWyx7WZmxRCTft7a85e62tD9ImkRwr2Z7oB/wnpktCu/xfKFC+WH1UbHXl3jLDjQ87EJWjazQxRmLkXvKTaz57OWgZyBJnbbfDrz2pyMZ+oe+tMzL5t7XJ0cdaSPPvzeZ604/gHfuPZ9rf3MgNz0xBoCShPHN3IU8ePkJ/OeKE3lw5HjmLFgWcVq3uQx9egjHH3gI/7zzbs4fcCkAXbt3o6SkhCP27ckxfQ7i7PN/x9bt29dwpc2jPlvum4NX7m6LkXQQ0BfY38y6E7TQv6vhbauqekHShZK+kPTFk1/W3O1sBYuJN9kwsSvWpOWGFlhpmRWLieeFZWIx1KDR+la78lrQ6DeDWPXynSSWlf9+ucdeTWLJT6zdDK325z+ZxWn3v81p979Ny8bZ5P+yoRWev7yQVnnZ5cq3yssmf3nFMkFLfqvG2cRjIhYTJ+29PV//WD+V47PvTOLEgUM4ceAQWjbJZcHSFRu+/7KVtG7aqFz51k0bkb9sZZkyK2jVLGjZD/94KoftuSMAR+7ViSmz84P3NGtEr67b0bBBJs0a57DXTlvz3bxF1KfEisXEGm8YVgla8ksqlFlCrHGL4EAx1KCht9rrYFF+Pm3abZjE2aptGxbm51dZfvTI1zjosMMAOOr44/hk3AcUFxezbMlSJn35JV267bbZM1cmLqvVIypeubstqQmwzMxWS9oZ2A/IAQ6UtJWkTKDW05/N7BEz28vM9uq/Z7sayxf//B2x5lsTa9oG4hlk7XoIRd99XK7Mumkfk7X7EQBkdTmQotnBCIGyc2l81p2sfvs/FM/7utx7cg45D2XnsnrUv2obvU5+s39Hhl7el6GX9+Xgru0YOWEuZsbkH5bQKDuzXJc8QMu8HHIbZDL5hyWYGSMnzOXgLsEf07Lj8+988zM7ts6rl4xnHtKdVwaezSsDz+bQHh0Z/vG3mBmTZs2nccOscl3yAC2b5tIoJ4tJs+ZjZgz/+FsO2b0jAK2a5vL5tB8B+PTbeWzXuikAh+zekQkzfqa4JEHh2iImf7+Ajm2b10v+UiXzpxNr3o5Yk9YQywh+B2Z+Wq5M0cxPydotGCPO3LkPxXMn1WuGdPfNpMm077Ad7bbZhozMTI449mjGjRlbrkz7DhsmJPY55GDmzZkDwPyff2bvnsEciOycHHbr0YM5s2ZtsexlxWS1ekTFx9zdljQKuFjSt8A0gq75+cBA4BPgF+CrzfbdEwlWv/FPGve7G2Ix1k58k5JFc8g5+FyKf55G0bSPWTvhdRqddANN/jAkuBXuxb8A0GCfE4k3b0fOgb8l58DfArDi6WsgnkHOgf0oWTSXvIuCW1nXjn+FtRPe2Cw/Qp/ObfjwuwUcc89osjPjDDp1r/WvnXb/2wy9PKh0/nxCj+BWuKISenVuvX6m/N/f/JppP/+CBO2a5XLTiT3qPeMB3Trw/pTZHHn9E2RnZfDX8w5f/9qJA4fwysBg/PSmsw/hhkffYm1RMX1268ABu3UA4Nb+fbnjuXGUlCTIyoxz628PBaBju+b03m07TrhlCDGJUw7oSqdtWtRveEtQ+NaD5J5+GyjOuslvkVj8A9l9+lE8fzrFMz9j3aTRNDz2Ghpf9ChWuILVw+9c//a83z8BWQ1RPIPMTj1Z+cKfy820j8Kjt97F9K+msHJ5Adef8luOOfcseh19RGR5SkpKuOvmW3ngqceJxeOMGDqM72fM4OIrLmfqlK95/+2xnN6/H/v26kVxcREFywu4+ao/ATD0qSEMvOcuhr31JpIYMexFZnw3LZKfI8pWeW2odBaic6ls6S0Hp9QvcsPd9486Qp1ltoxmbPPXWvHhiKgj1NmEcwZHHaHOrt7vyKgj1NmEOTM3eTR8XM8DavU358CP349k5N1b7s4551wdZcaTuz3hlbtzzjlXR1GOp9eGV+7OOedcHcViXrk755xzaSXulbtzzjmXXrzl7pxzzqUZr9ydc865NBPP8MrdOeecSyvecnfOOefSTCwedYLqeeXunHPO1ZG33J1zzrk0I2+5O+ecc+klwyfUOeecc+nFW+7ObQGzP1gbdYQ66bpbcdQR6izerFXUEeoklpkVdYQ6S8Ud1u79dFTUESIRi0WdoHpeuTvnnHN15C1355xzLs145e6cc86lGe+Wd84559JMLEtRR6iWV+7OOedcHSnulbtzzjmXVhTzyt0555xLK4on96C7V+7OOedcHXnl7pxzzqUZH3N3zjnn0oyyMqOOUK3k7ldwzjnnkpDisVo9anUt6UhJ0yTNlHRdJa83kPRC+PpnkjrUdE2v3J1zzrk6Ujxeq0eN15HiwAPAUUAX4AxJXSoU+x2wzMx2BP4O3FXTdb1yd8455+oqHq/do2b7ADPN7HszWwc8DxxfoczxwJPh8xeBQyVVO+jvY+7OOedcHSlWb4vLbw3MK3P8I7BvVWXMrFjScmArYHFVF/XKvZ5JagqcaWb/rqZMB6CnmT1bw7U6AK+Z2a71GLFOJD0RZnixHq51ELDOzD7e1GvVh7y996X9ZX+EWJzFb4wk/7mny73eqNvutL/0cnJ26Mj3f7mFX95/F4Cs1m3oOOgOkFBGBgtfeZHFI1/dLBnNjLten8KH0xaSnRnnLyf3YJetm25UbupPv3DTSxNYW5Sgd+dWXHv0bpT9YP/khzO5781veO+GI2mW24DPv1/MH4d8xtbNGgJwSNd2XHxI582S/6+Pvsa4CdPIbpDFnZedTNeOW29U7u/PvMWr702kYFUhE58duP7859/M5vbHXmfa3AXcd+XpHNlzt3rJFe/Qg+yDL0CKse7rMawb/1KFAhnkHHUF8VYdsTUrWP3aPVjBQgCy9jmZrF0PwyzBmnf+Q8nciahxC3KO/CPKbQpmFE0ezbqJr62/XGaPo8na/f8gkaB49hesff9J6kvPAw/g6ptvJB6P88oLQ3niwYfLvX7yWWdwWr+zSSRKWL1qNbddfyOzZ84kIyODm+66nZ27diUjI85rL7/K4/9+qN5y/VpP3fkPpnwynsbNmnLzE1X+GY2csmq3pbCkC4ELy5x6xMwe2SyhyvDKvf41BS4Bqvut7ACcCVRbuaehg4CVQPSVeyzGtpdfzfRrLqdo0UJ2fvBRln/8AWvmzllfZF3+AubcdRutTzuz3FuLlizmu8suxIqKiGXn0OWxISz/+EOKllT5IfpX+3D6Qn5YvIqRVx7KlHnLuG3EJJ75/YEblbtt+CRuOWF3dmvfjEuf/JSPpi+kd+fWACz4pZBPZiykbdOccu/p0WEr/vXb/eo9c1nvT5jOnPlLeOuBq5g0fR4DHxnOsLsu2ajcwXvtzFlH7ccRl91X7nzblk25Y8DJPDb8w/oLpRg5h17EqhdvwVYsIfeseymeOZ7E0g2Np8xdD8PWrGTlYxeT0bkP2Qf0p/C1e4g1b09m5z6sfPIylNuc3FMHsfKxSyBRwppxj5FY+D1k5pB79t8onjuJxNJ5xNvvRmbHfVn11OVQUoxymtTbjxKLxbh20EAuObs/+QsWMGTEy4wbM5bZM2euLzNq+EheeuY5AA7oeyhX3XQDl/U/j77/dxRZWVmcfuTRZGdn8+Lboxg1YiTzf/yp3vL9Gvsf1ZeDTjqGJ26/r+bCEVK8dtVnWJFXV5n/BLQvc7xNeK6yMj9KygCaAEuq+74+5l7/7gQ6SvpK0j3h42tJUySdXqZMn7DMFZI6SPpA0oTw0bM230jSOZKGS3pP0gxJt5R57WxJ48Pv8XA4aQNJZ4RZvpZ0V5nyKyX9XdI3ksZKalnJ99tT0jhJX0oaLaltNdn+IGmqpMmSng97IS4Grggz9ZF0bDjzc6KktyW1lhQLf5aW4XVi4QzRjfJsitydu7Dmpx9ZN/9nrLiYZe+8TdOefcqVWZe/gMLvZ2GJRLnzVlyMFRUFP2dWZrkWcn1799v5HNujPZLotm1zVqwpYlHBmnJlFhWsYdXaYrpt2xxJHNujPe98O3/96/e8MYUrjuxKFHfljh0/lRMO6oEkdu+8LQWr1rBwacFG5XbvvC2tmudtdH6bVs3YuUNbYvW41Ge8TScSvyzAludDopiiaR+QseM+5cpk7rgvRd+8A0Dx9I+Ib9sNgIwd96Fo2gdQUowVLCTxywLibTphq5YFFTtAUSGJpT+ixs0ByOp+JGvHvwQlxQBY4fJ6+1l23b07P86dy0/z5lFcVMToka9z0OF9y5VZtXLl+uc5DXMwsyAHRk5OQ+LxOA2ysylaV8SqFSuJWqfuu5LbuHHUMWpWf2PunwOdJG0vKQv4DTCiQpkRQP/w+SnAO1b6H7IK3nKvf9cBu5rZ7pJOJqjQugMtgM8lvR+WudrMjgGQ1BA4zMzWSOoEPAfsVcvvtw+wK7A6vP7rwCrgdKCXmRVJ+jdwlqS3CWZZ7gksA96SdIKZvQrkAl+Y2RWSbgZuAS4r/SaSMoHBwPFmtij8oPJX4Lxq/h22N7O1kpqa2S+SHgJWmtm94TWbAfuZmUk6H/iTmV0laQhwFvAPoC8wycwW1fLfo1YyW7SkaGH++uN1ixeRu0vFCarVvL9lK3a8/V6yt96GHx/+12ZptQMsLFhD6yYbWtyt83JYWFBIy7zsMmUKad1kw3HrJjksDD8AvDt1Pq3ycujcduPW4uQflnLq4Hdp2TibK4/qyo6tN65cN1X+0gLatNjwvdtslUf+0oJKK/ItRY22IrFiw38vW7GEeNudKpRpvqGMJWDtKpTTmFijrSiZP219ucSKxajRVuXfm9eKeKsdKJk/HYBYs3ZkbNOF7N5nY8XrWDPucRL5M6kPLVu3ZsHPGz7ILZy/gF13775RudP6nc1Z559HZmYmF515NgBj3xjFQYf15a3xn5Cdk83f/vJXCpbX3wePdFebmfC1EY6hXwaMBuLAY2b2jaRBBH+TRwCPAk9LmgksJfgAUC2v3Dev3sBzZlYC5EsaB+wNVGy6ZAL/krQ7UALsRO2NMbMlAJJeDr9nMUEF/nnYqswBFobf+73SilLSM8ABwKtAAnghvOYQ4OUK36czwYeIMeE148B8qjYZeEbSq+H1K7MN8ELYA5AFzA7PPwYMJ6jczwMer+zNZceybui8Aye1a11NnPpVtGgh317wWzK3akHHv9zJsvffpXjZsi32/WujcF0x/x03nYfO3bgjaJd2TRh1zeE0bJDBB9PyueKZ8Yy8sm8lV3F1kplNw+OuZc27/4V1hcG5WBxlN2LVs9cQa9OJhsf+iZX/vbD669SzoU8PYejTQzjyuGM5f8Cl3HLVn+javRslJSUcsW9PGjfJ49Ghz/PZhx/z07x5NV/QQaz+qk8zewN4o8K5m8s8XwOcWpdreuWeHK4A8gla+DFgTfXFy6nYNWOAgCfN7PqyL0iqeHtFXa4r4Bsz27+W7z+a4IPDscCfJVU2E2owcJ+ZjQgn2w0EMLN5kvIlHULQM3FWpQHLjGV9eUjParuoKipavIjMVhs+DGS1aEnRorp3DhQtWUzh7O9ptNvu6yfcbarnP/2elz+fC0DXbZqRv7xw/Wv5BYW0yis/dt4qL4f85Rt+ZfKXF9IqL5sfl67mp2WrOW3wu+F71/CbB8bxzO8PoEXjDS39Pp1bc/uISSxbtZZmuQ02Of8zb37C0DFfALDbjluzYPGG1uCCJQW0jrDVDmArlxBr3GL9sRpvRWLlkgpllhJr3IKSlUtAMWiQixWuILFyCSrz3ljjFljpe2NxGh53HUXfjqN45qcbrrViCUUzguPEghlgCZSThxVuPDxRV4vy82nTbsPoWKu2bViYn19l+dEjX+P62wYBcNTxx/HJuA8oLi5m2ZKlTPryS7p0280r91qq7Zh7VHzMvf6tAEoHjD4ATpcUD8eMDwDGVygDweSI+WaWAPoRtIpr6zBJzSXlACcAHwFjgVMktQIIX98u/N4HSmoRjsGfAYwLrxMjGMuBYLJfxRlM04CWkvYPr5kpqWtlgSTFgPZm9i5wbfjzNari5y6dONKf8v5L0IMwLOz5qFervvuW7K23IatNW5SRQbND+vLLJ7WbtJXZouX6mbLxRo1ptGs31sybW2/ZfrPfDgwdcDBDBxzMwbu0YeTEeZgZk39YSqMGmeW65AFa5mWT2yCDyT8sxcwYOXEeB+/Slk5t8njvhqN485rDefOaw2mdl83zlx5Ii8bZLF6xZv3Y65R5y0gYNG1Yu9m/NTnrqP0Zft8Aht83gL77dOHV9yZiZnw17QcaN8yOtEseoGTBDGJN26K8VhDLILNzH4pnjS9XpmjWeDK7HgJAxk69KPlhMgDFs8aT2bkPxDNQXitiTdtSsmAGANmHD6BkyTzWfVl+uLRo5mdktA8+28aatYN4Zr1U7ADfTJpM+w7b0W6bbcjIzOSIY49m3Jix5cq077Dd+ud9DjmYeXPmADD/55/Zu2cwoTI7J4fdevRgzqxZ9ZLrf4GyGtTqEZXk/uiRgsxsiaSPJH0NvEnQPT2JoCX8JzNbIGkJUCJpEvAEwcz6lyT9FhhFMGZeW+OBlwi6uIeY2RcAkm4kGFOPAUXApWb2qYKlDd8laIm/bmbDw+usAvYJ37eQYMy+7M+1TtIpwD8lNSH43fkH8E0lmeLAkLCcgH+GY+4jgRfDHoQBBC31YZKWAe8A25e5xgiC7vhKu+Q3WaKEHwbfR6e7/o7icRa/+Rpr5sym7Tnns3r6dyz/+EMadt6FjoPuIN6oMU337027c37H1PPOJnu7Dmxz8QBKO0nyhz7Hmtnfb5aYfTq35sPp+Rxz39tkZ8YZdFKP9a+dNvhdhg44GIA/H9eNm16ayNriEnp1ak3vnVpVe90xX//M0PFzyIiJBplx7jp9r80yMfDAPTszbsI0Drvkb+Q0yOT2y05e/9rxVw5m+H0DALj7qTd57f1JFK4t4oDz7+TUvnsx4Dd9mTzjRy67awgFqwp59/NvGfzCWF6//4+bFsoSrHnnERqePBDFYqz7eiyJJfNo0PNMSvJnUjxrPEVTxpBx1BU0Ou+h4Fa41+8FILFkHkXTP6LROf/CEgnWjH0YLEF8613I6nowJYvmkNHv7wCs/XAIxbO/pOjrt8k+YgC5/f8JJcUUvvmPTctfRklJCXfdfCsPPPU4sXicEUOH8f2MGVx8xeVMnfI17789ltP792PfXr0oLi6iYHkBN1/1JwCGPjWEgffcxbC33kQSI4a9yIzvptXwHTe/R2+9i+lfTWHl8gKuP+W3HHPuWfQ6+oioY22kHu9z3yxUw4Q7l8QknQPsZWaX1VS2FtdaaWaNNj1V/ZC0F/B3M+tTY2Hq3i0fta6X9I46Qp1l71JxXY3kVjDqqagj1NlBgyv7rJzc7v10VNQR6uyQNjtu8ifZwheurNXfnJzT74tk+zhvubukE/Yu/J4qxtqdcy5qyT69rKc1AAAekElEQVTmntzpHACSjmDjjQJmm9mJBN36m+zXttolPQD0qnD6fjP71d3pZnYnwVoAzjmXnLxyd5vKzEYT3AOZdMzs0qgzOOfclpbsY+5euTvnnHN1pKzsmgtFyCt355xzro685e6cc86lGx9zd84559KLz5Z3zjnn0k09bRyzuXjl7pxzztWRMn1CnXPOOZdWvFveOeecSzfeLe+cc86lF9Xjfu6bQ3Knc84555JRknfL+65wzlVD0oVm9kjUOerCM29+qZYXUi9zquVNNrGoAziX5C6MOsCv4Jk3v1TLC6mXOdXyJhWv3J1zzrk045W7c845l2a8cneueqk45ueZN79UywuplznV8iYVn1DnnHPOpRlvuTvnnHNpxit355xzLs145e6cc86lGa/cnXPuV5DUTFK3qHNURlJc0r1R56grSVtFnSFdeOXuXBUk9ZZ0bvi8paTto85UFUl3S8qTlClprKRFks6OOldlJE2RNLmqR9T5qiPpvfDfuTkwAfiPpPuizlWRmZUAvaPO8St8KmmYpP+TpKjDpDKfLe9cJSTdAuwFdDaznSS1A4aZWa+Io1VK0ldmtrukE4FjgCuB982se8TRNiJpu/DppeHXp8OvZwGY2XVbPFQtSZpoZj0knQ+0N7NbJE02s6RrwUt6ENgaGAasKj1vZi9HFqoGYYXeFzgP2BsYCjxhZtMjDZaCknvle+eicyLQg6B1hpn9LKlxtJGqVfr/8tEEH0KWJ2vDx8zmAkg6zMx6lHnpOkkTgKSt3IEMSW2B04A/Rx2mBtnAEuCQMucMSNrK3YLW5hhgjKSDgSHAJZImAdeZ2SeRBkwhXrk7V7l1ZmaSDEBSbtSBavCapO+AQuD3kloCayLOVBNJ6mVmH4UHPUn+ocJBwGjgIzP7XNIOwIyIM1XKzM6NOkNdhWPuZwP9gHxgADAC2J2gByJph8aSjXfLO1cJSVcDnYDDgDsIugmfNbPBkQarRjgOvNzMSiQ1BPLMbEHUuaoiaU/gMaBJeOoX4DwzmxBdqtQnaTBBC71SZvaHLRinTiRNJximedzMfqzw2rVmdlc0yVKPV+7OVUHSYcDhgIDRZjYm4kjVClu+HSjTI2dmT0UWqJYkNQEws+VRZ6mJpJ2AB4HWZrZrOFv+ODO7LeJo60nqHz7tBXQBXgiPTwWmmtnFkQSrBUkyr5TqhVfuzlVDUh7lK8ulEcapkqSngY7AV0BJeNqSvJXWGrgdaGdmR0nqAuxvZo9GHK1KksYB1wAPl84XkPS1me0abbKNSfoU6G1mxeFxJvCBme0XbbKqhcNJfwK6EswZAMDMDqnyTa5SPubuXCUkXQTcSjBunSBovRuwQ5S5qrEX0CXFWj1PAI+zYWLadIJWZtJW7kBDMxtfYbJicVRhatAMyANKP5A2Cs8ls2cIfgeOAS4G+gOLIk2Uorxyd65yVwO7mtniqIPU0tdAG2B+1EHqoIWZDZV0PYCZFUsqqelNEVssqSPhmLakU0jef/M7gYmS3iX4cHoAMDDSRDXbyswelXS5mY0Dxkn6POpQqcgrd+cqNwtYHXWIOmgBTJU0HlhbetLMjosuUo1WhbOjSyvK/YBkH3e/lGAr0p0l/QTMJpjdnXTM7HFJowlmnn8LvAn8HG2qGhWFX+dLOpogb/MI86QsH3N3rhKSehB0GX9G+coyKcewJR1Y2fmw9ZOUJO0BDAZ2Jeh5aAmcYmZJvUodrL81MmZmK6LOUpVwoZ3LgW0I5mLsB3ySzOPXko4BPgDaE/xu5AEDzWxkpMFSkFfuzlUibAF/CEwhGHMHwMyejCxUDcIJanuHh+PNbGGUeWpDUgbQmaDbeJqZFdXwlkhJurKS08uBL83sqy2dpzqSphD8Pnwarl64M3C7mZ0UcbQqlV33oLpzrmZeuTtXidJlRqPOUVuSTgPuAd4jqCj7ANeY2YtR5qqMpGorlyRfHvVZgsmLpS3JY4DJBLcgDjOzuyOKthFJn5vZ3pK+AvY1s7WSvjGzrlFnq4qkCWa2R03nXM18zN25yr0p6UKCP+Jlu+WT8lY4ghnne5e21sNbit4Gkq5yB46t5rWkXh6VoIt7DzNbCev3IHidYLLal0DSVO7Aj5KaAq8SLOe6DJgbcaZKSdof6Am0rNA7kgfEo0mV2rxyd65yZ4Rfry9zLplvhYtV6IZfQpIu5ZqKy6KW0YoyH/YIJoC1NrNCSWureE8kzOzE8OnAcMZ8E2BUhJGqk0Vwq14GUHYPhwLglEgSpTiv3J2rhJml2hrWo8KZ0c+Fx6cDb0SYp0apuIgNwX3Yn0kaHh4fCzwbTrCbGl2s6iXzxEpYn2+cpCfKbCwUAxqZWUG06VKTj7k7V4akQ8zsnarGhZN8PPhkgiVHIViJ7JUo89RE0puEi9iYWfdwct1EM9st4mjVkrQ3QRcyBBvIfBFlnnQSzmm4mGCVxc8JuuXvN7N7Ig2Wgrxyd64MSbeGe3Q/XsnLZmbnbfFQaarMhK/1kxdL96WPOlt1JMWB1pRflviH6BKlj9L//pLOAvYg2P73SzPrFnG0lOPd8s6VYWa3hE8Hmdnssq9JSrquekkfmllvSSsovxOYCD6M5EUUrTZSbhEbSQOAWwi2Iy1hw7LEXvnUj8xwDfwTgH+ZWVHptsuubrxyd65yLxG0HMp6EdgzgixVMrPe4dfGNZVNQlcS7NXdUdJHhIvYRBupRpcDnc1sSdRB0tTDwBxgEvC+pO0IJtW5OvJueefKCBf66EpwS9M1ZV7KI7hvPCnvEZb0tJn1q+lcsknBRWzeBQ4r3WnNbV4KduiJl9nZrn8yLySVTLzl7lx5nQkWJmlK+fuxVwAXRJKodsp96AgrzaTqZahI0qXAM2b2TXjcTNIZZvbviKNV53vgPUmvU379g/uii5S+wl0Oy36Quhzwyr0WvHJ3rgwzGw4Ml7S/mX1SVTlJ15vZHVswWpU5gBuAHEml3ZcC1hFscJLMLjCzB0oPzGyZpAuAZK7cfwgfWeHDbVmquYgD75Z37ldJtiUxJd1hZtfXXDJ5hGufdyvdgz6chT45WYc+XPSS7f+7ZOYtd+d+naRqQZjZ9ZKaAZ2A7DLn348uVY1GAS9Iejg8vojkXUENWL+s758IhkHK/jsn7U5raSap/r9LZl65O/frJFWXV1XbewLJXOlcS1Ch/z48HgP8N7o4tfIM8ALBvIyLgf7AokgT/W/x3eFqybvlnfsVkm3XuFTc3jMVSfrSzPaUNLl0YZXSxXiizpYOUnRJ4qSUlBtLOJcChkUdoII1ZrYGQFIDM/uOYOZ/0pLUS9IYSdMlfS9ptqTvo85Vg9Jb9eZLOlpSD6B5lIHSzBPAaKBdeDwd+GNkaVKYd8s7V4akwVTT5W5mfwi/3r7FQtVOymzvWcajwBUEW6WWRJyltm6T1AS4ChhMsP7BFdFGSistzGxoeBcIZlYsKVV+N5KKV+7OlVe6CUgvoAvB+CrAqST3rl+ptL1nqeVm9mbUIerCzF4Lny4HDo4yS5pKuSWJk5WPuTtXCUmfAr3LrIyVSbDT2n7RJitPUrVdwma2dEtlqStJdwJx4GXKLwgzIbJQNQhny18AdKD8xjG+oVA9kLQHQY/IrsDXhEsSm9nkSIOlIG+5O1e5ZgRdrqWVY6PwXLL5kqCVU9ktQgbssGXj1Mm+4de9ypwzknuG/3DgA+BtUmcoIWWY2QRJB5JCSxInK2+5O1cJSecCA4F3Cf7IHAAM9HWt/7elwpa0qUhStXd1mNnLWypLuvDK3bkqSGrDhtblZ2a2IMo8lQm7MauUzF3cAJKOZuMFYQZFl6h6km4DPjazN6LOkk4kPV7Ny+bDHnXnlbtzVUiFFd/CyXNVsWReOU3SQ0BDgolp/yXY7nW8mf0u0mCVkLSCDcMfuQRzBIrCYzOzvAjjObcRr9ydq0RVK74lc2WZakoXginztRHwppn1iTqbi0Y4U/4WoDfBh6kPgUFmtiTSYCnIF7FxrnKXE6z4NtfMDgZ6AL9EG6lqkhpKulHSI+FxJ0nHRJ2rBoXh19WS2hG0hNtGmKdGkk4M73MvPW4q6YQoM6WZ5wmW8z2ZoCdnERtuR3V14JW7c5VLtRXfHifY5rVnePwTcFt0cWrltXDhnXuACcAc4LlIE9XsFjNbf9+1mf1C0NJ09aOtmf3FzGaHj9uA1lGHSkV+K5xzlUu1Fd86mtnpks4AMLPVkpJ6By0z+0v49CVJrwHZZSvOJFVZg8j/jtaftyT9BhgaHp9CsBytqyMfc3euBuF9t02AUWa2Luo8lZH0MXAo8JGZ7SGpI/Ccme0TcbQqSboUeCZs/ZZOYDzDzP4dbbKqSXqMYHjmgfDUpUBzMzsnslBpJJy4mAskwlMxYFX43Ccu1oFX7s5VQVJvoJOZPR6uTNbIzGZHnasykg4DbiRYMvctguVzzzGz96LMVZ3K7hlPtt32KpKUC9wE9CWY8DUG+KuZrar2jc5tYV65O1cJSbcQrJzW2cx2Cid8DTOzXhFHq1I403g/gtuzPjWzxRFHqla4TW03C/8ISYoDk82sa7TJfj1Jg81sQNQ5Upmk4wgWjQJ4r8x6/q4OfEKdc5U7ETiOsEvQzH4GGkeaqBqSTgSKzez18I9hcQrM4h4FvCDpUEmHEkymS/bNbmqStB/+UkG438DlBJs0TQUul3RHtKlSk7fcnauEpPFmto+kCeEYdi7Bfe7dos5WmRTt4o4BFxJ0cUPQxf1fM0vZNdtLf1+izpGqJE0GdjezRHgcByYm6/93ycxneTpXuaGSHgaaSroAOA/4T8SZqpNys7jDP+APhY+NSHrJzE7esqlcEmjKhg2bmlRX0FUtqf/ndy4qZnZvOEmtgOD+9pvNbEzEsarzhaT7KD+L+8sI89SHZN7RripJffthCrgDmBguq1y6YdN10UZKTd4t71waqDCLG4Iu7ttSeRZ3KnZxSzrHzJ6IOkcqk9SWYHVICPYaSLoNm1KBV+7OlVFmg5CNXsLvs92ikrFylzSSjX8/lgNfAA+Xrmrofp1w4aWzgB3MbJCkbYE2ZjY+4mgpxyt359KApJ2Aq4EOlBluS+WNbpJxQqCk+4GWbFgm93SCoRsD8sysX1TZ0oGkBwkWsDnEzHYJFzZ6y8z2ruGtrgIfc3cuPQwjmJj2XyAlZptLutzM7q/m3LURxKpJzwoVzUhJn5vZ3pK+iSxV+tg3vDtlIoCZLZOUFXWoVOT3uTuXHorN7EEzG29mX5Y+og5Vg/6VnDun9ImZvbXlotRao7CrGIDweaPwMCmXJk4xReHtb6ULG7Vkw1K0rg685e5cehgp6RLgFWBt6UkzW1r1W6IRbm5zJrC9pBFlXmrMhlugktVVwIeSZhHMw9geuCSc0PhkpMnSwz8JfodbS/orwcYxN0YbKTX5mLtzaUBSZWvem5kl3e1kkrYjqBTvoPxtTisIlp8tjiRYLUlqAOwcHk7zSXT1S9LOBJsgAbxjZt9GmSdVecvduTRgZttHnaG2zGwuwfa5+0tqzYbbnr5N9oo9tCcbJi52l4SZPRVtpLTSECjtms+JOEvK8pa7c2lC0q4Eu8Jll55L5kpH0qnAvcB7BF3cfYBrzOzFKHNVR9LTQEfgKzZMXDQz+0N0qdKHpJuBU4GXCH4nTiDYsOm2SIOlIK/cnUsD4S52BxFU7m8ARwEfmtkpUeaqjqRJwGFmtjA8bgm8bWbdo01WNUnfAl3M/3BuFpKmAd1Lhzok5QBfmVnnaJOlHp8t71x6OIVgnHKBmZ0LdCf51+WOlVbsoSUk/9+kr4E2UYdIYz9TpucJaAD8FFGWlOZj7s6lh0IzS0gqlpQHLATaRx2qBqMkjab8gjBvRJinNloAUyWNp/xdCcdFFymtLAe+kTSGYMz9MGC8pH8C+PBH7Xnl7lx6+EJSU4Kd674EVgKfRBupemZ2jaST2bAH+iNm9kqUmWphYNQB0twr4aPUexHlSHk+5u5cmpHUgWAp1MkRR3GuXvk2wLWX7ONbzrlakHSipCYAZjYH+EHSCdGmqp6kkyTNkLRcUoGkFZIKos5VGUkfhl9XhFkLkj1zmkq6dRuSlbfcnUsDkr4ys90rnEu6jVfKkjQTONYXKXG1lYw7BSYrb7k7lx4q+3852efU5KdaxS7pd5WcuzOKLM5VJ9n/53fO1c4Xku4DHgiPLyWYWJfMvpD0AvAq5WeevxxdpBqdLGmNmT0DIOkBfBW1LUlRB0gVXrk7lx4GADcBLxDcQjSGoIJPZnnAauDwMucMSOrKHRghKQEcCfxiZudFnOl/STJuA5yUfMzduf8Bkgab2YCoc9SFpOvN7I6ocwBIal7msDFBb8NHwM2QnLvvpRJJUwi3ea34EsHyvt22cKSU55W7c/8DUnEiUjJlDnfdM8LKhvLdw0m5+14qCXcKrFK42ZCrA++Wd84lq6QZX02lXfdSkVfe9c9nyzvnklXSdStKypT0B0kvho/LJGVGnStdSNpP0ueSVkpaJ6nE1xH4dbxyd+5/Q9K0gusgGTM/SLCf+7/Dx57hOVc//gWcAcwguAvhfDbcAeLqwLvlnUszkmJAIzMr2+K5P6o8m2BY1AEqsXeFLWnfCbeudfXEzGZKiptZCfC4pInA9VHnSjXecncuDUh6VlKepFyCbUmnSrqm9HUzeyKycFWQdHeYOVPSWEmLJJ1d+rqZ3R5lviqUSOpYeiBpB6AkwjzpZrWkLOCr8PfjCrye+lX8H8259NAlbKmfALwJbA/0izZSjQ4PMx8DzAF2BK6p9h3RuwZ4V9J7ksYB7wBXRZwpnfQjqJcuA1YRbFt8UqSJUpR3yzuXHjLDiV0nAP8ysyJJSTchrYLSvz9HA8PMbLmUjMPsG5jZWEmdgM7hqWlmtra697g6OcHM7gfWALcCSLqc1BxWipS33J1LDw8TtH5zgffD+4aTfZbxa5K+I5iUNlZSS4I/6kkr/AB1EcHiNTcDF/hs+XrVv5Jz52zpEOnAF7FxLk1JyjCz4qhzVCdc+W25mZWE8wUam9mCqHNVRdJ/gUzgyfBUP6DEzM6PLlXqk3QGcCbQG/igzEt5BP++h0YSLIV5t7xzaUDSzVW8NGiLBqkDSSeVeV76dLmkhJktjCZVjXy2/ObxMTAfaAH8rcz5FcDkSBKlOK/cnUsPq8o8zyaYpJbs26n+DtgfeDc8PohgJ7vtJQ0ys6ejClaNEkkdzWwW+Gz5+hKuUDcX2F9Sa2Dv8KVvk733KVl5t7xzaUhSA2C0mR0UdZaqSBoN/NbM8sPj1sBTBIuYvG9mu0aZrzKSDgUeB74PT3UAzjWzd6t8k6s1SacC9wLvESxi1Ae4xsxejDJXKvKWu3PpqSGwTdQhatC+tGIPLQzPLZVUFFWoGnxEMHnxUOAXYDTwSaSJ0suNBEMfCwHCSZZvA16515FX7s6lgQpbZsaBliTxeHvoPUmvsWElupPDc7kEFWcyeorgLoS/hMdnAk8Dp0aWKL3EKsy3WILf1fWreLe8c2mgwpaZxUB+so9VKphFdzLQKzz1EfCSJfEfJUlTzaxLTefcryPpbqA78Fx46nRgspldG12q1OQtd+fSgJnNldSdYIwS4H2SfJZxWIm/SGp1uU6QtJ+ZfQogaV/gi4gzpRMjGPboHR4/AuwXXZzU5S1359JAuIrXBcDL4akTgUfMbHB0qaoX3gp3F9CKYPKUCOr8vEiDVaLMsEcmwep0P4TH2wHfecu9fkiaYGZ7VDg32cy6RZUpVXnl7lwakDQZ2N/MVoXHucAnyfxHUdJM4FgzS/Zb9ioOe2wkvJXL/UqSfg9cAuwAzCrzUmPgIzM7u9I3uip5t7xz6UGUv9+6hOTcD72s/FSo2MEr7y3gWYINj+4AritzfoWZLY0mUmrzyt259PA48JmkV8LjE4BHI8xTG19IegF4FVi/+YqZvVz1W1w6MrPlwHKCNQ5cPfBueefShKQ92DAR6QMzmxhlnppIeryS02Zm523xMM6lGa/cnUthkvLMrCDcgGUj3qXp3P8mr9ydS2GSXjOzYyTNZsMiNrBh5vkOEUWrkqQ/mdndkgZTPjMAZvaHCGI5l1Z8zN25FGZmx4Rft486Sx2UTqLz+8Od20y85e5cGpA0gmBVr+FmtjrqPLUhaXszm13h3N5m9nlUmZxLF75mr3Pp4W8Eq9N9K+lFSadIyo46VA1elLR16YGkA4HHIszjXNrwlrtzaURSHDiEYLW6I5NxtbdSkvYG/g0cC+xBcI/zMWY2L9JgzqUBH3N3Lk1IyiGoKE8nqCyfjDZR9czsc0l/AN4C1gB9zWxRxLGcSwvecncuDUgaCuwDjAJeAMaZWSLaVJWTNJLys+S7APOBZQBmdlwUuZxLJ165O5cGJB0BvG1mJTUWjlg4tl4lMxu3pbI4l668cncuDUhqCFwJbGtmF0rqBHQ2s9cijlYtSa2BvcPD8Wa2MMo8zqULny3vXHp4HFgH9AyPfwJuiy5OzSSdBowHTgVOI1gb/5RoUzmXHrzl7lwakPSFme0laaKZ9QjPTTKz7lFnq4qkScBhpa11SS0JhhaSNrNzqcJb7s6lh3XhbHkDkNSRMjutJalYhW74JfjfJOfqhd8K51x6uIVgpnx7Sc8AvYBzIk1Us1GSRhOsrAfBLXxvRJjHubTh3fLOpThJMeAUYCywH8GmMZ+a2eJIg9WCpJMov03tK9WVd87VjlfuzqWB0jH3qHPUVThbfh+C4QSfLe9cPfHxLefSw9uSrpbUXlLz0kfUoapTZrb8KfhseefqlbfcnUsDleznDkAy7udeymfLO7f5+IQ659JDF+ASgvFrAz4AHoo0Uc18trxzm4lX7s6lhyeBAuCf4fGZ4bnTIktUM58t79xm4t3yzqUBSVPNrEtN55KNz5Z3bvPwlrtz6WGCpP3M7FMASfsCX0ScqTY+BkqABPB5xFmcSxvecncuDUj6FugM/BCe2haYBhQDZmbdospWFUnnAzcD7xDcm38gMMjMHos0mHNpwCt359KApO2qe93M5m6pLLUlaRrQ08yWhMdbAR+bWedokzmX+rxb3rk0kIyVdy0sAVaUOV4RnnPObSKv3J1zW5SkK8OnMwkWrhlOcPve8cDkyII5l0a8cnfObWmNw6+zwkep4RFkcS4t+Zi7cy4pSRpsZgOizuFcKvLVoJxzyapX1AGcS1VeuTvnnHNpxit355xzLs145e6cS1aKOoBzqcord+dc5CTFJOVVOH1/JGGcSwNeuTvnIiHpWUl5knKBr4Gpkq4pfd3MnogsnHMpzit351xUuphZAXAC8CawPdAv2kjOpQev3J1zUcmUlElQuY8wsyKCleqcc5vIK3fnXFQeBuYAucD74eY3BZEmci5N+Ap1zrmkISnDzIqjzuFcqvO15Z1zkZB0cxUvDdqiQZxLQ165O+eisqrM82zgGODbiLI4l1a8W945lxQkNQBGm9lBUWdxLtX5hDrnXLJoCGwTdQjn0oF3yzvnIiFpChtufYsDLfHxdufqhXfLO+ciEd76VqoYyPeZ8s7VD6/cnXORkdQd6BMevm9mk6PM41y68DF351wkJF0OPAO0Ch/PSBoQbSrn0oO33J1zkZA0GdjfzFaFx7nAJ2bWLdpkzqU+b7k756IioKTMcQm+h7tz9cJnyzvnovI48JmkV8LjE4BHI8zjXNrwbnnnXGQk7QH0Dg8/MLOJUeZxLl145e6c26Ik5ZlZgaTmlb1uZku3dCb3/+3dP49NURiF8WfRoOATIDERiUIhwgSVhmJ0E0Kl0fgGKo1CJHrRiGIKohKFgkKmUUyUJioh0U0lQYw/r+LeKSRiImTezM7z684+t1jdyjn3PXtrNJa7pA2V5HFVzSV5w6/ntweoqtrXFE0ahuUuSdJgnJaX1CLJoyQXkuzoziKNxnKX1OUWk93plpM8TDKfZFt3KGkEvpaX1CrJVuAUcBk4U1U7myNJm57fuUtqk2Q7cBY4DxwG7vUmksbgk7ukFkkeAEeBJ8B94HlV/ehNJY3BcpfUIslp4GlVfV/3x5L+igN1krosAleT3AFIsj/JXHMmaQiWu6Qud4FV4Pj0+j1wvS+ONA7LXVKXmaq6CXwFqKpPeCqc9F9Y7pK6rE6n5QsgyQzwpTeSNAY/hZPU5RqTSfndSRaAE8Cl1kTSIJyWl7ThkmwB5oFnwCyT1/EvqmqlNZg0CMtdUoskS1V1pDuHNCLLXVKLJDeAFSYb2HxcW/c8d+nfWe6SWvzmPHcAPM9d+neWu6QW00n5K8BJJiW/CNyuqs+twaQBWO6SWkz3lv8ALEyXLgK7qupcXyppDJa7pBZJXlXVwfXWJP09N7GR1OVlktm1iyTHgKXGPNIwfHKX1CLJMnAAeDdd2gO8Br4BVVWHurJJm53lLqlFkr1/ul9VbzcqizQay12SpMH4n7skSYOx3CVJGozlLknSYCx3SZIGY7lLkjSYn+jOzbn8GxVy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0" name="AutoShape 14" descr="data:image/png;base64,iVBORw0KGgoAAAANSUhEUgAAAfcAAAGWCAYAAABl3crYAAAABHNCSVQICAgIfAhkiAAAAAlwSFlzAAALEgAACxIB0t1+/AAAADh0RVh0U29mdHdhcmUAbWF0cGxvdGxpYiB2ZXJzaW9uMy4yLjIsIGh0dHA6Ly9tYXRwbG90bGliLm9yZy+WH4yJAAAgAElEQVR4nOzdd3hUZfbA8e+ZyaSHFiAE6UWkgxUFAQUREbuiYgNdcS3YKwoCdt3frruuq4sNLOiCDVBRQQQERFCQLkW6koSEtEmdcn5/3JtkJqQNJCTG9/M882Tuvee+98wwzJn3vU1UFcMwDMMw6g9HbSdgGIZhGEb1MsXdMAzDMOoZU9wNwzAMo54xxd0wDMMw6hlT3A3DMAyjnjHF3TAMwzDqGVPcDcMwDKMWicibIpIiIhvLWS4i8i8R2SEi60XkxMraNMXdMAzDMGrXdGB4BcvPAzrbj3HAK5U1aIq7YRiGYdQiVV0KHKog5CLgbbWsBBqJSGJFbZribhiGYRh123HAvoDp/fa8coXVaDqGcYwsStrxh7qO8klv313bKYQs5pShtZ1CSPa//m5tpxCyBp3iajuFkO36rqC2UwjZSYtWyNG2UdXvnCGJnW/BGkovMk1Vpx3t9itjirthGIZhhMjnr1p/wi7kR1vMfwNaB0y3sueVywzLG4ZhGEaIfH6t0qOazAWut4+a7wdkquqBilYwPXfDMAzDCJHPX31ticj7wGCgqYjsBx4HXACq+irwBTAC2AHkAmMra9MUd8MwDMMIkcdbfdVdVa+uZLkCt4fSpinuhmEYhhGi6uy51wRT3A3DMAwjRNW4P71GmOJuGIZhGCHym+JuGIZhGPWLGZY3DMMwjHqmsBoPqKsJprgbhmEYRohMz90wDMMw6hlzQJ1hGIZh1DOm524Yf0BvP/siG75fRVzjRkya/p9juu2w9icSOWQciAPP+q8p+OHD4ABnGFHn34szoROal03u3OfQrBQAIk67Alevc0D95C+chnf3GgDibnkDLcwDvx9VHzlv3xPUZPgplxB11k1kvTQazcs6qvxVlWdmLWfpxj1EhYfx1A1n061Ns8PiNu05yKMzFpHv8TKwR1seGdUfEeG+175mV3IGANm5hcRFh/PxY6Mo9PqY8t4SNu05iIjwyKj+nNqlwhtjVVlUr9Npct394HDgXvwpmfNmBAeEuWh26xTC23XF787k4EuP4E09AE4nTf8ykfD2J4DDSc6yz8mcOx2A+JsnEd13AL6sdH5/+MpqybOIq9MpRJ93B4iTgjWfk7/s/eAAp4uYSx8hLPF4NC8L9+wp+DOSCetwEtHnjANnGPi85H79Kt5da8EVQeyoyTgbt0TVj2frCvIWvlatOQdqcMpptL7jbnA4Sf1iHsnvvxO0PLZXH1rffhdRHTqy84nHyVj6LQDhCS3oOPUZEEHCwkj55ENS531aY3lWxK91u+duri3/JyIi7mpqZ4yI/LuC5ReLSLeA6aki8oe6pdjp5w1l/AtTj/2GxUHk0FvJmf047jduw9V1EI741kEh4T2Hofk5uF8bR+GPc4gcPAYAR3xrXF0H4n7zNnJmP07kObeClPwXz/lgAu4Zdx5W2CWuKWHt+uLPTKmWl/Ddxr3sSclg/tTRTL5mEFNnLi0zburMpUy5dhDzp45mT0oGyzbtBeD/bh7Gx4+N4uPHRnHOiR0Y2rcDAB8u2wLAp5Ou5PW7RvLCRyuq53QkcdBkzEMkP38nvz14BTGnn4vruPZBIXGDL8Kfk81v911C1vyZNL56PAAxpw1FXOH8/vBVHHjsWuLOvpSwptZttt3fzSP5+fFHn18Z+UaffxfZ7z5M5stjCO85BEeztkEhESeOQPOyyfzXteR/P5uoc24BQHMzyZ45gaz/3ETOJ88Qe+kjxevkL/8fmf++gaxXbyasTQ9cnU6t/twBHA7a3HU/2x++j81jR9Pk7KFEtm0XFFKYnMTu557k0DcLguZ70lL55Y5xbBk3hl9uu5kWV1+HK75pzeRZCZ+/ao/aYoq7URMuBoqLu6pOUtWFtZhPyDr37kFM3LG//aYz8Xj8GQfQzGTwe/FsWYqrU7+gmLDO/fBs/AYAz9ZlhLXpDYCrUz88W5aCz4tmJuPPOIAz8fhKtxl19s3kL34LqJ6eyKL1u7mwXxdEhN4dWpCdV8DBzJygmIOZOeTkF9K7QwtEhAv7deGbdbuDYlSVr37awfkndwLg1wOHOM3uqcc3iCYuKoKNe47+B0lEx+54k/fhPfgb+LzkrPya6JMGBcVEnzQI99LPAMhZ9Q2R3e3CpyARkeBwIuGRqNeDP896rQW/rMXvPrpRkLKEHXcC/kO/408/AD4vhRsXEX5C/6CY8BP6U/jzVwAUbl6Cq/2JAPiSdqDZadbzlN0QFgFOF3gK8O7+2VrZ58V3YDuOhoePtlSHmBO6kf/bfgoP/I56vaQvWkijM84MiilMTiJv56+oP7g6qteLejwASLgLkaO+c+sRK/RqlR61xRT3PykReUBEVovIehGZEjD/UxH5SUQ2ici4gPljRWSbiKwC+pfZqBV3BnAh8IKI/CwiHUVkuohcbi/fLSLP2Mt+FJETReQrEflVRP5aWX71ncTGo9kHi6f92alIXHxQjCM2Hn+WHaN+tCAXiWqAxMXjD1hXs1ORWHtdVWJGTSX2+hdx9T63OCas02n4s9PwH9xVba8hJSOHFo1ji6cTGsWSnBFc3JMzckhoHFM83aJRDCmlYn7acYD4uGjaJjQCoEurpny7fjden5/9qVls3nuQpPSjH4xyNmmONy25eNp7KAVn4+bBMY2b4z1kx/h9+HPdOGIbkrNqIVqQT+uXv6TVPz8j8/N38edUf0EPJA2a4gsYZfFnHsQRF9x7lbim+OxdNfj9aIEbiW4QFOPqNhDfge3g8wSvGxmD6/jT8excUyP5u5o2w5NS8n4Xph7E1azqPyRczZrT9bW36fXBpyR98C6etNSaSLNSx/iucCEz+9z/hERkGNAZOBUQYK6IDFTVpcCNqnpIRKKA1SLyERAOTAFOAjKBb4G1ZbWtqitEZC7wmap+aG+vdNheVe0jIv8ApmP9WIgENgKvVpKfcQTcMx9C3WlIdENiRj2JP20/vqQdRPQbRc6sibWdXpm+WL2dEad0Kp6+9IwT2HkgnVHPfEjLJnH06dACp6N2+ycRHXugfh/77hiOI6YBiRNfJ3/jKmsUoA5zNmtH9DnjyH77weAFDgcxl08k/4ePrZGBOshzMIUtN1+PK74pHZ94lvSl3+JNTz/mefjq9i53U9z/pIbZj6ICHYtVTJcCd4rIJfb81vb8FsBiVT0IICL/Ayof7y3fXPvvBiBWVbOBbBEpEJFGleRXzB5ZGAdwz/NPMPK6q44ipbpB3WlIXEkvxhHXtHgYtYjfnYajQTN87jQQBxIRjeZlodlpOALWlbimqDutuF2w9rl6tn+PM/F4NN+No2ECcWNfKo6PveFF3O/ci+ZkhJT3zMUb+XDZZgB6tG0e1KNOznCT0CgmKD6hUQzJ6SU99aSMHJoHxHh9fhau3cWsCZcXzwtzOnh4VMmg0TXPf0zb5g1DyrMsvkMphMUnlGynSXN86cHD/b70FMKaJOA7lAIOJ47oWPzuTGLOOJe89d+Dz4c/K538besI79C1Rou7ZqXibFgysuBo2Ax/dnDvVbNTcTZojjcrFRwOJCIWzbVGFKRBU2KvmkrOx8/iT/89aL2YC+7Hn/YbBSs/qrH8PakHcTUveb/DmzbDc/BgBWuU005aKnm7dhLbs0/xAXfHUl0/Wt4My/85CfCMqvaxH51U9Q0RGQwMBU5X1d5YxTWyBrZfYP/1Bzwvmg4rL7/SjajqNFU9WVVPrg+FHcB3YBvOxi2RhgngCMPVdSCeHT8ExXh3/ICrxxAAXF0G4N27HgDPjh9wdR0IzjCkYQLOxi3xHdgGrggIj7JWdkVYB8+l7sGfuofsl68l+783kf3fm9DsVNwz7g65sAOMHtyj+CC4IX3aM3flVlSVdTuTiI2MoFnD4OLerGEMMZHhrNuZhKoyd+VWzu7Vrnj597/sp32LRkHD+3mFHnILrCHkFZv34XQ46NSySci5llawczNhLVoT1qwlOMOI6TeM3J+CB4ly1ywlduBIAGJOHUL+ptUAeFOTiex2MmDte4/o3APP77uPOqeKeH//BUeT43A0agHOMMJ7nI3nlxVBMYVbVxDex9r9Et5tEJ5d1u9kiYwh7ppnyV34Gt59G4PWiTr7RiQyhtwvyz1Wtlrk/LKFyONaEd4iEQkLo/HZQ8n4flmV1nU1bYaEhwPgjI0jtkcv8vftqcl0y2WG5Y266CvgCRF5T1XdInIc4AEaAumqmisiJwBFR3L9APxTROKBLOAKYF0F7WcDR3M0Wpn5qWr1HM5dBW9MeY5tP2/AnZnFI5dfz8ix19D//HMrX/FoqZ+8ha8Sc8VU61S4DQvwp+0lYsA1+JK2492xisL1XxN9/n3E3jwNzXeTO/c5APxpe/H88h2xN74C6iNvwSugfiS6ETGXPGa173Dg2bwE766a2Z8KMLBHG5Zu3MN5E2cSGR7GkzecVbzs0idn8fFjowCYOPpMHp2xiIJCHwO6t+HMHm2K4+av3sGIUzoHtXsoK49xL32GQ4TmjWJ4duyQ6knY7+PQ9BdIeOglcDhxL5mL57edNLrsFgp2bSFvzVLci+fQ9NapHPd/n+DPyeLgSxMAyF4wi6a3PE7L5/4HIriXzMOzbwcATW9/isiuJ+GMa0Srlz4n48NpuJfMqYZ8/eR+8S/irnseHA4K1s7Hd3A3UWeNxfv7VjxbV1Cw5nNiL51AwzvftU6F+/AJACJOvQRnk5ZEDbqeqEHXW6/hnQes0ysHXYfv4B4a3DINgIJVn1Cw5oujz/ew/H3sfenvdH7uH4jTSer8z8jfvYvEMX8hd9svZK5YRnSXrnSc+gzO2DganT6AlmNuYvON1xLZth2t/joe6+BPIXnW++Tv2ln9OVZBobdWNltlonX8XD2j+oiIW1Vj7ed3AX+xF7mBa4H9wKdAO2Ar0AiYrKqLRWQs8AiQAfwMFKrqHeVspz/wGlav/HJgIvY+eBHZDZysqqkiMsZ+foe9XuCyw/JT1V/Le22Lknb8oT7IJ719d22nELKYU/5QZzOy//V3azuFkDXodOzP0Dhau74rqDyojjlp0YqjPsz+wa/WVuk75/lz+9bKIf2m5/4nUlTY7ef/BP5ZRth55az7FvBWFbeznIBT4YAxAcvaBTyfjnVAXVnLysvPMAyj1tX1fe6muBuGYRhGiLzm2vJGfSUij2Ltfw80W1Wfqo18DMMwjhXTczfqLbuIm0JuGMafjinuhmEYhlHPeHy1nUHFTHE3DMMwjBCZnrthGIZh1DOmuBuGYRhGPWOKu2EYhmHUM35T3A3DMAyjfjE9d8MwDMOoZ8zR8oZhGIZRz5hhecMwDMOoZ0xxN4xj4I92l7Wfrn+xtlMI2d39htV2CiFZ/uBptZ1CyFyJ7Ws7hZB171nH731aQ3z+6rvZm4gMx7pRlhN4XVWfLbW8DTAD606dTuBhVa3wfryOasvOMAzDMP4k/P6qPSojIk7gZaw7cnYDrhaRbqXCHgNmqWpf4CrgP5W1a3ruhmEYhhEib/UNWJwK7FDVnQAi8gFwEbA5IEaBBvbzhsDvlTVqirthGIZhhKga97kfB+wLmN4PlN6nNBn4WkTGAzHA0MoaNcPyhmEYhhGiqg7Li8g4Efkx4DHuCDZ3NTBdVVsBI4B3RKTC+m167oZhGIYRIq3iAXWqOg2YVkHIb0DrgOlW9rxANwHD7fa+F5FIoCmQUl6jpuduGIZhGCGqrgPqgNVAZxFpLyLhWAfMzS0VsxcYAiAiXYFI4GBFjZqeu2EYhmGEyF9NV6hTVa+I3AF8hXWa25uquklEpgI/qupc4D7gNRG5B+vgujGqqhW1a4q7YRiGYYTI762+89ztc9a/KDVvUsDzzUD/UNo0xd0wDMMwQqTmCnWGYRiGUc+Y4m4YhmEY9Ywp7oZhGIZRz5hbvhqGYRhGPWN67oZhGIZRvzg8FZ6JVutMcT9KIvIFMFpVM2o7l+omIouB+1X1RxHZDZysqqkVxE9Q1acDpleo6hk1n2nFwtqfSOSQcSAOPOu/puCHD4MDnGFEnX8vzoROaF42uXOfQ7OsCz9FnHYFrl7ngPrJXzgN7+41AMTd8gZamAd+P6o+ct6+J6jJ8FMuIeqsm8h6aTSal3VMXufbz77Ihu9XEde4EZOmV3rTqGOi/6CBPDRpEg6ng4//N4s3X3k1aPkV14zmquuuw+f3kZuTy9RHJrBzxw7CXC4mPf0U3Xv2xK9+npsylR9X/nBMclZV/rZkP8t3ZxEZJkwe1o4TmkcfFrclOZfJC3ZT4FX6t2vA/YNaISIs3J7OtJUH2HUonxlXdaFbQkyN5/vcvHUs25pEpMvJE1ecTNfjGh8Wt3l/OhNn/0iB18eALi146ILeiAivLNjMR6t30SQmAoDx53bnzBMSaybPzzewbGuKledlfel6XKPD8/wtg4kfraHA42dAl+Y8dH5PREpOO5uxbAd/n7+JxROG0zgmgtU7U7n73R84rrH1b3R295b89ewu1Z5/aeKv28XdXKEugH3rvZCo6oj6WNiP0ITAibpQ2BEHkUNvJWf247jfuA1X10E44lsHhYT3HIbm5+B+bRyFP84hcvAYABzxrXF1HYj7zdvImf04kefcCgGXc875YALuGXceVtglrilh7frizyz3ypA14vTzhjL+hanHdJsVcTgcTJg6hVvHjOXic87lvAsvoEOnTkExX8yZy2XDz2PUiJFM/+9/eWDiowBcdtVV1t/h53HLtddz/6MTgr7ga9Ly3Vnsyyjgkxu68eiQtjyzaG+Zcc98u5fHhrTlkxu6sS+jgBV7rB9xHeMjeX5kB/oeF3tM8l22NYm9qW7m3X8uky49kSc/XVtm3JOfruXxy05k3v3nsjfVzfJtycXLrhvQmVl3DWXWXUNrpLADLNuWwt7UHObdO4RJF/fmybnrys5zzjoev7gP8+4dwt7UHJZvK/l/lJSRx/fbU0hsFBW0Tt928cwafxazxp91TAo7WMW9Ko/a8qcp7iLSTkR+EZH3RGSLiHwoItEisltEnhORNcAVIjJMRL4XkTUiMltEYkVkuIjMDmhrsIh8Zj/fLSJN7ef3ishG+3F3wHY3Bqx7v4hMtp/fKSKbRWS9fZu/8nKPFZG3RGSDHXuZPf8V+0YEm0RkSkD8bhGZYr+GDSJyQiXtHPaaK3kvPxWRn+ztjrPnPQtEicjPIvKePc9t/xURecF+XzaIyJUB7+Ni+9+i6N9GitoLeG/+VqV/5DI4E4/Hn3EAzUwGvxfPlqW4OvULignr3A/Pxm8A8GxdRlib3gC4OvXDs2Up+LxoZjL+jAM4E4+vdJtRZ99M/uK3sC4kdex07t2DmLi4Y7rNivTo05u9e/bw2759eD0evpz3GWcNOycoJsftLn4eFR1N0UW3OnbuxKoVKwA4lJZGdlY23Xv1PCZ5L9mZyYiuTRAReibGkF3gIzXHExSTmuMhp9BHz8QYRIQRXZuw+NdMANo3iaJd48hjkivAt5sPcMGJbRERerWJJzvPw8GsvKCYg1l55BR46NUmHhHhghPbsmhTpXcNrd48txzggr6t7TybkJ3v4WBWfqk888kp8NKrjfX+X9C3NYu2HChe/sIXG7hneHeOzc+8ijl8WqVHbfmzDct3AW5S1eUi8iZwmz0/TVVPtIv0x8BQVc0RkYeAe4GngWkiEqOqOcCVQFAxFpGTgLFYt+oT4AcRWQKkV5DPw0B7VS0QkcPHp0pMBDJVtae9raIxt0dV9ZA94vCNiPRS1fX2slT7Nd0G3A/8pax27Nf8WBmvuaIu4I32dqOA1SLykao+LCJ3qGqfMuIvBfoAvbFudrBaRJbay/oC3bHuT7wc6C8iW4BLgBNUVSt5byoksfFodsklmP3ZqThbBv+yd8TG48+yY9SPFuQiUQ2QuHh8v/9SHKfZqUhsvD2hxIyaCgoF6+bjWfcVAGGdTsOfnYb/4K4jTbneSEhoQfLvJV/MyQcO0LPP4R+PK6+7juv/ciMul4u/jL4WgK1btjB46FDmz51Hi8REuvbsQYvElmxct/6w9avbQXchLWLDS15HbDgp7kKaxriK56W4C0koFXPQXVjjuZUlJSuPhICebELDKFKy8mnWICogJp+EhqVjSn4AfLDiV+at2UO34xpz//m9aBBd8tqqL89SOTSwcmjWIDIgJo+EhiXTRa8FrB8xzRtE0SWx4WFtr997iCte+pZmcZHce153OiU0OCymuplh+bpln6out5+/Cwywn//P/tsP6AYsF5GfgRuAtqrqBb4ELhCRMOB8YE6ptgcAn6hqjqq6sX4knFlJPuuB90TkWsBbQdxQ4OWiCVUt+sEwyh5xWItVILsFrPOx/fcnoF0F7ZT5mivJ+04RWQesxLqbUedK4gcA76uqT1WTgSXAKfayVaq6X1X9wM92rplAPvCGiFwK5JbVqATcSnH6D2UPndYU98yHcM+4m5wPHyei70icrbpDWAQR/UaRv+zdY5rLH93/3nmH8wedxYvPPs+48bcD8Oms2SQnJfH+vDk8+PhE1v20Bl91XczbCDKqXwc+e3A4s+4cSrMGkfzt85r/ARWqvEIvry/Zxm1DTzhsWdeWDfnygWHMHn8WV5/egXveW3VMcnJ6vFV61JY/W8+99E+toukc+68AC1T16jLW/QC4AziEdTH/7Cpu00vwj6jA8brzgYHABcCjItLT/iFRKRFpj9UjP0VV00Vkeqm2C+y/Pir+d67oNZe13cFYPxJOV9VcsQ66O5oxyIKA5z4gzL6RwqlYd0G6HOt9P7v0ioG3Usx8fmSZP6PVnYbENSuedsQ1RbPTgmL87jQcDZrhc6eBOJCIaDQvC81OwxGwrsQ1Rd1pxe0CaG4mnu3f40w8Hs1342iYQNzYl4rjY294Efc796I5f77DMpKTk0hoWbL/NiExkZTk5HLj58+bx6NPPgE8gM/n44Unnixe9vZHs9mzs+ZGQ2atO8inG61jRbslRJMU0AtPdhfSPDa4J9s8NpzkUjHNYqu/t1ueD77/lY9XWe9H91aNSc4o6YUnZ+bRvEHwf8nmDSJJziwdY/Wi4+NKYi89pT3jZ6yovjxX7uTj1XtK8gzMIaskh5I8o0jOLBmqL3ot+w/l8lt6LqNe+tZeN5+rXl7Ce7cOpGlA/md2SeDpuetIzymgsX2AYE2RKt7yrbb82XrubUTkdPv5aGBZqeUrsYaFOwGISIyIFO1kXQKcCNxMqSF523fAxfZ+/BisYeXvgGSguYjEi0gEMNJu2wG0VtVvgYeAhkB5+7oXALcXTdjD8g2wfpRkikgCcF4VXn9Z7VT0msvSEEi3C/sJWD3/Ih4RcZWxznfAlSLiFJFmWD9oyv15be/zb2jfTOEerOH8I+I7sA1n45ZIwwRwhOHqOhDPjuCjrr07fsDVYwgAri4D8O61ei6eHT/g6joQnGFIwwScjVviO7ANXBEQbn8puSKsg+dS9+BP3UP2y9eS/d+byP7vTWh2Ku4Zd/8pCzvApnXraduuHce1akWYy8XwC0ayeMHCoJg27doVPx949lns3b0bgMjISKKirPe434AB+Lw+du7YUWO5jurdjJnXdGXmNV0Z3LERX2w5hKqy4UAOsRHOoCF5gKYxLmLCnWw4kIOq8sWWQwzqcPhwcU256vSOxQfAndW9JfPW7EFVWb83jdhIV9CQPECzBlHERLhYvzcNVWXemj2c1c364RW4f37Rpt+rdUj7qn4dig90O6trC+at3WfneYjYCFfQkLyVZyQxEWGs32u9//PW7uOsrol0btGAxRPOY/4Dw5j/wDASGkTywe2DaBoXSWp2fvGxGhv2peNXaFQDuxVKE7+/So/a8mfruW8Fbrf3t28GXgHGFy1U1YMiMgZ43y7EYO2P3qaqPrEOohuDNXQdRFXX2L3noqL1uqquBRDr1n2rgN+Aop24TuBdEWmI1Xv+VwVH3T8JvGwfmOcDpqjqxyKy1m5vH9b+6sqU106Zr7mcNr4E/mrvF9+K9eOgyDRgvYisUdVrAuZ/ApwOrMMaLXlQVZOKDvQrQxwwR0Qisd6be6vw2sqmfvIWvkrMFVOtU+E2LMCftpeIAdfgS9qOd8cqCtd/TfT59xF78zQ0303u3OcA8KftxfPLd8Te+Aqoj7wFr4D6kehGxFzymNW+w4Fn8xK8u9YccYrV5Y0pz7Ht5w24M7N45PLrGTn2Gvqff26t5ePz+Xh60mReeXsGTqeDT2fN5tft27ntnrvZvGEDixd+w9U3XMdp/fvj9XrJyszksfvuB6BJ03henTEDv/pJSUpmwr1H/hEIVf92DVi+O5OLZ2wiMszB4+eU7KUa/d4WZl7TFYCHz2rN5AV7KPD6OaNtQ/q3s4ritzsyeGHJPtLzvNw951eObxbFvy+pbM/VkTuzSwuW/ZLEyBe+ItLlZOoVJxcvG/XPhcy6aygAj17c1zoVzuOjf5cEBnRpAcA/5m9k6+8ZiEDLxjFMvKRvDeWZwLJtyYz8+0Irz0tLtjPqpW+ZNf4sK88LezHxo7UUeH3075zAgOObV9jugo2/M2vVbsIcQoTLyXNXnnxMzqxw+Op2z10quSVsvSEi7YDPVLVHLadi1IDyhuXrqp+uf7G2UwjZ3f2G1XYKIVn+4Gm1nULIXIntazuF0Plqb7/ykYq8/Pmjrv7n3vBtlb5zvppxVq0c3P9n67kbhmEYxlGr6/vc/zTFXVV3A3W61y4iY4G7Ss1erqq3lxVvGIZh1A7x1s6pj1X1pynufwSq+hbwVm3nYRiGYVRM6vipmaa4G4ZhGEaoTHE3DMMwjHrGFHfDMAzDqF/EX7fPEjDF3TAMwzBCVbWLidYaU9wNwzAMI0TqK6g8qBaZ4m4YhmEYoTLD8oZhGIZRv1TxHl+1xhR3wzAMwwiRmp67YRiGYdQzpuduGIZhGPWL35dfeVAtMsXdqBdiThla2ymE5I92hzWAF1d+XdsphMT/9t21nULIXHIffN8AACAASURBVM1a13YKIXM2rviWrPWV2eduGIZhGPWMat2+Qp2jthMwDMMwjD8aVW+VHlUhIsNFZKuI7BCRh8uJGSUim0Vkk4jMrKxN03M3DMMwjBBV19HyIuIEXgbOAfYDq0VkrqpuDojpDDwC9FfVdBGpdF+IKe6GYRiGESJ/9Q3LnwrsUNWdACLyAXARsDkg5mbgZVVNB1DVlMoaNcXdMAzDMELk91fb5WePA/YFTO8HTisVczyAiCwHnMBkVf2yokZNcTcMwzCMEIWwP30cMC5g1jRVnRbi5sKAzsBgoBWwVER6qmpGRSsYhmEYhhECreL93O1CXlEx/w0IPAeylT0v0H7gB1X1ALtEZBtWsV9dXqPmaHnDMAzDCJFffVV6VMFqoLOItBeRcOAqYG6pmE+xeu2ISFOsYfqdFTVqeu6GYRiGEaLquoiNqnpF5A7gK6z96W+q6iYRmQr8qKpz7WXDRGQz4AMeUNW0ito1xd0wDMMwQuT3F1ZbW6r6BfBFqXmTAp4rcK/9qBJT3A3DMAwjRNV4KlyNMMXdMAzDMEJU1QPqaosp7oZhGIYRorp+bflaK+4i8gUwuqLz9KphG5MBt6r+7SjbGQzcr6ojS82/EOimqs8eTfvVTUTaAWeoaqXXHz7WRGQ68JmqfljF+HZ2fI/q2L6q8sys5SzduIeo8DCeuuFsurVpdljcpj0HeXTGIvI9Xgb2aMsjo/ojItz32tfsSrY+stm5hcRFh/PxY6Mo9PqY8t4SNu05iIjwyKj+nNrluOpIuVj/QQN5aNIkHE4HH/9vFm++8mrQ8iuuGc1V112Hz+8jNyeXqY9MYOeOHYS5XEx6+im69+yJX/08N2UqP678oVpzOxJvP/siG75fRVzjRkya/p9jvv2w9icSOWQciAPP+q8p+KHUR9IZRtT59+JM6ITmZZM79zk0y7owWMRpV+DqdQ6on/yF0/DuXgNA3C1voIV54Pej6iPn7XsAcDRvT9Sw2xFnOKo+8r9+BV/StiPOXVV5+v0lLN2wi6hwF0/fOIxubQ+/Iumm3clMePNr63Pcsz0Trh6EiLBlbwpT3llEgcdLmMPBxGvPpleHFgCs+mUfz3ywBK/PT+PYKN5+6IojzrOi/J964zOWrNlKZEQ4z95xGd07Hv7/5R/vfc2ni9eSlZPH2pmTi+ev3rSLp9/8nK17kvj7vVcy/Iye1Z5jZep6ca+WU+Hsa+OGRFVH1GRhPxZUdW5dK+y2dsDo2k6iLvpu4172pGQwf+poJl8ziKkzl5YZN3XmUqZcO4j5U0ezJyWDZZv2AvB/Nw/j48dG8fFjozjnxA4M7dsBgA+XbQHg00lX8vpdI3nhoxX4/VpteTscDiZMncKtY8Zy8Tnnct6FF9ChU6egmC/mzOWy4ecxasRIpv/3vzww8VEALrvqKuvv8PO45drruf/RCYhIteV2pE4/byjjX5haOxsXB5FDbyVn9uO437gNV9dBOOKDb7ca3nMYmp+D+7VxFP44h8jBYwBwxLfG1XUg7jdvI2f240SecytIyVdpzgcTcM+4s7iwA0QOGkvB8vdxz7iTgmXvETl47FGlv3TDbvYkp/Pl02OYcv0QprzzTZlxU99dxNQbhvLl02PYk5zOdxt3A/B/s5dx24Wn8cnka7nj4tP5vw+/AyArN5+p737Ly+MvZN4T1/OPW88/qjzLzX/NNnYfSOPrl+/jib9ezORpc8qMO+vkE5j93K2HzU9s1ohnxl/GyDN710h+VaHqq9KjtlRa3EWknYj8IiLvicgWEflQRKJFZLeIPCcia4ArRGSYiHwvImtEZLaIxNp3upkd0NZgEfnMfr7bPl8PEblXRDbaj7sDtrsxYN377Z44InKnfXec9fZ1eCvS285ru4jcbK8vIvKCvb0NInJlRfNLvR+niMhaEekoImNE5N/2/Oki8i8RWSEiO0Xkcnu+Q0T+Y7+HC0Tki4Blzwa8jnJHFypou7x8nwXOFJGfReSectp0isjf7HXXi8h4e/4kEVltz58mdhUQkcX2v/cqEdkmImdW0s5JIrJERH4Ska9EJLGMHMqMseevE5F1wO2V/PuGZNH63VzYrwsiQu8OLcjOK+BgZk5QzMHMHHLyC+ndoQUiwoX9uvDNut1BMarKVz/t4PyTrQL764FDnGb31OMbRBMXFcHGPZVe/rnKevTpzd49e/ht3z68Hg9fzvuMs4adExST43YXP4+KjsY6wBY6du7EqhUrADiUlkZ2Vjbdex37nk5pnXv3ICYurla27Uw8Hn/GATQzGfxePFuW4urULygmrHM/PButounZuoywNlYhcXXqh2fLUvB50cxk/BkHcCYeX+k2JSK6+K/fXeFZTJVa9POvXHRGV+tz3DGR7NxCDmaU+hxn5ODOK6R3x0REhIvO6Mo3a3+1chDIybOO9nbnFdC8USwAn6/cyjkndqJlfAPA+izXhG9WbebiwX0REfp0aUNWTj4ph7IOi+vTpQ3NmzQ4bH6r5o05oV0iDkft/Uj1+T1VetSWqg7LdwFuUtXlIvImcJs9P01VT7SL9MfAUFXNEZGHsA7ZfxqYJiIxqpoDXAkEFWMROQkYi3UtXQF+EJElQHoF+TwMtFfVAhFpVEnuvYB+QAywVkQ+B04H+gC9gaZYd+FZCpxRzvyiXM8AXgIuUtW9RQUuQCIwADgB6yIEHwKXYvWkuwHNgS3AmyISD1wCnKCqWoXXUV7bZeX7MGXsRihlnJ1XH/s8yyb2/H+r6lT79b4DjATm2cvCVPVUERkBPA4MLasdEXEFvE8H7R8dTwE3BryXFcW8BdyhqktF5IVK3peQpGTk0KJxbPF0QqNYkjNyaNYwpnheckYOCY1Lpls0iiGl1BfnTzsOEB8XTdsE65+tS6umfLt+NyNO6UxSupvNew+SlO6mV/uEask7IaEFyb8fKMnxwAF69ulzWNyV113H9X+5EZfLxV9GXwvA1i1bGDx0KPPnzqNFYiJde/agRWJLNq5bXy25/RFJbDyafbB42p+dirNll6AYR2w8/iw7Rv1oQS4S1QCJi8f3+y/FcZqdisTG2xNKzKipoFCwbj6edV8BkP/NNGJGTSVy8I0gDtzv3X9U+aek59CiSckPo4TGsSRnuGnWKPBz7CYh8LPeOI6UdOtz/PBVg7n5H5/wwqzv8Kvy3iNWv2B3cjpen58bnp9NTr6H64b24aIzuh1VrmVJPpRFi6YNi6dbxDcg+VBWmYW8rqrrw/JVLe77VHW5/fxd4E77+f/sv/2witdyu6MXDnxvf9l/CVwgIh8C5wMPlmp7APCJXfwRkY+BMzn8Cj2B1gPvicinWFfuqcgcVc0D8kTkW6w78AwA3lfrXyfZ/jFxSgXzs4CuWJcQHKaqv5ezrU9V1Q9sFpGib/UBwGx7fpKdA0AmkA+8IdZoxmeVvI7y2i4v38oMBV5V+0oMqnrInn+WiDwIRANNgE2UFPeP7b8/YRX0MtsRkR5AD2CB/XlwAiWVydKlrBj7R04jVS36UfUOcF5ZL0ACrtn8n3uv4OaRZ1ThZVePL1ZvZ8QpJcPil55xAjsPpDPqmQ9p2SSOPh1a4HQc+wtA/u+dd/jfO+8w4sILGTf+dh677wE+nTWbDp068f68ORz47TfW/bQGXx0/0vePyj3zIdSdhkQ3JGbUk/jT9uPbv4nwviPIW/Q63m0rcHUZQPTwu8iZ9Vit5fnB4vU8fOVAhp3cmfmrtzFx+gLevP8yfH5l054U3rz/MgoKvVz99P/o3SGRdi0a11qudZX1dVx3VbW4l955WDRd1J0RYIGqXl3Guh8AdwCHsK62k13FbXoJ3m0QGfD8fGAgcAHwqFgX0C/vckHl5R6qA3YOfYHyinvgbYIqHC+yf/icCgwBLsd6j86uYJUqt32kRCQS+A9wsqruE2s3SOD7XpSDj4o/OwJsUtXTQ42pwghGscBrNnu/fbHcf9eZizfy4TLr7ok92jYnKb1k+Do5w01CQG8HIKFRDMnpJT31pIwcmgfEeH1+Fq7dxawJlxfPC3M6eHhU/+Lpa57/mLbNS3omRys5OYmEliV7NhISE0lJTi43fv68eTz65BPAA/h8Pl544sniZW9/NJs9O3dVW25/ROpOQ+JKDqR0xDVFs4OHyv3uNBwNmuFzp4E4kIhoNC8LzU7DEbCuxDVF7WH24r+5mXi2f48z8XiruPcYQv431uXFPVuXETX8TkI1c9E6Zi/dAEDPdi1IOlTyVZqc7iahUWxQfEKjWJIDP+vp2TS3R6TmrNjMhKsHATD85M5Mmr7QWqdxLA1jIomOcBEd4eLk44/jl30Hq6W4vzf/e2Yt+NHKv9NxJKVmFi9LSssi4Q/Ua4e633OvateijYgUfQmPBpaVWr4S6C8inQBEJEZEinZCLQFOxLofbVn7x78DLhZrP34M1lD1d0Ay0FxE4kUkAmt4GBFxAK1V9VvgIaAhEFtGu0UuEpFIexh8MNZ1fL8DrrT3FzfD+qGwqoL5ABlYPyqeEevo+apaDlwm1r73BEquDxwLNLSvTHQP1tB6qMrLNxuobGfmAuAWEQmz82lCSSFPtfO7vLyVK2lnK9Cs6DMjIi4R6V5qvTJj7IMsM0RkgB13TRVyqNDowT2KD4Ib0qc9c1duRVVZtzOJ2MiIoCF5gGYNY4iJDGfdziRUlbkrt3J2r3bFy7//ZT/tWzQKGt7PK/SQW2DtX1uxeR9Oh4NOLZtQXTatW0/bdu04rlUrwlwuhl8wksULFgbFtGlXkuPAs89i7+7dAERGRhIVFQVAvwED8Hl97Nyxo9py+yPyHdiGs3FLpGECOMJwdR2IZ0fwGQTeHT/g6jEEAFeXAXj3WrsxPDt+wNV1IDjDkIYJOBu3xHdgG7giINx6n3FFENauL/7UPQD43YdwtraOc3C26Y0/vbz+QflGn92bTyZfyyeTr2VI347MWbHF+hz/eoC46PCgIXmAZo1iiI0KZ92vB1BV5qzYwtl9OgLQvFEMq7fuB2Dlln3Fu5fO7tORNdt/x+vzk1fgYf3OJDomVs/n+JrzTmfO38cz5+/jGXpqNz5dvBZV5eete4mLjvxDDcmD1XOvyqO2VLXnvhW43d7fvhl4BRhftNDeZzoGeN8uxACPAdtU1WcPO48BbijdsKquEev0qKIi+rqqrgUQ69q6q7DukFO0k8sJvCsiDbF6f/+q5Kj79cC3WPukn1DV30XkE6z97uuwevIPqmpSBfNPsHNNFpGRwHwRubGsjZXhI6ze+Wase/auwRqSjwPm2L1lIYTLCgYoL980wGcfkDZdVf9RxrqvY918YL2IeIDXVPXfIvIasBFIooI7DlWhncuBf9n/TmHAi1hD/ACoamEFMWOxjktQ4OtQ35SKDOzRhqUb93DexJlEhofx5A1nFS+79MlZfPzYKAAmjj6TR2csoqDQx4DubTizR5viuPmrdzDilM5B7R7KymPcS5/hEKF5oxieHTukOtPG5/Px9KTJvPL2DJxOB5/Oms2v27dz2z13s3nDBhYv/Iarb7iO0/r3x+v1kpWZyWP3Wft1mzSN59UZM/Crn5SkZCbceyQfter3xpTn2PbzBtyZWTxy+fWMHHsN/c8/99hsXP3kLXyVmCumWqfCbViAP20vEQOuwZe0He+OVRSu/5ro8+8j9uZpaL6b3LnPAeBP24vnl++IvfEVUB95C14B9SPRjYi5xB5qdzjwbF6Cd5d1ilzely8RNWQcOJyot5Dcr146qvQH9mrH0g27GP7IdCLDw3jqxmHFyy6Z/C6fTLaOt5h47dlMeONrCjxezuzZjoE92wEw5YahPPP+Enw+P+EuJ1Outz6vHVs2YUDPtlz8+Ls4RLh8YHc6t2p6VLmWZdBJXViyZivn3PZ/REW4ePqOy4qXXXTvS8z5u1Venn97Pp8tXUdegYeBf3mWK4aezPirhrJ++37ueO5dsnLy+Hb1Fl763zd8/s+7qz3PitT1YXkpOqK23IBqPs/4z0hEYlXVbY8erAL6q2pSbedVn1Q0LF8XnTj2X7WdQsheXFmtv7Nq3ElvH9sv++oQe0bNnHpWk5yNDz+/vs7rftlR79rscvwpVfrO2bptda0c0m+uUHdsfGbvSw7HGj0whd0wDOMPTKnbPfdKi7uq7sY6qrnOEpGxwF2lZi9X1Wo9R/pIqergqsSJyKNA6ctBzVbVp4502yJyLvBcqdm7VPWSI23TMAzjz66uD8vXi567qr6FdW70H5pdxI+4kJfT5ldY9wI2DMMwqosp7oZhGIZRv1R2vFptM8XdMAzDMEJU/qVV6gZT3A3DMAwjRKbnbhiGYRj1jtnnbhiGYRj1ih7xlcyPDVPcDcMwDCNUZljeMAzDMOoX03M3DMMwjPrGnOduGIZhGPWN6bkbhmEYRj1Tt4t7pXeFM4w/gt3XnPyH+iDH9+9ceVAd43dn13YKIfnp+hdrO4WQnTh9fOVBdYzDFV7bKYSswX1zjvpObe3atq3Sd87uPXtq5a5wjtrYqGEYhmEYNccMyxuGYRhGiGqlOx4CU9wNwzAMI0R1fdjbFHfDMAzDCFFd77nX9R8fhmEYhlHnOJAqPapCRIaLyFYR2SEiD1cQd5mIqIicXHl+hmEYhmGERKr4qLQdESfwMnAe0A24WkS6lREXB9wF/FCV/ExxNwzDMIwQVVdxB04FdqjqTlUtBD4ALioj7gngOSC/Ko2a4m4YhmEYIXIiVXpUwXHAvoDp/fa8YiJyItBaVT+van7mgDrDMAzDCFEI+9PHAeMCZk1T1WlV3Y6IOIC/A2NCyc8Ud8MwDMMIkVRxzN0u5BUV89+A1gHTrex5ReKAHsBisTbaApgrIheq6o/lNWqKu2EYhmGEqKo99ypYDXQWkfZYRf0qYHTRQlXNBJoWTYvIYuD+igq7lZ9hGIZhGCGprlPhVNUL3AF8BWwBZqnqJhGZKiIXHml+puduGIZhGCFyVONVbFT1C+CLUvMmlRM7uCptmuJeA0SkHfCZqvY4ynZ2Ayeramqp+StU9YyjabuK23eramxNb+dYiup1Ok2uux8cDtyLPyVz3ozggDAXzW6dQni7rvjdmRx86RG8qQfA6aTpXyYS3v4EcDjJWfY5mXOnAxB/8ySi+w7Al5XO7w9fWaP5qyp/W7Kf5buziAwTJg9rxwnNow+L25Kcy+QFuynwKv3bNeD+Qa0QERZuT2faygPsOpTPjKu60C0hplryCmt/IpFDxoE48Kz/moIfPgwOcIYRdf69OBM6oXnZ5M59Ds1KASDitCtw9ToH1E/+wml4d68BIO6WN9DCPPD7UfWR8/Y9ADiatydq2O2IMxxVH/lfv4IvaVu1vI7KvP3si2z4fhVxjRsxafp/jsk2KxPW/iSihv4VHA4K131JwcrZwQFOF9Ej78PZojOal0XunGfwZ6YgkXFEX/IoYYnHU7hhAXkLXqn23Jzt+hJ51s2IOCjcuIDCVR+VCggj6rx7cDbviOZnk/vZC8Wfi/BTLyO8xzmo+slf9Bq+PWuRuKZEDb8biWkEqnjWf0Xh2s+Km3P1PZ/wPiPA78e760cKlpb6/12Nwur4wHfdzs4o07Eo7PWSOGgy5iGSn7+T3x68gpjTz8V1XPugkLjBF+HPyea3+y4ha/5MGl9t3YIz5rShiCuc3x++igOPXUvc2ZcS1jQRAPd380h+/tjcqnP57iz2ZRTwyQ3deHRIW55ZtLfMuGe+3ctjQ9ryyQ3d2JdRwIo9WQB0jI/k+ZEd6HtcNf5mEweRQ28lZ/bjuN+4DVfXQTjiWweFhPcchubn4H5tHIU/ziFy8BgAHPGtcXUdiPvN28iZ/TiR59wKUvK1lPPBBNwz7iwu7ACRg8ZSsPx93DPupGDZe0QOHlt9r6USp583lPEvTD1m26uUOIgadjs5syaS/dothHcbjCO+TVBIeK9haL6b7P/eRMHqT4kcfCMA6isk/7t3yFv0es3lNuQWcj+egnv6Hbi6nImjSfDnwtXjHDTfjfvNv1Lw01wiB94AgKNJa1xdzsQ94w5yP5pM1NBbrM+F30f+kjfJmX4HOTMfxNVnRHGbztY9cXU8jZy37yJnxngKV39aM6/L5hCp0qO2mOJec8JE5D0R2SIiH4pItIgMEZG1IrJBRN4UkQiA8uYXEZEoEZkvIjfb027772ARWWy3/4u9PbGXjbDn/SQi/xKRz0onGNB+rIi8ZW9/vYhcFrDsKRFZJyIrRSTBnneBiPxg57wwYP5kO//FIrJTRO4MaGeifXnFZSLyvojcb8/vKCJf2nl+JyIn2POvEJGN9raXVsc/SETH7niT9+E9+Bv4vOSs/JrokwYFxUSfNAj3Uuutyln1DZHdT7UWKEhEJDicSHgk6vXgz8sBoOCXtfjdWdWRYqWW7MxkRNcmiAg9E2PILvCRmuMJiknN8ZBT6KNnYgwiwoiuTVj8ayYA7ZtE0a5xZLXm5Ew8Hn/GATQzGfxePFuW4urULygmrHM/PBu/AcCzdRlhbXoD4OrUD8+WpeDzopnJ+DMO4Ew8vtJtSkR08V+/O61aX09FOvfuQUxc3DHbXmWcicfjT/8df2YS+L0Ubl6Cq3Pwe+/qfDqFGxYC4PnlO8La9rEWeArw7d8EvsKaya1FZ/wZSSWfi63fEdbp1ODcOp2GZ9MiALzbluNs0wuAsE6n4tn6nfW5yErBn5FkjTzkpONP2Wnnn4f/0H4krgkA4b2HU7DqI/B5AdC8zBp5XUWq8/KzNZOfUVO6AP9R1a5AFnAvMB24UlV7Yu0SuVVEIsuaH9BOLDAPeF9VXytjO32Bu7EuW9gB6G+3+V/gPFU9CWhWSa4TgUxV7amqvYBF9vwYYKWq9gaWAjfb85cB/VS1L9bVlB4MaOsE4Fysqy49LiIuETkFuAzojXWJxcDrIk8Dxtt53g8UjXVOAs61t33EB5UEcjZpjjctuXjaeygFZ+PmwTGNm+M9ZMf4ffhz3ThiG5KzaiFakE/rl7+k1T8/I/Pzd/HnHJuCHuigu5AWseHF0wmx4aS4g7+cU9yFJJSKOeiumS9wAImNR7MPFk/7s1ORuPigGEdsPP4sO0b9aEEuEtUAiYvHH7CuZqcisfa6qsSMmkrs9S/i6n1ucUz+N9OIHDyWuL++ReTgm8ivwaHXus4R1zTo/fNnp+Io/d7HxePPtvfsBbz3NU1iA7YLaHYajtj4UjFNgnKjIAeJisMRG48GrOsP/FwUrdugOc7mHfAdsHbJOBq3JKxVN2JGv0D0qKdwJHSqoVdmMT33P699qrrcfv4uMATYpapFOwdnAAOxfgSUNb/IHOAtVX27nO2sUtX9quoHfgbaYRXYnaq6y455v5Jch2Jd2xgAVU23nxYCRT3+n+y2wToP8ysR2QA8AHQPaOtzVS2wjxNIARKA/sAcVc1X1WysHyuISCxwBjBbRH7G+kGSaLezHJhuj1Y4y0paRMaJyI8i8uPMHQfLCqk2ER17oH4f++4Yzv57LqThiGsJa3Zc5SsaR8w98yHcM+4m58PHieg7Emcr62MW3ncEeYteJ/vVseQveo3o4XfVcqbGMeeKJPrCh8j/9nUozLPmOZxIZCw5Mx8gf+l0oi94sOI2jpKjio/aYop7zdFS0xlH2M5yYHjRcHsZCgKe+6jegyQ9qlr0OgLbfgn4tz3ScAsQOM4bSj4OIENV+wQ8ugKo6l+Bx7Au7vCTiMSXXllVp6nqyap68uhOlQ1OgO9QCmHxCcXTYU2a40tPCY5JTyGsiR3jcOKIjsXvziTmjHPJW/89+Hz4s9LJ37aO8A5dK91mdZi17iCj39vC6Pe20DTGRVJALzzZXUjzgF46QPPYcJJLxTQrFVOd1J2GxJW8/464pmh28FC5352Go4EdIw4kIhrNy7J6cwHrSlxT1B5mL/6bm4ln+/fFw/XhPYbg3bYCsIb4qzKMX19ZPfXg995f+r3PTsMRZ58mHfDe1zR1B2wXrFGaUrtQ1H0oKDciYtC8bPzuNCRgXUfA5wKHk+gLH8azZQneHStL2spOw7PdmvYnbQf11+gIhem5/3m1EZHT7eejgR+BdiJSNFZ0HbAE2FrO/CKTgHQCetZVsBXoYB+1D1DZIdwLgNuLJkSkcSXxDSm5gtINVchnOXCBiETavfWRAKqaBewSkSvs7YqI9Lafd1TVH+zTQQ4SfAWnI1KwczNhLVoT1qwlOMOI6TeM3J+Cd+fnrllK7MCRAPw/e/cdHlWV/3H8/ZlJQkIgFOmKoogoKIhdihXbz97XwqKubVXWta1lLci69nXXZV3Lrh0b2AALiKjYRQUBRWkCokKoEkqAJPP9/XFvIAmpErgzs9/X88yTuXfO3HyCMWdOuefk7nMoa775HIDixflkdwlGE9QgmwaddqXo5zmbGqlWTuvekmfP2oVnz9qFgzo25Y1vl2JmTJm/ikYN4rTIzSxXvkVuJrlZcabMX4WZ8ca3SzlwhyabLV/J/OnEm7VDTVpDLIPMXQ6gaGb5jauKZ35G5q6HApDZuTfFP0wGoGjmZ2TucgDEM1CT1sSbtQu6WTMbQFZO8ObMBmR06EFi8VwAEiuXEm+/GwDxbbuTWPbzZvvZkl3J/OnEmrcjFv7bZ3U5kKIyFR5A0cxPydqtLwCZO/eheO6kLZNtwQxiTduivFbB70XnPhTPGl8+26zxZHY9BICMnXpREv5eFM8aT2bnPsHvRV4rYk3bUrJgBgDZhw+gZMk81n05ovy1Zn5GRvh7EWvWDuKZm/VDTKZitXpExW+F23ymAZdKegyYCvwB+JSgCzqDYFWih8xsraRzK56vcK3Lgcck3W1mNfY1mVmhpEuAUZJWhdeszm3AA5K+Jmht3wq8XE35gWHeZQTj89tXUxYz+1zSCGAykA9MAUpnu5wFPCjpRiCTYAx/EnCPpE4EGyuNDc9tmkQJS5+4h9bXDoZYnJXjRlD00/c0Pfki1s7+ykeAoAAAIABJREFUlsIJ77PyveG0+P0gtv7bKyRWFbBo8A0ArBgzlBYX3UK7u14AiZXjRlI0byYALS79K9m77Em8cVO2Gfw6v7z4CCvHDd/kuJXp1SGPj+Ys54QnvyE7I8Yth223/rUzn/mWZ88KehOuO7g9A8fMZW1xgp7bNaFXh6AF8+7MX7hn3DyWFRbzx+Gz2KllDv86sdOmhbIEhW8/RO6pg4Jb4aaMIbHkBxr0PouSBTMonjmedZPfouHRV9HogkewNStZPeIuABJLfqDouw9odN6DYCXB7ViWQA2bknvijcH1YzGKpo6jeHZwi1zhqMHkHHohxOJY8TpWjx68afnr4NFb72L6V1NYubyA60/5Lcecexa9jj6i5jduLpag8K0HyT39NlCcdZPfIrH4B7L79KN4/nSKZ37GukmjaXjsNcGthYUrWD38zvVvz/v9E5DVEMUzyOzUk5Uv/JnEksrvwPg12da88wgNTx6IYjHWfT2WxJJ5NOh5JiX5MymeNZ6iKWPIOOoKGp33UHAr3Ov3ApBYMo+i6R/R6Jx/YYkEa8Y+DJYgvvUuZHU9mJJFc8jo93cA1n44hOLZX1L09dtkHzGA3P7/hJJiCt/8R/38HFWIcrJcbWhDr6tLJ5IamdnKsDv/AWCGmf09CfI0JJicd6GZTaiv6885a6+U+kXeqtcmVqgRSKxcEXWEOvnyt5v3j/vmsMcTW+aWyvoUy9x8Qz6bS95Vwze5Zj56p+61+pvz+vRJkXwK8JZ7+rpAUn8gC5hIMFktSo9I6kIwPv9kfVbszjm3pdVyO9fIeOWepsJWermWetj9X3Fq8UdmdimbmZmdWXMp55xLDVFOlqsNr9z/h5jZ48DjUedwzrlUF+Vkudrwyt0555yro7i33J1zzrn04mPuzjnnXJrxMXfnnHMuzXjL3TnnnEszXrk755xzacZnyzvnnHNpxmfLO+ecc2nGu+Wdc865NOOVu3POOZdm/FY457aAvB0bRx2hTjLbVrtLblLKbNk+6gh1koo7rE04Z8ttX1tfrt7vyKgj1NmEqzb9Gt5yd84559JMls+Wd84559JLPOoANfDK3TnnnKsj75Z3zjnn0oxX7s4551ya8W5555xzLs1k+a1wzjnnXHpJ9m755J7L75xzziWheC0ftSHpSEnTJM2UdF0lr18paaqkyZLGStqupmt65e6cc87VUX1V7pLiwAPAUUAX4AxJXSoUmwjsZWbdgBeBu2u6rlfuzjnnXB3VY8t9H2CmmX1vZuuA54HjyxYws3fNbHV4+CmwTU0X9TF355xzro7qccvXrYF5ZY5/BPatpvzvgDdruqhX7s4551wdZWG1KifpQuDCMqceMbNHfs33lHQ2sBdwYE1lvXJ3zjnn6qi2k+XCiry6yvwnoOyuTNuE58qR1Bf4M3Cgma2t6ft65e6SiqRzCCaOXLY5rp+54940POoyUJy1E15nzYfPlS8QzyT3pOvJaLsTVljAymG3kvgln4wd9qThYRdCPANKiln91kMUz54ImQ1odNpA4s3aYZagaNrHFL79n80RHQAz466Rk/hw2gKyM+P85dS92GXrZhuVm/rjMm4a9gVri0vo3bkN1x7bHUk8OGYqL30+m+a5DQAYcERX+uzctt4z3v7cON6fMpucrExuP+9wumzXaqNy38zJ54bH3mJNUTEH7LY9N5xxIJL49oeF3Pr0O6wtKiYjFuOmsw+h2w5tABj/3TzueH4cxSUJmjXK4alrT63X7AAZ2+9JTt+LIRZj3aRRrP10WPkC8UwaHnMV8TadsMICVg+/g8TyhSi7MQ1P/DMZbXdi3ZQxFI55sN6z/RpP3fkPpnwynsbNmnLzE/+OOg4APQ88gKtvvpF4PM4rLwzliQcfLvf6yWedwWn9ziaRKGH1qtXcdv2NzJ45k4yMDG6663Z27tqVjIw4r738Ko//+6FIfoZ4/d0J9znQSdL2BJX6b4AzyxaQ1AN4GDjSzBbW5qJeubuUICnDzIo37SIxGh59OSueuoZEwSLyLnyIddM+JrFo7voiDfb4P6xwBcv/eTZZux5MzmEXsWrYIGz1clY8ewO2YgnxVh1o3O9ufvnbaQCs+egFiud8BfEMGvf/G5k77kPRzPGbFLUqH05bwA+LVzLy6iOYMm8pt706kWcuPWSjcre9OpFbTt6D3do359LHP+Kj6fn07hxUkP16d6L/ATttlnwA70+Zw9z8ZYy6/Rwmf7+AW58eyws3nrFRuUFD3mFQ/75026ENF/3jVT74eg4H7LY9fxv2IZccty8H7LY94ybP5m8vfsCTfzqVgtVrGDTkXR654gTabZXHkoLVlXz3TaQYOYdfyqrnbyCxYjGNz7mfohmfkVjyw/oiWd0Ox9asZMXDvyNzlwPJPug8Vg+/EytZx5oPnibeYjviLWu8U2mL2f+ovhx00jE8cft9UUcBIBaLce2ggVxydn/yFyxgyIiXGTdmLLNnzlxfZtTwkbz0TPDB+4C+h3LVTTdwWf/z6Pt/R5GVlcXpRx5NdnY2L749ilEjRjL/x40auptdvJbd8jUxs2JJlwGjCToEHjOzbyQNAr4wsxHAPUAjYJiCsf4fzOy46q7rs+XdFiXpVUlfSvomHItC0rmSpksaD/QqU/YJSQ9J+oxa3PpRk4ytdyax9GcSy+ZDSTHrvn6HrJ17lSuTtXMv1n01GoB1U8eRuf0eAJQsmImtWBI8XzgHMhpAPBOK1gYVO0BJMSXzZxBr0nJTo1bp3anzOXaP7ZBEt223YkVhEYsKCsuVWVRQyKq1RXTbdiskcewe2/HONz9vtkwVvfPVLI7vuQuS6N6xLStWr2PRL6vKZ/xlFSsL19G9Y1skcXzPXRg7cRYAEqwqXAfAysK1tGraCIDXP53GYXvsSLut8gDYKq9hvWePt92JxLKfSSxfAIni4Heg037lymR22p91U94GoOi7D8jYbvfghaK1lPz4DZSsq/dcm6JT913Jbdw46hjr7bp7d36cO5ef5s2juKiI0SNf56DD+5Yrs2rlyvXPcxrmYBZUpIaRk9OQeDxOg+xsitYVsWrFSqIQV+0etWFmb5jZTmbW0cz+Gp67OazYMbO+ZtbazHYPH9VW7OAtd7flnWdmSyXlAJ9Leh24FdgTWA68S3BPZ6ltgJ5mVrKp31h5LShZvqFHK7F8ERnb7FK+TOMWlBSEZRIJbO1K1DAPW12wvkxmlwMomT8DSorKvzc7l8yd9mfNpy9tatQqLSwopHXTnPXHrZvksLBgDS3zcsqUWUPrJhXLbPgA8PzHsxg5YS5dtm7G1Ud3I69hVv1mXLaKNs03VCatmzUi/5eVtGyau/5c/i8rad2sUZkyjVm4LPgAcN1vDuKCv7/CPUM/IGHGM9efDsCc/GUUlyTof/cwVq0pol/f3Tm+Z8XbgTdNrHELEisWrT9OrFhMRrvOFcpsRWLF4uDAEtja1SgnDysswNWsZevWLPh5/vrjhfMXsOvu3Tcqd1q/sznr/PPIzMzkojPPBmDsG6M46LC+vDX+E7JzsvnbX/5KwfLlWyx7WZmxRCTft7a85e62tD9ImkRwr2Z7oB/wnpktCu/xfKFC+WH1UbHXl3jLDjQ87EJWjazQxRmLkXvKTaz57OWgZyBJnbbfDrz2pyMZ+oe+tMzL5t7XJ0cdaSPPvzeZ604/gHfuPZ9rf3MgNz0xBoCShPHN3IU8ePkJ/OeKE3lw5HjmLFgWcVq3uQx9egjHH3gI/7zzbs4fcCkAXbt3o6SkhCP27ckxfQ7i7PN/x9bt29dwpc2jPlvum4NX7m6LkXQQ0BfY38y6E7TQv6vhbauqekHShZK+kPTFk1/W3O1sBYuJN9kwsSvWpOWGFlhpmRWLieeFZWIx1KDR+la78lrQ6DeDWPXynSSWlf9+ucdeTWLJT6zdDK325z+ZxWn3v81p979Ny8bZ5P+yoRWev7yQVnnZ5cq3yssmf3nFMkFLfqvG2cRjIhYTJ+29PV//WD+V47PvTOLEgUM4ceAQWjbJZcHSFRu+/7KVtG7aqFz51k0bkb9sZZkyK2jVLGjZD/94KoftuSMAR+7ViSmz84P3NGtEr67b0bBBJs0a57DXTlvz3bxF1KfEisXEGm8YVgla8ksqlFlCrHGL4EAx1KCht9rrYFF+Pm3abZjE2aptGxbm51dZfvTI1zjosMMAOOr44/hk3AcUFxezbMlSJn35JV267bbZM1cmLqvVIypeubstqQmwzMxWS9oZ2A/IAQ6UtJWkTKDW05/N7BEz28vM9uq/Z7sayxf//B2x5lsTa9oG4hlk7XoIRd99XK7Mumkfk7X7EQBkdTmQotnBCIGyc2l81p2sfvs/FM/7utx7cg45D2XnsnrUv2obvU5+s39Hhl7el6GX9+Xgru0YOWEuZsbkH5bQKDuzXJc8QMu8HHIbZDL5hyWYGSMnzOXgLsEf07Lj8+988zM7ts6rl4xnHtKdVwaezSsDz+bQHh0Z/vG3mBmTZs2nccOscl3yAC2b5tIoJ4tJs+ZjZgz/+FsO2b0jAK2a5vL5tB8B+PTbeWzXuikAh+zekQkzfqa4JEHh2iImf7+Ajm2b10v+UiXzpxNr3o5Yk9YQywh+B2Z+Wq5M0cxPydotGCPO3LkPxXMn1WuGdPfNpMm077Ad7bbZhozMTI449mjGjRlbrkz7DhsmJPY55GDmzZkDwPyff2bvnsEciOycHHbr0YM5s2ZtsexlxWS1ekTFx9zdljQKuFjSt8A0gq75+cBA4BPgF+CrzfbdEwlWv/FPGve7G2Ix1k58k5JFc8g5+FyKf55G0bSPWTvhdRqddANN/jAkuBXuxb8A0GCfE4k3b0fOgb8l58DfArDi6WsgnkHOgf0oWTSXvIuCW1nXjn+FtRPe2Cw/Qp/ObfjwuwUcc89osjPjDDp1r/WvnXb/2wy9PKh0/nxCj+BWuKISenVuvX6m/N/f/JppP/+CBO2a5XLTiT3qPeMB3Trw/pTZHHn9E2RnZfDX8w5f/9qJA4fwysBg/PSmsw/hhkffYm1RMX1268ABu3UA4Nb+fbnjuXGUlCTIyoxz628PBaBju+b03m07TrhlCDGJUw7oSqdtWtRveEtQ+NaD5J5+GyjOuslvkVj8A9l9+lE8fzrFMz9j3aTRNDz2Ghpf9ChWuILVw+9c//a83z8BWQ1RPIPMTj1Z+cKfy820j8Kjt97F9K+msHJ5Adef8luOOfcseh19RGR5SkpKuOvmW3ngqceJxeOMGDqM72fM4OIrLmfqlK95/+2xnN6/H/v26kVxcREFywu4+ao/ATD0qSEMvOcuhr31JpIYMexFZnw3LZKfI8pWeW2odBaic6ls6S0Hp9QvcsPd9486Qp1ltoxmbPPXWvHhiKgj1NmEcwZHHaHOrt7vyKgj1NmEOTM3eTR8XM8DavU358CP349k5N1b7s4551wdZcaTuz3hlbtzzjlXR1GOp9eGV+7OOedcHcViXrk755xzaSXulbtzzjmXXrzl7pxzzqUZr9ydc865NBPP8MrdOeecSyvecnfOOefSTCwedYLqeeXunHPO1ZG33J1zzrk0I2+5O+ecc+klwyfUOeecc+nFW+7ObQGzP1gbdYQ66bpbcdQR6izerFXUEeoklpkVdYQ6S8Ud1u79dFTUESIRi0WdoHpeuTvnnHN15C1355xzLs145e6cc86lGe+Wd84559JMLEtRR6iWV+7OOedcHSnulbtzzjmXVhTzyt0555xLK4on96C7V+7OOedcHXnl7pxzzqUZH3N3zjnn0oyyMqOOUK3k7ldwzjnnkpDisVo9anUt6UhJ0yTNlHRdJa83kPRC+PpnkjrUdE2v3J1zzrk6Ujxeq0eN15HiwAPAUUAX4AxJXSoU+x2wzMx2BP4O3FXTdb1yd8455+oqHq/do2b7ADPN7HszWwc8DxxfoczxwJPh8xeBQyVVO+jvY+7OOedcHSlWb4vLbw3MK3P8I7BvVWXMrFjScmArYHFVF/XKvZ5JagqcaWb/rqZMB6CnmT1bw7U6AK+Z2a71GLFOJD0RZnixHq51ELDOzD7e1GvVh7y996X9ZX+EWJzFb4wk/7mny73eqNvutL/0cnJ26Mj3f7mFX95/F4Cs1m3oOOgOkFBGBgtfeZHFI1/dLBnNjLten8KH0xaSnRnnLyf3YJetm25UbupPv3DTSxNYW5Sgd+dWXHv0bpT9YP/khzO5781veO+GI2mW24DPv1/MH4d8xtbNGgJwSNd2XHxI582S/6+Pvsa4CdPIbpDFnZedTNeOW29U7u/PvMWr702kYFUhE58duP7859/M5vbHXmfa3AXcd+XpHNlzt3rJFe/Qg+yDL0CKse7rMawb/1KFAhnkHHUF8VYdsTUrWP3aPVjBQgCy9jmZrF0PwyzBmnf+Q8nciahxC3KO/CPKbQpmFE0ezbqJr62/XGaPo8na/f8gkaB49hesff9J6kvPAw/g6ptvJB6P88oLQ3niwYfLvX7yWWdwWr+zSSRKWL1qNbddfyOzZ84kIyODm+66nZ27diUjI85rL7/K4/9+qN5y/VpP3fkPpnwynsbNmnLzE1X+GY2csmq3pbCkC4ELy5x6xMwe2SyhyvDKvf41BS4Bqvut7ACcCVRbuaehg4CVQPSVeyzGtpdfzfRrLqdo0UJ2fvBRln/8AWvmzllfZF3+AubcdRutTzuz3FuLlizmu8suxIqKiGXn0OWxISz/+EOKllT5IfpX+3D6Qn5YvIqRVx7KlHnLuG3EJJ75/YEblbtt+CRuOWF3dmvfjEuf/JSPpi+kd+fWACz4pZBPZiykbdOccu/p0WEr/vXb/eo9c1nvT5jOnPlLeOuBq5g0fR4DHxnOsLsu2ajcwXvtzFlH7ccRl91X7nzblk25Y8DJPDb8w/oLpRg5h17EqhdvwVYsIfeseymeOZ7E0g2Np8xdD8PWrGTlYxeT0bkP2Qf0p/C1e4g1b09m5z6sfPIylNuc3FMHsfKxSyBRwppxj5FY+D1k5pB79t8onjuJxNJ5xNvvRmbHfVn11OVQUoxymtTbjxKLxbh20EAuObs/+QsWMGTEy4wbM5bZM2euLzNq+EheeuY5AA7oeyhX3XQDl/U/j77/dxRZWVmcfuTRZGdn8+Lboxg1YiTzf/yp3vL9Gvsf1ZeDTjqGJ26/r+bCEVK8dtVnWJFXV5n/BLQvc7xNeK6yMj9KygCaAEuq+74+5l7/7gQ6SvpK0j3h42tJUySdXqZMn7DMFZI6SPpA0oTw0bM230jSOZKGS3pP0gxJt5R57WxJ48Pv8XA4aQNJZ4RZvpZ0V5nyKyX9XdI3ksZKalnJ99tT0jhJX0oaLaltNdn+IGmqpMmSng97IS4Grggz9ZF0bDjzc6KktyW1lhQLf5aW4XVi4QzRjfJsitydu7Dmpx9ZN/9nrLiYZe+8TdOefcqVWZe/gMLvZ2GJRLnzVlyMFRUFP2dWZrkWcn1799v5HNujPZLotm1zVqwpYlHBmnJlFhWsYdXaYrpt2xxJHNujPe98O3/96/e8MYUrjuxKFHfljh0/lRMO6oEkdu+8LQWr1rBwacFG5XbvvC2tmudtdH6bVs3YuUNbYvW41Ge8TScSvyzAludDopiiaR+QseM+5cpk7rgvRd+8A0Dx9I+Ib9sNgIwd96Fo2gdQUowVLCTxywLibTphq5YFFTtAUSGJpT+ixs0ByOp+JGvHvwQlxQBY4fJ6+1l23b07P86dy0/z5lFcVMToka9z0OF9y5VZtXLl+uc5DXMwsyAHRk5OQ+LxOA2ysylaV8SqFSuJWqfuu5LbuHHUMWpWf2PunwOdJG0vKQv4DTCiQpkRQP/w+SnAO1b6H7IK3nKvf9cBu5rZ7pJOJqjQugMtgM8lvR+WudrMjgGQ1BA4zMzWSOoEPAfsVcvvtw+wK7A6vP7rwCrgdKCXmRVJ+jdwlqS3CWZZ7gksA96SdIKZvQrkAl+Y2RWSbgZuAS4r/SaSMoHBwPFmtij8oPJX4Lxq/h22N7O1kpqa2S+SHgJWmtm94TWbAfuZmUk6H/iTmV0laQhwFvAPoC8wycwW1fLfo1YyW7SkaGH++uN1ixeRu0vFCarVvL9lK3a8/V6yt96GHx/+12ZptQMsLFhD6yYbWtyt83JYWFBIy7zsMmUKad1kw3HrJjksDD8AvDt1Pq3ycujcduPW4uQflnLq4Hdp2TibK4/qyo6tN65cN1X+0gLatNjwvdtslUf+0oJKK/ItRY22IrFiw38vW7GEeNudKpRpvqGMJWDtKpTTmFijrSiZP219ucSKxajRVuXfm9eKeKsdKJk/HYBYs3ZkbNOF7N5nY8XrWDPucRL5M6kPLVu3ZsHPGz7ILZy/gF13775RudP6nc1Z559HZmYmF515NgBj3xjFQYf15a3xn5Cdk83f/vJXCpbX3wePdFebmfC1EY6hXwaMBuLAY2b2jaRBBH+TRwCPAk9LmgksJfgAUC2v3Dev3sBzZlYC5EsaB+wNVGy6ZAL/krQ7UALsRO2NMbMlAJJeDr9nMUEF/nnYqswBFobf+73SilLSM8ABwKtAAnghvOYQ4OUK36czwYeIMeE148B8qjYZeEbSq+H1K7MN8ELYA5AFzA7PPwYMJ6jczwMer+zNZceybui8Aye1a11NnPpVtGgh317wWzK3akHHv9zJsvffpXjZsi32/WujcF0x/x03nYfO3bgjaJd2TRh1zeE0bJDBB9PyueKZ8Yy8sm8lV3F1kplNw+OuZc27/4V1hcG5WBxlN2LVs9cQa9OJhsf+iZX/vbD669SzoU8PYejTQzjyuGM5f8Cl3HLVn+javRslJSUcsW9PGjfJ49Ghz/PZhx/z07x5NV/QQaz+qk8zewN4o8K5m8s8XwOcWpdreuWeHK4A8gla+DFgTfXFy6nYNWOAgCfN7PqyL0iqeHtFXa4r4Bsz27+W7z+a4IPDscCfJVU2E2owcJ+ZjQgn2w0EMLN5kvIlHULQM3FWpQHLjGV9eUjParuoKipavIjMVhs+DGS1aEnRorp3DhQtWUzh7O9ptNvu6yfcbarnP/2elz+fC0DXbZqRv7xw/Wv5BYW0yis/dt4qL4f85Rt+ZfKXF9IqL5sfl67mp2WrOW3wu+F71/CbB8bxzO8PoEXjDS39Pp1bc/uISSxbtZZmuQ02Of8zb37C0DFfALDbjluzYPGG1uCCJQW0jrDVDmArlxBr3GL9sRpvRWLlkgpllhJr3IKSlUtAMWiQixWuILFyCSrz3ljjFljpe2NxGh53HUXfjqN45qcbrrViCUUzguPEghlgCZSThxVuPDxRV4vy82nTbsPoWKu2bViYn19l+dEjX+P62wYBcNTxx/HJuA8oLi5m2ZKlTPryS7p0280r91qq7Zh7VHzMvf6tAEoHjD4ATpcUD8eMDwDGVygDweSI+WaWAPoRtIpr6zBJzSXlACcAHwFjgVMktQIIX98u/N4HSmoRjsGfAYwLrxMjGMuBYLJfxRlM04CWkvYPr5kpqWtlgSTFgPZm9i5wbfjzNari5y6dONKf8v5L0IMwLOz5qFervvuW7K23IatNW5SRQbND+vLLJ7WbtJXZouX6mbLxRo1ptGs31sybW2/ZfrPfDgwdcDBDBxzMwbu0YeTEeZgZk39YSqMGmeW65AFa5mWT2yCDyT8sxcwYOXEeB+/Slk5t8njvhqN485rDefOaw2mdl83zlx5Ii8bZLF6xZv3Y65R5y0gYNG1Yu9m/NTnrqP0Zft8Aht83gL77dOHV9yZiZnw17QcaN8yOtEseoGTBDGJN26K8VhDLILNzH4pnjS9XpmjWeDK7HgJAxk69KPlhMgDFs8aT2bkPxDNQXitiTdtSsmAGANmHD6BkyTzWfVl+uLRo5mdktA8+28aatYN4Zr1U7ADfTJpM+w7b0W6bbcjIzOSIY49m3Jix5cq077Dd+ud9DjmYeXPmADD/55/Zu2cwoTI7J4fdevRgzqxZ9ZLrf4GyGtTqEZXk/uiRgsxsiaSPJH0NvEnQPT2JoCX8JzNbIGkJUCJpEvAEwcz6lyT9FhhFMGZeW+OBlwi6uIeY2RcAkm4kGFOPAUXApWb2qYKlDd8laIm/bmbDw+usAvYJ37eQYMy+7M+1TtIpwD8lNSH43fkH8E0lmeLAkLCcgH+GY+4jgRfDHoQBBC31YZKWAe8A25e5xgiC7vhKu+Q3WaKEHwbfR6e7/o7icRa/+Rpr5sym7Tnns3r6dyz/+EMadt6FjoPuIN6oMU337027c37H1PPOJnu7Dmxz8QBKO0nyhz7Hmtnfb5aYfTq35sPp+Rxz39tkZ8YZdFKP9a+dNvhdhg44GIA/H9eNm16ayNriEnp1ak3vnVpVe90xX//M0PFzyIiJBplx7jp9r80yMfDAPTszbsI0Drvkb+Q0yOT2y05e/9rxVw5m+H0DALj7qTd57f1JFK4t4oDz7+TUvnsx4Dd9mTzjRy67awgFqwp59/NvGfzCWF6//4+bFsoSrHnnERqePBDFYqz7eiyJJfNo0PNMSvJnUjxrPEVTxpBx1BU0Ou+h4Fa41+8FILFkHkXTP6LROf/CEgnWjH0YLEF8613I6nowJYvmkNHv7wCs/XAIxbO/pOjrt8k+YgC5/f8JJcUUvvmPTctfRklJCXfdfCsPPPU4sXicEUOH8f2MGVx8xeVMnfI17789ltP792PfXr0oLi6iYHkBN1/1JwCGPjWEgffcxbC33kQSI4a9yIzvptXwHTe/R2+9i+lfTWHl8gKuP+W3HHPuWfQ6+oioY22kHu9z3yxUw4Q7l8QknQPsZWaX1VS2FtdaaWaNNj1V/ZC0F/B3M+tTY2Hq3i0fta6X9I46Qp1l71JxXY3kVjDqqagj1NlBgyv7rJzc7v10VNQR6uyQNjtu8ifZwheurNXfnJzT74tk+zhvubukE/Yu/J4qxtqdcy5qyT69rKc1AAAekElEQVTmntzpHACSjmDjjQJmm9mJBN36m+zXttolPQD0qnD6fjP71d3pZnYnwVoAzjmXnLxyd5vKzEYT3AOZdMzs0qgzOOfclpbsY+5euTvnnHN1pKzsmgtFyCt355xzro685e6cc86lGx9zd84559KLz5Z3zjnn0k09bRyzuXjl7pxzztWRMn1CnXPOOZdWvFveOeecSzfeLe+cc86lF9Xjfu6bQ3Knc84555JRknfL+65wzlVD0oVm9kjUOerCM29+qZYXUi9zquVNNrGoAziX5C6MOsCv4Jk3v1TLC6mXOdXyJhWv3J1zzrk045W7c845l2a8cneueqk45ueZN79UywuplznV8iYVn1DnnHPOpRlvuTvnnHNpxit355xzLs145e6cc86lGa/cnXPuV5DUTFK3qHNURlJc0r1R56grSVtFnSFdeOXuXBUk9ZZ0bvi8paTto85UFUl3S8qTlClprKRFks6OOldlJE2RNLmqR9T5qiPpvfDfuTkwAfiPpPuizlWRmZUAvaPO8St8KmmYpP+TpKjDpDKfLe9cJSTdAuwFdDaznSS1A4aZWa+Io1VK0ldmtrukE4FjgCuB982se8TRNiJpu/DppeHXp8OvZwGY2XVbPFQtSZpoZj0knQ+0N7NbJE02s6RrwUt6ENgaGAasKj1vZi9HFqoGYYXeFzgP2BsYCjxhZtMjDZaCknvle+eicyLQg6B1hpn9LKlxtJGqVfr/8tEEH0KWJ2vDx8zmAkg6zMx6lHnpOkkTgKSt3IEMSW2B04A/Rx2mBtnAEuCQMucMSNrK3YLW5hhgjKSDgSHAJZImAdeZ2SeRBkwhXrk7V7l1ZmaSDEBSbtSBavCapO+AQuD3kloCayLOVBNJ6mVmH4UHPUn+ocJBwGjgIzP7XNIOwIyIM1XKzM6NOkNdhWPuZwP9gHxgADAC2J2gByJph8aSjXfLO1cJSVcDnYDDgDsIugmfNbPBkQarRjgOvNzMSiQ1BPLMbEHUuaoiaU/gMaBJeOoX4DwzmxBdqtQnaTBBC71SZvaHLRinTiRNJximedzMfqzw2rVmdlc0yVKPV+7OVUHSYcDhgIDRZjYm4kjVClu+HSjTI2dmT0UWqJYkNQEws+VRZ6mJpJ2AB4HWZrZrOFv+ODO7LeJo60nqHz7tBXQBXgiPTwWmmtnFkQSrBUkyr5TqhVfuzlVDUh7lK8ulEcapkqSngY7AV0BJeNqSvJXWGrgdaGdmR0nqAuxvZo9GHK1KksYB1wAPl84XkPS1me0abbKNSfoU6G1mxeFxJvCBme0XbbKqhcNJfwK6EswZAMDMDqnyTa5SPubuXCUkXQTcSjBunSBovRuwQ5S5qrEX0CXFWj1PAI+zYWLadIJWZtJW7kBDMxtfYbJicVRhatAMyANKP5A2Cs8ls2cIfgeOAS4G+gOLIk2Uorxyd65yVwO7mtniqIPU0tdAG2B+1EHqoIWZDZV0PYCZFUsqqelNEVssqSPhmLakU0jef/M7gYmS3iX4cHoAMDDSRDXbyswelXS5mY0Dxkn6POpQqcgrd+cqNwtYHXWIOmgBTJU0HlhbetLMjosuUo1WhbOjSyvK/YBkH3e/lGAr0p0l/QTMJpjdnXTM7HFJowlmnn8LvAn8HG2qGhWFX+dLOpogb/MI86QsH3N3rhKSehB0GX9G+coyKcewJR1Y2fmw9ZOUJO0BDAZ2Jeh5aAmcYmZJvUodrL81MmZmK6LOUpVwoZ3LgW0I5mLsB3ySzOPXko4BPgDaE/xu5AEDzWxkpMFSkFfuzlUibAF/CEwhGHMHwMyejCxUDcIJanuHh+PNbGGUeWpDUgbQmaDbeJqZFdXwlkhJurKS08uBL83sqy2dpzqSphD8Pnwarl64M3C7mZ0UcbQqlV33oLpzrmZeuTtXidJlRqPOUVuSTgPuAd4jqCj7ANeY2YtR5qqMpGorlyRfHvVZgsmLpS3JY4DJBLcgDjOzuyOKthFJn5vZ3pK+AvY1s7WSvjGzrlFnq4qkCWa2R03nXM18zN25yr0p6UKCP+Jlu+WT8lY4ghnne5e21sNbit4Gkq5yB46t5rWkXh6VoIt7DzNbCev3IHidYLLal0DSVO7Aj5KaAq8SLOe6DJgbcaZKSdof6Am0rNA7kgfEo0mV2rxyd65yZ4Rfry9zLplvhYtV6IZfQpIu5ZqKy6KW0YoyH/YIJoC1NrNCSWureE8kzOzE8OnAcMZ8E2BUhJGqk0Vwq14GUHYPhwLglEgSpTiv3J2rhJml2hrWo8KZ0c+Fx6cDb0SYp0apuIgNwX3Yn0kaHh4fCzwbTrCbGl2s6iXzxEpYn2+cpCfKbCwUAxqZWUG06VKTj7k7V4akQ8zsnarGhZN8PPhkgiVHIViJ7JUo89RE0puEi9iYWfdwct1EM9st4mjVkrQ3QRcyBBvIfBFlnnQSzmm4mGCVxc8JuuXvN7N7Ig2Wgrxyd64MSbeGe3Q/XsnLZmbnbfFQaarMhK/1kxdL96WPOlt1JMWB1pRflviH6BKlj9L//pLOAvYg2P73SzPrFnG0lOPd8s6VYWa3hE8Hmdnssq9JSrquekkfmllvSSsovxOYCD6M5EUUrTZSbhEbSQOAWwi2Iy1hw7LEXvnUj8xwDfwTgH+ZWVHptsuubrxyd65yLxG0HMp6EdgzgixVMrPe4dfGNZVNQlcS7NXdUdJHhIvYRBupRpcDnc1sSdRB0tTDwBxgEvC+pO0IJtW5OvJueefKCBf66EpwS9M1ZV7KI7hvPCnvEZb0tJn1q+lcsknBRWzeBQ4r3WnNbV4KduiJl9nZrn8yLySVTLzl7lx5nQkWJmlK+fuxVwAXRJKodsp96AgrzaTqZahI0qXAM2b2TXjcTNIZZvbviKNV53vgPUmvU379g/uii5S+wl0Oy36Quhzwyr0WvHJ3rgwzGw4Ml7S/mX1SVTlJ15vZHVswWpU5gBuAHEml3ZcC1hFscJLMLjCzB0oPzGyZpAuAZK7cfwgfWeHDbVmquYgD75Z37ldJtiUxJd1hZtfXXDJ5hGufdyvdgz6chT45WYc+XPSS7f+7ZOYtd+d+naRqQZjZ9ZKaAZ2A7DLn348uVY1GAS9Iejg8vojkXUENWL+s758IhkHK/jsn7U5raSap/r9LZl65O/frJFWXV1XbewLJXOlcS1Ch/z48HgP8N7o4tfIM8ALBvIyLgf7AokgT/W/x3eFqybvlnfsVkm3XuFTc3jMVSfrSzPaUNLl0YZXSxXiizpYOUnRJ4qSUlBtLOJcChkUdoII1ZrYGQFIDM/uOYOZ/0pLUS9IYSdMlfS9ptqTvo85Vg9Jb9eZLOlpSD6B5lIHSzBPAaKBdeDwd+GNkaVKYd8s7V4akwVTT5W5mfwi/3r7FQtVOymzvWcajwBUEW6WWRJyltm6T1AS4ChhMsP7BFdFGSistzGxoeBcIZlYsKVV+N5KKV+7OlVe6CUgvoAvB+CrAqST3rl+ptL1nqeVm9mbUIerCzF4Lny4HDo4yS5pKuSWJk5WPuTtXCUmfAr3LrIyVSbDT2n7RJitPUrVdwma2dEtlqStJdwJx4GXKLwgzIbJQNQhny18AdKD8xjG+oVA9kLQHQY/IrsDXhEsSm9nkSIOlIG+5O1e5ZgRdrqWVY6PwXLL5kqCVU9ktQgbssGXj1Mm+4de9ypwzknuG/3DgA+BtUmcoIWWY2QRJB5JCSxInK2+5O1cJSecCA4F3Cf7IHAAM9HWt/7elwpa0qUhStXd1mNnLWypLuvDK3bkqSGrDhtblZ2a2IMo8lQm7MauUzF3cAJKOZuMFYQZFl6h6km4DPjazN6LOkk4kPV7Ny+bDHnXnlbtzVUiFFd/CyXNVsWReOU3SQ0BDgolp/yXY7nW8mf0u0mCVkLSCDcMfuQRzBIrCYzOzvAjjObcRr9ydq0RVK74lc2WZakoXginztRHwppn1iTqbi0Y4U/4WoDfBh6kPgUFmtiTSYCnIF7FxrnKXE6z4NtfMDgZ6AL9EG6lqkhpKulHSI+FxJ0nHRJ2rBoXh19WS2hG0hNtGmKdGkk4M73MvPW4q6YQoM6WZ5wmW8z2ZoCdnERtuR3V14JW7c5VLtRXfHifY5rVnePwTcFt0cWrltXDhnXuACcAc4LlIE9XsFjNbf9+1mf1C0NJ09aOtmf3FzGaHj9uA1lGHSkV+K5xzlUu1Fd86mtnpks4AMLPVkpJ6By0z+0v49CVJrwHZZSvOJFVZg8j/jtaftyT9BhgaHp9CsBytqyMfc3euBuF9t02AUWa2Luo8lZH0MXAo8JGZ7SGpI/Ccme0TcbQqSboUeCZs/ZZOYDzDzP4dbbKqSXqMYHjmgfDUpUBzMzsnslBpJJy4mAskwlMxYFX43Ccu1oFX7s5VQVJvoJOZPR6uTNbIzGZHnasykg4DbiRYMvctguVzzzGz96LMVZ3K7hlPtt32KpKUC9wE9CWY8DUG+KuZrar2jc5tYV65O1cJSbcQrJzW2cx2Cid8DTOzXhFHq1I403g/gtuzPjWzxRFHqla4TW03C/8ISYoDk82sa7TJfj1Jg81sQNQ5Upmk4wgWjQJ4r8x6/q4OfEKdc5U7ETiOsEvQzH4GGkeaqBqSTgSKzez18I9hcQrM4h4FvCDpUEmHEkymS/bNbmqStB/+UkG438DlBJs0TQUul3RHtKlSk7fcnauEpPFmto+kCeEYdi7Bfe7dos5WmRTt4o4BFxJ0cUPQxf1fM0vZNdtLf1+izpGqJE0GdjezRHgcByYm6/93ycxneTpXuaGSHgaaSroAOA/4T8SZqpNys7jDP+APhY+NSHrJzE7esqlcEmjKhg2bmlRX0FUtqf/ndy4qZnZvOEmtgOD+9pvNbEzEsarzhaT7KD+L+8sI89SHZN7RripJffthCrgDmBguq1y6YdN10UZKTd4t71waqDCLG4Iu7ttSeRZ3KnZxSzrHzJ6IOkcqk9SWYHVICPYaSLoNm1KBV+7OlVFmg5CNXsLvs92ikrFylzSSjX8/lgNfAA+Xrmrofp1w4aWzgB3MbJCkbYE2ZjY+4mgpxyt359KApJ2Aq4EOlBluS+WNbpJxQqCk+4GWbFgm93SCoRsD8sysX1TZ0oGkBwkWsDnEzHYJFzZ6y8z2ruGtrgIfc3cuPQwjmJj2XyAlZptLutzM7q/m3LURxKpJzwoVzUhJn5vZ3pK+iSxV+tg3vDtlIoCZLZOUFXWoVOT3uTuXHorN7EEzG29mX5Y+og5Vg/6VnDun9ImZvbXlotRao7CrGIDweaPwMCmXJk4xReHtb6ULG7Vkw1K0rg685e5cehgp6RLgFWBt6UkzW1r1W6IRbm5zJrC9pBFlXmrMhlugktVVwIeSZhHMw9geuCSc0PhkpMnSwz8JfodbS/orwcYxN0YbKTX5mLtzaUBSZWvem5kl3e1kkrYjqBTvoPxtTisIlp8tjiRYLUlqAOwcHk7zSXT1S9LOBJsgAbxjZt9GmSdVecvduTRgZttHnaG2zGwuwfa5+0tqzYbbnr5N9oo9tCcbJi52l4SZPRVtpLTSECjtms+JOEvK8pa7c2lC0q4Eu8Jll55L5kpH0qnAvcB7BF3cfYBrzOzFKHNVR9LTQEfgKzZMXDQz+0N0qdKHpJuBU4GXCH4nTiDYsOm2SIOlIK/cnUsD4S52BxFU7m8ARwEfmtkpUeaqjqRJwGFmtjA8bgm8bWbdo01WNUnfAl3M/3BuFpKmAd1Lhzok5QBfmVnnaJOlHp8t71x6OIVgnHKBmZ0LdCf51+WOlVbsoSUk/9+kr4E2UYdIYz9TpucJaAD8FFGWlOZj7s6lh0IzS0gqlpQHLATaRx2qBqMkjab8gjBvRJinNloAUyWNp/xdCcdFFymtLAe+kTSGYMz9MGC8pH8C+PBH7Xnl7lx6+EJSU4Kd674EVgKfRBupemZ2jaST2bAH+iNm9kqUmWphYNQB0twr4aPUexHlSHk+5u5cmpHUgWAp1MkRR3GuXvk2wLWX7ONbzrlakHSipCYAZjYH+EHSCdGmqp6kkyTNkLRcUoGkFZIKos5VGUkfhl9XhFkLkj1zmkq6dRuSlbfcnUsDkr4ys90rnEu6jVfKkjQTONYXKXG1lYw7BSYrb7k7lx4q+3852efU5KdaxS7pd5WcuzOKLM5VJ9n/53fO1c4Xku4DHgiPLyWYWJfMvpD0AvAq5WeevxxdpBqdLGmNmT0DIOkBfBW1LUlRB0gVXrk7lx4GADcBLxDcQjSGoIJPZnnAauDwMucMSOrKHRghKQEcCfxiZudFnOl/STJuA5yUfMzduf8Bkgab2YCoc9SFpOvN7I6ocwBIal7msDFBb8NHwM2QnLvvpRJJUwi3ea34EsHyvt22cKSU55W7c/8DUnEiUjJlDnfdM8LKhvLdw0m5+14qCXcKrFK42ZCrA++Wd84lq6QZX02lXfdSkVfe9c9nyzvnklXSdStKypT0B0kvho/LJGVGnStdSNpP0ueSVkpaJ6nE1xH4dbxyd+5/Q9K0gusgGTM/SLCf+7/Dx57hOVc//gWcAcwguAvhfDbcAeLqwLvlnUszkmJAIzMr2+K5P6o8m2BY1AEqsXeFLWnfCbeudfXEzGZKiptZCfC4pInA9VHnSjXecncuDUh6VlKepFyCbUmnSrqm9HUzeyKycFWQdHeYOVPSWEmLJJ1d+rqZ3R5lviqUSOpYeiBpB6AkwjzpZrWkLOCr8PfjCrye+lX8H8259NAlbKmfALwJbA/0izZSjQ4PMx8DzAF2BK6p9h3RuwZ4V9J7ksYB7wBXRZwpnfQjqJcuA1YRbFt8UqSJUpR3yzuXHjLDiV0nAP8ysyJJSTchrYLSvz9HA8PMbLmUjMPsG5jZWEmdgM7hqWlmtra697g6OcHM7gfWALcCSLqc1BxWipS33J1LDw8TtH5zgffD+4aTfZbxa5K+I5iUNlZSS4I/6kkr/AB1EcHiNTcDF/hs+XrVv5Jz52zpEOnAF7FxLk1JyjCz4qhzVCdc+W25mZWE8wUam9mCqHNVRdJ/gUzgyfBUP6DEzM6PLlXqk3QGcCbQG/igzEt5BP++h0YSLIV5t7xzaUDSzVW8NGiLBqkDSSeVeV76dLmkhJktjCZVjXy2/ObxMTAfaAH8rcz5FcDkSBKlOK/cnUsPq8o8zyaYpJbs26n+DtgfeDc8PohgJ7vtJQ0ys6ejClaNEkkdzWwW+Gz5+hKuUDcX2F9Sa2Dv8KVvk733KVl5t7xzaUhSA2C0mR0UdZaqSBoN/NbM8sPj1sBTBIuYvG9mu0aZrzKSDgUeB74PT3UAzjWzd6t8k6s1SacC9wLvESxi1Ae4xsxejDJXKvKWu3PpqSGwTdQhatC+tGIPLQzPLZVUFFWoGnxEMHnxUOAXYDTwSaSJ0suNBEMfCwHCSZZvA16515FX7s6lgQpbZsaBliTxeHvoPUmvsWElupPDc7kEFWcyeorgLoS/hMdnAk8Dp0aWKL3EKsy3WILf1fWreLe8c2mgwpaZxUB+so9VKphFdzLQKzz1EfCSJfEfJUlTzaxLTefcryPpbqA78Fx46nRgspldG12q1OQtd+fSgJnNldSdYIwS4H2SfJZxWIm/SGp1uU6QtJ+ZfQogaV/gi4gzpRMjGPboHR4/AuwXXZzU5S1359JAuIrXBcDL4akTgUfMbHB0qaoX3gp3F9CKYPKUCOr8vEiDVaLMsEcmwep0P4TH2wHfecu9fkiaYGZ7VDg32cy6RZUpVXnl7lwakDQZ2N/MVoXHucAnyfxHUdJM4FgzS/Zb9ioOe2wkvJXL/UqSfg9cAuwAzCrzUmPgIzM7u9I3uip5t7xz6UGUv9+6hOTcD72s/FSo2MEr7y3gWYINj+4AritzfoWZLY0mUmrzyt259PA48JmkV8LjE4BHI8xTG19IegF4FVi/+YqZvVz1W1w6MrPlwHKCNQ5cPfBueefShKQ92DAR6QMzmxhlnppIeryS02Zm523xMM6lGa/cnUthkvLMrCDcgGUj3qXp3P8mr9ydS2GSXjOzYyTNZsMiNrBh5vkOEUWrkqQ/mdndkgZTPjMAZvaHCGI5l1Z8zN25FGZmx4Rft486Sx2UTqLz+8Od20y85e5cGpA0gmBVr+FmtjrqPLUhaXszm13h3N5m9nlUmZxLF75mr3Pp4W8Eq9N9K+lFSadIyo46VA1elLR16YGkA4HHIszjXNrwlrtzaURSHDiEYLW6I5NxtbdSkvYG/g0cC+xBcI/zMWY2L9JgzqUBH3N3Lk1IyiGoKE8nqCyfjDZR9czsc0l/AN4C1gB9zWxRxLGcSwvecncuDUgaCuwDjAJeAMaZWSLaVJWTNJLys+S7APOBZQBmdlwUuZxLJ165O5cGJB0BvG1mJTUWjlg4tl4lMxu3pbI4l668cncuDUhqCFwJbGtmF0rqBHQ2s9cijlYtSa2BvcPD8Wa2MMo8zqULny3vXHp4HFgH9AyPfwJuiy5OzSSdBowHTgVOI1gb/5RoUzmXHrzl7lwakPSFme0laaKZ9QjPTTKz7lFnq4qkScBhpa11SS0JhhaSNrNzqcJb7s6lh3XhbHkDkNSRMjutJalYhW74JfjfJOfqhd8K51x6uIVgpnx7Sc8AvYBzIk1Us1GSRhOsrAfBLXxvRJjHubTh3fLOpThJMeAUYCywH8GmMZ+a2eJIg9WCpJMov03tK9WVd87VjlfuzqWB0jH3qHPUVThbfh+C4QSfLe9cPfHxLefSw9uSrpbUXlLz0kfUoapTZrb8KfhseefqlbfcnUsDleznDkAy7udeymfLO7f5+IQ659JDF+ASgvFrAz4AHoo0Uc18trxzm4lX7s6lhyeBAuCf4fGZ4bnTIktUM58t79xm4t3yzqUBSVPNrEtN55KNz5Z3bvPwlrtz6WGCpP3M7FMASfsCX0ScqTY+BkqABPB5xFmcSxvecncuDUj6FugM/BCe2haYBhQDZmbdospWFUnnAzcD7xDcm38gMMjMHos0mHNpwCt359KApO2qe93M5m6pLLUlaRrQ08yWhMdbAR+bWedokzmX+rxb3rk0kIyVdy0sAVaUOV4RnnPObSKv3J1zW5SkK8OnMwkWrhlOcPve8cDkyII5l0a8cnfObWmNw6+zwkep4RFkcS4t+Zi7cy4pSRpsZgOizuFcKvLVoJxzyapX1AGcS1VeuTvnnHNpxit355xzLs145e6cS1aKOoBzqcord+dc5CTFJOVVOH1/JGGcSwNeuTvnIiHpWUl5knKBr4Gpkq4pfd3MnogsnHMpzit351xUuphZAXAC8CawPdAv2kjOpQev3J1zUcmUlElQuY8wsyKCleqcc5vIK3fnXFQeBuYAucD74eY3BZEmci5N+Ap1zrmkISnDzIqjzuFcqvO15Z1zkZB0cxUvDdqiQZxLQ165O+eisqrM82zgGODbiLI4l1a8W945lxQkNQBGm9lBUWdxLtX5hDrnXLJoCGwTdQjn0oF3yzvnIiFpChtufYsDLfHxdufqhXfLO+ciEd76VqoYyPeZ8s7VD6/cnXORkdQd6BMevm9mk6PM41y68DF351wkJF0OPAO0Ch/PSBoQbSrn0oO33J1zkZA0GdjfzFaFx7nAJ2bWLdpkzqU+b7k756IioKTMcQm+h7tz9cJnyzvnovI48JmkV8LjE4BHI8zjXNrwbnnnXGQk7QH0Dg8/MLOJUeZxLl145e6c26Ik5ZlZgaTmlb1uZku3dCb3/+3dP49NURiF8WfRoOATIDERiUIhwgSVhmJ0E0Kl0fgGKo1CJHrRiGIKohKFgkKmUUyUJioh0U0lQYw/r+LeKSRiImTezM7z684+t1jdyjn3PXtrNJa7pA2V5HFVzSV5w6/ntweoqtrXFE0ahuUuSdJgnJaX1CLJoyQXkuzoziKNxnKX1OUWk93plpM8TDKfZFt3KGkEvpaX1CrJVuAUcBk4U1U7myNJm57fuUtqk2Q7cBY4DxwG7vUmksbgk7ukFkkeAEeBJ8B94HlV/ehNJY3BcpfUIslp4GlVfV/3x5L+igN1krosAleT3AFIsj/JXHMmaQiWu6Qud4FV4Pj0+j1wvS+ONA7LXVKXmaq6CXwFqKpPeCqc9F9Y7pK6rE6n5QsgyQzwpTeSNAY/hZPU5RqTSfndSRaAE8Cl1kTSIJyWl7ThkmwB5oFnwCyT1/EvqmqlNZg0CMtdUoskS1V1pDuHNCLLXVKLJDeAFSYb2HxcW/c8d+nfWe6SWvzmPHcAPM9d+neWu6QW00n5K8BJJiW/CNyuqs+twaQBWO6SWkz3lv8ALEyXLgK7qupcXyppDJa7pBZJXlXVwfXWJP09N7GR1OVlktm1iyTHgKXGPNIwfHKX1CLJMnAAeDdd2gO8Br4BVVWHurJJm53lLqlFkr1/ul9VbzcqizQay12SpMH4n7skSYOx3CVJGozlLknSYCx3SZIGY7lLkjSYn+jOzbn8GxVy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2" name="AutoShape 16" descr="data:image/png;base64,iVBORw0KGgoAAAANSUhEUgAAAfcAAAGWCAYAAABl3crYAAAABHNCSVQICAgIfAhkiAAAAAlwSFlzAAALEgAACxIB0t1+/AAAADh0RVh0U29mdHdhcmUAbWF0cGxvdGxpYiB2ZXJzaW9uMy4yLjIsIGh0dHA6Ly9tYXRwbG90bGliLm9yZy+WH4yJAAAgAElEQVR4nOzdd3hUZfbA8e+ZyaSHFiAE6UWkgxUFAQUREbuiYgNdcS3YKwoCdt3frruuq4sNLOiCDVBRQQQERFCQLkW6koSEtEmdcn5/3JtkJqQNJCTG9/M882Tuvee+98wwzJn3vU1UFcMwDMMw6g9HbSdgGIZhGEb1MsXdMAzDMOoZU9wNwzAMo54xxd0wDMMw6hlT3A3DMAyjnjHF3TAMwzDqGVPcDcMwDKMWicibIpIiIhvLWS4i8i8R2SEi60XkxMraNMXdMAzDMGrXdGB4BcvPAzrbj3HAK5U1aIq7YRiGYdQiVV0KHKog5CLgbbWsBBqJSGJFbZribhiGYRh123HAvoDp/fa8coXVaDqGcYwsStrxh7qO8klv313bKYQs5pShtZ1CSPa//m5tpxCyBp3iajuFkO36rqC2UwjZSYtWyNG2UdXvnCGJnW/BGkovMk1Vpx3t9itjirthGIZhhMjnr1p/wi7kR1vMfwNaB0y3sueVywzLG4ZhGEaIfH6t0qOazAWut4+a7wdkquqBilYwPXfDMAzDCJHPX31ticj7wGCgqYjsBx4HXACq+irwBTAC2AHkAmMra9MUd8MwDMMIkcdbfdVdVa+uZLkCt4fSpinuhmEYhhGi6uy51wRT3A3DMAwjRNW4P71GmOJuGIZhGCHym+JuGIZhGPWLGZY3DMMwjHqmsBoPqKsJprgbhmEYRohMz90wDMMw6hlzQJ1hGIZh1DOm524Yf0BvP/siG75fRVzjRkya/p9juu2w9icSOWQciAPP+q8p+OHD4ABnGFHn34szoROal03u3OfQrBQAIk67Alevc0D95C+chnf3GgDibnkDLcwDvx9VHzlv3xPUZPgplxB11k1kvTQazcs6qvxVlWdmLWfpxj1EhYfx1A1n061Ns8PiNu05yKMzFpHv8TKwR1seGdUfEeG+175mV3IGANm5hcRFh/PxY6Mo9PqY8t4SNu05iIjwyKj+nNqlwhtjVVlUr9Npct394HDgXvwpmfNmBAeEuWh26xTC23XF787k4EuP4E09AE4nTf8ykfD2J4DDSc6yz8mcOx2A+JsnEd13AL6sdH5/+MpqybOIq9MpRJ93B4iTgjWfk7/s/eAAp4uYSx8hLPF4NC8L9+wp+DOSCetwEtHnjANnGPi85H79Kt5da8EVQeyoyTgbt0TVj2frCvIWvlatOQdqcMpptL7jbnA4Sf1iHsnvvxO0PLZXH1rffhdRHTqy84nHyVj6LQDhCS3oOPUZEEHCwkj55ENS531aY3lWxK91u+duri3/JyIi7mpqZ4yI/LuC5ReLSLeA6aki8oe6pdjp5w1l/AtTj/2GxUHk0FvJmf047jduw9V1EI741kEh4T2Hofk5uF8bR+GPc4gcPAYAR3xrXF0H4n7zNnJmP07kObeClPwXz/lgAu4Zdx5W2CWuKWHt+uLPTKmWl/Ddxr3sSclg/tTRTL5mEFNnLi0zburMpUy5dhDzp45mT0oGyzbtBeD/bh7Gx4+N4uPHRnHOiR0Y2rcDAB8u2wLAp5Ou5PW7RvLCRyuq53QkcdBkzEMkP38nvz14BTGnn4vruPZBIXGDL8Kfk81v911C1vyZNL56PAAxpw1FXOH8/vBVHHjsWuLOvpSwptZttt3fzSP5+fFHn18Z+UaffxfZ7z5M5stjCO85BEeztkEhESeOQPOyyfzXteR/P5uoc24BQHMzyZ45gaz/3ETOJ88Qe+kjxevkL/8fmf++gaxXbyasTQ9cnU6t/twBHA7a3HU/2x++j81jR9Pk7KFEtm0XFFKYnMTu557k0DcLguZ70lL55Y5xbBk3hl9uu5kWV1+HK75pzeRZCZ+/ao/aYoq7URMuBoqLu6pOUtWFtZhPyDr37kFM3LG//aYz8Xj8GQfQzGTwe/FsWYqrU7+gmLDO/fBs/AYAz9ZlhLXpDYCrUz88W5aCz4tmJuPPOIAz8fhKtxl19s3kL34LqJ6eyKL1u7mwXxdEhN4dWpCdV8DBzJygmIOZOeTkF9K7QwtEhAv7deGbdbuDYlSVr37awfkndwLg1wOHOM3uqcc3iCYuKoKNe47+B0lEx+54k/fhPfgb+LzkrPya6JMGBcVEnzQI99LPAMhZ9Q2R3e3CpyARkeBwIuGRqNeDP896rQW/rMXvPrpRkLKEHXcC/kO/408/AD4vhRsXEX5C/6CY8BP6U/jzVwAUbl6Cq/2JAPiSdqDZadbzlN0QFgFOF3gK8O7+2VrZ58V3YDuOhoePtlSHmBO6kf/bfgoP/I56vaQvWkijM84MiilMTiJv56+oP7g6qteLejwASLgLkaO+c+sRK/RqlR61xRT3PykReUBEVovIehGZEjD/UxH5SUQ2ici4gPljRWSbiKwC+pfZqBV3BnAh8IKI/CwiHUVkuohcbi/fLSLP2Mt+FJETReQrEflVRP5aWX71ncTGo9kHi6f92alIXHxQjCM2Hn+WHaN+tCAXiWqAxMXjD1hXs1ORWHtdVWJGTSX2+hdx9T63OCas02n4s9PwH9xVba8hJSOHFo1ji6cTGsWSnBFc3JMzckhoHFM83aJRDCmlYn7acYD4uGjaJjQCoEurpny7fjden5/9qVls3nuQpPSjH4xyNmmONy25eNp7KAVn4+bBMY2b4z1kx/h9+HPdOGIbkrNqIVqQT+uXv6TVPz8j8/N38edUf0EPJA2a4gsYZfFnHsQRF9x7lbim+OxdNfj9aIEbiW4QFOPqNhDfge3g8wSvGxmD6/jT8excUyP5u5o2w5NS8n4Xph7E1azqPyRczZrT9bW36fXBpyR98C6etNSaSLNSx/iucCEz+9z/hERkGNAZOBUQYK6IDFTVpcCNqnpIRKKA1SLyERAOTAFOAjKBb4G1ZbWtqitEZC7wmap+aG+vdNheVe0jIv8ApmP9WIgENgKvVpKfcQTcMx9C3WlIdENiRj2JP20/vqQdRPQbRc6sibWdXpm+WL2dEad0Kp6+9IwT2HkgnVHPfEjLJnH06dACp6N2+ycRHXugfh/77hiOI6YBiRNfJ3/jKmsUoA5zNmtH9DnjyH77weAFDgcxl08k/4ePrZGBOshzMIUtN1+PK74pHZ94lvSl3+JNTz/mefjq9i53U9z/pIbZj6ICHYtVTJcCd4rIJfb81vb8FsBiVT0IICL/Ayof7y3fXPvvBiBWVbOBbBEpEJFGleRXzB5ZGAdwz/NPMPK6q44ipbpB3WlIXEkvxhHXtHgYtYjfnYajQTN87jQQBxIRjeZlodlpOALWlbimqDutuF2w9rl6tn+PM/F4NN+No2ECcWNfKo6PveFF3O/ci+ZkhJT3zMUb+XDZZgB6tG0e1KNOznCT0CgmKD6hUQzJ6SU99aSMHJoHxHh9fhau3cWsCZcXzwtzOnh4VMmg0TXPf0zb5g1DyrMsvkMphMUnlGynSXN86cHD/b70FMKaJOA7lAIOJ47oWPzuTGLOOJe89d+Dz4c/K538besI79C1Rou7ZqXibFgysuBo2Ax/dnDvVbNTcTZojjcrFRwOJCIWzbVGFKRBU2KvmkrOx8/iT/89aL2YC+7Hn/YbBSs/qrH8PakHcTUveb/DmzbDc/BgBWuU005aKnm7dhLbs0/xAXfHUl0/Wt4My/85CfCMqvaxH51U9Q0RGQwMBU5X1d5YxTWyBrZfYP/1Bzwvmg4rL7/SjajqNFU9WVVPrg+FHcB3YBvOxi2RhgngCMPVdSCeHT8ExXh3/ICrxxAAXF0G4N27HgDPjh9wdR0IzjCkYQLOxi3xHdgGrggIj7JWdkVYB8+l7sGfuofsl68l+783kf3fm9DsVNwz7g65sAOMHtyj+CC4IX3aM3flVlSVdTuTiI2MoFnD4OLerGEMMZHhrNuZhKoyd+VWzu7Vrnj597/sp32LRkHD+3mFHnILrCHkFZv34XQ46NSySci5llawczNhLVoT1qwlOMOI6TeM3J+CB4ly1ywlduBIAGJOHUL+ptUAeFOTiex2MmDte4/o3APP77uPOqeKeH//BUeT43A0agHOMMJ7nI3nlxVBMYVbVxDex9r9Et5tEJ5d1u9kiYwh7ppnyV34Gt59G4PWiTr7RiQyhtwvyz1Wtlrk/LKFyONaEd4iEQkLo/HZQ8n4flmV1nU1bYaEhwPgjI0jtkcv8vftqcl0y2WG5Y266CvgCRF5T1XdInIc4AEaAumqmisiJwBFR3L9APxTROKBLOAKYF0F7WcDR3M0Wpn5qWr1HM5dBW9MeY5tP2/AnZnFI5dfz8ix19D//HMrX/FoqZ+8ha8Sc8VU61S4DQvwp+0lYsA1+JK2492xisL1XxN9/n3E3jwNzXeTO/c5APxpe/H88h2xN74C6iNvwSugfiS6ETGXPGa173Dg2bwE766a2Z8KMLBHG5Zu3MN5E2cSGR7GkzecVbzs0idn8fFjowCYOPpMHp2xiIJCHwO6t+HMHm2K4+av3sGIUzoHtXsoK49xL32GQ4TmjWJ4duyQ6knY7+PQ9BdIeOglcDhxL5mL57edNLrsFgp2bSFvzVLci+fQ9NapHPd/n+DPyeLgSxMAyF4wi6a3PE7L5/4HIriXzMOzbwcATW9/isiuJ+GMa0Srlz4n48NpuJfMqYZ8/eR+8S/irnseHA4K1s7Hd3A3UWeNxfv7VjxbV1Cw5nNiL51AwzvftU6F+/AJACJOvQRnk5ZEDbqeqEHXW6/hnQes0ysHXYfv4B4a3DINgIJVn1Cw5oujz/ew/H3sfenvdH7uH4jTSer8z8jfvYvEMX8hd9svZK5YRnSXrnSc+gzO2DganT6AlmNuYvON1xLZth2t/joe6+BPIXnW++Tv2ln9OVZBobdWNltlonX8XD2j+oiIW1Vj7ed3AX+xF7mBa4H9wKdAO2Ar0AiYrKqLRWQs8AiQAfwMFKrqHeVspz/wGlav/HJgIvY+eBHZDZysqqkiMsZ+foe9XuCyw/JT1V/Le22Lknb8oT7IJ719d22nELKYU/5QZzOy//V3azuFkDXodOzP0Dhau74rqDyojjlp0YqjPsz+wa/WVuk75/lz+9bKIf2m5/4nUlTY7ef/BP5ZRth55az7FvBWFbeznIBT4YAxAcvaBTyfjnVAXVnLysvPMAyj1tX1fe6muBuGYRhGiLzm2vJGfSUij2Ltfw80W1Wfqo18DMMwjhXTczfqLbuIm0JuGMafjinuhmEYhlHPeHy1nUHFTHE3DMMwjBCZnrthGIZh1DOmuBuGYRhGPWOKu2EYhmHUM35T3A3DMAyjfjE9d8MwDMOoZ8zR8oZhGIZRz5hhecMwDMOoZ0xxN4xj4I92l7Wfrn+xtlMI2d39htV2CiFZ/uBptZ1CyFyJ7Ws7hZB171nH731aQ3z+6rvZm4gMx7pRlhN4XVWfLbW8DTAD606dTuBhVa3wfryOasvOMAzDMP4k/P6qPSojIk7gZaw7cnYDrhaRbqXCHgNmqWpf4CrgP5W1a3ruhmEYhhEib/UNWJwK7FDVnQAi8gFwEbA5IEaBBvbzhsDvlTVqirthGIZhhKga97kfB+wLmN4PlN6nNBn4WkTGAzHA0MoaNcPyhmEYhhGiqg7Li8g4Efkx4DHuCDZ3NTBdVVsBI4B3RKTC+m167oZhGIYRIq3iAXWqOg2YVkHIb0DrgOlW9rxANwHD7fa+F5FIoCmQUl6jpuduGIZhGCGqrgPqgNVAZxFpLyLhWAfMzS0VsxcYAiAiXYFI4GBFjZqeu2EYhmGEyF9NV6hTVa+I3AF8hXWa25uquklEpgI/qupc4D7gNRG5B+vgujGqqhW1a4q7YRiGYYTI762+89ztc9a/KDVvUsDzzUD/UNo0xd0wDMMwQqTmCnWGYRiGUc+Y4m4YhmEY9Ywp7oZhGIZRz5hbvhqGYRhGPWN67oZhGIZRvzg8FZ6JVutMcT9KIvIFMFpVM2o7l+omIouB+1X1RxHZDZysqqkVxE9Q1acDpleo6hk1n2nFwtqfSOSQcSAOPOu/puCHD4MDnGFEnX8vzoROaF42uXOfQ7OsCz9FnHYFrl7ngPrJXzgN7+41AMTd8gZamAd+P6o+ct6+J6jJ8FMuIeqsm8h6aTSal3VMXufbz77Ihu9XEde4EZOmV3rTqGOi/6CBPDRpEg6ng4//N4s3X3k1aPkV14zmquuuw+f3kZuTy9RHJrBzxw7CXC4mPf0U3Xv2xK9+npsylR9X/nBMclZV/rZkP8t3ZxEZJkwe1o4TmkcfFrclOZfJC3ZT4FX6t2vA/YNaISIs3J7OtJUH2HUonxlXdaFbQkyN5/vcvHUs25pEpMvJE1ecTNfjGh8Wt3l/OhNn/0iB18eALi146ILeiAivLNjMR6t30SQmAoDx53bnzBMSaybPzzewbGuKledlfel6XKPD8/wtg4kfraHA42dAl+Y8dH5PREpOO5uxbAd/n7+JxROG0zgmgtU7U7n73R84rrH1b3R295b89ewu1Z5/aeKv28XdXKEugH3rvZCo6oj6WNiP0ITAibpQ2BEHkUNvJWf247jfuA1X10E44lsHhYT3HIbm5+B+bRyFP84hcvAYABzxrXF1HYj7zdvImf04kefcCgGXc875YALuGXceVtglrilh7frizyz3ypA14vTzhjL+hanHdJsVcTgcTJg6hVvHjOXic87lvAsvoEOnTkExX8yZy2XDz2PUiJFM/+9/eWDiowBcdtVV1t/h53HLtddz/6MTgr7ga9Ly3Vnsyyjgkxu68eiQtjyzaG+Zcc98u5fHhrTlkxu6sS+jgBV7rB9xHeMjeX5kB/oeF3tM8l22NYm9qW7m3X8uky49kSc/XVtm3JOfruXxy05k3v3nsjfVzfJtycXLrhvQmVl3DWXWXUNrpLADLNuWwt7UHObdO4RJF/fmybnrys5zzjoev7gP8+4dwt7UHJZvK/l/lJSRx/fbU0hsFBW0Tt928cwafxazxp91TAo7WMW9Ko/a8qcp7iLSTkR+EZH3RGSLiHwoItEisltEnhORNcAVIjJMRL4XkTUiMltEYkVkuIjMDmhrsIh8Zj/fLSJN7ef3ishG+3F3wHY3Bqx7v4hMtp/fKSKbRWS9fZu/8nKPFZG3RGSDHXuZPf8V+0YEm0RkSkD8bhGZYr+GDSJyQiXtHPaaK3kvPxWRn+ztjrPnPQtEicjPIvKePc9t/xURecF+XzaIyJUB7+Ni+9+i6N9GitoLeG/+VqV/5DI4E4/Hn3EAzUwGvxfPlqW4OvULignr3A/Pxm8A8GxdRlib3gC4OvXDs2Up+LxoZjL+jAM4E4+vdJtRZ99M/uK3sC4kdex07t2DmLi4Y7rNivTo05u9e/bw2759eD0evpz3GWcNOycoJsftLn4eFR1N0UW3OnbuxKoVKwA4lJZGdlY23Xv1PCZ5L9mZyYiuTRAReibGkF3gIzXHExSTmuMhp9BHz8QYRIQRXZuw+NdMANo3iaJd48hjkivAt5sPcMGJbRERerWJJzvPw8GsvKCYg1l55BR46NUmHhHhghPbsmhTpXcNrd48txzggr6t7TybkJ3v4WBWfqk888kp8NKrjfX+X9C3NYu2HChe/sIXG7hneHeOzc+8ijl8WqVHbfmzDct3AW5S1eUi8iZwmz0/TVVPtIv0x8BQVc0RkYeAe4GngWkiEqOqOcCVQFAxFpGTgLFYt+oT4AcRWQKkV5DPw0B7VS0QkcPHp0pMBDJVtae9raIxt0dV9ZA94vCNiPRS1fX2slT7Nd0G3A/8pax27Nf8WBmvuaIu4I32dqOA1SLykao+LCJ3qGqfMuIvBfoAvbFudrBaRJbay/oC3bHuT7wc6C8iW4BLgBNUVSt5byoksfFodsklmP3ZqThbBv+yd8TG48+yY9SPFuQiUQ2QuHh8v/9SHKfZqUhsvD2hxIyaCgoF6+bjWfcVAGGdTsOfnYb/4K4jTbneSEhoQfLvJV/MyQcO0LPP4R+PK6+7juv/ciMul4u/jL4WgK1btjB46FDmz51Hi8REuvbsQYvElmxct/6w9avbQXchLWLDS15HbDgp7kKaxriK56W4C0koFXPQXVjjuZUlJSuPhICebELDKFKy8mnWICogJp+EhqVjSn4AfLDiV+at2UO34xpz//m9aBBd8tqqL89SOTSwcmjWIDIgJo+EhiXTRa8FrB8xzRtE0SWx4WFtr997iCte+pZmcZHce153OiU0OCymuplh+bpln6out5+/Cwywn//P/tsP6AYsF5GfgRuAtqrqBb4ELhCRMOB8YE6ptgcAn6hqjqq6sX4knFlJPuuB90TkWsBbQdxQ4OWiCVUt+sEwyh5xWItVILsFrPOx/fcnoF0F7ZT5mivJ+04RWQesxLqbUedK4gcA76uqT1WTgSXAKfayVaq6X1X9wM92rplAPvCGiFwK5JbVqATcSnH6D2UPndYU98yHcM+4m5wPHyei70icrbpDWAQR/UaRv+zdY5rLH93/3nmH8wedxYvPPs+48bcD8Oms2SQnJfH+vDk8+PhE1v20Bl91XczbCDKqXwc+e3A4s+4cSrMGkfzt85r/ARWqvEIvry/Zxm1DTzhsWdeWDfnygWHMHn8WV5/egXveW3VMcnJ6vFV61JY/W8+99E+toukc+68AC1T16jLW/QC4AziEdTH/7Cpu00vwj6jA8brzgYHABcCjItLT/iFRKRFpj9UjP0VV00Vkeqm2C+y/Pir+d67oNZe13cFYPxJOV9VcsQ66O5oxyIKA5z4gzL6RwqlYd0G6HOt9P7v0ioG3Usx8fmSZP6PVnYbENSuedsQ1RbPTgmL87jQcDZrhc6eBOJCIaDQvC81OwxGwrsQ1Rd1pxe0CaG4mnu3f40w8Hs1342iYQNzYl4rjY294Efc796I5f77DMpKTk0hoWbL/NiExkZTk5HLj58+bx6NPPgE8gM/n44Unnixe9vZHs9mzs+ZGQ2atO8inG61jRbslRJMU0AtPdhfSPDa4J9s8NpzkUjHNYqu/t1ueD77/lY9XWe9H91aNSc4o6YUnZ+bRvEHwf8nmDSJJziwdY/Wi4+NKYi89pT3jZ6yovjxX7uTj1XtK8gzMIaskh5I8o0jOLBmqL3ot+w/l8lt6LqNe+tZeN5+rXl7Ce7cOpGlA/md2SeDpuetIzymgsX2AYE2RKt7yrbb82XrubUTkdPv5aGBZqeUrsYaFOwGISIyIFO1kXQKcCNxMqSF523fAxfZ+/BisYeXvgGSguYjEi0gEMNJu2wG0VtVvgYeAhkB5+7oXALcXTdjD8g2wfpRkikgCcF4VXn9Z7VT0msvSEEi3C/sJWD3/Ih4RcZWxznfAlSLiFJFmWD9oyv15be/zb2jfTOEerOH8I+I7sA1n45ZIwwRwhOHqOhDPjuCjrr07fsDVYwgAri4D8O61ei6eHT/g6joQnGFIwwScjVviO7ANXBEQbn8puSKsg+dS9+BP3UP2y9eS/d+byP7vTWh2Ku4Zd/8pCzvApnXraduuHce1akWYy8XwC0ayeMHCoJg27doVPx949lns3b0bgMjISKKirPe434AB+Lw+du7YUWO5jurdjJnXdGXmNV0Z3LERX2w5hKqy4UAOsRHOoCF5gKYxLmLCnWw4kIOq8sWWQwzqcPhwcU256vSOxQfAndW9JfPW7EFVWb83jdhIV9CQPECzBlHERLhYvzcNVWXemj2c1c364RW4f37Rpt+rdUj7qn4dig90O6trC+at3WfneYjYCFfQkLyVZyQxEWGs32u9//PW7uOsrol0btGAxRPOY/4Dw5j/wDASGkTywe2DaBoXSWp2fvGxGhv2peNXaFQDuxVKE7+/So/a8mfruW8Fbrf3t28GXgHGFy1U1YMiMgZ43y7EYO2P3qaqPrEOohuDNXQdRFXX2L3noqL1uqquBRDr1n2rgN+Aop24TuBdEWmI1Xv+VwVH3T8JvGwfmOcDpqjqxyKy1m5vH9b+6sqU106Zr7mcNr4E/mrvF9+K9eOgyDRgvYisUdVrAuZ/ApwOrMMaLXlQVZOKDvQrQxwwR0Qisd6be6vw2sqmfvIWvkrMFVOtU+E2LMCftpeIAdfgS9qOd8cqCtd/TfT59xF78zQ0303u3OcA8KftxfPLd8Te+Aqoj7wFr4D6kehGxFzymNW+w4Fn8xK8u9YccYrV5Y0pz7Ht5w24M7N45PLrGTn2Gvqff26t5ePz+Xh60mReeXsGTqeDT2fN5tft27ntnrvZvGEDixd+w9U3XMdp/fvj9XrJyszksfvuB6BJ03henTEDv/pJSUpmwr1H/hEIVf92DVi+O5OLZ2wiMszB4+eU7KUa/d4WZl7TFYCHz2rN5AV7KPD6OaNtQ/q3s4ritzsyeGHJPtLzvNw951eObxbFvy+pbM/VkTuzSwuW/ZLEyBe+ItLlZOoVJxcvG/XPhcy6aygAj17c1zoVzuOjf5cEBnRpAcA/5m9k6+8ZiEDLxjFMvKRvDeWZwLJtyYz8+0Irz0tLtjPqpW+ZNf4sK88LezHxo7UUeH3075zAgOObV9jugo2/M2vVbsIcQoTLyXNXnnxMzqxw+Op2z10quSVsvSEi7YDPVLVHLadi1IDyhuXrqp+uf7G2UwjZ3f2G1XYKIVn+4Gm1nULIXIntazuF0Plqb7/ykYq8/Pmjrv7n3vBtlb5zvppxVq0c3P9n67kbhmEYxlGr6/vc/zTFXVV3A3W61y4iY4G7Ss1erqq3lxVvGIZh1A7x1s6pj1X1pynufwSq+hbwVm3nYRiGYVRM6vipmaa4G4ZhGEaoTHE3DMMwjHrGFHfDMAzDqF/EX7fPEjDF3TAMwzBCVbWLidYaU9wNwzAMI0TqK6g8qBaZ4m4YhmEYoTLD8oZhGIZRv1TxHl+1xhR3wzAMwwiRmp67YRiGYdQzpuduGIZhGPWL35dfeVAtMsXdqBdiThla2ymE5I92hzWAF1d+XdsphMT/9t21nULIXHIffN8AACAASURBVM1a13YKIXM2rviWrPWV2eduGIZhGPWMat2+Qp2jthMwDMMwjD8aVW+VHlUhIsNFZKuI7BCRh8uJGSUim0Vkk4jMrKxN03M3DMMwjBBV19HyIuIEXgbOAfYDq0VkrqpuDojpDDwC9FfVdBGpdF+IKe6GYRiGESJ/9Q3LnwrsUNWdACLyAXARsDkg5mbgZVVNB1DVlMoaNcXdMAzDMELk91fb5WePA/YFTO8HTisVczyAiCwHnMBkVf2yokZNcTcMwzCMEIWwP30cMC5g1jRVnRbi5sKAzsBgoBWwVER6qmpGRSsYhmEYhhECreL93O1CXlEx/w0IPAeylT0v0H7gB1X1ALtEZBtWsV9dXqPmaHnDMAzDCJFffVV6VMFqoLOItBeRcOAqYG6pmE+xeu2ISFOsYfqdFTVqeu6GYRiGEaLquoiNqnpF5A7gK6z96W+q6iYRmQr8qKpz7WXDRGQz4AMeUNW0ito1xd0wDMMwQuT3F1ZbW6r6BfBFqXmTAp4rcK/9qBJT3A3DMAwjRNV4KlyNMMXdMAzDMEJU1QPqaosp7oZhGIYRorp+bflaK+4i8gUwuqLz9KphG5MBt6r+7SjbGQzcr6ojS82/EOimqs8eTfvVTUTaAWeoaqXXHz7WRGQ68JmqfljF+HZ2fI/q2L6q8sys5SzduIeo8DCeuuFsurVpdljcpj0HeXTGIvI9Xgb2aMsjo/ojItz32tfsSrY+stm5hcRFh/PxY6Mo9PqY8t4SNu05iIjwyKj+nNrluOpIuVj/QQN5aNIkHE4HH/9vFm++8mrQ8iuuGc1V112Hz+8jNyeXqY9MYOeOHYS5XEx6+im69+yJX/08N2UqP678oVpzOxJvP/siG75fRVzjRkya/p9jvv2w9icSOWQciAPP+q8p+KHUR9IZRtT59+JM6ITmZZM79zk0y7owWMRpV+DqdQ6on/yF0/DuXgNA3C1voIV54Pej6iPn7XsAcDRvT9Sw2xFnOKo+8r9+BV/StiPOXVV5+v0lLN2wi6hwF0/fOIxubQ+/Iumm3clMePNr63Pcsz0Trh6EiLBlbwpT3llEgcdLmMPBxGvPpleHFgCs+mUfz3ywBK/PT+PYKN5+6IojzrOi/J964zOWrNlKZEQ4z95xGd07Hv7/5R/vfc2ni9eSlZPH2pmTi+ev3rSLp9/8nK17kvj7vVcy/Iye1Z5jZep6ca+WU+Hsa+OGRFVH1GRhPxZUdW5dK+y2dsDo2k6iLvpu4172pGQwf+poJl8ziKkzl5YZN3XmUqZcO4j5U0ezJyWDZZv2AvB/Nw/j48dG8fFjozjnxA4M7dsBgA+XbQHg00lX8vpdI3nhoxX4/VpteTscDiZMncKtY8Zy8Tnnct6FF9ChU6egmC/mzOWy4ecxasRIpv/3vzww8VEALrvqKuvv8PO45drruf/RCYhIteV2pE4/byjjX5haOxsXB5FDbyVn9uO437gNV9dBOOKDb7ca3nMYmp+D+7VxFP44h8jBYwBwxLfG1XUg7jdvI2f240SecytIyVdpzgcTcM+4s7iwA0QOGkvB8vdxz7iTgmXvETl47FGlv3TDbvYkp/Pl02OYcv0QprzzTZlxU99dxNQbhvLl02PYk5zOdxt3A/B/s5dx24Wn8cnka7nj4tP5vw+/AyArN5+p737Ly+MvZN4T1/OPW88/qjzLzX/NNnYfSOPrl+/jib9ezORpc8qMO+vkE5j93K2HzU9s1ohnxl/GyDN710h+VaHqq9KjtlRa3EWknYj8IiLvicgWEflQRKJFZLeIPCcia4ArRGSYiHwvImtEZLaIxNp3upkd0NZgEfnMfr7bPl8PEblXRDbaj7sDtrsxYN377Z44InKnfXec9fZ1eCvS285ru4jcbK8vIvKCvb0NInJlRfNLvR+niMhaEekoImNE5N/2/Oki8i8RWSEiO0Xkcnu+Q0T+Y7+HC0Tki4Blzwa8jnJHFypou7x8nwXOFJGfReSectp0isjf7HXXi8h4e/4kEVltz58mdhUQkcX2v/cqEdkmImdW0s5JIrJERH4Ska9EJLGMHMqMseevE5F1wO2V/PuGZNH63VzYrwsiQu8OLcjOK+BgZk5QzMHMHHLyC+ndoQUiwoX9uvDNut1BMarKVz/t4PyTrQL764FDnGb31OMbRBMXFcHGPZVe/rnKevTpzd49e/ht3z68Hg9fzvuMs4adExST43YXP4+KjsY6wBY6du7EqhUrADiUlkZ2Vjbdex37nk5pnXv3ICYurla27Uw8Hn/GATQzGfxePFuW4urULygmrHM/PButounZuoywNlYhcXXqh2fLUvB50cxk/BkHcCYeX+k2JSK6+K/fXeFZTJVa9POvXHRGV+tz3DGR7NxCDmaU+hxn5ODOK6R3x0REhIvO6Mo3a3+1chDIybOO9nbnFdC8USwAn6/cyjkndqJlfAPA+izXhG9WbebiwX0REfp0aUNWTj4ph7IOi+vTpQ3NmzQ4bH6r5o05oV0iDkft/Uj1+T1VetSWqg7LdwFuUtXlIvImcJs9P01VT7SL9MfAUFXNEZGHsA7ZfxqYJiIxqpoDXAkEFWMROQkYi3UtXQF+EJElQHoF+TwMtFfVAhFpVEnuvYB+QAywVkQ+B04H+gC9gaZYd+FZCpxRzvyiXM8AXgIuUtW9RQUuQCIwADgB6yIEHwKXYvWkuwHNgS3AmyISD1wCnKCqWoXXUV7bZeX7MGXsRihlnJ1XH/s8yyb2/H+r6lT79b4DjATm2cvCVPVUERkBPA4MLasdEXEFvE8H7R8dTwE3BryXFcW8BdyhqktF5IVK3peQpGTk0KJxbPF0QqNYkjNyaNYwpnheckYOCY1Lpls0iiGl1BfnTzsOEB8XTdsE65+tS6umfLt+NyNO6UxSupvNew+SlO6mV/uEask7IaEFyb8fKMnxwAF69ulzWNyV113H9X+5EZfLxV9GXwvA1i1bGDx0KPPnzqNFYiJde/agRWJLNq5bXy25/RFJbDyafbB42p+dirNll6AYR2w8/iw7Rv1oQS4S1QCJi8f3+y/FcZqdisTG2xNKzKipoFCwbj6edV8BkP/NNGJGTSVy8I0gDtzv3X9U+aek59CiSckPo4TGsSRnuGnWKPBz7CYh8LPeOI6UdOtz/PBVg7n5H5/wwqzv8Kvy3iNWv2B3cjpen58bnp9NTr6H64b24aIzuh1VrmVJPpRFi6YNi6dbxDcg+VBWmYW8rqrrw/JVLe77VHW5/fxd4E77+f/sv/2witdyu6MXDnxvf9l/CVwgIh8C5wMPlmp7APCJXfwRkY+BMzn8Cj2B1gPvicinWFfuqcgcVc0D8kTkW6w78AwA3lfrXyfZ/jFxSgXzs4CuWJcQHKaqv5ezrU9V1Q9sFpGib/UBwGx7fpKdA0AmkA+8IdZoxmeVvI7y2i4v38oMBV5V+0oMqnrInn+WiDwIRANNgE2UFPeP7b8/YRX0MtsRkR5AD2CB/XlwAiWVydKlrBj7R04jVS36UfUOcF5ZL0ACrtn8n3uv4OaRZ1ThZVePL1ZvZ8QpJcPil55xAjsPpDPqmQ9p2SSOPh1a4HQc+wtA/u+dd/jfO+8w4sILGTf+dh677wE+nTWbDp068f68ORz47TfW/bQGXx0/0vePyj3zIdSdhkQ3JGbUk/jT9uPbv4nwviPIW/Q63m0rcHUZQPTwu8iZ9Vit5fnB4vU8fOVAhp3cmfmrtzFx+gLevP8yfH5l054U3rz/MgoKvVz99P/o3SGRdi0a11qudZX1dVx3VbW4l955WDRd1J0RYIGqXl3Guh8AdwCHsK62k13FbXoJ3m0QGfD8fGAgcAHwqFgX0C/vckHl5R6qA3YOfYHyinvgbYIqHC+yf/icCgwBLsd6j86uYJUqt32kRCQS+A9wsqruE2s3SOD7XpSDj4o/OwJsUtXTQ42pwghGscBrNnu/fbHcf9eZizfy4TLr7ok92jYnKb1k+Do5w01CQG8HIKFRDMnpJT31pIwcmgfEeH1+Fq7dxawJlxfPC3M6eHhU/+Lpa57/mLbNS3omRys5OYmEliV7NhISE0lJTi43fv68eTz65BPAA/h8Pl544sniZW9/NJs9O3dVW25/ROpOQ+JKDqR0xDVFs4OHyv3uNBwNmuFzp4E4kIhoNC8LzU7DEbCuxDVF7WH24r+5mXi2f48z8XiruPcYQv431uXFPVuXETX8TkI1c9E6Zi/dAEDPdi1IOlTyVZqc7iahUWxQfEKjWJIDP+vp2TS3R6TmrNjMhKsHATD85M5Mmr7QWqdxLA1jIomOcBEd4eLk44/jl30Hq6W4vzf/e2Yt+NHKv9NxJKVmFi9LSssi4Q/Ua4e633OvateijYgUfQmPBpaVWr4S6C8inQBEJEZEinZCLQFOxLofbVn7x78DLhZrP34M1lD1d0Ay0FxE4kUkAmt4GBFxAK1V9VvgIaAhEFtGu0UuEpFIexh8MNZ1fL8DrrT3FzfD+qGwqoL5ABlYPyqeEevo+apaDlwm1r73BEquDxwLNLSvTHQP1tB6qMrLNxuobGfmAuAWEQmz82lCSSFPtfO7vLyVK2lnK9Cs6DMjIi4R6V5qvTJj7IMsM0RkgB13TRVyqNDowT2KD4Ib0qc9c1duRVVZtzOJ2MiIoCF5gGYNY4iJDGfdziRUlbkrt3J2r3bFy7//ZT/tWzQKGt7PK/SQW2DtX1uxeR9Oh4NOLZtQXTatW0/bdu04rlUrwlwuhl8wksULFgbFtGlXkuPAs89i7+7dAERGRhIVFQVAvwED8Hl97Nyxo9py+yPyHdiGs3FLpGECOMJwdR2IZ0fwGQTeHT/g6jEEAFeXAXj3WrsxPDt+wNV1IDjDkIYJOBu3xHdgG7giINx6n3FFENauL/7UPQD43YdwtraOc3C26Y0/vbz+QflGn92bTyZfyyeTr2VI347MWbHF+hz/eoC46PCgIXmAZo1iiI0KZ92vB1BV5qzYwtl9OgLQvFEMq7fuB2Dlln3Fu5fO7tORNdt/x+vzk1fgYf3OJDomVs/n+JrzTmfO38cz5+/jGXpqNz5dvBZV5eete4mLjvxDDcmD1XOvyqO2VLXnvhW43d7fvhl4BRhftNDeZzoGeN8uxACPAdtU1WcPO48BbijdsKquEev0qKIi+rqqrgUQ69q6q7DukFO0k8sJvCsiDbF6f/+q5Kj79cC3WPukn1DV30XkE6z97uuwevIPqmpSBfNPsHNNFpGRwHwRubGsjZXhI6ze+Wase/auwRqSjwPm2L1lIYTLCgYoL980wGcfkDZdVf9RxrqvY918YL2IeIDXVPXfIvIasBFIooI7DlWhncuBf9n/TmHAi1hD/ACoamEFMWOxjktQ4OtQ35SKDOzRhqUb93DexJlEhofx5A1nFS+79MlZfPzYKAAmjj6TR2csoqDQx4DubTizR5viuPmrdzDilM5B7R7KymPcS5/hEKF5oxieHTukOtPG5/Px9KTJvPL2DJxOB5/Oms2v27dz2z13s3nDBhYv/Iarb7iO0/r3x+v1kpWZyWP3Wft1mzSN59UZM/Crn5SkZCbceyQfter3xpTn2PbzBtyZWTxy+fWMHHsN/c8/99hsXP3kLXyVmCumWqfCbViAP20vEQOuwZe0He+OVRSu/5ro8+8j9uZpaL6b3LnPAeBP24vnl++IvfEVUB95C14B9SPRjYi5xB5qdzjwbF6Cd5d1ilzely8RNWQcOJyot5Dcr146qvQH9mrH0g27GP7IdCLDw3jqxmHFyy6Z/C6fTLaOt5h47dlMeONrCjxezuzZjoE92wEw5YahPPP+Enw+P+EuJ1Outz6vHVs2YUDPtlz8+Ls4RLh8YHc6t2p6VLmWZdBJXViyZivn3PZ/REW4ePqOy4qXXXTvS8z5u1Venn97Pp8tXUdegYeBf3mWK4aezPirhrJ++37ueO5dsnLy+Hb1Fl763zd8/s+7qz3PitT1YXkpOqK23IBqPs/4z0hEYlXVbY8erAL6q2pSbedVn1Q0LF8XnTj2X7WdQsheXFmtv7Nq3ElvH9sv++oQe0bNnHpWk5yNDz+/vs7rftlR79rscvwpVfrO2bptda0c0m+uUHdsfGbvSw7HGj0whd0wDOMPTKnbPfdKi7uq7sY6qrnOEpGxwF2lZi9X1Wo9R/pIqergqsSJyKNA6ctBzVbVp4502yJyLvBcqdm7VPWSI23TMAzjz66uD8vXi567qr6FdW70H5pdxI+4kJfT5ldY9wI2DMMwqosp7oZhGIZRv1R2vFptM8XdMAzDMEJU/qVV6gZT3A3DMAwjRKbnbhiGYRj1jtnnbhiGYRj1ih7xlcyPDVPcDcMwDCNUZljeMAzDMOoX03M3DMMwjPrGnOduGIZhGPWN6bkbhmEYRj1Tt4t7pXeFM4w/gt3XnPyH+iDH9+9ceVAd43dn13YKIfnp+hdrO4WQnTh9fOVBdYzDFV7bKYSswX1zjvpObe3atq3Sd87uPXtq5a5wjtrYqGEYhmEYNccMyxuGYRhGiGqlOx4CU9wNwzAMI0R1fdjbFHfDMAzDCFFd77nX9R8fhmEYhlHnOJAqPapCRIaLyFYR2SEiD1cQd5mIqIicXHl+hmEYhmGERKr4qLQdESfwMnAe0A24WkS6lREXB9wF/FCV/ExxNwzDMIwQVVdxB04FdqjqTlUtBD4ALioj7gngOSC/Ko2a4m4YhmEYIXIiVXpUwXHAvoDp/fa8YiJyItBaVT+van7mgDrDMAzDCFEI+9PHAeMCZk1T1WlV3Y6IOIC/A2NCyc8Ud8MwDMMIkVRxzN0u5BUV89+A1gHTrex5ReKAHsBisTbaApgrIheq6o/lNWqKu2EYhmGEqKo99ypYDXQWkfZYRf0qYHTRQlXNBJoWTYvIYuD+igq7lZ9hGIZhGCGprlPhVNUL3AF8BWwBZqnqJhGZKiIXHml+puduGIZhGCFyVONVbFT1C+CLUvMmlRM7uCptmuJeA0SkHfCZqvY4ynZ2Ayeramqp+StU9YyjabuK23eramxNb+dYiup1Ok2uux8cDtyLPyVz3ozggDAXzW6dQni7rvjdmRx86RG8qQfA6aTpXyYS3v4EcDjJWfY5mXOnAxB/8ySi+w7Al5XO7w9fWaP5qyp/W7Kf5buziAwTJg9rxwnNow+L25Kcy+QFuynwKv3bNeD+Qa0QERZuT2faygPsOpTPjKu60C0hplryCmt/IpFDxoE48Kz/moIfPgwOcIYRdf69OBM6oXnZ5M59Ds1KASDitCtw9ToH1E/+wml4d68BIO6WN9DCPPD7UfWR8/Y9ADiatydq2O2IMxxVH/lfv4IvaVu1vI7KvP3si2z4fhVxjRsxafp/jsk2KxPW/iSihv4VHA4K131JwcrZwQFOF9Ej78PZojOal0XunGfwZ6YgkXFEX/IoYYnHU7hhAXkLXqn23Jzt+hJ51s2IOCjcuIDCVR+VCggj6rx7cDbviOZnk/vZC8Wfi/BTLyO8xzmo+slf9Bq+PWuRuKZEDb8biWkEqnjWf0Xh2s+Km3P1PZ/wPiPA78e760cKlpb6/12Nwur4wHfdzs4o07Eo7PWSOGgy5iGSn7+T3x68gpjTz8V1XPugkLjBF+HPyea3+y4ha/5MGl9t3YIz5rShiCuc3x++igOPXUvc2ZcS1jQRAPd380h+/tjcqnP57iz2ZRTwyQ3deHRIW55ZtLfMuGe+3ctjQ9ryyQ3d2JdRwIo9WQB0jI/k+ZEd6HtcNf5mEweRQ28lZ/bjuN+4DVfXQTjiWweFhPcchubn4H5tHIU/ziFy8BgAHPGtcXUdiPvN28iZ/TiR59wKUvK1lPPBBNwz7iwu7ACRg8ZSsPx93DPupGDZe0QOHlt9r6USp583lPEvTD1m26uUOIgadjs5syaS/dothHcbjCO+TVBIeK9haL6b7P/eRMHqT4kcfCMA6isk/7t3yFv0es3lNuQWcj+egnv6Hbi6nImjSfDnwtXjHDTfjfvNv1Lw01wiB94AgKNJa1xdzsQ94w5yP5pM1NBbrM+F30f+kjfJmX4HOTMfxNVnRHGbztY9cXU8jZy37yJnxngKV39aM6/L5hCp0qO2mOJec8JE5D0R2SIiH4pItIgMEZG1IrJBRN4UkQiA8uYXEZEoEZkvIjfb027772ARWWy3/4u9PbGXjbDn/SQi/xKRz0onGNB+rIi8ZW9/vYhcFrDsKRFZJyIrRSTBnneBiPxg57wwYP5kO//FIrJTRO4MaGeifXnFZSLyvojcb8/vKCJf2nl+JyIn2POvEJGN9raXVsc/SETH7niT9+E9+Bv4vOSs/JrokwYFxUSfNAj3Uuutyln1DZHdT7UWKEhEJDicSHgk6vXgz8sBoOCXtfjdWdWRYqWW7MxkRNcmiAg9E2PILvCRmuMJiknN8ZBT6KNnYgwiwoiuTVj8ayYA7ZtE0a5xZLXm5Ew8Hn/GATQzGfxePFuW4urULygmrHM/PBu/AcCzdRlhbXoD4OrUD8+WpeDzopnJ+DMO4Ew8vtJtSkR08V+/O61aX09FOvfuQUxc3DHbXmWcicfjT/8df2YS+L0Ubl6Cq3Pwe+/qfDqFGxYC4PnlO8La9rEWeArw7d8EvsKaya1FZ/wZSSWfi63fEdbp1ODcOp2GZ9MiALzbluNs0wuAsE6n4tn6nfW5yErBn5FkjTzkpONP2Wnnn4f/0H4krgkA4b2HU7DqI/B5AdC8zBp5XUWq8/KzNZOfUVO6AP9R1a5AFnAvMB24UlV7Yu0SuVVEIsuaH9BOLDAPeF9VXytjO32Bu7EuW9gB6G+3+V/gPFU9CWhWSa4TgUxV7amqvYBF9vwYYKWq9gaWAjfb85cB/VS1L9bVlB4MaOsE4Fysqy49LiIuETkFuAzojXWJxcDrIk8Dxtt53g8UjXVOAs61t33EB5UEcjZpjjctuXjaeygFZ+PmwTGNm+M9ZMf4ffhz3ThiG5KzaiFakE/rl7+k1T8/I/Pzd/HnHJuCHuigu5AWseHF0wmx4aS4g7+cU9yFJJSKOeiumS9wAImNR7MPFk/7s1ORuPigGEdsPP4sO0b9aEEuEtUAiYvHH7CuZqcisfa6qsSMmkrs9S/i6n1ucUz+N9OIHDyWuL++ReTgm8ivwaHXus4R1zTo/fNnp+Io/d7HxePPtvfsBbz3NU1iA7YLaHYajtj4UjFNgnKjIAeJisMRG48GrOsP/FwUrdugOc7mHfAdsHbJOBq3JKxVN2JGv0D0qKdwJHSqoVdmMT33P699qrrcfv4uMATYpapFOwdnAAOxfgSUNb/IHOAtVX27nO2sUtX9quoHfgbaYRXYnaq6y455v5Jch2Jd2xgAVU23nxYCRT3+n+y2wToP8ysR2QA8AHQPaOtzVS2wjxNIARKA/sAcVc1X1WysHyuISCxwBjBbRH7G+kGSaLezHJhuj1Y4y0paRMaJyI8i8uPMHQfLCqk2ER17oH4f++4Yzv57LqThiGsJa3Zc5SsaR8w98yHcM+4m58PHieg7Emcr62MW3ncEeYteJ/vVseQveo3o4XfVcqbGMeeKJPrCh8j/9nUozLPmOZxIZCw5Mx8gf+l0oi94sOI2jpKjio/aYop7zdFS0xlH2M5yYHjRcHsZCgKe+6jegyQ9qlr0OgLbfgn4tz3ScAsQOM4bSj4OIENV+wQ8ugKo6l+Bx7Au7vCTiMSXXllVp6nqyap68uhOlQ1OgO9QCmHxCcXTYU2a40tPCY5JTyGsiR3jcOKIjsXvziTmjHPJW/89+Hz4s9LJ37aO8A5dK91mdZi17iCj39vC6Pe20DTGRVJALzzZXUjzgF46QPPYcJJLxTQrFVOd1J2GxJW8/464pmh28FC5352Go4EdIw4kIhrNy7J6cwHrSlxT1B5mL/6bm4ln+/fFw/XhPYbg3bYCsIb4qzKMX19ZPfXg995f+r3PTsMRZ58mHfDe1zR1B2wXrFGaUrtQ1H0oKDciYtC8bPzuNCRgXUfA5wKHk+gLH8azZQneHStL2spOw7PdmvYnbQf11+gIhem5/3m1EZHT7eejgR+BdiJSNFZ0HbAE2FrO/CKTgHQCetZVsBXoYB+1D1DZIdwLgNuLJkSkcSXxDSm5gtINVchnOXCBiETavfWRAKqaBewSkSvs7YqI9Lafd1TVH+zTQQ4SfAWnI1KwczNhLVoT1qwlOMOI6TeM3J+Cd+fnrllK7MCRAPw/e/cdHlWV/3H8/ZlJQkIgFOmKoogoKIhdihXbz97XwqKubVXWta1lLci69nXXZV3Lrh0b2AALiKjYRQUBRWkCokKoEkqAJPP9/XFvIAmpErgzs9/X88yTuXfO3HyCMWdOuefk7nMoa775HIDixflkdwlGE9QgmwaddqXo5zmbGqlWTuvekmfP2oVnz9qFgzo25Y1vl2JmTJm/ikYN4rTIzSxXvkVuJrlZcabMX4WZ8ca3SzlwhyabLV/J/OnEm7VDTVpDLIPMXQ6gaGb5jauKZ35G5q6HApDZuTfFP0wGoGjmZ2TucgDEM1CT1sSbtQu6WTMbQFZO8ObMBmR06EFi8VwAEiuXEm+/GwDxbbuTWPbzZvvZkl3J/OnEmrcjFv7bZ3U5kKIyFR5A0cxPydqtLwCZO/eheO6kLZNtwQxiTduivFbB70XnPhTPGl8+26zxZHY9BICMnXpREv5eFM8aT2bnPsHvRV4rYk3bUrJgBgDZhw+gZMk81n05ovy1Zn5GRvh7EWvWDuKZm/VDTKZitXpExW+F23ymAZdKegyYCvwB+JSgCzqDYFWih8xsraRzK56vcK3Lgcck3W1mNfY1mVmhpEuAUZJWhdeszm3AA5K+Jmht3wq8XE35gWHeZQTj89tXUxYz+1zSCGAykA9MAUpnu5wFPCjpRiCTYAx/EnCPpE4EGyuNDc9tmkQJS5+4h9bXDoZYnJXjRlD00/c0Pfki1s7+ykeAoAAAIABJREFUlsIJ77PyveG0+P0gtv7bKyRWFbBo8A0ArBgzlBYX3UK7u14AiZXjRlI0byYALS79K9m77Em8cVO2Gfw6v7z4CCvHDd/kuJXp1SGPj+Ys54QnvyE7I8Yth223/rUzn/mWZ88KehOuO7g9A8fMZW1xgp7bNaFXh6AF8+7MX7hn3DyWFRbzx+Gz2KllDv86sdOmhbIEhW8/RO6pg4Jb4aaMIbHkBxr0PouSBTMonjmedZPfouHRV9HogkewNStZPeIuABJLfqDouw9odN6DYCXB7ViWQA2bknvijcH1YzGKpo6jeHZwi1zhqMHkHHohxOJY8TpWjx68afnr4NFb72L6V1NYubyA60/5Lcecexa9jj6i5jduLpag8K0HyT39NlCcdZPfIrH4B7L79KN4/nSKZ37GukmjaXjsNcGthYUrWD38zvVvz/v9E5DVEMUzyOzUk5Uv/JnEksrvwPg12da88wgNTx6IYjHWfT2WxJJ5NOh5JiX5MymeNZ6iKWPIOOoKGp33UHAr3Ov3ApBYMo+i6R/R6Jx/YYkEa8Y+DJYgvvUuZHU9mJJFc8jo93cA1n44hOLZX1L09dtkHzGA3P7/hJJiCt/8R/38HFWIcrJcbWhDr6tLJ5IamdnKsDv/AWCGmf09CfI0JJicd6GZTaiv6885a6+U+kXeqtcmVqgRSKxcEXWEOvnyt5v3j/vmsMcTW+aWyvoUy9x8Qz6bS95Vwze5Zj56p+61+pvz+vRJkXwK8JZ7+rpAUn8gC5hIMFktSo9I6kIwPv9kfVbszjm3pdVyO9fIeOWepsJWermWetj9X3Fq8UdmdimbmZmdWXMp55xLDVFOlqsNr9z/h5jZ48DjUedwzrlUF+Vkudrwyt0555yro7i33J1zzrn04mPuzjnnXJrxMXfnnHMuzXjL3TnnnEszXrk755xzacZnyzvnnHNpxmfLO+ecc2nGu+Wdc865NOOVu3POOZdm/FY457aAvB0bRx2hTjLbVrtLblLKbNk+6gh1koo7rE04Z8ttX1tfrt7vyKgj1NmEqzb9Gt5yd84559JMls+Wd84559JLPOoANfDK3TnnnKsj75Z3zjnn0oxX7s4551ya8W5555xzLs1k+a1wzjnnXHpJ9m755J7L75xzziWheC0ftSHpSEnTJM2UdF0lr18paaqkyZLGStqupmt65e6cc87VUX1V7pLiwAPAUUAX4AxJXSoUmwjsZWbdgBeBu2u6rlfuzjnnXB3VY8t9H2CmmX1vZuuA54HjyxYws3fNbHV4+CmwTU0X9TF355xzro7qccvXrYF5ZY5/BPatpvzvgDdruqhX7s4551wdZWG1KifpQuDCMqceMbNHfs33lHQ2sBdwYE1lvXJ3zjnn6qi2k+XCiry6yvwnoOyuTNuE58qR1Bf4M3Cgma2t6ft65e6SiqRzCCaOXLY5rp+54940POoyUJy1E15nzYfPlS8QzyT3pOvJaLsTVljAymG3kvgln4wd9qThYRdCPANKiln91kMUz54ImQ1odNpA4s3aYZagaNrHFL79n80RHQAz466Rk/hw2gKyM+P85dS92GXrZhuVm/rjMm4a9gVri0vo3bkN1x7bHUk8OGYqL30+m+a5DQAYcERX+uzctt4z3v7cON6fMpucrExuP+9wumzXaqNy38zJ54bH3mJNUTEH7LY9N5xxIJL49oeF3Pr0O6wtKiYjFuOmsw+h2w5tABj/3TzueH4cxSUJmjXK4alrT63X7AAZ2+9JTt+LIRZj3aRRrP10WPkC8UwaHnMV8TadsMICVg+/g8TyhSi7MQ1P/DMZbXdi3ZQxFI55sN6z/RpP3fkPpnwynsbNmnLzE/+OOg4APQ88gKtvvpF4PM4rLwzliQcfLvf6yWedwWn9ziaRKGH1qtXcdv2NzJ45k4yMDG6663Z27tqVjIw4r738Ko//+6FIfoZ4/d0J9znQSdL2BJX6b4AzyxaQ1AN4GDjSzBbW5qJeubuUICnDzIo37SIxGh59OSueuoZEwSLyLnyIddM+JrFo7voiDfb4P6xwBcv/eTZZux5MzmEXsWrYIGz1clY8ewO2YgnxVh1o3O9ufvnbaQCs+egFiud8BfEMGvf/G5k77kPRzPGbFLUqH05bwA+LVzLy6iOYMm8pt706kWcuPWSjcre9OpFbTt6D3do359LHP+Kj6fn07hxUkP16d6L/ATttlnwA70+Zw9z8ZYy6/Rwmf7+AW58eyws3nrFRuUFD3mFQ/75026ENF/3jVT74eg4H7LY9fxv2IZccty8H7LY94ybP5m8vfsCTfzqVgtVrGDTkXR654gTabZXHkoLVlXz3TaQYOYdfyqrnbyCxYjGNz7mfohmfkVjyw/oiWd0Ox9asZMXDvyNzlwPJPug8Vg+/EytZx5oPnibeYjviLWu8U2mL2f+ovhx00jE8cft9UUcBIBaLce2ggVxydn/yFyxgyIiXGTdmLLNnzlxfZtTwkbz0TPDB+4C+h3LVTTdwWf/z6Pt/R5GVlcXpRx5NdnY2L749ilEjRjL/x40auptdvJbd8jUxs2JJlwGjCToEHjOzbyQNAr4wsxHAPUAjYJiCsf4fzOy46q7rs+XdFiXpVUlfSvomHItC0rmSpksaD/QqU/YJSQ9J+oxa3PpRk4ytdyax9GcSy+ZDSTHrvn6HrJ17lSuTtXMv1n01GoB1U8eRuf0eAJQsmImtWBI8XzgHMhpAPBOK1gYVO0BJMSXzZxBr0nJTo1bp3anzOXaP7ZBEt223YkVhEYsKCsuVWVRQyKq1RXTbdiskcewe2/HONz9vtkwVvfPVLI7vuQuS6N6xLStWr2PRL6vKZ/xlFSsL19G9Y1skcXzPXRg7cRYAEqwqXAfAysK1tGraCIDXP53GYXvsSLut8gDYKq9hvWePt92JxLKfSSxfAIni4Heg037lymR22p91U94GoOi7D8jYbvfghaK1lPz4DZSsq/dcm6JT913Jbdw46hjr7bp7d36cO5ef5s2juKiI0SNf56DD+5Yrs2rlyvXPcxrmYBZUpIaRk9OQeDxOg+xsitYVsWrFSqIQV+0etWFmb5jZTmbW0cz+Gp67OazYMbO+ZtbazHYPH9VW7OAtd7flnWdmSyXlAJ9Leh24FdgTWA68S3BPZ6ltgJ5mVrKp31h5LShZvqFHK7F8ERnb7FK+TOMWlBSEZRIJbO1K1DAPW12wvkxmlwMomT8DSorKvzc7l8yd9mfNpy9tatQqLSwopHXTnPXHrZvksLBgDS3zcsqUWUPrJhXLbPgA8PzHsxg5YS5dtm7G1Ud3I69hVv1mXLaKNs03VCatmzUi/5eVtGyau/5c/i8rad2sUZkyjVm4LPgAcN1vDuKCv7/CPUM/IGHGM9efDsCc/GUUlyTof/cwVq0pol/f3Tm+Z8XbgTdNrHELEisWrT9OrFhMRrvOFcpsRWLF4uDAEtja1SgnDysswNWsZevWLPh5/vrjhfMXsOvu3Tcqd1q/sznr/PPIzMzkojPPBmDsG6M46LC+vDX+E7JzsvnbX/5KwfLlWyx7WZmxRCTft7a85e62tD9ImkRwr2Z7oB/wnpktCu/xfKFC+WH1UbHXl3jLDjQ87EJWjazQxRmLkXvKTaz57OWgZyBJnbbfDrz2pyMZ+oe+tMzL5t7XJ0cdaSPPvzeZ604/gHfuPZ9rf3MgNz0xBoCShPHN3IU8ePkJ/OeKE3lw5HjmLFgWcVq3uQx9egjHH3gI/7zzbs4fcCkAXbt3o6SkhCP27ckxfQ7i7PN/x9bt29dwpc2jPlvum4NX7m6LkXQQ0BfY38y6E7TQv6vhbauqekHShZK+kPTFk1/W3O1sBYuJN9kwsSvWpOWGFlhpmRWLieeFZWIx1KDR+la78lrQ6DeDWPXynSSWlf9+ucdeTWLJT6zdDK325z+ZxWn3v81p979Ny8bZ5P+yoRWev7yQVnnZ5cq3yssmf3nFMkFLfqvG2cRjIhYTJ+29PV//WD+V47PvTOLEgUM4ceAQWjbJZcHSFRu+/7KVtG7aqFz51k0bkb9sZZkyK2jVLGjZD/94KoftuSMAR+7ViSmz84P3NGtEr67b0bBBJs0a57DXTlvz3bxF1KfEisXEGm8YVgla8ksqlFlCrHGL4EAx1KCht9rrYFF+Pm3abZjE2aptGxbm51dZfvTI1zjosMMAOOr44/hk3AcUFxezbMlSJn35JV267bbZM1cmLqvVIypeubstqQmwzMxWS9oZ2A/IAQ6UtJWkTKDW05/N7BEz28vM9uq/Z7sayxf//B2x5lsTa9oG4hlk7XoIRd99XK7Mumkfk7X7EQBkdTmQotnBCIGyc2l81p2sfvs/FM/7utx7cg45D2XnsnrUv2obvU5+s39Hhl7el6GX9+Xgru0YOWEuZsbkH5bQKDuzXJc8QMu8HHIbZDL5hyWYGSMnzOXgLsEf07Lj8+988zM7ts6rl4xnHtKdVwaezSsDz+bQHh0Z/vG3mBmTZs2nccOscl3yAC2b5tIoJ4tJs+ZjZgz/+FsO2b0jAK2a5vL5tB8B+PTbeWzXuikAh+zekQkzfqa4JEHh2iImf7+Ajm2b10v+UiXzpxNr3o5Yk9YQywh+B2Z+Wq5M0cxPydotGCPO3LkPxXMn1WuGdPfNpMm077Ad7bbZhozMTI449mjGjRlbrkz7DhsmJPY55GDmzZkDwPyff2bvnsEciOycHHbr0YM5s2ZtsexlxWS1ekTFx9zdljQKuFjSt8A0gq75+cBA4BPgF+CrzfbdEwlWv/FPGve7G2Ix1k58k5JFc8g5+FyKf55G0bSPWTvhdRqddANN/jAkuBXuxb8A0GCfE4k3b0fOgb8l58DfArDi6WsgnkHOgf0oWTSXvIuCW1nXjn+FtRPe2Cw/Qp/ObfjwuwUcc89osjPjDDp1r/WvnXb/2wy9PKh0/nxCj+BWuKISenVuvX6m/N/f/JppP/+CBO2a5XLTiT3qPeMB3Trw/pTZHHn9E2RnZfDX8w5f/9qJA4fwysBg/PSmsw/hhkffYm1RMX1268ABu3UA4Nb+fbnjuXGUlCTIyoxz628PBaBju+b03m07TrhlCDGJUw7oSqdtWtRveEtQ+NaD5J5+GyjOuslvkVj8A9l9+lE8fzrFMz9j3aTRNDz2Ghpf9ChWuILVw+9c//a83z8BWQ1RPIPMTj1Z+cKfy820j8Kjt97F9K+msHJ5Adef8luOOfcseh19RGR5SkpKuOvmW3ngqceJxeOMGDqM72fM4OIrLmfqlK95/+2xnN6/H/v26kVxcREFywu4+ao/ATD0qSEMvOcuhr31JpIYMexFZnw3LZKfI8pWeW2odBaic6ls6S0Hp9QvcsPd9486Qp1ltoxmbPPXWvHhiKgj1NmEcwZHHaHOrt7vyKgj1NmEOTM3eTR8XM8DavU358CP349k5N1b7s4551wdZcaTuz3hlbtzzjlXR1GOp9eGV+7OOedcHcViXrk755xzaSXulbtzzjmXXrzl7pxzzqUZr9ydc865NBPP8MrdOeecSyvecnfOOefSTCwedYLqeeXunHPO1ZG33J1zzrk0I2+5O+ecc+klwyfUOeecc+nFW+7ObQGzP1gbdYQ66bpbcdQR6izerFXUEeoklpkVdYQ6S8Ud1u79dFTUESIRi0WdoHpeuTvnnHN15C1355xzLs145e6cc86lGe+Wd84559JMLEtRR6iWV+7OOedcHSnulbtzzjmXVhTzyt0555xLK4on96C7V+7OOedcHXnl7pxzzqUZH3N3zjnn0oyyMqOOUK3k7ldwzjnnkpDisVo9anUt6UhJ0yTNlHRdJa83kPRC+PpnkjrUdE2v3J1zzrk6Ujxeq0eN15HiwAPAUUAX4AxJXSoU+x2wzMx2BP4O3FXTdb1yd8455+oqHq/do2b7ADPN7HszWwc8DxxfoczxwJPh8xeBQyVVO+jvY+7OOedcHSlWb4vLbw3MK3P8I7BvVWXMrFjScmArYHFVF/XKvZ5JagqcaWb/rqZMB6CnmT1bw7U6AK+Z2a71GLFOJD0RZnixHq51ELDOzD7e1GvVh7y996X9ZX+EWJzFb4wk/7mny73eqNvutL/0cnJ26Mj3f7mFX95/F4Cs1m3oOOgOkFBGBgtfeZHFI1/dLBnNjLten8KH0xaSnRnnLyf3YJetm25UbupPv3DTSxNYW5Sgd+dWXHv0bpT9YP/khzO5781veO+GI2mW24DPv1/MH4d8xtbNGgJwSNd2XHxI582S/6+Pvsa4CdPIbpDFnZedTNeOW29U7u/PvMWr702kYFUhE58duP7859/M5vbHXmfa3AXcd+XpHNlzt3rJFe/Qg+yDL0CKse7rMawb/1KFAhnkHHUF8VYdsTUrWP3aPVjBQgCy9jmZrF0PwyzBmnf+Q8nciahxC3KO/CPKbQpmFE0ezbqJr62/XGaPo8na/f8gkaB49hesff9J6kvPAw/g6ptvJB6P88oLQ3niwYfLvX7yWWdwWr+zSSRKWL1qNbddfyOzZ84kIyODm+66nZ27diUjI85rL7/K4/9+qN5y/VpP3fkPpnwynsbNmnLzE1X+GY2csmq3pbCkC4ELy5x6xMwe2SyhyvDKvf41BS4Bqvut7ACcCVRbuaehg4CVQPSVeyzGtpdfzfRrLqdo0UJ2fvBRln/8AWvmzllfZF3+AubcdRutTzuz3FuLlizmu8suxIqKiGXn0OWxISz/+EOKllT5IfpX+3D6Qn5YvIqRVx7KlHnLuG3EJJ75/YEblbtt+CRuOWF3dmvfjEuf/JSPpi+kd+fWACz4pZBPZiykbdOccu/p0WEr/vXb/eo9c1nvT5jOnPlLeOuBq5g0fR4DHxnOsLsu2ajcwXvtzFlH7ccRl91X7nzblk25Y8DJPDb8w/oLpRg5h17EqhdvwVYsIfeseymeOZ7E0g2Np8xdD8PWrGTlYxeT0bkP2Qf0p/C1e4g1b09m5z6sfPIylNuc3FMHsfKxSyBRwppxj5FY+D1k5pB79t8onjuJxNJ5xNvvRmbHfVn11OVQUoxymtTbjxKLxbh20EAuObs/+QsWMGTEy4wbM5bZM2euLzNq+EheeuY5AA7oeyhX3XQDl/U/j77/dxRZWVmcfuTRZGdn8+Lboxg1YiTzf/yp3vL9Gvsf1ZeDTjqGJ26/r+bCEVK8dtVnWJFXV5n/BLQvc7xNeK6yMj9KygCaAEuq+74+5l7/7gQ6SvpK0j3h42tJUySdXqZMn7DMFZI6SPpA0oTw0bM230jSOZKGS3pP0gxJt5R57WxJ48Pv8XA4aQNJZ4RZvpZ0V5nyKyX9XdI3ksZKalnJ99tT0jhJX0oaLaltNdn+IGmqpMmSng97IS4Grggz9ZF0bDjzc6KktyW1lhQLf5aW4XVi4QzRjfJsitydu7Dmpx9ZN/9nrLiYZe+8TdOefcqVWZe/gMLvZ2GJRLnzVlyMFRUFP2dWZrkWcn1799v5HNujPZLotm1zVqwpYlHBmnJlFhWsYdXaYrpt2xxJHNujPe98O3/96/e8MYUrjuxKFHfljh0/lRMO6oEkdu+8LQWr1rBwacFG5XbvvC2tmudtdH6bVs3YuUNbYvW41Ge8TScSvyzAludDopiiaR+QseM+5cpk7rgvRd+8A0Dx9I+Ib9sNgIwd96Fo2gdQUowVLCTxywLibTphq5YFFTtAUSGJpT+ixs0ByOp+JGvHvwQlxQBY4fJ6+1l23b07P86dy0/z5lFcVMToka9z0OF9y5VZtXLl+uc5DXMwsyAHRk5OQ+LxOA2ysylaV8SqFSuJWqfuu5LbuHHUMWpWf2PunwOdJG0vKQv4DTCiQpkRQP/w+SnAO1b6H7IK3nKvf9cBu5rZ7pJOJqjQugMtgM8lvR+WudrMjgGQ1BA4zMzWSOoEPAfsVcvvtw+wK7A6vP7rwCrgdKCXmRVJ+jdwlqS3CWZZ7gksA96SdIKZvQrkAl+Y2RWSbgZuAS4r/SaSMoHBwPFmtij8oPJX4Lxq/h22N7O1kpqa2S+SHgJWmtm94TWbAfuZmUk6H/iTmV0laQhwFvAPoC8wycwW1fLfo1YyW7SkaGH++uN1ixeRu0vFCarVvL9lK3a8/V6yt96GHx/+12ZptQMsLFhD6yYbWtyt83JYWFBIy7zsMmUKad1kw3HrJjksDD8AvDt1Pq3ycujcduPW4uQflnLq4Hdp2TibK4/qyo6tN65cN1X+0gLatNjwvdtslUf+0oJKK/ItRY22IrFiw38vW7GEeNudKpRpvqGMJWDtKpTTmFijrSiZP219ucSKxajRVuXfm9eKeKsdKJk/HYBYs3ZkbNOF7N5nY8XrWDPucRL5M6kPLVu3ZsHPGz7ILZy/gF13775RudP6nc1Z559HZmYmF515NgBj3xjFQYf15a3xn5Cdk83f/vJXCpbX3wePdFebmfC1EY6hXwaMBuLAY2b2jaRBBH+TRwCPAk9LmgksJfgAUC2v3Dev3sBzZlYC5EsaB+wNVGy6ZAL/krQ7UALsRO2NMbMlAJJeDr9nMUEF/nnYqswBFobf+73SilLSM8ABwKtAAnghvOYQ4OUK36czwYeIMeE148B8qjYZeEbSq+H1K7MN8ELYA5AFzA7PPwYMJ6jczwMer+zNZceybui8Aye1a11NnPpVtGgh317wWzK3akHHv9zJsvffpXjZsi32/WujcF0x/x03nYfO3bgjaJd2TRh1zeE0bJDBB9PyueKZ8Yy8sm8lV3F1kplNw+OuZc27/4V1hcG5WBxlN2LVs9cQa9OJhsf+iZX/vbD669SzoU8PYejTQzjyuGM5f8Cl3HLVn+javRslJSUcsW9PGjfJ49Ghz/PZhx/z07x5NV/QQaz+qk8zewN4o8K5m8s8XwOcWpdreuWeHK4A8gla+DFgTfXFy6nYNWOAgCfN7PqyL0iqeHtFXa4r4Bsz27+W7z+a4IPDscCfJVU2E2owcJ+ZjQgn2w0EMLN5kvIlHULQM3FWpQHLjGV9eUjParuoKipavIjMVhs+DGS1aEnRorp3DhQtWUzh7O9ptNvu6yfcbarnP/2elz+fC0DXbZqRv7xw/Wv5BYW0yis/dt4qL4f85Rt+ZfKXF9IqL5sfl67mp2WrOW3wu+F71/CbB8bxzO8PoEXjDS39Pp1bc/uISSxbtZZmuQ02Of8zb37C0DFfALDbjluzYPGG1uCCJQW0jrDVDmArlxBr3GL9sRpvRWLlkgpllhJr3IKSlUtAMWiQixWuILFyCSrz3ljjFljpe2NxGh53HUXfjqN45qcbrrViCUUzguPEghlgCZSThxVuPDxRV4vy82nTbsPoWKu2bViYn19l+dEjX+P62wYBcNTxx/HJuA8oLi5m2ZKlTPryS7p0280r91qq7Zh7VHzMvf6tAEoHjD4ATpcUD8eMDwDGVygDweSI+WaWAPoRtIpr6zBJzSXlACcAHwFjgVMktQIIX98u/N4HSmoRjsGfAYwLrxMjGMuBYLJfxRlM04CWkvYPr5kpqWtlgSTFgPZm9i5wbfjzNari5y6dONKf8v5L0IMwLOz5qFervvuW7K23IatNW5SRQbND+vLLJ7WbtJXZouX6mbLxRo1ptGs31sybW2/ZfrPfDgwdcDBDBxzMwbu0YeTEeZgZk39YSqMGmeW65AFa5mWT2yCDyT8sxcwYOXEeB+/Slk5t8njvhqN485rDefOaw2mdl83zlx5Ii8bZLF6xZv3Y65R5y0gYNG1Yu9m/NTnrqP0Zft8Aht83gL77dOHV9yZiZnw17QcaN8yOtEseoGTBDGJN26K8VhDLILNzH4pnjS9XpmjWeDK7HgJAxk69KPlhMgDFs8aT2bkPxDNQXitiTdtSsmAGANmHD6BkyTzWfVl+uLRo5mdktA8+28aatYN4Zr1U7ADfTJpM+w7b0W6bbcjIzOSIY49m3Jix5cq077Dd+ud9DjmYeXPmADD/55/Zu2cwoTI7J4fdevRgzqxZ9ZLrf4GyGtTqEZXk/uiRgsxsiaSPJH0NvEnQPT2JoCX8JzNbIGkJUCJpEvAEwcz6lyT9FhhFMGZeW+OBlwi6uIeY2RcAkm4kGFOPAUXApWb2qYKlDd8laIm/bmbDw+usAvYJ37eQYMy+7M+1TtIpwD8lNSH43fkH8E0lmeLAkLCcgH+GY+4jgRfDHoQBBC31YZKWAe8A25e5xgiC7vhKu+Q3WaKEHwbfR6e7/o7icRa/+Rpr5sym7Tnns3r6dyz/+EMadt6FjoPuIN6oMU337027c37H1PPOJnu7Dmxz8QBKO0nyhz7Hmtnfb5aYfTq35sPp+Rxz39tkZ8YZdFKP9a+dNvhdhg44GIA/H9eNm16ayNriEnp1ak3vnVpVe90xX//M0PFzyIiJBplx7jp9r80yMfDAPTszbsI0Drvkb+Q0yOT2y05e/9rxVw5m+H0DALj7qTd57f1JFK4t4oDz7+TUvnsx4Dd9mTzjRy67awgFqwp59/NvGfzCWF6//4+bFsoSrHnnERqePBDFYqz7eiyJJfNo0PNMSvJnUjxrPEVTxpBx1BU0Ou+h4Fa41+8FILFkHkXTP6LROf/CEgnWjH0YLEF8613I6nowJYvmkNHv7wCs/XAIxbO/pOjrt8k+YgC5/f8JJcUUvvmPTctfRklJCXfdfCsPPPU4sXicEUOH8f2MGVx8xeVMnfI17789ltP792PfXr0oLi6iYHkBN1/1JwCGPjWEgffcxbC33kQSI4a9yIzvptXwHTe/R2+9i+lfTWHl8gKuP+W3HHPuWfQ6+oioY22kHu9z3yxUw4Q7l8QknQPsZWaX1VS2FtdaaWaNNj1V/ZC0F/B3M+tTY2Hq3i0fta6X9I46Qp1l71JxXY3kVjDqqagj1NlBgyv7rJzc7v10VNQR6uyQNjtu8ifZwheurNXfnJzT74tk+zhvubukE/Yu/J4qxtqdcy5qyT69rKc1AAAekElEQVTmntzpHACSjmDjjQJmm9mJBN36m+zXttolPQD0qnD6fjP71d3pZnYnwVoAzjmXnLxyd5vKzEYT3AOZdMzs0qgzOOfclpbsY+5euTvnnHN1pKzsmgtFyCt355xzro685e6cc86lGx9zd84559KLz5Z3zjnn0k09bRyzuXjl7pxzztWRMn1CnXPOOZdWvFveOeecSzfeLe+cc86lF9Xjfu6bQ3Knc84555JRknfL+65wzlVD0oVm9kjUOerCM29+qZYXUi9zquVNNrGoAziX5C6MOsCv4Jk3v1TLC6mXOdXyJhWv3J1zzrk045W7c845l2a8cneueqk45ueZN79UywuplznV8iYVn1DnnHPOpRlvuTvnnHNpxit355xzLs145e6cc86lGa/cnXPuV5DUTFK3qHNURlJc0r1R56grSVtFnSFdeOXuXBUk9ZZ0bvi8paTto85UFUl3S8qTlClprKRFks6OOldlJE2RNLmqR9T5qiPpvfDfuTkwAfiPpPuizlWRmZUAvaPO8St8KmmYpP+TpKjDpDKfLe9cJSTdAuwFdDaznSS1A4aZWa+Io1VK0ldmtrukE4FjgCuB982se8TRNiJpu/DppeHXp8OvZwGY2XVbPFQtSZpoZj0knQ+0N7NbJE02s6RrwUt6ENgaGAasKj1vZi9HFqoGYYXeFzgP2BsYCjxhZtMjDZaCknvle+eicyLQg6B1hpn9LKlxtJGqVfr/8tEEH0KWJ2vDx8zmAkg6zMx6lHnpOkkTgKSt3IEMSW2B04A/Rx2mBtnAEuCQMucMSNrK3YLW5hhgjKSDgSHAJZImAdeZ2SeRBkwhXrk7V7l1ZmaSDEBSbtSBavCapO+AQuD3kloCayLOVBNJ6mVmH4UHPUn+ocJBwGjgIzP7XNIOwIyIM1XKzM6NOkNdhWPuZwP9gHxgADAC2J2gByJph8aSjXfLO1cJSVcDnYDDgDsIugmfNbPBkQarRjgOvNzMSiQ1BPLMbEHUuaoiaU/gMaBJeOoX4DwzmxBdqtQnaTBBC71SZvaHLRinTiRNJximedzMfqzw2rVmdlc0yVKPV+7OVUHSYcDhgIDRZjYm4kjVClu+HSjTI2dmT0UWqJYkNQEws+VRZ6mJpJ2AB4HWZrZrOFv+ODO7LeJo60nqHz7tBXQBXgiPTwWmmtnFkQSrBUkyr5TqhVfuzlVDUh7lK8ulEcapkqSngY7AV0BJeNqSvJXWGrgdaGdmR0nqAuxvZo9GHK1KksYB1wAPl84XkPS1me0abbKNSfoU6G1mxeFxJvCBme0XbbKqhcNJfwK6EswZAMDMDqnyTa5SPubuXCUkXQTcSjBunSBovRuwQ5S5qrEX0CXFWj1PAI+zYWLadIJWZtJW7kBDMxtfYbJicVRhatAMyANKP5A2Cs8ls2cIfgeOAS4G+gOLIk2Uorxyd65yVwO7mtniqIPU0tdAG2B+1EHqoIWZDZV0PYCZFUsqqelNEVssqSPhmLakU0jef/M7gYmS3iX4cHoAMDDSRDXbyswelXS5mY0Dxkn6POpQqcgrd+cqNwtYHXWIOmgBTJU0HlhbetLMjosuUo1WhbOjSyvK/YBkH3e/lGAr0p0l/QTMJpjdnXTM7HFJowlmnn8LvAn8HG2qGhWFX+dLOpogb/MI86QsH3N3rhKSehB0GX9G+coyKcewJR1Y2fmw9ZOUJO0BDAZ2Jeh5aAmcYmZJvUodrL81MmZmK6LOUpVwoZ3LgW0I5mLsB3ySzOPXko4BPgDaE/xu5AEDzWxkpMFSkFfuzlUibAF/CEwhGHMHwMyejCxUDcIJanuHh+PNbGGUeWpDUgbQmaDbeJqZFdXwlkhJurKS08uBL83sqy2dpzqSphD8Pnwarl64M3C7mZ0UcbQqlV33oLpzrmZeuTtXidJlRqPOUVuSTgPuAd4jqCj7ANeY2YtR5qqMpGorlyRfHvVZgsmLpS3JY4DJBLcgDjOzuyOKthFJn5vZ3pK+AvY1s7WSvjGzrlFnq4qkCWa2R03nXM18zN25yr0p6UKCP+Jlu+WT8lY4ghnne5e21sNbit4Gkq5yB46t5rWkXh6VoIt7DzNbCev3IHidYLLal0DSVO7Aj5KaAq8SLOe6DJgbcaZKSdof6Am0rNA7kgfEo0mV2rxyd65yZ4Rfry9zLplvhYtV6IZfQpIu5ZqKy6KW0YoyH/YIJoC1NrNCSWureE8kzOzE8OnAcMZ8E2BUhJGqk0Vwq14GUHYPhwLglEgSpTiv3J2rhJml2hrWo8KZ0c+Fx6cDb0SYp0apuIgNwX3Yn0kaHh4fCzwbTrCbGl2s6iXzxEpYn2+cpCfKbCwUAxqZWUG06VKTj7k7V4akQ8zsnarGhZN8PPhkgiVHIViJ7JUo89RE0puEi9iYWfdwct1EM9st4mjVkrQ3QRcyBBvIfBFlnnQSzmm4mGCVxc8JuuXvN7N7Ig2Wgrxyd64MSbeGe3Q/XsnLZmbnbfFQaarMhK/1kxdL96WPOlt1JMWB1pRflviH6BKlj9L//pLOAvYg2P73SzPrFnG0lOPd8s6VYWa3hE8Hmdnssq9JSrquekkfmllvSSsovxOYCD6M5EUUrTZSbhEbSQOAWwi2Iy1hw7LEXvnUj8xwDfwTgH+ZWVHptsuubrxyd65yLxG0HMp6EdgzgixVMrPe4dfGNZVNQlcS7NXdUdJHhIvYRBupRpcDnc1sSdRB0tTDwBxgEvC+pO0IJtW5OvJueefKCBf66EpwS9M1ZV7KI7hvPCnvEZb0tJn1q+lcsknBRWzeBQ4r3WnNbV4KduiJl9nZrn8yLySVTLzl7lx5nQkWJmlK+fuxVwAXRJKodsp96AgrzaTqZahI0qXAM2b2TXjcTNIZZvbviKNV53vgPUmvU379g/uii5S+wl0Oy36Quhzwyr0WvHJ3rgwzGw4Ml7S/mX1SVTlJ15vZHVswWpU5gBuAHEml3ZcC1hFscJLMLjCzB0oPzGyZpAuAZK7cfwgfWeHDbVmquYgD75Z37ldJtiUxJd1hZtfXXDJ5hGufdyvdgz6chT45WYc+XPSS7f+7ZOYtd+d+naRqQZjZ9ZKaAZ2A7DLn348uVY1GAS9Iejg8vojkXUENWL+s758IhkHK/jsn7U5raSap/r9LZl65O/frJFWXV1XbewLJXOlcS1Ch/z48HgP8N7o4tfIM8ALBvIyLgf7AokgT/W/x3eFqybvlnfsVkm3XuFTc3jMVSfrSzPaUNLl0YZXSxXiizpYOUnRJ4qSUlBtLOJcChkUdoII1ZrYGQFIDM/uOYOZ/0pLUS9IYSdMlfS9ptqTvo85Vg9Jb9eZLOlpSD6B5lIHSzBPAaKBdeDwd+GNkaVKYd8s7V4akwVTT5W5mfwi/3r7FQtVOymzvWcajwBUEW6WWRJyltm6T1AS4ChhMsP7BFdFGSistzGxoeBcIZlYsKVV+N5KKV+7OlVe6CUgvoAvB+CrAqST3rl+ptL1nqeVm9mbUIerCzF4Lny4HDo4yS5pKuSWJk5WPuTtXCUmfAr3LrIyVSbDT2n7RJitPUrVdwma2dEtlqStJdwJx4GXKLwgzIbJQNQhny18AdKD8xjG+oVA9kLQHQY/IrsDXhEsSm9nkSIOlIG+5O1e5ZgRdrqWVY6PwXLL5kqCVU9ktQgbssGXj1Mm+4de9ypwzknuG/3DgA+BtUmcoIWWY2QRJB5JCSxInK2+5O1cJSecCA4F3Cf7IHAAM9HWt/7elwpa0qUhStXd1mNnLWypLuvDK3bkqSGrDhtblZ2a2IMo8lQm7MauUzF3cAJKOZuMFYQZFl6h6km4DPjazN6LOkk4kPV7Ny+bDHnXnlbtzVUiFFd/CyXNVsWReOU3SQ0BDgolp/yXY7nW8mf0u0mCVkLSCDcMfuQRzBIrCYzOzvAjjObcRr9ydq0RVK74lc2WZakoXginztRHwppn1iTqbi0Y4U/4WoDfBh6kPgUFmtiTSYCnIF7FxrnKXE6z4NtfMDgZ6AL9EG6lqkhpKulHSI+FxJ0nHRJ2rBoXh19WS2hG0hNtGmKdGkk4M73MvPW4q6YQoM6WZ5wmW8z2ZoCdnERtuR3V14JW7c5VLtRXfHifY5rVnePwTcFt0cWrltXDhnXuACcAc4LlIE9XsFjNbf9+1mf1C0NJ09aOtmf3FzGaHj9uA1lGHSkV+K5xzlUu1Fd86mtnpks4AMLPVkpJ6By0z+0v49CVJrwHZZSvOJFVZg8j/jtaftyT9BhgaHp9CsBytqyMfc3euBuF9t02AUWa2Luo8lZH0MXAo8JGZ7SGpI/Ccme0TcbQqSboUeCZs/ZZOYDzDzP4dbbKqSXqMYHjmgfDUpUBzMzsnslBpJJy4mAskwlMxYFX43Ccu1oFX7s5VQVJvoJOZPR6uTNbIzGZHnasykg4DbiRYMvctguVzzzGz96LMVZ3K7hlPtt32KpKUC9wE9CWY8DUG+KuZrar2jc5tYV65O1cJSbcQrJzW2cx2Cid8DTOzXhFHq1I403g/gtuzPjWzxRFHqla4TW03C/8ISYoDk82sa7TJfj1Jg81sQNQ5Upmk4wgWjQJ4r8x6/q4OfEKdc5U7ETiOsEvQzH4GGkeaqBqSTgSKzez18I9hcQrM4h4FvCDpUEmHEkymS/bNbmqStB/+UkG438DlBJs0TQUul3RHtKlSk7fcnauEpPFmto+kCeEYdi7Bfe7dos5WmRTt4o4BFxJ0cUPQxf1fM0vZNdtLf1+izpGqJE0GdjezRHgcByYm6/93ycxneTpXuaGSHgaaSroAOA/4T8SZqpNys7jDP+APhY+NSHrJzE7esqlcEmjKhg2bmlRX0FUtqf/ndy4qZnZvOEmtgOD+9pvNbEzEsarzhaT7KD+L+8sI89SHZN7RripJffthCrgDmBguq1y6YdN10UZKTd4t71waqDCLG4Iu7ttSeRZ3KnZxSzrHzJ6IOkcqk9SWYHVICPYaSLoNm1KBV+7OlVFmg5CNXsLvs92ikrFylzSSjX8/lgNfAA+Xrmrofp1w4aWzgB3MbJCkbYE2ZjY+4mgpxyt359KApJ2Aq4EOlBluS+WNbpJxQqCk+4GWbFgm93SCoRsD8sysX1TZ0oGkBwkWsDnEzHYJFzZ6y8z2ruGtrgIfc3cuPQwjmJj2XyAlZptLutzM7q/m3LURxKpJzwoVzUhJn5vZ3pK+iSxV+tg3vDtlIoCZLZOUFXWoVOT3uTuXHorN7EEzG29mX5Y+og5Vg/6VnDun9ImZvbXlotRao7CrGIDweaPwMCmXJk4xReHtb6ULG7Vkw1K0rg685e5cehgp6RLgFWBt6UkzW1r1W6IRbm5zJrC9pBFlXmrMhlugktVVwIeSZhHMw9geuCSc0PhkpMnSwz8JfodbS/orwcYxN0YbKTX5mLtzaUBSZWvem5kl3e1kkrYjqBTvoPxtTisIlp8tjiRYLUlqAOwcHk7zSXT1S9LOBJsgAbxjZt9GmSdVecvduTRgZttHnaG2zGwuwfa5+0tqzYbbnr5N9oo9tCcbJi52l4SZPRVtpLTSECjtms+JOEvK8pa7c2lC0q4Eu8Jll55L5kpH0qnAvcB7BF3cfYBrzOzFKHNVR9LTQEfgKzZMXDQz+0N0qdKHpJuBU4GXCH4nTiDYsOm2SIOlIK/cnUsD4S52BxFU7m8ARwEfmtkpUeaqjqRJwGFmtjA8bgm8bWbdo01WNUnfAl3M/3BuFpKmAd1Lhzok5QBfmVnnaJOlHp8t71x6OIVgnHKBmZ0LdCf51+WOlVbsoSUk/9+kr4E2UYdIYz9TpucJaAD8FFGWlOZj7s6lh0IzS0gqlpQHLATaRx2qBqMkjab8gjBvRJinNloAUyWNp/xdCcdFFymtLAe+kTSGYMz9MGC8pH8C+PBH7Xnl7lx6+EJSU4Kd674EVgKfRBupemZ2jaST2bAH+iNm9kqUmWphYNQB0twr4aPUexHlSHk+5u5cmpHUgWAp1MkRR3GuXvk2wLWX7ONbzrlakHSipCYAZjYH+EHSCdGmqp6kkyTNkLRcUoGkFZIKos5VGUkfhl9XhFkLkj1zmkq6dRuSlbfcnUsDkr4ys90rnEu6jVfKkjQTONYXKXG1lYw7BSYrb7k7lx4q+3852efU5KdaxS7pd5WcuzOKLM5VJ9n/53fO1c4Xku4DHgiPLyWYWJfMvpD0AvAq5WeevxxdpBqdLGmNmT0DIOkBfBW1LUlRB0gVXrk7lx4GADcBLxDcQjSGoIJPZnnAauDwMucMSOrKHRghKQEcCfxiZudFnOl/STJuA5yUfMzduf8Bkgab2YCoc9SFpOvN7I6ocwBIal7msDFBb8NHwM2QnLvvpRJJUwi3ea34EsHyvt22cKSU55W7c/8DUnEiUjJlDnfdM8LKhvLdw0m5+14qCXcKrFK42ZCrA++Wd84lq6QZX02lXfdSkVfe9c9nyzvnklXSdStKypT0B0kvho/LJGVGnStdSNpP0ueSVkpaJ6nE1xH4dbxyd+5/Q9K0gusgGTM/SLCf+7/Dx57hOVc//gWcAcwguAvhfDbcAeLqwLvlnUszkmJAIzMr2+K5P6o8m2BY1AEqsXeFLWnfCbeudfXEzGZKiptZCfC4pInA9VHnSjXecncuDUh6VlKepFyCbUmnSrqm9HUzeyKycFWQdHeYOVPSWEmLJJ1d+rqZ3R5lviqUSOpYeiBpB6AkwjzpZrWkLOCr8PfjCrye+lX8H8259NAlbKmfALwJbA/0izZSjQ4PMx8DzAF2BK6p9h3RuwZ4V9J7ksYB7wBXRZwpnfQjqJcuA1YRbFt8UqSJUpR3yzuXHjLDiV0nAP8ysyJJSTchrYLSvz9HA8PMbLmUjMPsG5jZWEmdgM7hqWlmtra697g6OcHM7gfWALcCSLqc1BxWipS33J1LDw8TtH5zgffD+4aTfZbxa5K+I5iUNlZSS4I/6kkr/AB1EcHiNTcDF/hs+XrVv5Jz52zpEOnAF7FxLk1JyjCz4qhzVCdc+W25mZWE8wUam9mCqHNVRdJ/gUzgyfBUP6DEzM6PLlXqk3QGcCbQG/igzEt5BP++h0YSLIV5t7xzaUDSzVW8NGiLBqkDSSeVeV76dLmkhJktjCZVjXy2/ObxMTAfaAH8rcz5FcDkSBKlOK/cnUsPq8o8zyaYpJbs26n+DtgfeDc8PohgJ7vtJQ0ys6ejClaNEkkdzWwW+Gz5+hKuUDcX2F9Sa2Dv8KVvk733KVl5t7xzaUhSA2C0mR0UdZaqSBoN/NbM8sPj1sBTBIuYvG9mu0aZrzKSDgUeB74PT3UAzjWzd6t8k6s1SacC9wLvESxi1Ae4xsxejDJXKvKWu3PpqSGwTdQhatC+tGIPLQzPLZVUFFWoGnxEMHnxUOAXYDTwSaSJ0suNBEMfCwHCSZZvA16515FX7s6lgQpbZsaBliTxeHvoPUmvsWElupPDc7kEFWcyeorgLoS/hMdnAk8Dp0aWKL3EKsy3WILf1fWreLe8c2mgwpaZxUB+so9VKphFdzLQKzz1EfCSJfEfJUlTzaxLTefcryPpbqA78Fx46nRgspldG12q1OQtd+fSgJnNldSdYIwS4H2SfJZxWIm/SGp1uU6QtJ+ZfQogaV/gi4gzpRMjGPboHR4/AuwXXZzU5S1359JAuIrXBcDL4akTgUfMbHB0qaoX3gp3F9CKYPKUCOr8vEiDVaLMsEcmwep0P4TH2wHfecu9fkiaYGZ7VDg32cy6RZUpVXnl7lwakDQZ2N/MVoXHucAnyfxHUdJM4FgzS/Zb9ioOe2wkvJXL/UqSfg9cAuwAzCrzUmPgIzM7u9I3uip5t7xz6UGUv9+6hOTcD72s/FSo2MEr7y3gWYINj+4AritzfoWZLY0mUmrzyt259PA48JmkV8LjE4BHI8xTG19IegF4FVi/+YqZvVz1W1w6MrPlwHKCNQ5cPfBueefShKQ92DAR6QMzmxhlnppIeryS02Zm523xMM6lGa/cnUthkvLMrCDcgGUj3qXp3P8mr9ydS2GSXjOzYyTNZsMiNrBh5vkOEUWrkqQ/mdndkgZTPjMAZvaHCGI5l1Z8zN25FGZmx4Rft486Sx2UTqLz+8Od20y85e5cGpA0gmBVr+FmtjrqPLUhaXszm13h3N5m9nlUmZxLF75mr3Pp4W8Eq9N9K+lFSadIyo46VA1elLR16YGkA4HHIszjXNrwlrtzaURSHDiEYLW6I5NxtbdSkvYG/g0cC+xBcI/zMWY2L9JgzqUBH3N3Lk1IyiGoKE8nqCyfjDZR9czsc0l/AN4C1gB9zWxRxLGcSwvecncuDUgaCuwDjAJeAMaZWSLaVJWTNJLys+S7APOBZQBmdlwUuZxLJ165O5cGJB0BvG1mJTUWjlg4tl4lMxu3pbI4l668cncuDUhqCFwJbGtmF0rqBHQ2s9cijlYtSa2BvcPD8Wa2MMo8zqULny3vXHp4HFgH9AyPfwJuiy5OzSSdBowHTgVOI1gb/5RoUzmXHrzl7lwakPSFme0laaKZ9QjPTTKz7lFnq4qkScBhpa11SS0JhhaSNrNzqcJb7s6lh3XhbHkDkNSRMjutJalYhW74JfjfJOfqhd8K51x6uIVgpnx7Sc8AvYBzIk1Us1GSRhOsrAfBLXxvRJjHubTh3fLOpThJMeAUYCywH8GmMZ+a2eJIg9WCpJMov03tK9WVd87VjlfuzqWB0jH3qHPUVThbfh+C4QSfLe9cPfHxLefSw9uSrpbUXlLz0kfUoapTZrb8KfhseefqlbfcnUsDleznDkAy7udeymfLO7f5+IQ659JDF+ASgvFrAz4AHoo0Uc18trxzm4lX7s6lhyeBAuCf4fGZ4bnTIktUM58t79xm4t3yzqUBSVPNrEtN55KNz5Z3bvPwlrtz6WGCpP3M7FMASfsCX0ScqTY+BkqABPB5xFmcSxvecncuDUj6FugM/BCe2haYBhQDZmbdospWFUnnAzcD7xDcm38gMMjMHos0mHNpwCt359KApO2qe93M5m6pLLUlaRrQ08yWhMdbAR+bWedokzmX+rxb3rk0kIyVdy0sAVaUOV4RnnPObSKv3J1zW5SkK8OnMwkWrhlOcPve8cDkyII5l0a8cnfObWmNw6+zwkep4RFkcS4t+Zi7cy4pSRpsZgOizuFcKvLVoJxzyapX1AGcS1VeuTvnnHNpxit355xzLs145e6cS1aKOoBzqcord+dc5CTFJOVVOH1/JGGcSwNeuTvnIiHpWUl5knKBr4Gpkq4pfd3MnogsnHMpzit351xUuphZAXAC8CawPdAv2kjOpQev3J1zUcmUlElQuY8wsyKCleqcc5vIK3fnXFQeBuYAucD74eY3BZEmci5N+Ap1zrmkISnDzIqjzuFcqvO15Z1zkZB0cxUvDdqiQZxLQ165O+eisqrM82zgGODbiLI4l1a8W945lxQkNQBGm9lBUWdxLtX5hDrnXLJoCGwTdQjn0oF3yzvnIiFpChtufYsDLfHxdufqhXfLO+ciEd76VqoYyPeZ8s7VD6/cnXORkdQd6BMevm9mk6PM41y68DF351wkJF0OPAO0Ch/PSBoQbSrn0oO33J1zkZA0GdjfzFaFx7nAJ2bWLdpkzqU+b7k756IioKTMcQm+h7tz9cJnyzvnovI48JmkV8LjE4BHI8zjXNrwbnnnXGQk7QH0Dg8/MLOJUeZxLl145e6c26Ik5ZlZgaTmlb1uZku3dCb3/+3dP49NURiF8WfRoOATIDERiUIhwgSVhmJ0E0Kl0fgGKo1CJHrRiGIKohKFgkKmUUyUJioh0U0lQYw/r+LeKSRiImTezM7z684+t1jdyjn3PXtrNJa7pA2V5HFVzSV5w6/ntweoqtrXFE0ahuUuSdJgnJaX1CLJoyQXkuzoziKNxnKX1OUWk93plpM8TDKfZFt3KGkEvpaX1CrJVuAUcBk4U1U7myNJm57fuUtqk2Q7cBY4DxwG7vUmksbgk7ukFkkeAEeBJ8B94HlV/ehNJY3BcpfUIslp4GlVfV/3x5L+igN1krosAleT3AFIsj/JXHMmaQiWu6Qud4FV4Pj0+j1wvS+ONA7LXVKXmaq6CXwFqKpPeCqc9F9Y7pK6rE6n5QsgyQzwpTeSNAY/hZPU5RqTSfndSRaAE8Cl1kTSIJyWl7ThkmwB5oFnwCyT1/EvqmqlNZg0CMtdUoskS1V1pDuHNCLLXVKLJDeAFSYb2HxcW/c8d+nfWe6SWvzmPHcAPM9d+neWu6QW00n5K8BJJiW/CNyuqs+twaQBWO6SWkz3lv8ALEyXLgK7qupcXyppDJa7pBZJXlXVwfXWJP09N7GR1OVlktm1iyTHgKXGPNIwfHKX1CLJMnAAeDdd2gO8Br4BVVWHurJJm53lLqlFkr1/ul9VbzcqizQay12SpMH4n7skSYOx3CVJGozlLknSYCx3SZIGY7lLkjSYn+jOzbn8GxVy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4" name="AutoShape 18" descr="data:image/png;base64,iVBORw0KGgoAAAANSUhEUgAAAfcAAAGWCAYAAABl3crYAAAABHNCSVQICAgIfAhkiAAAAAlwSFlzAAALEgAACxIB0t1+/AAAADh0RVh0U29mdHdhcmUAbWF0cGxvdGxpYiB2ZXJzaW9uMy4yLjIsIGh0dHA6Ly9tYXRwbG90bGliLm9yZy+WH4yJAAAgAElEQVR4nOzdd3hUZfbA8e+ZyaSHFiAE6UWkgxUFAQUREbuiYgNdcS3YKwoCdt3frruuq4sNLOiCDVBRQQQERFCQLkW6koSEtEmdcn5/3JtkJqQNJCTG9/M882Tuvee+98wwzJn3vU1UFcMwDMMw6g9HbSdgGIZhGEb1MsXdMAzDMOoZU9wNwzAMo54xxd0wDMMw6hlT3A3DMAyjnjHF3TAMwzDqGVPcDcMwDKMWicibIpIiIhvLWS4i8i8R2SEi60XkxMraNMXdMAzDMGrXdGB4BcvPAzrbj3HAK5U1aIq7YRiGYdQiVV0KHKog5CLgbbWsBBqJSGJFbZribhiGYRh123HAvoDp/fa8coXVaDqGcYwsStrxh7qO8klv313bKYQs5pShtZ1CSPa//m5tpxCyBp3iajuFkO36rqC2UwjZSYtWyNG2UdXvnCGJnW/BGkovMk1Vpx3t9itjirthGIZhhMjnr1p/wi7kR1vMfwNaB0y3sueVywzLG4ZhGEaIfH6t0qOazAWut4+a7wdkquqBilYwPXfDMAzDCJHPX31ticj7wGCgqYjsBx4HXACq+irwBTAC2AHkAmMra9MUd8MwDMMIkcdbfdVdVa+uZLkCt4fSpinuhmEYhhGi6uy51wRT3A3DMAwjRNW4P71GmOJuGIZhGCHym+JuGIZhGPWLGZY3DMMwjHqmsBoPqKsJprgbhmEYRohMz90wDMMw6hlzQJ1hGIZh1DOm524Yf0BvP/siG75fRVzjRkya/p9juu2w9icSOWQciAPP+q8p+OHD4ABnGFHn34szoROal03u3OfQrBQAIk67Alevc0D95C+chnf3GgDibnkDLcwDvx9VHzlv3xPUZPgplxB11k1kvTQazcs6qvxVlWdmLWfpxj1EhYfx1A1n061Ns8PiNu05yKMzFpHv8TKwR1seGdUfEeG+175mV3IGANm5hcRFh/PxY6Mo9PqY8t4SNu05iIjwyKj+nNqlwhtjVVlUr9Npct394HDgXvwpmfNmBAeEuWh26xTC23XF787k4EuP4E09AE4nTf8ykfD2J4DDSc6yz8mcOx2A+JsnEd13AL6sdH5/+MpqybOIq9MpRJ93B4iTgjWfk7/s/eAAp4uYSx8hLPF4NC8L9+wp+DOSCetwEtHnjANnGPi85H79Kt5da8EVQeyoyTgbt0TVj2frCvIWvlatOQdqcMpptL7jbnA4Sf1iHsnvvxO0PLZXH1rffhdRHTqy84nHyVj6LQDhCS3oOPUZEEHCwkj55ENS531aY3lWxK91u+duri3/JyIi7mpqZ4yI/LuC5ReLSLeA6aki8oe6pdjp5w1l/AtTj/2GxUHk0FvJmf047jduw9V1EI741kEh4T2Hofk5uF8bR+GPc4gcPAYAR3xrXF0H4n7zNnJmP07kObeClPwXz/lgAu4Zdx5W2CWuKWHt+uLPTKmWl/Ddxr3sSclg/tTRTL5mEFNnLi0zburMpUy5dhDzp45mT0oGyzbtBeD/bh7Gx4+N4uPHRnHOiR0Y2rcDAB8u2wLAp5Ou5PW7RvLCRyuq53QkcdBkzEMkP38nvz14BTGnn4vruPZBIXGDL8Kfk81v911C1vyZNL56PAAxpw1FXOH8/vBVHHjsWuLOvpSwptZttt3fzSP5+fFHn18Z+UaffxfZ7z5M5stjCO85BEeztkEhESeOQPOyyfzXteR/P5uoc24BQHMzyZ45gaz/3ETOJ88Qe+kjxevkL/8fmf++gaxXbyasTQ9cnU6t/twBHA7a3HU/2x++j81jR9Pk7KFEtm0XFFKYnMTu557k0DcLguZ70lL55Y5xbBk3hl9uu5kWV1+HK75pzeRZCZ+/ao/aYoq7URMuBoqLu6pOUtWFtZhPyDr37kFM3LG//aYz8Xj8GQfQzGTwe/FsWYqrU7+gmLDO/fBs/AYAz9ZlhLXpDYCrUz88W5aCz4tmJuPPOIAz8fhKtxl19s3kL34LqJ6eyKL1u7mwXxdEhN4dWpCdV8DBzJygmIOZOeTkF9K7QwtEhAv7deGbdbuDYlSVr37awfkndwLg1wOHOM3uqcc3iCYuKoKNe47+B0lEx+54k/fhPfgb+LzkrPya6JMGBcVEnzQI99LPAMhZ9Q2R3e3CpyARkeBwIuGRqNeDP896rQW/rMXvPrpRkLKEHXcC/kO/408/AD4vhRsXEX5C/6CY8BP6U/jzVwAUbl6Cq/2JAPiSdqDZadbzlN0QFgFOF3gK8O7+2VrZ58V3YDuOhoePtlSHmBO6kf/bfgoP/I56vaQvWkijM84MiilMTiJv56+oP7g6qteLejwASLgLkaO+c+sRK/RqlR61xRT3PykReUBEVovIehGZEjD/UxH5SUQ2ici4gPljRWSbiKwC+pfZqBV3BnAh8IKI/CwiHUVkuohcbi/fLSLP2Mt+FJETReQrEflVRP5aWX71ncTGo9kHi6f92alIXHxQjCM2Hn+WHaN+tCAXiWqAxMXjD1hXs1ORWHtdVWJGTSX2+hdx9T63OCas02n4s9PwH9xVba8hJSOHFo1ji6cTGsWSnBFc3JMzckhoHFM83aJRDCmlYn7acYD4uGjaJjQCoEurpny7fjden5/9qVls3nuQpPSjH4xyNmmONy25eNp7KAVn4+bBMY2b4z1kx/h9+HPdOGIbkrNqIVqQT+uXv6TVPz8j8/N38edUf0EPJA2a4gsYZfFnHsQRF9x7lbim+OxdNfj9aIEbiW4QFOPqNhDfge3g8wSvGxmD6/jT8excUyP5u5o2w5NS8n4Xph7E1azqPyRczZrT9bW36fXBpyR98C6etNSaSLNSx/iucCEz+9z/hERkGNAZOBUQYK6IDFTVpcCNqnpIRKKA1SLyERAOTAFOAjKBb4G1ZbWtqitEZC7wmap+aG+vdNheVe0jIv8ApmP9WIgENgKvVpKfcQTcMx9C3WlIdENiRj2JP20/vqQdRPQbRc6sibWdXpm+WL2dEad0Kp6+9IwT2HkgnVHPfEjLJnH06dACp6N2+ycRHXugfh/77hiOI6YBiRNfJ3/jKmsUoA5zNmtH9DnjyH77weAFDgcxl08k/4ePrZGBOshzMIUtN1+PK74pHZ94lvSl3+JNTz/mefjq9i53U9z/pIbZj6ICHYtVTJcCd4rIJfb81vb8FsBiVT0IICL/Ayof7y3fXPvvBiBWVbOBbBEpEJFGleRXzB5ZGAdwz/NPMPK6q44ipbpB3WlIXEkvxhHXtHgYtYjfnYajQTN87jQQBxIRjeZlodlpOALWlbimqDutuF2w9rl6tn+PM/F4NN+No2ECcWNfKo6PveFF3O/ci+ZkhJT3zMUb+XDZZgB6tG0e1KNOznCT0CgmKD6hUQzJ6SU99aSMHJoHxHh9fhau3cWsCZcXzwtzOnh4VMmg0TXPf0zb5g1DyrMsvkMphMUnlGynSXN86cHD/b70FMKaJOA7lAIOJ47oWPzuTGLOOJe89d+Dz4c/K538besI79C1Rou7ZqXibFgysuBo2Ax/dnDvVbNTcTZojjcrFRwOJCIWzbVGFKRBU2KvmkrOx8/iT/89aL2YC+7Hn/YbBSs/qrH8PakHcTUveb/DmzbDc/BgBWuU005aKnm7dhLbs0/xAXfHUl0/Wt4My/85CfCMqvaxH51U9Q0RGQwMBU5X1d5YxTWyBrZfYP/1Bzwvmg4rL7/SjajqNFU9WVVPrg+FHcB3YBvOxi2RhgngCMPVdSCeHT8ExXh3/ICrxxAAXF0G4N27HgDPjh9wdR0IzjCkYQLOxi3xHdgGrggIj7JWdkVYB8+l7sGfuofsl68l+783kf3fm9DsVNwz7g65sAOMHtyj+CC4IX3aM3flVlSVdTuTiI2MoFnD4OLerGEMMZHhrNuZhKoyd+VWzu7Vrnj597/sp32LRkHD+3mFHnILrCHkFZv34XQ46NSySci5llawczNhLVoT1qwlOMOI6TeM3J+CB4ly1ywlduBIAGJOHUL+ptUAeFOTiex2MmDte4/o3APP77uPOqeKeH//BUeT43A0agHOMMJ7nI3nlxVBMYVbVxDex9r9Et5tEJ5d1u9kiYwh7ppnyV34Gt59G4PWiTr7RiQyhtwvyz1Wtlrk/LKFyONaEd4iEQkLo/HZQ8n4flmV1nU1bYaEhwPgjI0jtkcv8vftqcl0y2WG5Y266CvgCRF5T1XdInIc4AEaAumqmisiJwBFR3L9APxTROKBLOAKYF0F7WcDR3M0Wpn5qWr1HM5dBW9MeY5tP2/AnZnFI5dfz8ix19D//HMrX/FoqZ+8ha8Sc8VU61S4DQvwp+0lYsA1+JK2492xisL1XxN9/n3E3jwNzXeTO/c5APxpe/H88h2xN74C6iNvwSugfiS6ETGXPGa173Dg2bwE766a2Z8KMLBHG5Zu3MN5E2cSGR7GkzecVbzs0idn8fFjowCYOPpMHp2xiIJCHwO6t+HMHm2K4+av3sGIUzoHtXsoK49xL32GQ4TmjWJ4duyQ6knY7+PQ9BdIeOglcDhxL5mL57edNLrsFgp2bSFvzVLci+fQ9NapHPd/n+DPyeLgSxMAyF4wi6a3PE7L5/4HIriXzMOzbwcATW9/isiuJ+GMa0Srlz4n48NpuJfMqYZ8/eR+8S/irnseHA4K1s7Hd3A3UWeNxfv7VjxbV1Cw5nNiL51AwzvftU6F+/AJACJOvQRnk5ZEDbqeqEHXW6/hnQes0ysHXYfv4B4a3DINgIJVn1Cw5oujz/ew/H3sfenvdH7uH4jTSer8z8jfvYvEMX8hd9svZK5YRnSXrnSc+gzO2DganT6AlmNuYvON1xLZth2t/joe6+BPIXnW++Tv2ln9OVZBobdWNltlonX8XD2j+oiIW1Vj7ed3AX+xF7mBa4H9wKdAO2Ar0AiYrKqLRWQs8AiQAfwMFKrqHeVspz/wGlav/HJgIvY+eBHZDZysqqkiMsZ+foe9XuCyw/JT1V/Le22Lknb8oT7IJ719d22nELKYU/5QZzOy//V3azuFkDXodOzP0Dhau74rqDyojjlp0YqjPsz+wa/WVuk75/lz+9bKIf2m5/4nUlTY7ef/BP5ZRth55az7FvBWFbeznIBT4YAxAcvaBTyfjnVAXVnLysvPMAyj1tX1fe6muBuGYRhGiLzm2vJGfSUij2Ltfw80W1Wfqo18DMMwjhXTczfqLbuIm0JuGMafjinuhmEYhlHPeHy1nUHFTHE3DMMwjBCZnrthGIZh1DOmuBuGYRhGPWOKu2EYhmHUM35T3A3DMAyjfjE9d8MwDMOoZ8zR8oZhGIZRz5hhecMwDMOoZ0xxN4xj4I92l7Wfrn+xtlMI2d39htV2CiFZ/uBptZ1CyFyJ7Ws7hZB171nH731aQ3z+6rvZm4gMx7pRlhN4XVWfLbW8DTAD606dTuBhVa3wfryOasvOMAzDMP4k/P6qPSojIk7gZaw7cnYDrhaRbqXCHgNmqWpf4CrgP5W1a3ruhmEYhhEib/UNWJwK7FDVnQAi8gFwEbA5IEaBBvbzhsDvlTVqirthGIZhhKga97kfB+wLmN4PlN6nNBn4WkTGAzHA0MoaNcPyhmEYhhGiqg7Li8g4Efkx4DHuCDZ3NTBdVVsBI4B3RKTC+m167oZhGIYRIq3iAXWqOg2YVkHIb0DrgOlW9rxANwHD7fa+F5FIoCmQUl6jpuduGIZhGCGqrgPqgNVAZxFpLyLhWAfMzS0VsxcYAiAiXYFI4GBFjZqeu2EYhmGEyF9NV6hTVa+I3AF8hXWa25uquklEpgI/qupc4D7gNRG5B+vgujGqqhW1a4q7YRiGYYTI762+89ztc9a/KDVvUsDzzUD/UNo0xd0wDMMwQqTmCnWGYRiGUc+Y4m4YhmEY9Ywp7oZhGIZRz5hbvhqGYRhGPWN67oZhGIZRvzg8FZ6JVutMcT9KIvIFMFpVM2o7l+omIouB+1X1RxHZDZysqqkVxE9Q1acDpleo6hk1n2nFwtqfSOSQcSAOPOu/puCHD4MDnGFEnX8vzoROaF42uXOfQ7OsCz9FnHYFrl7ngPrJXzgN7+41AMTd8gZamAd+P6o+ct6+J6jJ8FMuIeqsm8h6aTSal3VMXufbz77Ihu9XEde4EZOmV3rTqGOi/6CBPDRpEg6ng4//N4s3X3k1aPkV14zmquuuw+f3kZuTy9RHJrBzxw7CXC4mPf0U3Xv2xK9+npsylR9X/nBMclZV/rZkP8t3ZxEZJkwe1o4TmkcfFrclOZfJC3ZT4FX6t2vA/YNaISIs3J7OtJUH2HUonxlXdaFbQkyN5/vcvHUs25pEpMvJE1ecTNfjGh8Wt3l/OhNn/0iB18eALi146ILeiAivLNjMR6t30SQmAoDx53bnzBMSaybPzzewbGuKledlfel6XKPD8/wtg4kfraHA42dAl+Y8dH5PREpOO5uxbAd/n7+JxROG0zgmgtU7U7n73R84rrH1b3R295b89ewu1Z5/aeKv28XdXKEugH3rvZCo6oj6WNiP0ITAibpQ2BEHkUNvJWf247jfuA1X10E44lsHhYT3HIbm5+B+bRyFP84hcvAYABzxrXF1HYj7zdvImf04kefcCgGXc875YALuGXceVtglrilh7frizyz3ypA14vTzhjL+hanHdJsVcTgcTJg6hVvHjOXic87lvAsvoEOnTkExX8yZy2XDz2PUiJFM/+9/eWDiowBcdtVV1t/h53HLtddz/6MTgr7ga9Ly3Vnsyyjgkxu68eiQtjyzaG+Zcc98u5fHhrTlkxu6sS+jgBV7rB9xHeMjeX5kB/oeF3tM8l22NYm9qW7m3X8uky49kSc/XVtm3JOfruXxy05k3v3nsjfVzfJtycXLrhvQmVl3DWXWXUNrpLADLNuWwt7UHObdO4RJF/fmybnrys5zzjoev7gP8+4dwt7UHJZvK/l/lJSRx/fbU0hsFBW0Tt928cwafxazxp91TAo7WMW9Ko/a8qcp7iLSTkR+EZH3RGSLiHwoItEisltEnhORNcAVIjJMRL4XkTUiMltEYkVkuIjMDmhrsIh8Zj/fLSJN7ef3ishG+3F3wHY3Bqx7v4hMtp/fKSKbRWS9fZu/8nKPFZG3RGSDHXuZPf8V+0YEm0RkSkD8bhGZYr+GDSJyQiXtHPaaK3kvPxWRn+ztjrPnPQtEicjPIvKePc9t/xURecF+XzaIyJUB7+Ni+9+i6N9GitoLeG/+VqV/5DI4E4/Hn3EAzUwGvxfPlqW4OvULignr3A/Pxm8A8GxdRlib3gC4OvXDs2Up+LxoZjL+jAM4E4+vdJtRZ99M/uK3sC4kdex07t2DmLi4Y7rNivTo05u9e/bw2759eD0evpz3GWcNOycoJsftLn4eFR1N0UW3OnbuxKoVKwA4lJZGdlY23Xv1PCZ5L9mZyYiuTRAReibGkF3gIzXHExSTmuMhp9BHz8QYRIQRXZuw+NdMANo3iaJd48hjkivAt5sPcMGJbRERerWJJzvPw8GsvKCYg1l55BR46NUmHhHhghPbsmhTpXcNrd48txzggr6t7TybkJ3v4WBWfqk888kp8NKrjfX+X9C3NYu2HChe/sIXG7hneHeOzc+8ijl8WqVHbfmzDct3AW5S1eUi8iZwmz0/TVVPtIv0x8BQVc0RkYeAe4GngWkiEqOqOcCVQFAxFpGTgLFYt+oT4AcRWQKkV5DPw0B7VS0QkcPHp0pMBDJVtae9raIxt0dV9ZA94vCNiPRS1fX2slT7Nd0G3A/8pax27Nf8WBmvuaIu4I32dqOA1SLykao+LCJ3qGqfMuIvBfoAvbFudrBaRJbay/oC3bHuT7wc6C8iW4BLgBNUVSt5byoksfFodsklmP3ZqThbBv+yd8TG48+yY9SPFuQiUQ2QuHh8v/9SHKfZqUhsvD2hxIyaCgoF6+bjWfcVAGGdTsOfnYb/4K4jTbneSEhoQfLvJV/MyQcO0LPP4R+PK6+7juv/ciMul4u/jL4WgK1btjB46FDmz51Hi8REuvbsQYvElmxct/6w9avbQXchLWLDS15HbDgp7kKaxriK56W4C0koFXPQXVjjuZUlJSuPhICebELDKFKy8mnWICogJp+EhqVjSn4AfLDiV+at2UO34xpz//m9aBBd8tqqL89SOTSwcmjWIDIgJo+EhiXTRa8FrB8xzRtE0SWx4WFtr997iCte+pZmcZHce153OiU0OCymuplh+bpln6out5+/Cwywn//P/tsP6AYsF5GfgRuAtqrqBb4ELhCRMOB8YE6ptgcAn6hqjqq6sX4knFlJPuuB90TkWsBbQdxQ4OWiCVUt+sEwyh5xWItVILsFrPOx/fcnoF0F7ZT5mivJ+04RWQesxLqbUedK4gcA76uqT1WTgSXAKfayVaq6X1X9wM92rplAPvCGiFwK5JbVqATcSnH6D2UPndYU98yHcM+4m5wPHyei70icrbpDWAQR/UaRv+zdY5rLH93/3nmH8wedxYvPPs+48bcD8Oms2SQnJfH+vDk8+PhE1v20Bl91XczbCDKqXwc+e3A4s+4cSrMGkfzt85r/ARWqvEIvry/Zxm1DTzhsWdeWDfnygWHMHn8WV5/egXveW3VMcnJ6vFV61JY/W8+99E+toukc+68AC1T16jLW/QC4AziEdTH/7Cpu00vwj6jA8brzgYHABcCjItLT/iFRKRFpj9UjP0VV00Vkeqm2C+y/Pir+d67oNZe13cFYPxJOV9VcsQ66O5oxyIKA5z4gzL6RwqlYd0G6HOt9P7v0ioG3Usx8fmSZP6PVnYbENSuedsQ1RbPTgmL87jQcDZrhc6eBOJCIaDQvC81OwxGwrsQ1Rd1pxe0CaG4mnu3f40w8Hs1342iYQNzYl4rjY294Efc796I5f77DMpKTk0hoWbL/NiExkZTk5HLj58+bx6NPPgE8gM/n44Unnixe9vZHs9mzs+ZGQ2atO8inG61jRbslRJMU0AtPdhfSPDa4J9s8NpzkUjHNYqu/t1ueD77/lY9XWe9H91aNSc4o6YUnZ+bRvEHwf8nmDSJJziwdY/Wi4+NKYi89pT3jZ6yovjxX7uTj1XtK8gzMIaskh5I8o0jOLBmqL3ot+w/l8lt6LqNe+tZeN5+rXl7Ce7cOpGlA/md2SeDpuetIzymgsX2AYE2RKt7yrbb82XrubUTkdPv5aGBZqeUrsYaFOwGISIyIFO1kXQKcCNxMqSF523fAxfZ+/BisYeXvgGSguYjEi0gEMNJu2wG0VtVvgYeAhkB5+7oXALcXTdjD8g2wfpRkikgCcF4VXn9Z7VT0msvSEEi3C/sJWD3/Ih4RcZWxznfAlSLiFJFmWD9oyv15be/zb2jfTOEerOH8I+I7sA1n45ZIwwRwhOHqOhDPjuCjrr07fsDVYwgAri4D8O61ei6eHT/g6joQnGFIwwScjVviO7ANXBEQbn8puSKsg+dS9+BP3UP2y9eS/d+byP7vTWh2Ku4Zd/8pCzvApnXraduuHce1akWYy8XwC0ayeMHCoJg27doVPx949lns3b0bgMjISKKirPe434AB+Lw+du7YUWO5jurdjJnXdGXmNV0Z3LERX2w5hKqy4UAOsRHOoCF5gKYxLmLCnWw4kIOq8sWWQwzqcPhwcU256vSOxQfAndW9JfPW7EFVWb83jdhIV9CQPECzBlHERLhYvzcNVWXemj2c1c364RW4f37Rpt+rdUj7qn4dig90O6trC+at3WfneYjYCFfQkLyVZyQxEWGs32u9//PW7uOsrol0btGAxRPOY/4Dw5j/wDASGkTywe2DaBoXSWp2fvGxGhv2peNXaFQDuxVKE7+/So/a8mfruW8Fbrf3t28GXgHGFy1U1YMiMgZ43y7EYO2P3qaqPrEOohuDNXQdRFXX2L3noqL1uqquBRDr1n2rgN+Aop24TuBdEWmI1Xv+VwVH3T8JvGwfmOcDpqjqxyKy1m5vH9b+6sqU106Zr7mcNr4E/mrvF9+K9eOgyDRgvYisUdVrAuZ/ApwOrMMaLXlQVZOKDvQrQxwwR0Qisd6be6vw2sqmfvIWvkrMFVOtU+E2LMCftpeIAdfgS9qOd8cqCtd/TfT59xF78zQ0303u3OcA8KftxfPLd8Te+Aqoj7wFr4D6kehGxFzymNW+w4Fn8xK8u9YccYrV5Y0pz7Ht5w24M7N45PLrGTn2Gvqff26t5ePz+Xh60mReeXsGTqeDT2fN5tft27ntnrvZvGEDixd+w9U3XMdp/fvj9XrJyszksfvuB6BJ03henTEDv/pJSUpmwr1H/hEIVf92DVi+O5OLZ2wiMszB4+eU7KUa/d4WZl7TFYCHz2rN5AV7KPD6OaNtQ/q3s4ritzsyeGHJPtLzvNw951eObxbFvy+pbM/VkTuzSwuW/ZLEyBe+ItLlZOoVJxcvG/XPhcy6aygAj17c1zoVzuOjf5cEBnRpAcA/5m9k6+8ZiEDLxjFMvKRvDeWZwLJtyYz8+0Irz0tLtjPqpW+ZNf4sK88LezHxo7UUeH3075zAgOObV9jugo2/M2vVbsIcQoTLyXNXnnxMzqxw+Op2z10quSVsvSEi7YDPVLVHLadi1IDyhuXrqp+uf7G2UwjZ3f2G1XYKIVn+4Gm1nULIXIntazuF0Plqb7/ykYq8/Pmjrv7n3vBtlb5zvppxVq0c3P9n67kbhmEYxlGr6/vc/zTFXVV3A3W61y4iY4G7Ss1erqq3lxVvGIZh1A7x1s6pj1X1pynufwSq+hbwVm3nYRiGYVRM6vipmaa4G4ZhGEaoTHE3DMMwjHrGFHfDMAzDqF/EX7fPEjDF3TAMwzBCVbWLidYaU9wNwzAMI0TqK6g8qBaZ4m4YhmEYoTLD8oZhGIZRv1TxHl+1xhR3wzAMwwiRmp67YRiGYdQzpuduGIZhGPWL35dfeVAtMsXdqBdiThla2ymE5I92hzWAF1d+XdsphMT/9t21nULIXHIffN8AACAASURBVM1a13YKIXM2rviWrPWV2eduGIZhGPWMat2+Qp2jthMwDMMwjD8aVW+VHlUhIsNFZKuI7BCRh8uJGSUim0Vkk4jMrKxN03M3DMMwjBBV19HyIuIEXgbOAfYDq0VkrqpuDojpDDwC9FfVdBGpdF+IKe6GYRiGESJ/9Q3LnwrsUNWdACLyAXARsDkg5mbgZVVNB1DVlMoaNcXdMAzDMELk91fb5WePA/YFTO8HTisVczyAiCwHnMBkVf2yokZNcTcMwzCMEIWwP30cMC5g1jRVnRbi5sKAzsBgoBWwVER6qmpGRSsYhmEYhhECreL93O1CXlEx/w0IPAeylT0v0H7gB1X1ALtEZBtWsV9dXqPmaHnDMAzDCJFffVV6VMFqoLOItBeRcOAqYG6pmE+xeu2ISFOsYfqdFTVqeu6GYRiGEaLquoiNqnpF5A7gK6z96W+q6iYRmQr8qKpz7WXDRGQz4AMeUNW0ito1xd0wDMMwQuT3F1ZbW6r6BfBFqXmTAp4rcK/9qBJT3A3DMAwjRNV4KlyNMMXdMAzDMEJU1QPqaosp7oZhGIYRorp+bflaK+4i8gUwuqLz9KphG5MBt6r+7SjbGQzcr6ojS82/EOimqs8eTfvVTUTaAWeoaqXXHz7WRGQ68JmqfljF+HZ2fI/q2L6q8sys5SzduIeo8DCeuuFsurVpdljcpj0HeXTGIvI9Xgb2aMsjo/ojItz32tfsSrY+stm5hcRFh/PxY6Mo9PqY8t4SNu05iIjwyKj+nNrluOpIuVj/QQN5aNIkHE4HH/9vFm++8mrQ8iuuGc1V112Hz+8jNyeXqY9MYOeOHYS5XEx6+im69+yJX/08N2UqP678oVpzOxJvP/siG75fRVzjRkya/p9jvv2w9icSOWQciAPP+q8p+KHUR9IZRtT59+JM6ITmZZM79zk0y7owWMRpV+DqdQ6on/yF0/DuXgNA3C1voIV54Pej6iPn7XsAcDRvT9Sw2xFnOKo+8r9+BV/StiPOXVV5+v0lLN2wi6hwF0/fOIxubQ+/Iumm3clMePNr63Pcsz0Trh6EiLBlbwpT3llEgcdLmMPBxGvPpleHFgCs+mUfz3ywBK/PT+PYKN5+6IojzrOi/J964zOWrNlKZEQ4z95xGd07Hv7/5R/vfc2ni9eSlZPH2pmTi+ev3rSLp9/8nK17kvj7vVcy/Iye1Z5jZep6ca+WU+Hsa+OGRFVH1GRhPxZUdW5dK+y2dsDo2k6iLvpu4172pGQwf+poJl8ziKkzl5YZN3XmUqZcO4j5U0ezJyWDZZv2AvB/Nw/j48dG8fFjozjnxA4M7dsBgA+XbQHg00lX8vpdI3nhoxX4/VpteTscDiZMncKtY8Zy8Tnnct6FF9ChU6egmC/mzOWy4ecxasRIpv/3vzww8VEALrvqKuvv8PO45drruf/RCYhIteV2pE4/byjjX5haOxsXB5FDbyVn9uO437gNV9dBOOKDb7ca3nMYmp+D+7VxFP44h8jBYwBwxLfG1XUg7jdvI2f240SecytIyVdpzgcTcM+4s7iwA0QOGkvB8vdxz7iTgmXvETl47FGlv3TDbvYkp/Pl02OYcv0QprzzTZlxU99dxNQbhvLl02PYk5zOdxt3A/B/s5dx24Wn8cnka7nj4tP5vw+/AyArN5+p737Ly+MvZN4T1/OPW88/qjzLzX/NNnYfSOPrl+/jib9ezORpc8qMO+vkE5j93K2HzU9s1ohnxl/GyDN710h+VaHqq9KjtlRa3EWknYj8IiLvicgWEflQRKJFZLeIPCcia4ArRGSYiHwvImtEZLaIxNp3upkd0NZgEfnMfr7bPl8PEblXRDbaj7sDtrsxYN377Z44InKnfXec9fZ1eCvS285ru4jcbK8vIvKCvb0NInJlRfNLvR+niMhaEekoImNE5N/2/Oki8i8RWSEiO0Xkcnu+Q0T+Y7+HC0Tki4Blzwa8jnJHFypou7x8nwXOFJGfReSectp0isjf7HXXi8h4e/4kEVltz58mdhUQkcX2v/cqEdkmImdW0s5JIrJERH4Ska9EJLGMHMqMseevE5F1wO2V/PuGZNH63VzYrwsiQu8OLcjOK+BgZk5QzMHMHHLyC+ndoQUiwoX9uvDNut1BMarKVz/t4PyTrQL764FDnGb31OMbRBMXFcHGPZVe/rnKevTpzd49e/ht3z68Hg9fzvuMs4adExST43YXP4+KjsY6wBY6du7EqhUrADiUlkZ2Vjbdex37nk5pnXv3ICYurla27Uw8Hn/GATQzGfxePFuW4urULygmrHM/PButounZuoywNlYhcXXqh2fLUvB50cxk/BkHcCYeX+k2JSK6+K/fXeFZTJVa9POvXHRGV+tz3DGR7NxCDmaU+hxn5ODOK6R3x0REhIvO6Mo3a3+1chDIybOO9nbnFdC8USwAn6/cyjkndqJlfAPA+izXhG9WbebiwX0REfp0aUNWTj4ph7IOi+vTpQ3NmzQ4bH6r5o05oV0iDkft/Uj1+T1VetSWqg7LdwFuUtXlIvImcJs9P01VT7SL9MfAUFXNEZGHsA7ZfxqYJiIxqpoDXAkEFWMROQkYi3UtXQF+EJElQHoF+TwMtFfVAhFpVEnuvYB+QAywVkQ+B04H+gC9gaZYd+FZCpxRzvyiXM8AXgIuUtW9RQUuQCIwADgB6yIEHwKXYvWkuwHNgS3AmyISD1wCnKCqWoXXUV7bZeX7MGXsRihlnJ1XH/s8yyb2/H+r6lT79b4DjATm2cvCVPVUERkBPA4MLasdEXEFvE8H7R8dTwE3BryXFcW8BdyhqktF5IVK3peQpGTk0KJxbPF0QqNYkjNyaNYwpnheckYOCY1Lpls0iiGl1BfnTzsOEB8XTdsE65+tS6umfLt+NyNO6UxSupvNew+SlO6mV/uEask7IaEFyb8fKMnxwAF69ulzWNyV113H9X+5EZfLxV9GXwvA1i1bGDx0KPPnzqNFYiJde/agRWJLNq5bXy25/RFJbDyafbB42p+dirNll6AYR2w8/iw7Rv1oQS4S1QCJi8f3+y/FcZqdisTG2xNKzKipoFCwbj6edV8BkP/NNGJGTSVy8I0gDtzv3X9U+aek59CiSckPo4TGsSRnuGnWKPBz7CYh8LPeOI6UdOtz/PBVg7n5H5/wwqzv8Kvy3iNWv2B3cjpen58bnp9NTr6H64b24aIzuh1VrmVJPpRFi6YNi6dbxDcg+VBWmYW8rqrrw/JVLe77VHW5/fxd4E77+f/sv/2witdyu6MXDnxvf9l/CVwgIh8C5wMPlmp7APCJXfwRkY+BMzn8Cj2B1gPvicinWFfuqcgcVc0D8kTkW6w78AwA3lfrXyfZ/jFxSgXzs4CuWJcQHKaqv5ezrU9V1Q9sFpGib/UBwGx7fpKdA0AmkA+8IdZoxmeVvI7y2i4v38oMBV5V+0oMqnrInn+WiDwIRANNgE2UFPeP7b8/YRX0MtsRkR5AD2CB/XlwAiWVydKlrBj7R04jVS36UfUOcF5ZL0ACrtn8n3uv4OaRZ1ThZVePL1ZvZ8QpJcPil55xAjsPpDPqmQ9p2SSOPh1a4HQc+wtA/u+dd/jfO+8w4sILGTf+dh677wE+nTWbDp068f68ORz47TfW/bQGXx0/0vePyj3zIdSdhkQ3JGbUk/jT9uPbv4nwviPIW/Q63m0rcHUZQPTwu8iZ9Vit5fnB4vU8fOVAhp3cmfmrtzFx+gLevP8yfH5l054U3rz/MgoKvVz99P/o3SGRdi0a11qudZX1dVx3VbW4l955WDRd1J0RYIGqXl3Guh8AdwCHsK62k13FbXoJ3m0QGfD8fGAgcAHwqFgX0C/vckHl5R6qA3YOfYHyinvgbYIqHC+yf/icCgwBLsd6j86uYJUqt32kRCQS+A9wsqruE2s3SOD7XpSDj4o/OwJsUtXTQ42pwghGscBrNnu/fbHcf9eZizfy4TLr7ok92jYnKb1k+Do5w01CQG8HIKFRDMnpJT31pIwcmgfEeH1+Fq7dxawJlxfPC3M6eHhU/+Lpa57/mLbNS3omRys5OYmEliV7NhISE0lJTi43fv68eTz65BPAA/h8Pl544sniZW9/NJs9O3dVW25/ROpOQ+JKDqR0xDVFs4OHyv3uNBwNmuFzp4E4kIhoNC8LzU7DEbCuxDVF7WH24r+5mXi2f48z8XiruPcYQv431uXFPVuXETX8TkI1c9E6Zi/dAEDPdi1IOlTyVZqc7iahUWxQfEKjWJIDP+vp2TS3R6TmrNjMhKsHATD85M5Mmr7QWqdxLA1jIomOcBEd4eLk44/jl30Hq6W4vzf/e2Yt+NHKv9NxJKVmFi9LSssi4Q/Ua4e633OvateijYgUfQmPBpaVWr4S6C8inQBEJEZEinZCLQFOxLofbVn7x78DLhZrP34M1lD1d0Ay0FxE4kUkAmt4GBFxAK1V9VvgIaAhEFtGu0UuEpFIexh8MNZ1fL8DrrT3FzfD+qGwqoL5ABlYPyqeEevo+apaDlwm1r73BEquDxwLNLSvTHQP1tB6qMrLNxuobGfmAuAWEQmz82lCSSFPtfO7vLyVK2lnK9Cs6DMjIi4R6V5qvTJj7IMsM0RkgB13TRVyqNDowT2KD4Ib0qc9c1duRVVZtzOJ2MiIoCF5gGYNY4iJDGfdziRUlbkrt3J2r3bFy7//ZT/tWzQKGt7PK/SQW2DtX1uxeR9Oh4NOLZtQXTatW0/bdu04rlUrwlwuhl8wksULFgbFtGlXkuPAs89i7+7dAERGRhIVFQVAvwED8Hl97Nyxo9py+yPyHdiGs3FLpGECOMJwdR2IZ0fwGQTeHT/g6jEEAFeXAXj3WrsxPDt+wNV1IDjDkIYJOBu3xHdgG7giINx6n3FFENauL/7UPQD43YdwtraOc3C26Y0/vbz+QflGn92bTyZfyyeTr2VI347MWbHF+hz/eoC46PCgIXmAZo1iiI0KZ92vB1BV5qzYwtl9OgLQvFEMq7fuB2Dlln3Fu5fO7tORNdt/x+vzk1fgYf3OJDomVs/n+JrzTmfO38cz5+/jGXpqNz5dvBZV5eete4mLjvxDDcmD1XOvyqO2VLXnvhW43d7fvhl4BRhftNDeZzoGeN8uxACPAdtU1WcPO48BbijdsKquEev0qKIi+rqqrgUQ69q6q7DukFO0k8sJvCsiDbF6f/+q5Kj79cC3WPukn1DV30XkE6z97uuwevIPqmpSBfNPsHNNFpGRwHwRubGsjZXhI6ze+Wase/auwRqSjwPm2L1lIYTLCgYoL980wGcfkDZdVf9RxrqvY918YL2IeIDXVPXfIvIasBFIooI7DlWhncuBf9n/TmHAi1hD/ACoamEFMWOxjktQ4OtQ35SKDOzRhqUb93DexJlEhofx5A1nFS+79MlZfPzYKAAmjj6TR2csoqDQx4DubTizR5viuPmrdzDilM5B7R7KymPcS5/hEKF5oxieHTukOtPG5/Px9KTJvPL2DJxOB5/Oms2v27dz2z13s3nDBhYv/Iarb7iO0/r3x+v1kpWZyWP3Wft1mzSN59UZM/Crn5SkZCbceyQfter3xpTn2PbzBtyZWTxy+fWMHHsN/c8/99hsXP3kLXyVmCumWqfCbViAP20vEQOuwZe0He+OVRSu/5ro8+8j9uZpaL6b3LnPAeBP24vnl++IvfEVUB95C14B9SPRjYi5xB5qdzjwbF6Cd5d1ilzely8RNWQcOJyot5Dcr146qvQH9mrH0g27GP7IdCLDw3jqxmHFyy6Z/C6fTLaOt5h47dlMeONrCjxezuzZjoE92wEw5YahPPP+Enw+P+EuJ1Outz6vHVs2YUDPtlz8+Ls4RLh8YHc6t2p6VLmWZdBJXViyZivn3PZ/REW4ePqOy4qXXXTvS8z5u1Venn97Pp8tXUdegYeBf3mWK4aezPirhrJ++37ueO5dsnLy+Hb1Fl763zd8/s+7qz3PitT1YXkpOqK23IBqPs/4z0hEYlXVbY8erAL6q2pSbedVn1Q0LF8XnTj2X7WdQsheXFmtv7Nq3ElvH9sv++oQe0bNnHpWk5yNDz+/vs7rftlR79rscvwpVfrO2bptda0c0m+uUHdsfGbvSw7HGj0whd0wDOMPTKnbPfdKi7uq7sY6qrnOEpGxwF2lZi9X1Wo9R/pIqergqsSJyKNA6ctBzVbVp4502yJyLvBcqdm7VPWSI23TMAzjz66uD8vXi567qr6FdW70H5pdxI+4kJfT5ldY9wI2DMMwqosp7oZhGIZRv1R2vFptM8XdMAzDMEJU/qVV6gZT3A3DMAwjRKbnbhiGYRj1jtnnbhiGYRj1ih7xlcyPDVPcDcMwDCNUZljeMAzDMOoX03M3DMMwjPrGnOduGIZhGPWN6bkbhmEYRj1Tt4t7pXeFM4w/gt3XnPyH+iDH9+9ceVAd43dn13YKIfnp+hdrO4WQnTh9fOVBdYzDFV7bKYSswX1zjvpObe3atq3Sd87uPXtq5a5wjtrYqGEYhmEYNccMyxuGYRhGiGqlOx4CU9wNwzAMI0R1fdjbFHfDMAzDCFFd77nX9R8fhmEYhlHnOJAqPapCRIaLyFYR2SEiD1cQd5mIqIicXHl+hmEYhmGERKr4qLQdESfwMnAe0A24WkS6lREXB9wF/FCV/ExxNwzDMIwQVVdxB04FdqjqTlUtBD4ALioj7gngOSC/Ko2a4m4YhmEYIXIiVXpUwXHAvoDp/fa8YiJyItBaVT+van7mgDrDMAzDCFEI+9PHAeMCZk1T1WlV3Y6IOIC/A2NCyc8Ud8MwDMMIkVRxzN0u5BUV89+A1gHTrex5ReKAHsBisTbaApgrIheq6o/lNWqKu2EYhmGEqKo99ypYDXQWkfZYRf0qYHTRQlXNBJoWTYvIYuD+igq7lZ9hGIZhGCGprlPhVNUL3AF8BWwBZqnqJhGZKiIXHml+puduGIZhGCFyVONVbFT1C+CLUvMmlRM7uCptmuJeA0SkHfCZqvY4ynZ2Ayeramqp+StU9YyjabuK23eramxNb+dYiup1Ok2uux8cDtyLPyVz3ozggDAXzW6dQni7rvjdmRx86RG8qQfA6aTpXyYS3v4EcDjJWfY5mXOnAxB/8ySi+w7Al5XO7w9fWaP5qyp/W7Kf5buziAwTJg9rxwnNow+L25Kcy+QFuynwKv3bNeD+Qa0QERZuT2faygPsOpTPjKu60C0hplryCmt/IpFDxoE48Kz/moIfPgwOcIYRdf69OBM6oXnZ5M59Ds1KASDitCtw9ToH1E/+wml4d68BIO6WN9DCPPD7UfWR8/Y9ADiatydq2O2IMxxVH/lfv4IvaVu1vI7KvP3si2z4fhVxjRsxafp/jsk2KxPW/iSihv4VHA4K131JwcrZwQFOF9Ej78PZojOal0XunGfwZ6YgkXFEX/IoYYnHU7hhAXkLXqn23Jzt+hJ51s2IOCjcuIDCVR+VCggj6rx7cDbviOZnk/vZC8Wfi/BTLyO8xzmo+slf9Bq+PWuRuKZEDb8biWkEqnjWf0Xh2s+Km3P1PZ/wPiPA78e760cKlpb6/12Nwur4wHfdzs4o07Eo7PWSOGgy5iGSn7+T3x68gpjTz8V1XPugkLjBF+HPyea3+y4ha/5MGl9t3YIz5rShiCuc3x++igOPXUvc2ZcS1jQRAPd380h+/tjcqnP57iz2ZRTwyQ3deHRIW55ZtLfMuGe+3ctjQ9ryyQ3d2JdRwIo9WQB0jI/k+ZEd6HtcNf5mEweRQ28lZ/bjuN+4DVfXQTjiWweFhPcchubn4H5tHIU/ziFy8BgAHPGtcXUdiPvN28iZ/TiR59wKUvK1lPPBBNwz7iwu7ACRg8ZSsPx93DPupGDZe0QOHlt9r6USp583lPEvTD1m26uUOIgadjs5syaS/dothHcbjCO+TVBIeK9haL6b7P/eRMHqT4kcfCMA6isk/7t3yFv0es3lNuQWcj+egnv6Hbi6nImjSfDnwtXjHDTfjfvNv1Lw01wiB94AgKNJa1xdzsQ94w5yP5pM1NBbrM+F30f+kjfJmX4HOTMfxNVnRHGbztY9cXU8jZy37yJnxngKV39aM6/L5hCp0qO2mOJec8JE5D0R2SIiH4pItIgMEZG1IrJBRN4UkQiA8uYXEZEoEZkvIjfb027772ARWWy3/4u9PbGXjbDn/SQi/xKRz0onGNB+rIi8ZW9/vYhcFrDsKRFZJyIrRSTBnneBiPxg57wwYP5kO//FIrJTRO4MaGeifXnFZSLyvojcb8/vKCJf2nl+JyIn2POvEJGN9raXVsc/SETH7niT9+E9+Bv4vOSs/JrokwYFxUSfNAj3Uuutyln1DZHdT7UWKEhEJDicSHgk6vXgz8sBoOCXtfjdWdWRYqWW7MxkRNcmiAg9E2PILvCRmuMJiknN8ZBT6KNnYgwiwoiuTVj8ayYA7ZtE0a5xZLXm5Ew8Hn/GATQzGfxePFuW4urULygmrHM/PBu/AcCzdRlhbXoD4OrUD8+WpeDzopnJ+DMO4Ew8vtJtSkR08V+/O61aX09FOvfuQUxc3DHbXmWcicfjT/8df2YS+L0Ubl6Cq3Pwe+/qfDqFGxYC4PnlO8La9rEWeArw7d8EvsKaya1FZ/wZSSWfi63fEdbp1ODcOp2GZ9MiALzbluNs0wuAsE6n4tn6nfW5yErBn5FkjTzkpONP2Wnnn4f/0H4krgkA4b2HU7DqI/B5AdC8zBp5XUWq8/KzNZOfUVO6AP9R1a5AFnAvMB24UlV7Yu0SuVVEIsuaH9BOLDAPeF9VXytjO32Bu7EuW9gB6G+3+V/gPFU9CWhWSa4TgUxV7amqvYBF9vwYYKWq9gaWAjfb85cB/VS1L9bVlB4MaOsE4Fysqy49LiIuETkFuAzojXWJxcDrIk8Dxtt53g8UjXVOAs61t33EB5UEcjZpjjctuXjaeygFZ+PmwTGNm+M9ZMf4ffhz3ThiG5KzaiFakE/rl7+k1T8/I/Pzd/HnHJuCHuigu5AWseHF0wmx4aS4g7+cU9yFJJSKOeiumS9wAImNR7MPFk/7s1ORuPigGEdsPP4sO0b9aEEuEtUAiYvHH7CuZqcisfa6qsSMmkrs9S/i6n1ucUz+N9OIHDyWuL++ReTgm8ivwaHXus4R1zTo/fNnp+Io/d7HxePPtvfsBbz3NU1iA7YLaHYajtj4UjFNgnKjIAeJisMRG48GrOsP/FwUrdugOc7mHfAdsHbJOBq3JKxVN2JGv0D0qKdwJHSqoVdmMT33P699qrrcfv4uMATYpapFOwdnAAOxfgSUNb/IHOAtVX27nO2sUtX9quoHfgbaYRXYnaq6y455v5Jch2Jd2xgAVU23nxYCRT3+n+y2wToP8ysR2QA8AHQPaOtzVS2wjxNIARKA/sAcVc1X1WysHyuISCxwBjBbRH7G+kGSaLezHJhuj1Y4y0paRMaJyI8i8uPMHQfLCqk2ER17oH4f++4Yzv57LqThiGsJa3Zc5SsaR8w98yHcM+4m58PHieg7Emcr62MW3ncEeYteJ/vVseQveo3o4XfVcqbGMeeKJPrCh8j/9nUozLPmOZxIZCw5Mx8gf+l0oi94sOI2jpKjio/aYop7zdFS0xlH2M5yYHjRcHsZCgKe+6jegyQ9qlr0OgLbfgn4tz3ScAsQOM4bSj4OIENV+wQ8ugKo6l+Bx7Au7vCTiMSXXllVp6nqyap68uhOlQ1OgO9QCmHxCcXTYU2a40tPCY5JTyGsiR3jcOKIjsXvziTmjHPJW/89+Hz4s9LJ37aO8A5dK91mdZi17iCj39vC6Pe20DTGRVJALzzZXUjzgF46QPPYcJJLxTQrFVOd1J2GxJW8/464pmh28FC5352Go4EdIw4kIhrNy7J6cwHrSlxT1B5mL/6bm4ln+/fFw/XhPYbg3bYCsIb4qzKMX19ZPfXg995f+r3PTsMRZ58mHfDe1zR1B2wXrFGaUrtQ1H0oKDciYtC8bPzuNCRgXUfA5wKHk+gLH8azZQneHStL2spOw7PdmvYnbQf11+gIhem5/3m1EZHT7eejgR+BdiJSNFZ0HbAE2FrO/CKTgHQCetZVsBXoYB+1D1DZIdwLgNuLJkSkcSXxDSm5gtINVchnOXCBiETavfWRAKqaBewSkSvs7YqI9Lafd1TVH+zTQQ4SfAWnI1KwczNhLVoT1qwlOMOI6TeM3J+Cd+fnrllK7MCRAPw/e/cdHlWV/3H8/ZlJQkIgFOmKoogoKIhdihXbz97XwqKubVXWta1lLci69nXXZV3Lrh0b2AALiKjYRQUBRWkCokKoEkqAJPP9/XFvIAmpErgzs9/X88yTuXfO3HyCMWdOuefk7nMoa775HIDixflkdwlGE9QgmwaddqXo5zmbGqlWTuvekmfP2oVnz9qFgzo25Y1vl2JmTJm/ikYN4rTIzSxXvkVuJrlZcabMX4WZ8ca3SzlwhyabLV/J/OnEm7VDTVpDLIPMXQ6gaGb5jauKZ35G5q6HApDZuTfFP0wGoGjmZ2TucgDEM1CT1sSbtQu6WTMbQFZO8ObMBmR06EFi8VwAEiuXEm+/GwDxbbuTWPbzZvvZkl3J/OnEmrcjFv7bZ3U5kKIyFR5A0cxPydqtLwCZO/eheO6kLZNtwQxiTduivFbB70XnPhTPGl8+26zxZHY9BICMnXpREv5eFM8aT2bnPsHvRV4rYk3bUrJgBgDZhw+gZMk81n05ovy1Zn5GRvh7EWvWDuKZm/VDTKZitXpExW+F23ymAZdKegyYCvwB+JSgCzqDYFWih8xsraRzK56vcK3Lgcck3W1mNfY1mVmhpEuAUZJWhdeszm3AA5K+Jmht3wq8XE35gWHeZQTj89tXUxYz+1zSCGAykA9MAUpnu5wFPCjpRiCTYAx/EnCPpE4EGyuNDc9tmkQJS5+4h9bXDoZYnJXjRlD00/c0Pfki1s7+ykeAoAAAIABJREFUlsIJ77PyveG0+P0gtv7bKyRWFbBo8A0ArBgzlBYX3UK7u14AiZXjRlI0byYALS79K9m77Em8cVO2Gfw6v7z4CCvHDd/kuJXp1SGPj+Ys54QnvyE7I8Yth223/rUzn/mWZ88KehOuO7g9A8fMZW1xgp7bNaFXh6AF8+7MX7hn3DyWFRbzx+Gz2KllDv86sdOmhbIEhW8/RO6pg4Jb4aaMIbHkBxr0PouSBTMonjmedZPfouHRV9HogkewNStZPeIuABJLfqDouw9odN6DYCXB7ViWQA2bknvijcH1YzGKpo6jeHZwi1zhqMHkHHohxOJY8TpWjx68afnr4NFb72L6V1NYubyA60/5Lcecexa9jj6i5jduLpag8K0HyT39NlCcdZPfIrH4B7L79KN4/nSKZ37GukmjaXjsNcGthYUrWD38zvVvz/v9E5DVEMUzyOzUk5Uv/JnEksrvwPg12da88wgNTx6IYjHWfT2WxJJ5NOh5JiX5MymeNZ6iKWPIOOoKGp33UHAr3Ov3ApBYMo+i6R/R6Jx/YYkEa8Y+DJYgvvUuZHU9mJJFc8jo93cA1n44hOLZX1L09dtkHzGA3P7/hJJiCt/8R/38HFWIcrJcbWhDr6tLJ5IamdnKsDv/AWCGmf09CfI0JJicd6GZTaiv6885a6+U+kXeqtcmVqgRSKxcEXWEOvnyt5v3j/vmsMcTW+aWyvoUy9x8Qz6bS95Vwze5Zj56p+61+pvz+vRJkXwK8JZ7+rpAUn8gC5hIMFktSo9I6kIwPv9kfVbszjm3pdVyO9fIeOWepsJWermWetj9X3Fq8UdmdimbmZmdWXMp55xLDVFOlqsNr9z/h5jZ48DjUedwzrlUF+Vkudrwyt0555yro7i33J1zzrn04mPuzjnnXJrxMXfnnHMuzXjL3TnnnEszXrk755xzacZnyzvnnHNpxmfLO+ecc2nGu+Wdc865NOOVu3POOZdm/FY457aAvB0bRx2hTjLbVrtLblLKbNk+6gh1koo7rE04Z8ttX1tfrt7vyKgj1NmEqzb9Gt5yd84559JMls+Wd84559JLPOoANfDK3TnnnKsj75Z3zjnn0oxX7s4551ya8W5555xzLs1k+a1wzjnnXHpJ9m755J7L75xzziWheC0ftSHpSEnTJM2UdF0lr18paaqkyZLGStqupmt65e6cc87VUX1V7pLiwAPAUUAX4AxJXSoUmwjsZWbdgBeBu2u6rlfuzjnnXB3VY8t9H2CmmX1vZuuA54HjyxYws3fNbHV4+CmwTU0X9TF355xzro7qccvXrYF5ZY5/BPatpvzvgDdruqhX7s4551wdZWG1KifpQuDCMqceMbNHfs33lHQ2sBdwYE1lvXJ3zjnn6qi2k+XCiry6yvwnoOyuTNuE58qR1Bf4M3Cgma2t6ft65e6SiqRzCCaOXLY5rp+54940POoyUJy1E15nzYfPlS8QzyT3pOvJaLsTVljAymG3kvgln4wd9qThYRdCPANKiln91kMUz54ImQ1odNpA4s3aYZagaNrHFL79n80RHQAz466Rk/hw2gKyM+P85dS92GXrZhuVm/rjMm4a9gVri0vo3bkN1x7bHUk8OGYqL30+m+a5DQAYcERX+uzctt4z3v7cON6fMpucrExuP+9wumzXaqNy38zJ54bH3mJNUTEH7LY9N5xxIJL49oeF3Pr0O6wtKiYjFuOmsw+h2w5tABj/3TzueH4cxSUJmjXK4alrT63X7AAZ2+9JTt+LIRZj3aRRrP10WPkC8UwaHnMV8TadsMICVg+/g8TyhSi7MQ1P/DMZbXdi3ZQxFI55sN6z/RpP3fkPpnwynsbNmnLzE/+OOg4APQ88gKtvvpF4PM4rLwzliQcfLvf6yWedwWn9ziaRKGH1qtXcdv2NzJ45k4yMDG6663Z27tqVjIw4r738Ko//+6FIfoZ4/d0J9znQSdL2BJX6b4AzyxaQ1AN4GDjSzBbW5qJeubuUICnDzIo37SIxGh59OSueuoZEwSLyLnyIddM+JrFo7voiDfb4P6xwBcv/eTZZux5MzmEXsWrYIGz1clY8ewO2YgnxVh1o3O9ufvnbaQCs+egFiud8BfEMGvf/G5k77kPRzPGbFLUqH05bwA+LVzLy6iOYMm8pt706kWcuPWSjcre9OpFbTt6D3do359LHP+Kj6fn07hxUkP16d6L/ATttlnwA70+Zw9z8ZYy6/Rwmf7+AW58eyws3nrFRuUFD3mFQ/75026ENF/3jVT74eg4H7LY9fxv2IZccty8H7LY94ybP5m8vfsCTfzqVgtVrGDTkXR654gTabZXHkoLVlXz3TaQYOYdfyqrnbyCxYjGNz7mfohmfkVjyw/oiWd0Ox9asZMXDvyNzlwPJPug8Vg+/EytZx5oPnibeYjviLWu8U2mL2f+ovhx00jE8cft9UUcBIBaLce2ggVxydn/yFyxgyIiXGTdmLLNnzlxfZtTwkbz0TPDB+4C+h3LVTTdwWf/z6Pt/R5GVlcXpRx5NdnY2L749ilEjRjL/x40auptdvJbd8jUxs2JJlwGjCToEHjOzbyQNAr4wsxHAPUAjYJiCsf4fzOy46q7rs+XdFiXpVUlfSvomHItC0rmSpksaD/QqU/YJSQ9J+oxa3PpRk4ytdyax9GcSy+ZDSTHrvn6HrJ17lSuTtXMv1n01GoB1U8eRuf0eAJQsmImtWBI8XzgHMhpAPBOK1gYVO0BJMSXzZxBr0nJTo1bp3anzOXaP7ZBEt223YkVhEYsKCsuVWVRQyKq1RXTbdiskcewe2/HONz9vtkwVvfPVLI7vuQuS6N6xLStWr2PRL6vKZ/xlFSsL19G9Y1skcXzPXRg7cRYAEqwqXAfAysK1tGraCIDXP53GYXvsSLut8gDYKq9hvWePt92JxLKfSSxfAIni4Heg037lymR22p91U94GoOi7D8jYbvfghaK1lPz4DZSsq/dcm6JT913Jbdw46hjr7bp7d36cO5ef5s2juKiI0SNf56DD+5Yrs2rlyvXPcxrmYBZUpIaRk9OQeDxOg+xsitYVsWrFSqIQV+0etWFmb5jZTmbW0cz+Gp67OazYMbO+ZtbazHYPH9VW7OAtd7flnWdmSyXlAJ9Leh24FdgTWA68S3BPZ6ltgJ5mVrKp31h5LShZvqFHK7F8ERnb7FK+TOMWlBSEZRIJbO1K1DAPW12wvkxmlwMomT8DSorKvzc7l8yd9mfNpy9tatQqLSwopHXTnPXHrZvksLBgDS3zcsqUWUPrJhXLbPgA8PzHsxg5YS5dtm7G1Ud3I69hVv1mXLaKNs03VCatmzUi/5eVtGyau/5c/i8rad2sUZkyjVm4LPgAcN1vDuKCv7/CPUM/IGHGM9efDsCc/GUUlyTof/cwVq0pol/f3Tm+Z8XbgTdNrHELEisWrT9OrFhMRrvOFcpsRWLF4uDAEtja1SgnDysswNWsZevWLPh5/vrjhfMXsOvu3Tcqd1q/sznr/PPIzMzkojPPBmDsG6M46LC+vDX+E7JzsvnbX/5KwfLlWyx7WZmxRCTft7a85e62tD9ImkRwr2Z7oB/wnpktCu/xfKFC+WH1UbHXl3jLDjQ87EJWjazQxRmLkXvKTaz57OWgZyBJnbbfDrz2pyMZ+oe+tMzL5t7XJ0cdaSPPvzeZ604/gHfuPZ9rf3MgNz0xBoCShPHN3IU8ePkJ/OeKE3lw5HjmLFgWcVq3uQx9egjHH3gI/7zzbs4fcCkAXbt3o6SkhCP27ckxfQ7i7PN/x9bt29dwpc2jPlvum4NX7m6LkXQQ0BfY38y6E7TQv6vhbauqekHShZK+kPTFk1/W3O1sBYuJN9kwsSvWpOWGFlhpmRWLieeFZWIx1KDR+la78lrQ6DeDWPXynSSWlf9+ucdeTWLJT6zdDK325z+ZxWn3v81p979Ny8bZ5P+yoRWev7yQVnnZ5cq3yssmf3nFMkFLfqvG2cRjIhYTJ+29PV//WD+V47PvTOLEgUM4ceAQWjbJZcHSFRu+/7KVtG7aqFz51k0bkb9sZZkyK2jVLGjZD/94KoftuSMAR+7ViSmz84P3NGtEr67b0bBBJs0a57DXTlvz3bxF1KfEisXEGm8YVgla8ksqlFlCrHGL4EAx1KCht9rrYFF+Pm3abZjE2aptGxbm51dZfvTI1zjosMMAOOr44/hk3AcUFxezbMlSJn35JV267bbZM1cmLqvVIypeubstqQmwzMxWS9oZ2A/IAQ6UtJWkTKDW05/N7BEz28vM9uq/Z7sayxf//B2x5lsTa9oG4hlk7XoIRd99XK7Mumkfk7X7EQBkdTmQotnBCIGyc2l81p2sfvs/FM/7utx7cg45D2XnsnrUv2obvU5+s39Hhl7el6GX9+Xgru0YOWEuZsbkH5bQKDuzXJc8QMu8HHIbZDL5hyWYGSMnzOXgLsEf07Lj8+988zM7ts6rl4xnHtKdVwaezSsDz+bQHh0Z/vG3mBmTZs2nccOscl3yAC2b5tIoJ4tJs+ZjZgz/+FsO2b0jAK2a5vL5tB8B+PTbeWzXuikAh+zekQkzfqa4JEHh2iImf7+Ajm2b10v+UiXzpxNr3o5Yk9YQywh+B2Z+Wq5M0cxPydotGCPO3LkPxXMn1WuGdPfNpMm077Ad7bbZhozMTI449mjGjRlbrkz7DhsmJPY55GDmzZkDwPyff2bvnsEciOycHHbr0YM5s2ZtsexlxWS1ekTFx9zdljQKuFjSt8A0gq75+cBA4BPgF+CrzfbdEwlWv/FPGve7G2Ix1k58k5JFc8g5+FyKf55G0bSPWTvhdRqddANN/jAkuBXuxb8A0GCfE4k3b0fOgb8l58DfArDi6WsgnkHOgf0oWTSXvIuCW1nXjn+FtRPe2Cw/Qp/ObfjwuwUcc89osjPjDDp1r/WvnXb/2wy9PKh0/nxCj+BWuKISenVuvX6m/N/f/JppP/+CBO2a5XLTiT3qPeMB3Trw/pTZHHn9E2RnZfDX8w5f/9qJA4fwysBg/PSmsw/hhkffYm1RMX1268ABu3UA4Nb+fbnjuXGUlCTIyoxz628PBaBju+b03m07TrhlCDGJUw7oSqdtWtRveEtQ+NaD5J5+GyjOuslvkVj8A9l9+lE8fzrFMz9j3aTRNDz2Ghpf9ChWuILVw+9c//a83z8BWQ1RPIPMTj1Z+cKfy820j8Kjt97F9K+msHJ5Adef8luOOfcseh19RGR5SkpKuOvmW3ngqceJxeOMGDqM72fM4OIrLmfqlK95/+2xnN6/H/v26kVxcREFywu4+ao/ATD0qSEMvOcuhr31JpIYMexFZnw3LZKfI8pWeW2odBaic6ls6S0Hp9QvcsPd9486Qp1ltoxmbPPXWvHhiKgj1NmEcwZHHaHOrt7vyKgj1NmEOTM3eTR8XM8DavU358CP349k5N1b7s4551wdZcaTuz3hlbtzzjlXR1GOp9eGV+7OOedcHcViXrk755xzaSXulbtzzjmXXrzl7pxzzqUZr9ydc865NBPP8MrdOeecSyvecnfOOefSTCwedYLqeeXunHPO1ZG33J1zzrk0I2+5O+ecc+klwyfUOeecc+nFW+7ObQGzP1gbdYQ66bpbcdQR6izerFXUEeoklpkVdYQ6S8Ud1u79dFTUESIRi0WdoHpeuTvnnHN15C1355xzLs145e6cc86lGe+Wd84559JMLEtRR6iWV+7OOedcHSnulbtzzjmXVhTzyt0555xLK4on96C7V+7OOedcHXnl7pxzzqUZH3N3zjnn0oyyMqOOUK3k7ldwzjnnkpDisVo9anUt6UhJ0yTNlHRdJa83kPRC+PpnkjrUdE2v3J1zzrk6Ujxeq0eN15HiwAPAUUAX4AxJXSoU+x2wzMx2BP4O3FXTdb1yd8455+oqHq/do2b7ADPN7HszWwc8DxxfoczxwJPh8xeBQyVVO+jvY+7OOedcHSlWb4vLbw3MK3P8I7BvVWXMrFjScmArYHFVF/XKvZ5JagqcaWb/rqZMB6CnmT1bw7U6AK+Z2a71GLFOJD0RZnixHq51ELDOzD7e1GvVh7y996X9ZX+EWJzFb4wk/7mny73eqNvutL/0cnJ26Mj3f7mFX95/F4Cs1m3oOOgOkFBGBgtfeZHFI1/dLBnNjLten8KH0xaSnRnnLyf3YJetm25UbupPv3DTSxNYW5Sgd+dWXHv0bpT9YP/khzO5781veO+GI2mW24DPv1/MH4d8xtbNGgJwSNd2XHxI582S/6+Pvsa4CdPIbpDFnZedTNeOW29U7u/PvMWr702kYFUhE58duP7859/M5vbHXmfa3AXcd+XpHNlzt3rJFe/Qg+yDL0CKse7rMawb/1KFAhnkHHUF8VYdsTUrWP3aPVjBQgCy9jmZrF0PwyzBmnf+Q8nciahxC3KO/CPKbQpmFE0ezbqJr62/XGaPo8na/f8gkaB49hesff9J6kvPAw/g6ptvJB6P88oLQ3niwYfLvX7yWWdwWr+zSSRKWL1qNbddfyOzZ84kIyODm+66nZ27diUjI85rL7/K4/9+qN5y/VpP3fkPpnwynsbNmnLzE1X+GY2csmq3pbCkC4ELy5x6xMwe2SyhyvDKvf41BS4Bqvut7ACcCVRbuaehg4CVQPSVeyzGtpdfzfRrLqdo0UJ2fvBRln/8AWvmzllfZF3+AubcdRutTzuz3FuLlizmu8suxIqKiGXn0OWxISz/+EOKllT5IfpX+3D6Qn5YvIqRVx7KlHnLuG3EJJ75/YEblbtt+CRuOWF3dmvfjEuf/JSPpi+kd+fWACz4pZBPZiykbdOccu/p0WEr/vXb/eo9c1nvT5jOnPlLeOuBq5g0fR4DHxnOsLsu2ajcwXvtzFlH7ccRl91X7nzblk25Y8DJPDb8w/oLpRg5h17EqhdvwVYsIfeseymeOZ7E0g2Np8xdD8PWrGTlYxeT0bkP2Qf0p/C1e4g1b09m5z6sfPIylNuc3FMHsfKxSyBRwppxj5FY+D1k5pB79t8onjuJxNJ5xNvvRmbHfVn11OVQUoxymtTbjxKLxbh20EAuObs/+QsWMGTEy4wbM5bZM2euLzNq+EheeuY5AA7oeyhX3XQDl/U/j77/dxRZWVmcfuTRZGdn8+Lboxg1YiTzf/yp3vL9Gvsf1ZeDTjqGJ26/r+bCEVK8dtVnWJFXV5n/BLQvc7xNeK6yMj9KygCaAEuq+74+5l7/7gQ6SvpK0j3h42tJUySdXqZMn7DMFZI6SPpA0oTw0bM230jSOZKGS3pP0gxJt5R57WxJ48Pv8XA4aQNJZ4RZvpZ0V5nyKyX9XdI3ksZKalnJ99tT0jhJX0oaLaltNdn+IGmqpMmSng97IS4Grggz9ZF0bDjzc6KktyW1lhQLf5aW4XVi4QzRjfJsitydu7Dmpx9ZN/9nrLiYZe+8TdOefcqVWZe/gMLvZ2GJRLnzVlyMFRUFP2dWZrkWcn1799v5HNujPZLotm1zVqwpYlHBmnJlFhWsYdXaYrpt2xxJHNujPe98O3/96/e8MYUrjuxKFHfljh0/lRMO6oEkdu+8LQWr1rBwacFG5XbvvC2tmudtdH6bVs3YuUNbYvW41Ge8TScSvyzAludDopiiaR+QseM+5cpk7rgvRd+8A0Dx9I+Ib9sNgIwd96Fo2gdQUowVLCTxywLibTphq5YFFTtAUSGJpT+ixs0ByOp+JGvHvwQlxQBY4fJ6+1l23b07P86dy0/z5lFcVMToka9z0OF9y5VZtXLl+uc5DXMwsyAHRk5OQ+LxOA2ysylaV8SqFSuJWqfuu5LbuHHUMWpWf2PunwOdJG0vKQv4DTCiQpkRQP/w+SnAO1b6H7IK3nKvf9cBu5rZ7pJOJqjQugMtgM8lvR+WudrMjgGQ1BA4zMzWSOoEPAfsVcvvtw+wK7A6vP7rwCrgdKCXmRVJ+jdwlqS3CWZZ7gksA96SdIKZvQrkAl+Y2RWSbgZuAS4r/SaSMoHBwPFmtij8oPJX4Lxq/h22N7O1kpqa2S+SHgJWmtm94TWbAfuZmUk6H/iTmV0laQhwFvAPoC8wycwW1fLfo1YyW7SkaGH++uN1ixeRu0vFCarVvL9lK3a8/V6yt96GHx/+12ZptQMsLFhD6yYbWtyt83JYWFBIy7zsMmUKad1kw3HrJjksDD8AvDt1Pq3ycujcduPW4uQflnLq4Hdp2TibK4/qyo6tN65cN1X+0gLatNjwvdtslUf+0oJKK/ItRY22IrFiw38vW7GEeNudKpRpvqGMJWDtKpTTmFijrSiZP219ucSKxajRVuXfm9eKeKsdKJk/HYBYs3ZkbNOF7N5nY8XrWDPucRL5M6kPLVu3ZsHPGz7ILZy/gF13775RudP6nc1Z559HZmYmF515NgBj3xjFQYf15a3xn5Cdk83f/vJXCpbX3wePdFebmfC1EY6hXwaMBuLAY2b2jaRBBH+TRwCPAk9LmgksJfgAUC2v3Dev3sBzZlYC5EsaB+wNVGy6ZAL/krQ7UALsRO2NMbMlAJJeDr9nMUEF/nnYqswBFobf+73SilLSM8ABwKtAAnghvOYQ4OUK36czwYeIMeE148B8qjYZeEbSq+H1K7MN8ELYA5AFzA7PPwYMJ6jczwMer+zNZceybui8Aye1a11NnPpVtGgh317wWzK3akHHv9zJsvffpXjZsi32/WujcF0x/x03nYfO3bgjaJd2TRh1zeE0bJDBB9PyueKZ8Yy8sm8lV3F1kplNw+OuZc27/4V1hcG5WBxlN2LVs9cQa9OJhsf+iZX/vbD669SzoU8PYejTQzjyuGM5f8Cl3HLVn+javRslJSUcsW9PGjfJ49Ghz/PZhx/z07x5NV/QQaz+qk8zewN4o8K5m8s8XwOcWpdreuWeHK4A8gla+DFgTfXFy6nYNWOAgCfN7PqyL0iqeHtFXa4r4Bsz27+W7z+a4IPDscCfJVU2E2owcJ+ZjQgn2w0EMLN5kvIlHULQM3FWpQHLjGV9eUjParuoKipavIjMVhs+DGS1aEnRorp3DhQtWUzh7O9ptNvu6yfcbarnP/2elz+fC0DXbZqRv7xw/Wv5BYW0yis/dt4qL4f85Rt+ZfKXF9IqL5sfl67mp2WrOW3wu+F71/CbB8bxzO8PoEXjDS39Pp1bc/uISSxbtZZmuQ02Of8zb37C0DFfALDbjluzYPGG1uCCJQW0jrDVDmArlxBr3GL9sRpvRWLlkgpllhJr3IKSlUtAMWiQixWuILFyCSrz3ljjFljpe2NxGh53HUXfjqN45qcbrrViCUUzguPEghlgCZSThxVuPDxRV4vy82nTbsPoWKu2bViYn19l+dEjX+P62wYBcNTxx/HJuA8oLi5m2ZKlTPryS7p0280r91qq7Zh7VHzMvf6tAEoHjD4ATpcUD8eMDwDGVygDweSI+WaWAPoRtIpr6zBJzSXlACcAHwFjgVMktQIIX98u/N4HSmoRjsGfAYwLrxMjGMuBYLJfxRlM04CWkvYPr5kpqWtlgSTFgPZm9i5wbfjzNari5y6dONKf8v5L0IMwLOz5qFervvuW7K23IatNW5SRQbND+vLLJ7WbtJXZouX6mbLxRo1ptGs31sybW2/ZfrPfDgwdcDBDBxzMwbu0YeTEeZgZk39YSqMGmeW65AFa5mWT2yCDyT8sxcwYOXEeB+/Slk5t8njvhqN485rDefOaw2mdl83zlx5Ii8bZLF6xZv3Y65R5y0gYNG1Yu9m/NTnrqP0Zft8Aht83gL77dOHV9yZiZnw17QcaN8yOtEseoGTBDGJN26K8VhDLILNzH4pnjS9XpmjWeDK7HgJAxk69KPlhMgDFs8aT2bkPxDNQXitiTdtSsmAGANmHD6BkyTzWfVl+uLRo5mdktA8+28aatYN4Zr1U7ADfTJpM+w7b0W6bbcjIzOSIY49m3Jix5cq077Dd+ud9DjmYeXPmADD/55/Zu2cwoTI7J4fdevRgzqxZ9ZLrf4GyGtTqEZXk/uiRgsxsiaSPJH0NvEnQPT2JoCX8JzNbIGkJUCJpEvAEwcz6lyT9FhhFMGZeW+OBlwi6uIeY2RcAkm4kGFOPAUXApWb2qYKlDd8laIm/bmbDw+usAvYJ37eQYMy+7M+1TtIpwD8lNSH43fkH8E0lmeLAkLCcgH+GY+4jgRfDHoQBBC31YZKWAe8A25e5xgiC7vhKu+Q3WaKEHwbfR6e7/o7icRa/+Rpr5sym7Tnns3r6dyz/+EMadt6FjoPuIN6oMU337027c37H1PPOJnu7Dmxz8QBKO0nyhz7Hmtnfb5aYfTq35sPp+Rxz39tkZ8YZdFKP9a+dNvhdhg44GIA/H9eNm16ayNriEnp1ak3vnVpVe90xX//M0PFzyIiJBplx7jp9r80yMfDAPTszbsI0Drvkb+Q0yOT2y05e/9rxVw5m+H0DALj7qTd57f1JFK4t4oDz7+TUvnsx4Dd9mTzjRy67awgFqwp59/NvGfzCWF6//4+bFsoSrHnnERqePBDFYqz7eiyJJfNo0PNMSvJnUjxrPEVTxpBx1BU0Ou+h4Fa41+8FILFkHkXTP6LROf/CEgnWjH0YLEF8613I6nowJYvmkNHv7wCs/XAIxbO/pOjrt8k+YgC5/f8JJcUUvvmPTctfRklJCXfdfCsPPPU4sXicEUOH8f2MGVx8xeVMnfI17789ltP792PfXr0oLi6iYHkBN1/1JwCGPjWEgffcxbC33kQSI4a9yIzvptXwHTe/R2+9i+lfTWHl8gKuP+W3HHPuWfQ6+oioY22kHu9z3yxUw4Q7l8QknQPsZWaX1VS2FtdaaWaNNj1V/ZC0F/B3M+tTY2Hq3i0fta6X9I46Qp1l71JxXY3kVjDqqagj1NlBgyv7rJzc7v10VNQR6uyQNjtu8ifZwheurNXfnJzT74tk+zhvubukE/Yu/J4qxtqdcy5qyT69rKc1AAAekElEQVTmntzpHACSjmDjjQJmm9mJBN36m+zXttolPQD0qnD6fjP71d3pZnYnwVoAzjmXnLxyd5vKzEYT3AOZdMzs0qgzOOfclpbsY+5euTvnnHN1pKzsmgtFyCt355xzro685e6cc86lGx9zd84559KLz5Z3zjnn0k09bRyzuXjl7pxzztWRMn1CnXPOOZdWvFveOeecSzfeLe+cc86lF9Xjfu6bQ3Knc84555JRknfL+65wzlVD0oVm9kjUOerCM29+qZYXUi9zquVNNrGoAziX5C6MOsCv4Jk3v1TLC6mXOdXyJhWv3J1zzrk045W7c845l2a8cneueqk45ueZN79UywuplznV8iYVn1DnnHPOpRlvuTvnnHNpxit355xzLs145e6cc86lGa/cnXPuV5DUTFK3qHNURlJc0r1R56grSVtFnSFdeOXuXBUk9ZZ0bvi8paTto85UFUl3S8qTlClprKRFks6OOldlJE2RNLmqR9T5qiPpvfDfuTkwAfiPpPuizlWRmZUAvaPO8St8KmmYpP+TpKjDpDKfLe9cJSTdAuwFdDaznSS1A4aZWa+Io1VK0ldmtrukE4FjgCuB982se8TRNiJpu/DppeHXp8OvZwGY2XVbPFQtSZpoZj0knQ+0N7NbJE02s6RrwUt6ENgaGAasKj1vZi9HFqoGYYXeFzgP2BsYCjxhZtMjDZaCknvle+eicyLQg6B1hpn9LKlxtJGqVfr/8tEEH0KWJ2vDx8zmAkg6zMx6lHnpOkkTgKSt3IEMSW2B04A/Rx2mBtnAEuCQMucMSNrK3YLW5hhgjKSDgSHAJZImAdeZ2SeRBkwhXrk7V7l1ZmaSDEBSbtSBavCapO+AQuD3kloCayLOVBNJ6mVmH4UHPUn+ocJBwGjgIzP7XNIOwIyIM1XKzM6NOkNdhWPuZwP9gHxgADAC2J2gByJph8aSjXfLO1cJSVcDnYDDgDsIugmfNbPBkQarRjgOvNzMSiQ1BPLMbEHUuaoiaU/gMaBJeOoX4DwzmxBdqtQnaTBBC71SZvaHLRinTiRNJximedzMfqzw2rVmdlc0yVKPV+7OVUHSYcDhgIDRZjYm4kjVClu+HSjTI2dmT0UWqJYkNQEws+VRZ6mJpJ2AB4HWZrZrOFv+ODO7LeJo60nqHz7tBXQBXgiPTwWmmtnFkQSrBUkyr5TqhVfuzlVDUh7lK8ulEcapkqSngY7AV0BJeNqSvJXWGrgdaGdmR0nqAuxvZo9GHK1KksYB1wAPl84XkPS1me0abbKNSfoU6G1mxeFxJvCBme0XbbKqhcNJfwK6EswZAMDMDqnyTa5SPubuXCUkXQTcSjBunSBovRuwQ5S5qrEX0CXFWj1PAI+zYWLadIJWZtJW7kBDMxtfYbJicVRhatAMyANKP5A2Cs8ls2cIfgeOAS4G+gOLIk2Uorxyd65yVwO7mtniqIPU0tdAG2B+1EHqoIWZDZV0PYCZFUsqqelNEVssqSPhmLakU0jef/M7gYmS3iX4cHoAMDDSRDXbyswelXS5mY0Dxkn6POpQqcgrd+cqNwtYHXWIOmgBTJU0HlhbetLMjosuUo1WhbOjSyvK/YBkH3e/lGAr0p0l/QTMJpjdnXTM7HFJowlmnn8LvAn8HG2qGhWFX+dLOpogb/MI86QsH3N3rhKSehB0GX9G+coyKcewJR1Y2fmw9ZOUJO0BDAZ2Jeh5aAmcYmZJvUodrL81MmZmK6LOUpVwoZ3LgW0I5mLsB3ySzOPXko4BPgDaE/xu5AEDzWxkpMFSkFfuzlUibAF/CEwhGHMHwMyejCxUDcIJanuHh+PNbGGUeWpDUgbQmaDbeJqZFdXwlkhJurKS08uBL83sqy2dpzqSphD8Pnwarl64M3C7mZ0UcbQqlV33oLpzrmZeuTtXidJlRqPOUVuSTgPuAd4jqCj7ANeY2YtR5qqMpGorlyRfHvVZgsmLpS3JY4DJBLcgDjOzuyOKthFJn5vZ3pK+AvY1s7WSvjGzrlFnq4qkCWa2R03nXM18zN25yr0p6UKCP+Jlu+WT8lY4ghnne5e21sNbit4Gkq5yB46t5rWkXh6VoIt7DzNbCev3IHidYLLal0DSVO7Aj5KaAq8SLOe6DJgbcaZKSdof6Am0rNA7kgfEo0mV2rxyd65yZ4Rfry9zLplvhYtV6IZfQpIu5ZqKy6KW0YoyH/YIJoC1NrNCSWureE8kzOzE8OnAcMZ8E2BUhJGqk0Vwq14GUHYPhwLglEgSpTiv3J2rhJml2hrWo8KZ0c+Fx6cDb0SYp0apuIgNwX3Yn0kaHh4fCzwbTrCbGl2s6iXzxEpYn2+cpCfKbCwUAxqZWUG06VKTj7k7V4akQ8zsnarGhZN8PPhkgiVHIViJ7JUo89RE0puEi9iYWfdwct1EM9st4mjVkrQ3QRcyBBvIfBFlnnQSzmm4mGCVxc8JuuXvN7N7Ig2Wgrxyd64MSbeGe3Q/XsnLZmbnbfFQaarMhK/1kxdL96WPOlt1JMWB1pRflviH6BKlj9L//pLOAvYg2P73SzPrFnG0lOPd8s6VYWa3hE8Hmdnssq9JSrquekkfmllvSSsovxOYCD6M5EUUrTZSbhEbSQOAWwi2Iy1hw7LEXvnUj8xwDfwTgH+ZWVHptsuubrxyd65yLxG0HMp6EdgzgixVMrPe4dfGNZVNQlcS7NXdUdJHhIvYRBupRpcDnc1sSdRB0tTDwBxgEvC+pO0IJtW5OvJueefKCBf66EpwS9M1ZV7KI7hvPCnvEZb0tJn1q+lcsknBRWzeBQ4r3WnNbV4KduiJl9nZrn8yLySVTLzl7lx5nQkWJmlK+fuxVwAXRJKodsp96AgrzaTqZahI0qXAM2b2TXjcTNIZZvbviKNV53vgPUmvU379g/uii5S+wl0Oy36Quhzwyr0WvHJ3rgwzGw4Ml7S/mX1SVTlJ15vZHVswWpU5gBuAHEml3ZcC1hFscJLMLjCzB0oPzGyZpAuAZK7cfwgfWeHDbVmquYgD75Z37ldJtiUxJd1hZtfXXDJ5hGufdyvdgz6chT45WYc+XPSS7f+7ZOYtd+d+naRqQZjZ9ZKaAZ2A7DLn348uVY1GAS9Iejg8vojkXUENWL+s758IhkHK/jsn7U5raSap/r9LZl65O/frJFWXV1XbewLJXOlcS1Ch/z48HgP8N7o4tfIM8ALBvIyLgf7AokgT/W/x3eFqybvlnfsVkm3XuFTc3jMVSfrSzPaUNLl0YZXSxXiizpYOUnRJ4qSUlBtLOJcChkUdoII1ZrYGQFIDM/uOYOZ/0pLUS9IYSdMlfS9ptqTvo85Vg9Jb9eZLOlpSD6B5lIHSzBPAaKBdeDwd+GNkaVKYd8s7V4akwVTT5W5mfwi/3r7FQtVOymzvWcajwBUEW6WWRJyltm6T1AS4ChhMsP7BFdFGSistzGxoeBcIZlYsKVV+N5KKV+7OlVe6CUgvoAvB+CrAqST3rl+ptL1nqeVm9mbUIerCzF4Lny4HDo4yS5pKuSWJk5WPuTtXCUmfAr3LrIyVSbDT2n7RJitPUrVdwma2dEtlqStJdwJx4GXKLwgzIbJQNQhny18AdKD8xjG+oVA9kLQHQY/IrsDXhEsSm9nkSIOlIG+5O1e5ZgRdrqWVY6PwXLL5kqCVU9ktQgbssGXj1Mm+4de9ypwzknuG/3DgA+BtUmcoIWWY2QRJB5JCSxInK2+5O1cJSecCA4F3Cf7IHAAM9HWt/7elwpa0qUhStXd1mNnLWypLuvDK3bkqSGrDhtblZ2a2IMo8lQm7MauUzF3cAJKOZuMFYQZFl6h6km4DPjazN6LOkk4kPV7Ny+bDHnXnlbtzVUiFFd/CyXNVsWReOU3SQ0BDgolp/yXY7nW8mf0u0mCVkLSCDcMfuQRzBIrCYzOzvAjjObcRr9ydq0RVK74lc2WZakoXginztRHwppn1iTqbi0Y4U/4WoDfBh6kPgUFmtiTSYCnIF7FxrnKXE6z4NtfMDgZ6AL9EG6lqkhpKulHSI+FxJ0nHRJ2rBoXh19WS2hG0hNtGmKdGkk4M73MvPW4q6YQoM6WZ5wmW8z2ZoCdnERtuR3V14JW7c5VLtRXfHifY5rVnePwTcFt0cWrltXDhnXuACcAc4LlIE9XsFjNbf9+1mf1C0NJ09aOtmf3FzGaHj9uA1lGHSkV+K5xzlUu1Fd86mtnpks4AMLPVkpJ6By0z+0v49CVJrwHZZSvOJFVZg8j/jtaftyT9BhgaHp9CsBytqyMfc3euBuF9t02AUWa2Luo8lZH0MXAo8JGZ7SGpI/Ccme0TcbQqSboUeCZs/ZZOYDzDzP4dbbKqSXqMYHjmgfDUpUBzMzsnslBpJJy4mAskwlMxYFX43Ccu1oFX7s5VQVJvoJOZPR6uTNbIzGZHnasykg4DbiRYMvctguVzzzGz96LMVZ3K7hlPtt32KpKUC9wE9CWY8DUG+KuZrar2jc5tYV65O1cJSbcQrJzW2cx2Cid8DTOzXhFHq1I403g/gtuzPjWzxRFHqla4TW03C/8ISYoDk82sa7TJfj1Jg81sQNQ5Upmk4wgWjQJ4r8x6/q4OfEKdc5U7ETiOsEvQzH4GGkeaqBqSTgSKzez18I9hcQrM4h4FvCDpUEmHEkymS/bNbmqStB/+UkG438DlBJs0TQUul3RHtKlSk7fcnauEpPFmto+kCeEYdi7Bfe7dos5WmRTt4o4BFxJ0cUPQxf1fM0vZNdtLf1+izpGqJE0GdjezRHgcByYm6/93ycxneTpXuaGSHgaaSroAOA/4T8SZqpNys7jDP+APhY+NSHrJzE7esqlcEmjKhg2bmlRX0FUtqf/ndy4qZnZvOEmtgOD+9pvNbEzEsarzhaT7KD+L+8sI89SHZN7RripJffthCrgDmBguq1y6YdN10UZKTd4t71waqDCLG4Iu7ttSeRZ3KnZxSzrHzJ6IOkcqk9SWYHVICPYaSLoNm1KBV+7OlVFmg5CNXsLvs92ikrFylzSSjX8/lgNfAA+Xrmrofp1w4aWzgB3MbJCkbYE2ZjY+4mgpxyt359KApJ2Aq4EOlBluS+WNbpJxQqCk+4GWbFgm93SCoRsD8sysX1TZ0oGkBwkWsDnEzHYJFzZ6y8z2ruGtrgIfc3cuPQwjmJj2XyAlZptLutzM7q/m3LURxKpJzwoVzUhJn5vZ3pK+iSxV+tg3vDtlIoCZLZOUFXWoVOT3uTuXHorN7EEzG29mX5Y+og5Vg/6VnDun9ImZvbXlotRao7CrGIDweaPwMCmXJk4xReHtb6ULG7Vkw1K0rg685e5cehgp6RLgFWBt6UkzW1r1W6IRbm5zJrC9pBFlXmrMhlugktVVwIeSZhHMw9geuCSc0PhkpMnSwz8JfodbS/orwcYxN0YbKTX5mLtzaUBSZWvem5kl3e1kkrYjqBTvoPxtTisIlp8tjiRYLUlqAOwcHk7zSXT1S9LOBJsgAbxjZt9GmSdVecvduTRgZttHnaG2zGwuwfa5+0tqzYbbnr5N9oo9tCcbJi52l4SZPRVtpLTSECjtms+JOEvK8pa7c2lC0q4Eu8Jll55L5kpH0qnAvcB7BF3cfYBrzOzFKHNVR9LTQEfgKzZMXDQz+0N0qdKHpJuBU4GXCH4nTiDYsOm2SIOlIK/cnUsD4S52BxFU7m8ARwEfmtkpUeaqjqRJwGFmtjA8bgm8bWbdo01WNUnfAl3M/3BuFpKmAd1Lhzok5QBfmVnnaJOlHp8t71x6OIVgnHKBmZ0LdCf51+WOlVbsoSUk/9+kr4E2UYdIYz9TpucJaAD8FFGWlOZj7s6lh0IzS0gqlpQHLATaRx2qBqMkjab8gjBvRJinNloAUyWNp/xdCcdFFymtLAe+kTSGYMz9MGC8pH8C+PBH7Xnl7lx6+EJSU4Kd674EVgKfRBupemZ2jaST2bAH+iNm9kqUmWphYNQB0twr4aPUexHlSHk+5u5cmpHUgWAp1MkRR3GuXvk2wLWX7ONbzrlakHSipCYAZjYH+EHSCdGmqp6kkyTNkLRcUoGkFZIKos5VGUkfhl9XhFkLkj1zmkq6dRuSlbfcnUsDkr4ys90rnEu6jVfKkjQTONYXKXG1lYw7BSYrb7k7lx4q+3852efU5KdaxS7pd5WcuzOKLM5VJ9n/53fO1c4Xku4DHgiPLyWYWJfMvpD0AvAq5WeevxxdpBqdLGmNmT0DIOkBfBW1LUlRB0gVXrk7lx4GADcBLxDcQjSGoIJPZnnAauDwMucMSOrKHRghKQEcCfxiZudFnOl/STJuA5yUfMzduf8Bkgab2YCoc9SFpOvN7I6ocwBIal7msDFBb8NHwM2QnLvvpRJJUwi3ea34EsHyvt22cKSU55W7c/8DUnEiUjJlDnfdM8LKhvLdw0m5+14qCXcKrFK42ZCrA++Wd84lq6QZX02lXfdSkVfe9c9nyzvnklXSdStKypT0B0kvho/LJGVGnStdSNpP0ueSVkpaJ6nE1xH4dbxyd+5/Q9K0gusgGTM/SLCf+7/Dx57hOVc//gWcAcwguAvhfDbcAeLqwLvlnUszkmJAIzMr2+K5P6o8m2BY1AEqsXeFLWnfCbeudfXEzGZKiptZCfC4pInA9VHnSjXecncuDUh6VlKepFyCbUmnSrqm9HUzeyKycFWQdHeYOVPSWEmLJJ1d+rqZ3R5lviqUSOpYeiBpB6AkwjzpZrWkLOCr8PfjCrye+lX8H8259NAlbKmfALwJbA/0izZSjQ4PMx8DzAF2BK6p9h3RuwZ4V9J7ksYB7wBXRZwpnfQjqJcuA1YRbFt8UqSJUpR3yzuXHjLDiV0nAP8ysyJJSTchrYLSvz9HA8PMbLmUjMPsG5jZWEmdgM7hqWlmtra697g6OcHM7gfWALcCSLqc1BxWipS33J1LDw8TtH5zgffD+4aTfZbxa5K+I5iUNlZSS4I/6kkr/AB1EcHiNTcDF/hs+XrVv5Jz52zpEOnAF7FxLk1JyjCz4qhzVCdc+W25mZWE8wUam9mCqHNVRdJ/gUzgyfBUP6DEzM6PLlXqk3QGcCbQG/igzEt5BP++h0YSLIV5t7xzaUDSzVW8NGiLBqkDSSeVeV76dLmkhJktjCZVjXy2/ObxMTAfaAH8rcz5FcDkSBKlOK/cnUsPq8o8zyaYpJbs26n+DtgfeDc8PohgJ7vtJQ0ys6ejClaNEkkdzWwW+Gz5+hKuUDcX2F9Sa2Dv8KVvk733KVl5t7xzaUhSA2C0mR0UdZaqSBoN/NbM8sPj1sBTBIuYvG9mu0aZrzKSDgUeB74PT3UAzjWzd6t8k6s1SacC9wLvESxi1Ae4xsxejDJXKvKWu3PpqSGwTdQhatC+tGIPLQzPLZVUFFWoGnxEMHnxUOAXYDTwSaSJ0suNBEMfCwHCSZZvA16515FX7s6lgQpbZsaBliTxeHvoPUmvsWElupPDc7kEFWcyeorgLoS/hMdnAk8Dp0aWKL3EKsy3WILf1fWreLe8c2mgwpaZxUB+so9VKphFdzLQKzz1EfCSJfEfJUlTzaxLTefcryPpbqA78Fx46nRgspldG12q1OQtd+fSgJnNldSdYIwS4H2SfJZxWIm/SGp1uU6QtJ+ZfQogaV/gi4gzpRMjGPboHR4/AuwXXZzU5S1359JAuIrXBcDL4akTgUfMbHB0qaoX3gp3F9CKYPKUCOr8vEiDVaLMsEcmwep0P4TH2wHfecu9fkiaYGZ7VDg32cy6RZUpVXnl7lwakDQZ2N/MVoXHucAnyfxHUdJM4FgzS/Zb9ioOe2wkvJXL/UqSfg9cAuwAzCrzUmPgIzM7u9I3uip5t7xz6UGUv9+6hOTcD72s/FSo2MEr7y3gWYINj+4AritzfoWZLY0mUmrzyt259PA48JmkV8LjE4BHI8xTG19IegF4FVi/+YqZvVz1W1w6MrPlwHKCNQ5cPfBueefShKQ92DAR6QMzmxhlnppIeryS02Zm523xMM6lGa/cnUthkvLMrCDcgGUj3qXp3P8mr9ydS2GSXjOzYyTNZsMiNrBh5vkOEUWrkqQ/mdndkgZTPjMAZvaHCGI5l1Z8zN25FGZmx4Rft486Sx2UTqLz+8Od20y85e5cGpA0gmBVr+FmtjrqPLUhaXszm13h3N5m9nlUmZxLF75mr3Pp4W8Eq9N9K+lFSadIyo46VA1elLR16YGkA4HHIszjXNrwlrtzaURSHDiEYLW6I5NxtbdSkvYG/g0cC+xBcI/zMWY2L9JgzqUBH3N3Lk1IyiGoKE8nqCyfjDZR9czsc0l/AN4C1gB9zWxRxLGcSwvecncuDUgaCuwDjAJeAMaZWSLaVJWTNJLys+S7APOBZQBmdlwUuZxLJ165O5cGJB0BvG1mJTUWjlg4tl4lMxu3pbI4l668cncuDUhqCFwJbGtmF0rqBHQ2s9cijlYtSa2BvcPD8Wa2MMo8zqULny3vXHp4HFgH9AyPfwJuiy5OzSSdBowHTgVOI1gb/5RoUzmXHrzl7lwakPSFme0laaKZ9QjPTTKz7lFnq4qkScBhpa11SS0JhhaSNrNzqcJb7s6lh3XhbHkDkNSRMjutJalYhW74JfjfJOfqhd8K51x6uIVgpnx7Sc8AvYBzIk1Us1GSRhOsrAfBLXxvRJjHubTh3fLOpThJMeAUYCywH8GmMZ+a2eJIg9WCpJMov03tK9WVd87VjlfuzqWB0jH3qHPUVThbfh+C4QSfLe9cPfHxLefSw9uSrpbUXlLz0kfUoapTZrb8KfhseefqlbfcnUsDleznDkAy7udeymfLO7f5+IQ659JDF+ASgvFrAz4AHoo0Uc18trxzm4lX7s6lhyeBAuCf4fGZ4bnTIktUM58t79xm4t3yzqUBSVPNrEtN55KNz5Z3bvPwlrtz6WGCpP3M7FMASfsCX0ScqTY+BkqABPB5xFmcSxvecncuDUj6FugM/BCe2haYBhQDZmbdospWFUnnAzcD7xDcm38gMMjMHos0mHNpwCt359KApO2qe93M5m6pLLUlaRrQ08yWhMdbAR+bWedokzmX+rxb3rk0kIyVdy0sAVaUOV4RnnPObSKv3J1zW5SkK8OnMwkWrhlOcPve8cDkyII5l0a8cnfObWmNw6+zwkep4RFkcS4t+Zi7cy4pSRpsZgOizuFcKvLVoJxzyapX1AGcS1VeuTvnnHNpxit355xzLs145e6cS1aKOoBzqcord+dc5CTFJOVVOH1/JGGcSwNeuTvnIiHpWUl5knKBr4Gpkq4pfd3MnogsnHMpzit351xUuphZAXAC8CawPdAv2kjOpQev3J1zUcmUlElQuY8wsyKCleqcc5vIK3fnXFQeBuYAucD74eY3BZEmci5N+Ap1zrmkISnDzIqjzuFcqvO15Z1zkZB0cxUvDdqiQZxLQ165O+eisqrM82zgGODbiLI4l1a8W945lxQkNQBGm9lBUWdxLtX5hDrnXLJoCGwTdQjn0oF3yzvnIiFpChtufYsDLfHxdufqhXfLO+ciEd76VqoYyPeZ8s7VD6/cnXORkdQd6BMevm9mk6PM41y68DF351wkJF0OPAO0Ch/PSBoQbSrn0oO33J1zkZA0GdjfzFaFx7nAJ2bWLdpkzqU+b7k756IioKTMcQm+h7tz9cJnyzvnovI48JmkV8LjE4BHI8zjXNrwbnnnXGQk7QH0Dg8/MLOJUeZxLl145e6c26Ik5ZlZgaTmlb1uZku3dCb3/+3dP49NURiF8WfRoOATIDERiUIhwgSVhmJ0E0Kl0fgGKo1CJHrRiGIKohKFgkKmUUyUJioh0U0lQYw/r+LeKSRiImTezM7z684+t1jdyjn3PXtrNJa7pA2V5HFVzSV5w6/ntweoqtrXFE0ahuUuSdJgnJaX1CLJoyQXkuzoziKNxnKX1OUWk93plpM8TDKfZFt3KGkEvpaX1CrJVuAUcBk4U1U7myNJm57fuUtqk2Q7cBY4DxwG7vUmksbgk7ukFkkeAEeBJ8B94HlV/ehNJY3BcpfUIslp4GlVfV/3x5L+igN1krosAleT3AFIsj/JXHMmaQiWu6Qud4FV4Pj0+j1wvS+ONA7LXVKXmaq6CXwFqKpPeCqc9F9Y7pK6rE6n5QsgyQzwpTeSNAY/hZPU5RqTSfndSRaAE8Cl1kTSIJyWl7ThkmwB5oFnwCyT1/EvqmqlNZg0CMtdUoskS1V1pDuHNCLLXVKLJDeAFSYb2HxcW/c8d+nfWe6SWvzmPHcAPM9d+neWu6QW00n5K8BJJiW/CNyuqs+twaQBWO6SWkz3lv8ALEyXLgK7qupcXyppDJa7pBZJXlXVwfXWJP09N7GR1OVlktm1iyTHgKXGPNIwfHKX1CLJMnAAeDdd2gO8Br4BVVWHurJJm53lLqlFkr1/ul9VbzcqizQay12SpMH4n7skSYOx3CVJGozlLknSYCx3SZIGY7lLkjSYn+jOzbn8GxVy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6" name="AutoShape 20" descr="data:image/png;base64,iVBORw0KGgoAAAANSUhEUgAAAfcAAAGWCAYAAABl3crYAAAABHNCSVQICAgIfAhkiAAAAAlwSFlzAAALEgAACxIB0t1+/AAAADh0RVh0U29mdHdhcmUAbWF0cGxvdGxpYiB2ZXJzaW9uMy4yLjIsIGh0dHA6Ly9tYXRwbG90bGliLm9yZy+WH4yJAAAgAElEQVR4nOzdd3hUZfbA8e+ZyaSHFiAE6UWkgxUFAQUREbuiYgNdcS3YKwoCdt3frruuq4sNLOiCDVBRQQQERFCQLkW6koSEtEmdcn5/3JtkJqQNJCTG9/M882Tuvee+98wwzJn3vU1UFcMwDMMw6g9HbSdgGIZhGEb1MsXdMAzDMOoZU9wNwzAMo54xxd0wDMMw6hlT3A3DMAyjnjHF3TAMwzDqGVPcDcMwDKMWicibIpIiIhvLWS4i8i8R2SEi60XkxMraNMXdMAzDMGrXdGB4BcvPAzrbj3HAK5U1aIq7YRiGYdQiVV0KHKog5CLgbbWsBBqJSGJFbZribhiGYRh123HAvoDp/fa8coXVaDqGcYwsStrxh7qO8klv313bKYQs5pShtZ1CSPa//m5tpxCyBp3iajuFkO36rqC2UwjZSYtWyNG2UdXvnCGJnW/BGkovMk1Vpx3t9itjirthGIZhhMjnr1p/wi7kR1vMfwNaB0y3sueVywzLG4ZhGEaIfH6t0qOazAWut4+a7wdkquqBilYwPXfDMAzDCJHPX31ticj7wGCgqYjsBx4HXACq+irwBTAC2AHkAmMra9MUd8MwDMMIkcdbfdVdVa+uZLkCt4fSpinuhmEYhhGi6uy51wRT3A3DMAwjRNW4P71GmOJuGIZhGCHym+JuGIZhGPWLGZY3DMMwjHqmsBoPqKsJprgbhmEYRohMz90wDMMw6hlzQJ1hGIZh1DOm524Yf0BvP/siG75fRVzjRkya/p9juu2w9icSOWQciAPP+q8p+OHD4ABnGFHn34szoROal03u3OfQrBQAIk67Alevc0D95C+chnf3GgDibnkDLcwDvx9VHzlv3xPUZPgplxB11k1kvTQazcs6qvxVlWdmLWfpxj1EhYfx1A1n061Ns8PiNu05yKMzFpHv8TKwR1seGdUfEeG+175mV3IGANm5hcRFh/PxY6Mo9PqY8t4SNu05iIjwyKj+nNqlwhtjVVlUr9Npct394HDgXvwpmfNmBAeEuWh26xTC23XF787k4EuP4E09AE4nTf8ykfD2J4DDSc6yz8mcOx2A+JsnEd13AL6sdH5/+MpqybOIq9MpRJ93B4iTgjWfk7/s/eAAp4uYSx8hLPF4NC8L9+wp+DOSCetwEtHnjANnGPi85H79Kt5da8EVQeyoyTgbt0TVj2frCvIWvlatOQdqcMpptL7jbnA4Sf1iHsnvvxO0PLZXH1rffhdRHTqy84nHyVj6LQDhCS3oOPUZEEHCwkj55ENS531aY3lWxK91u+duri3/JyIi7mpqZ4yI/LuC5ReLSLeA6aki8oe6pdjp5w1l/AtTj/2GxUHk0FvJmf047jduw9V1EI741kEh4T2Hofk5uF8bR+GPc4gcPAYAR3xrXF0H4n7zNnJmP07kObeClPwXz/lgAu4Zdx5W2CWuKWHt+uLPTKmWl/Ddxr3sSclg/tTRTL5mEFNnLi0zburMpUy5dhDzp45mT0oGyzbtBeD/bh7Gx4+N4uPHRnHOiR0Y2rcDAB8u2wLAp5Ou5PW7RvLCRyuq53QkcdBkzEMkP38nvz14BTGnn4vruPZBIXGDL8Kfk81v911C1vyZNL56PAAxpw1FXOH8/vBVHHjsWuLOvpSwptZttt3fzSP5+fFHn18Z+UaffxfZ7z5M5stjCO85BEeztkEhESeOQPOyyfzXteR/P5uoc24BQHMzyZ45gaz/3ETOJ88Qe+kjxevkL/8fmf++gaxXbyasTQ9cnU6t/twBHA7a3HU/2x++j81jR9Pk7KFEtm0XFFKYnMTu557k0DcLguZ70lL55Y5xbBk3hl9uu5kWV1+HK75pzeRZCZ+/ao/aYoq7URMuBoqLu6pOUtWFtZhPyDr37kFM3LG//aYz8Xj8GQfQzGTwe/FsWYqrU7+gmLDO/fBs/AYAz9ZlhLXpDYCrUz88W5aCz4tmJuPPOIAz8fhKtxl19s3kL34LqJ6eyKL1u7mwXxdEhN4dWpCdV8DBzJygmIOZOeTkF9K7QwtEhAv7deGbdbuDYlSVr37awfkndwLg1wOHOM3uqcc3iCYuKoKNe47+B0lEx+54k/fhPfgb+LzkrPya6JMGBcVEnzQI99LPAMhZ9Q2R3e3CpyARkeBwIuGRqNeDP896rQW/rMXvPrpRkLKEHXcC/kO/408/AD4vhRsXEX5C/6CY8BP6U/jzVwAUbl6Cq/2JAPiSdqDZadbzlN0QFgFOF3gK8O7+2VrZ58V3YDuOhoePtlSHmBO6kf/bfgoP/I56vaQvWkijM84MiilMTiJv56+oP7g6qteLejwASLgLkaO+c+sRK/RqlR61xRT3PykReUBEVovIehGZEjD/UxH5SUQ2ici4gPljRWSbiKwC+pfZqBV3BnAh8IKI/CwiHUVkuohcbi/fLSLP2Mt+FJETReQrEflVRP5aWX71ncTGo9kHi6f92alIXHxQjCM2Hn+WHaN+tCAXiWqAxMXjD1hXs1ORWHtdVWJGTSX2+hdx9T63OCas02n4s9PwH9xVba8hJSOHFo1ji6cTGsWSnBFc3JMzckhoHFM83aJRDCmlYn7acYD4uGjaJjQCoEurpny7fjden5/9qVls3nuQpPSjH4xyNmmONy25eNp7KAVn4+bBMY2b4z1kx/h9+HPdOGIbkrNqIVqQT+uXv6TVPz8j8/N38edUf0EPJA2a4gsYZfFnHsQRF9x7lbim+OxdNfj9aIEbiW4QFOPqNhDfge3g8wSvGxmD6/jT8excUyP5u5o2w5NS8n4Xph7E1azqPyRczZrT9bW36fXBpyR98C6etNSaSLNSx/iucCEz+9z/hERkGNAZOBUQYK6IDFTVpcCNqnpIRKKA1SLyERAOTAFOAjKBb4G1ZbWtqitEZC7wmap+aG+vdNheVe0jIv8ApmP9WIgENgKvVpKfcQTcMx9C3WlIdENiRj2JP20/vqQdRPQbRc6sibWdXpm+WL2dEad0Kp6+9IwT2HkgnVHPfEjLJnH06dACp6N2+ycRHXugfh/77hiOI6YBiRNfJ3/jKmsUoA5zNmtH9DnjyH77weAFDgcxl08k/4ePrZGBOshzMIUtN1+PK74pHZ94lvSl3+JNTz/mefjq9i53U9z/pIbZj6ICHYtVTJcCd4rIJfb81vb8FsBiVT0IICL/Ayof7y3fXPvvBiBWVbOBbBEpEJFGleRXzB5ZGAdwz/NPMPK6q44ipbpB3WlIXEkvxhHXtHgYtYjfnYajQTN87jQQBxIRjeZlodlpOALWlbimqDutuF2w9rl6tn+PM/F4NN+No2ECcWNfKo6PveFF3O/ci+ZkhJT3zMUb+XDZZgB6tG0e1KNOznCT0CgmKD6hUQzJ6SU99aSMHJoHxHh9fhau3cWsCZcXzwtzOnh4VMmg0TXPf0zb5g1DyrMsvkMphMUnlGynSXN86cHD/b70FMKaJOA7lAIOJ47oWPzuTGLOOJe89d+Dz4c/K538besI79C1Rou7ZqXibFgysuBo2Ax/dnDvVbNTcTZojjcrFRwOJCIWzbVGFKRBU2KvmkrOx8/iT/89aL2YC+7Hn/YbBSs/qrH8PakHcTUveb/DmzbDc/BgBWuU005aKnm7dhLbs0/xAXfHUl0/Wt4My/85CfCMqvaxH51U9Q0RGQwMBU5X1d5YxTWyBrZfYP/1Bzwvmg4rL7/SjajqNFU9WVVPrg+FHcB3YBvOxi2RhgngCMPVdSCeHT8ExXh3/ICrxxAAXF0G4N27HgDPjh9wdR0IzjCkYQLOxi3xHdgGrggIj7JWdkVYB8+l7sGfuofsl68l+783kf3fm9DsVNwz7g65sAOMHtyj+CC4IX3aM3flVlSVdTuTiI2MoFnD4OLerGEMMZHhrNuZhKoyd+VWzu7Vrnj597/sp32LRkHD+3mFHnILrCHkFZv34XQ46NSySci5llawczNhLVoT1qwlOMOI6TeM3J+CB4ly1ywlduBIAGJOHUL+ptUAeFOTiex2MmDte4/o3APP77uPOqeKeH//BUeT43A0agHOMMJ7nI3nlxVBMYVbVxDex9r9Et5tEJ5d1u9kiYwh7ppnyV34Gt59G4PWiTr7RiQyhtwvyz1Wtlrk/LKFyONaEd4iEQkLo/HZQ8n4flmV1nU1bYaEhwPgjI0jtkcv8vftqcl0y2WG5Y266CvgCRF5T1XdInIc4AEaAumqmisiJwBFR3L9APxTROKBLOAKYF0F7WcDR3M0Wpn5qWr1HM5dBW9MeY5tP2/AnZnFI5dfz8ix19D//HMrX/FoqZ+8ha8Sc8VU61S4DQvwp+0lYsA1+JK2492xisL1XxN9/n3E3jwNzXeTO/c5APxpe/H88h2xN74C6iNvwSugfiS6ETGXPGa173Dg2bwE766a2Z8KMLBHG5Zu3MN5E2cSGR7GkzecVbzs0idn8fFjowCYOPpMHp2xiIJCHwO6t+HMHm2K4+av3sGIUzoHtXsoK49xL32GQ4TmjWJ4duyQ6knY7+PQ9BdIeOglcDhxL5mL57edNLrsFgp2bSFvzVLci+fQ9NapHPd/n+DPyeLgSxMAyF4wi6a3PE7L5/4HIriXzMOzbwcATW9/isiuJ+GMa0Srlz4n48NpuJfMqYZ8/eR+8S/irnseHA4K1s7Hd3A3UWeNxfv7VjxbV1Cw5nNiL51AwzvftU6F+/AJACJOvQRnk5ZEDbqeqEHXW6/hnQes0ysHXYfv4B4a3DINgIJVn1Cw5oujz/ew/H3sfenvdH7uH4jTSer8z8jfvYvEMX8hd9svZK5YRnSXrnSc+gzO2DganT6AlmNuYvON1xLZth2t/joe6+BPIXnW++Tv2ln9OVZBobdWNltlonX8XD2j+oiIW1Vj7ed3AX+xF7mBa4H9wKdAO2Ar0AiYrKqLRWQs8AiQAfwMFKrqHeVspz/wGlav/HJgIvY+eBHZDZysqqkiMsZ+foe9XuCyw/JT1V/Le22Lknb8oT7IJ719d22nELKYU/5QZzOy//V3azuFkDXodOzP0Dhau74rqDyojjlp0YqjPsz+wa/WVuk75/lz+9bKIf2m5/4nUlTY7ef/BP5ZRth55az7FvBWFbeznIBT4YAxAcvaBTyfjnVAXVnLysvPMAyj1tX1fe6muBuGYRhGiLzm2vJGfSUij2Ltfw80W1Wfqo18DMMwjhXTczfqLbuIm0JuGMafjinuhmEYhlHPeHy1nUHFTHE3DMMwjBCZnrthGIZh1DOmuBuGYRhGPWOKu2EYhmHUM35T3A3DMAyjfjE9d8MwDMOoZ8zR8oZhGIZRz5hhecMwDMOoZ0xxN4xj4I92l7Wfrn+xtlMI2d39htV2CiFZ/uBptZ1CyFyJ7Ws7hZB171nH731aQ3z+6rvZm4gMx7pRlhN4XVWfLbW8DTAD606dTuBhVa3wfryOasvOMAzDMP4k/P6qPSojIk7gZaw7cnYDrhaRbqXCHgNmqWpf4CrgP5W1a3ruhmEYhhEib/UNWJwK7FDVnQAi8gFwEbA5IEaBBvbzhsDvlTVqirthGIZhhKga97kfB+wLmN4PlN6nNBn4WkTGAzHA0MoaNcPyhmEYhhGiqg7Li8g4Efkx4DHuCDZ3NTBdVVsBI4B3RKTC+m167oZhGIYRIq3iAXWqOg2YVkHIb0DrgOlW9rxANwHD7fa+F5FIoCmQUl6jpuduGIZhGCGqrgPqgNVAZxFpLyLhWAfMzS0VsxcYAiAiXYFI4GBFjZqeu2EYhmGEyF9NV6hTVa+I3AF8hXWa25uquklEpgI/qupc4D7gNRG5B+vgujGqqhW1a4q7YRiGYYTI762+89ztc9a/KDVvUsDzzUD/UNo0xd0wDMMwQqTmCnWGYRiGUc+Y4m4YhmEY9Ywp7oZhGIZRz5hbvhqGYRhGPWN67oZhGIZRvzg8FZ6JVutMcT9KIvIFMFpVM2o7l+omIouB+1X1RxHZDZysqqkVxE9Q1acDpleo6hk1n2nFwtqfSOSQcSAOPOu/puCHD4MDnGFEnX8vzoROaF42uXOfQ7OsCz9FnHYFrl7ngPrJXzgN7+41AMTd8gZamAd+P6o+ct6+J6jJ8FMuIeqsm8h6aTSal3VMXufbz77Ihu9XEde4EZOmV3rTqGOi/6CBPDRpEg6ng4//N4s3X3k1aPkV14zmquuuw+f3kZuTy9RHJrBzxw7CXC4mPf0U3Xv2xK9+npsylR9X/nBMclZV/rZkP8t3ZxEZJkwe1o4TmkcfFrclOZfJC3ZT4FX6t2vA/YNaISIs3J7OtJUH2HUonxlXdaFbQkyN5/vcvHUs25pEpMvJE1ecTNfjGh8Wt3l/OhNn/0iB18eALi146ILeiAivLNjMR6t30SQmAoDx53bnzBMSaybPzzewbGuKledlfel6XKPD8/wtg4kfraHA42dAl+Y8dH5PREpOO5uxbAd/n7+JxROG0zgmgtU7U7n73R84rrH1b3R295b89ewu1Z5/aeKv28XdXKEugH3rvZCo6oj6WNiP0ITAibpQ2BEHkUNvJWf247jfuA1X10E44lsHhYT3HIbm5+B+bRyFP84hcvAYABzxrXF1HYj7zdvImf04kefcCgGXc875YALuGXceVtglrilh7frizyz3ypA14vTzhjL+hanHdJsVcTgcTJg6hVvHjOXic87lvAsvoEOnTkExX8yZy2XDz2PUiJFM/+9/eWDiowBcdtVV1t/h53HLtddz/6MTgr7ga9Ly3Vnsyyjgkxu68eiQtjyzaG+Zcc98u5fHhrTlkxu6sS+jgBV7rB9xHeMjeX5kB/oeF3tM8l22NYm9qW7m3X8uky49kSc/XVtm3JOfruXxy05k3v3nsjfVzfJtycXLrhvQmVl3DWXWXUNrpLADLNuWwt7UHObdO4RJF/fmybnrys5zzjoev7gP8+4dwt7UHJZvK/l/lJSRx/fbU0hsFBW0Tt928cwafxazxp91TAo7WMW9Ko/a8qcp7iLSTkR+EZH3RGSLiHwoItEisltEnhORNcAVIjJMRL4XkTUiMltEYkVkuIjMDmhrsIh8Zj/fLSJN7ef3ishG+3F3wHY3Bqx7v4hMtp/fKSKbRWS9fZu/8nKPFZG3RGSDHXuZPf8V+0YEm0RkSkD8bhGZYr+GDSJyQiXtHPaaK3kvPxWRn+ztjrPnPQtEicjPIvKePc9t/xURecF+XzaIyJUB7+Ni+9+i6N9GitoLeG/+VqV/5DI4E4/Hn3EAzUwGvxfPlqW4OvULignr3A/Pxm8A8GxdRlib3gC4OvXDs2Up+LxoZjL+jAM4E4+vdJtRZ99M/uK3sC4kdex07t2DmLi4Y7rNivTo05u9e/bw2759eD0evpz3GWcNOycoJsftLn4eFR1N0UW3OnbuxKoVKwA4lJZGdlY23Xv1PCZ5L9mZyYiuTRAReibGkF3gIzXHExSTmuMhp9BHz8QYRIQRXZuw+NdMANo3iaJd48hjkivAt5sPcMGJbRERerWJJzvPw8GsvKCYg1l55BR46NUmHhHhghPbsmhTpXcNrd48txzggr6t7TybkJ3v4WBWfqk888kp8NKrjfX+X9C3NYu2HChe/sIXG7hneHeOzc+8ijl8WqVHbfmzDct3AW5S1eUi8iZwmz0/TVVPtIv0x8BQVc0RkYeAe4GngWkiEqOqOcCVQFAxFpGTgLFYt+oT4AcRWQKkV5DPw0B7VS0QkcPHp0pMBDJVtae9raIxt0dV9ZA94vCNiPRS1fX2slT7Nd0G3A/8pax27Nf8WBmvuaIu4I32dqOA1SLykao+LCJ3qGqfMuIvBfoAvbFudrBaRJbay/oC3bHuT7wc6C8iW4BLgBNUVSt5byoksfFodsklmP3ZqThbBv+yd8TG48+yY9SPFuQiUQ2QuHh8v/9SHKfZqUhsvD2hxIyaCgoF6+bjWfcVAGGdTsOfnYb/4K4jTbneSEhoQfLvJV/MyQcO0LPP4R+PK6+7juv/ciMul4u/jL4WgK1btjB46FDmz51Hi8REuvbsQYvElmxct/6w9avbQXchLWLDS15HbDgp7kKaxriK56W4C0koFXPQXVjjuZUlJSuPhICebELDKFKy8mnWICogJp+EhqVjSn4AfLDiV+at2UO34xpz//m9aBBd8tqqL89SOTSwcmjWIDIgJo+EhiXTRa8FrB8xzRtE0SWx4WFtr997iCte+pZmcZHce153OiU0OCymuplh+bpln6out5+/Cwywn//P/tsP6AYsF5GfgRuAtqrqBb4ELhCRMOB8YE6ptgcAn6hqjqq6sX4knFlJPuuB90TkWsBbQdxQ4OWiCVUt+sEwyh5xWItVILsFrPOx/fcnoF0F7ZT5mivJ+04RWQesxLqbUedK4gcA76uqT1WTgSXAKfayVaq6X1X9wM92rplAPvCGiFwK5JbVqATcSnH6D2UPndYU98yHcM+4m5wPHyei70icrbpDWAQR/UaRv+zdY5rLH93/3nmH8wedxYvPPs+48bcD8Oms2SQnJfH+vDk8+PhE1v20Bl91XczbCDKqXwc+e3A4s+4cSrMGkfzt85r/ARWqvEIvry/Zxm1DTzhsWdeWDfnygWHMHn8WV5/egXveW3VMcnJ6vFV61JY/W8+99E+toukc+68AC1T16jLW/QC4AziEdTH/7Cpu00vwj6jA8brzgYHABcCjItLT/iFRKRFpj9UjP0VV00Vkeqm2C+y/Pir+d67oNZe13cFYPxJOV9VcsQ66O5oxyIKA5z4gzL6RwqlYd0G6HOt9P7v0ioG3Usx8fmSZP6PVnYbENSuedsQ1RbPTgmL87jQcDZrhc6eBOJCIaDQvC81OwxGwrsQ1Rd1pxe0CaG4mnu3f40w8Hs1342iYQNzYl4rjY294Efc796I5f77DMpKTk0hoWbL/NiExkZTk5HLj58+bx6NPPgE8gM/n44Unnixe9vZHs9mzs+ZGQ2atO8inG61jRbslRJMU0AtPdhfSPDa4J9s8NpzkUjHNYqu/t1ueD77/lY9XWe9H91aNSc4o6YUnZ+bRvEHwf8nmDSJJziwdY/Wi4+NKYi89pT3jZ6yovjxX7uTj1XtK8gzMIaskh5I8o0jOLBmqL3ot+w/l8lt6LqNe+tZeN5+rXl7Ce7cOpGlA/md2SeDpuetIzymgsX2AYE2RKt7yrbb82XrubUTkdPv5aGBZqeUrsYaFOwGISIyIFO1kXQKcCNxMqSF523fAxfZ+/BisYeXvgGSguYjEi0gEMNJu2wG0VtVvgYeAhkB5+7oXALcXTdjD8g2wfpRkikgCcF4VXn9Z7VT0msvSEEi3C/sJWD3/Ih4RcZWxznfAlSLiFJFmWD9oyv15be/zb2jfTOEerOH8I+I7sA1n45ZIwwRwhOHqOhDPjuCjrr07fsDVYwgAri4D8O61ei6eHT/g6joQnGFIwwScjVviO7ANXBEQbn8puSKsg+dS9+BP3UP2y9eS/d+byP7vTWh2Ku4Zd/8pCzvApnXraduuHce1akWYy8XwC0ayeMHCoJg27doVPx949lns3b0bgMjISKKirPe434AB+Lw+du7YUWO5jurdjJnXdGXmNV0Z3LERX2w5hKqy4UAOsRHOoCF5gKYxLmLCnWw4kIOq8sWWQwzqcPhwcU256vSOxQfAndW9JfPW7EFVWb83jdhIV9CQPECzBlHERLhYvzcNVWXemj2c1c364RW4f37Rpt+rdUj7qn4dig90O6trC+at3WfneYjYCFfQkLyVZyQxEWGs32u9//PW7uOsrol0btGAxRPOY/4Dw5j/wDASGkTywe2DaBoXSWp2fvGxGhv2peNXaFQDuxVKE7+/So/a8mfruW8Fbrf3t28GXgHGFy1U1YMiMgZ43y7EYO2P3qaqPrEOohuDNXQdRFXX2L3noqL1uqquBRDr1n2rgN+Aop24TuBdEWmI1Xv+VwVH3T8JvGwfmOcDpqjqxyKy1m5vH9b+6sqU106Zr7mcNr4E/mrvF9+K9eOgyDRgvYisUdVrAuZ/ApwOrMMaLXlQVZOKDvQrQxwwR0Qisd6be6vw2sqmfvIWvkrMFVOtU+E2LMCftpeIAdfgS9qOd8cqCtd/TfT59xF78zQ0303u3OcA8KftxfPLd8Te+Aqoj7wFr4D6kehGxFzymNW+w4Fn8xK8u9YccYrV5Y0pz7Ht5w24M7N45PLrGTn2Gvqff26t5ePz+Xh60mReeXsGTqeDT2fN5tft27ntnrvZvGEDixd+w9U3XMdp/fvj9XrJyszksfvuB6BJ03henTEDv/pJSUpmwr1H/hEIVf92DVi+O5OLZ2wiMszB4+eU7KUa/d4WZl7TFYCHz2rN5AV7KPD6OaNtQ/q3s4ritzsyeGHJPtLzvNw951eObxbFvy+pbM/VkTuzSwuW/ZLEyBe+ItLlZOoVJxcvG/XPhcy6aygAj17c1zoVzuOjf5cEBnRpAcA/5m9k6+8ZiEDLxjFMvKRvDeWZwLJtyYz8+0Irz0tLtjPqpW+ZNf4sK88LezHxo7UUeH3075zAgOObV9jugo2/M2vVbsIcQoTLyXNXnnxMzqxw+Op2z10quSVsvSEi7YDPVLVHLadi1IDyhuXrqp+uf7G2UwjZ3f2G1XYKIVn+4Gm1nULIXIntazuF0Plqb7/ykYq8/Pmjrv7n3vBtlb5zvppxVq0c3P9n67kbhmEYxlGr6/vc/zTFXVV3A3W61y4iY4G7Ss1erqq3lxVvGIZh1A7x1s6pj1X1pynufwSq+hbwVm3nYRiGYVRM6vipmaa4G4ZhGEaoTHE3DMMwjHrGFHfDMAzDqF/EX7fPEjDF3TAMwzBCVbWLidYaU9wNwzAMI0TqK6g8qBaZ4m4YhmEYoTLD8oZhGIZRv1TxHl+1xhR3wzAMwwiRmp67YRiGYdQzpuduGIZhGPWL35dfeVAtMsXdqBdiThla2ymE5I92hzWAF1d+XdsphMT/9t21nULIXHIffN8AACAASURBVM1a13YKIXM2rviWrPWV2eduGIZhGPWMat2+Qp2jthMwDMMwjD8aVW+VHlUhIsNFZKuI7BCRh8uJGSUim0Vkk4jMrKxN03M3DMMwjBBV19HyIuIEXgbOAfYDq0VkrqpuDojpDDwC9FfVdBGpdF+IKe6GYRiGESJ/9Q3LnwrsUNWdACLyAXARsDkg5mbgZVVNB1DVlMoaNcXdMAzDMELk91fb5WePA/YFTO8HTisVczyAiCwHnMBkVf2yokZNcTcMwzCMEIWwP30cMC5g1jRVnRbi5sKAzsBgoBWwVER6qmpGRSsYhmEYhhECreL93O1CXlEx/w0IPAeylT0v0H7gB1X1ALtEZBtWsV9dXqPmaHnDMAzDCJFffVV6VMFqoLOItBeRcOAqYG6pmE+xeu2ISFOsYfqdFTVqeu6GYRiGEaLquoiNqnpF5A7gK6z96W+q6iYRmQr8qKpz7WXDRGQz4AMeUNW0ito1xd0wDMMwQuT3F1ZbW6r6BfBFqXmTAp4rcK/9qBJT3A3DMAwjRNV4KlyNMMXdMAzDMEJU1QPqaosp7oZhGIYRorp+bflaK+4i8gUwuqLz9KphG5MBt6r+7SjbGQzcr6ojS82/EOimqs8eTfvVTUTaAWeoaqXXHz7WRGQ68JmqfljF+HZ2fI/q2L6q8sys5SzduIeo8DCeuuFsurVpdljcpj0HeXTGIvI9Xgb2aMsjo/ojItz32tfsSrY+stm5hcRFh/PxY6Mo9PqY8t4SNu05iIjwyKj+nNrluOpIuVj/QQN5aNIkHE4HH/9vFm++8mrQ8iuuGc1V112Hz+8jNyeXqY9MYOeOHYS5XEx6+im69+yJX/08N2UqP678oVpzOxJvP/siG75fRVzjRkya/p9jvv2w9icSOWQciAPP+q8p+KHUR9IZRtT59+JM6ITmZZM79zk0y7owWMRpV+DqdQ6on/yF0/DuXgNA3C1voIV54Pej6iPn7XsAcDRvT9Sw2xFnOKo+8r9+BV/StiPOXVV5+v0lLN2wi6hwF0/fOIxubQ+/Iumm3clMePNr63Pcsz0Trh6EiLBlbwpT3llEgcdLmMPBxGvPpleHFgCs+mUfz3ywBK/PT+PYKN5+6IojzrOi/J964zOWrNlKZEQ4z95xGd07Hv7/5R/vfc2ni9eSlZPH2pmTi+ev3rSLp9/8nK17kvj7vVcy/Iye1Z5jZep6ca+WU+Hsa+OGRFVH1GRhPxZUdW5dK+y2dsDo2k6iLvpu4172pGQwf+poJl8ziKkzl5YZN3XmUqZcO4j5U0ezJyWDZZv2AvB/Nw/j48dG8fFjozjnxA4M7dsBgA+XbQHg00lX8vpdI3nhoxX4/VpteTscDiZMncKtY8Zy8Tnnct6FF9ChU6egmC/mzOWy4ecxasRIpv/3vzww8VEALrvqKuvv8PO45drruf/RCYhIteV2pE4/byjjX5haOxsXB5FDbyVn9uO437gNV9dBOOKDb7ca3nMYmp+D+7VxFP44h8jBYwBwxLfG1XUg7jdvI2f240SecytIyVdpzgcTcM+4s7iwA0QOGkvB8vdxz7iTgmXvETl47FGlv3TDbvYkp/Pl02OYcv0QprzzTZlxU99dxNQbhvLl02PYk5zOdxt3A/B/s5dx24Wn8cnka7nj4tP5vw+/AyArN5+p737Ly+MvZN4T1/OPW88/qjzLzX/NNnYfSOPrl+/jib9ezORpc8qMO+vkE5j93K2HzU9s1ohnxl/GyDN710h+VaHqq9KjtlRa3EWknYj8IiLvicgWEflQRKJFZLeIPCcia4ArRGSYiHwvImtEZLaIxNp3upkd0NZgEfnMfr7bPl8PEblXRDbaj7sDtrsxYN377Z44InKnfXec9fZ1eCvS285ru4jcbK8vIvKCvb0NInJlRfNLvR+niMhaEekoImNE5N/2/Oki8i8RWSEiO0Xkcnu+Q0T+Y7+HC0Tki4Blzwa8jnJHFypou7x8nwXOFJGfReSectp0isjf7HXXi8h4e/4kEVltz58mdhUQkcX2v/cqEdkmImdW0s5JIrJERH4Ska9EJLGMHMqMseevE5F1wO2V/PuGZNH63VzYrwsiQu8OLcjOK+BgZk5QzMHMHHLyC+ndoQUiwoX9uvDNut1BMarKVz/t4PyTrQL764FDnGb31OMbRBMXFcHGPZVe/rnKevTpzd49e/ht3z68Hg9fzvuMs4adExST43YXP4+KjsY6wBY6du7EqhUrADiUlkZ2Vjbdex37nk5pnXv3ICYurla27Uw8Hn/GATQzGfxePFuW4urULygmrHM/PButounZuoywNlYhcXXqh2fLUvB50cxk/BkHcCYeX+k2JSK6+K/fXeFZTJVa9POvXHRGV+tz3DGR7NxCDmaU+hxn5ODOK6R3x0REhIvO6Mo3a3+1chDIybOO9nbnFdC8USwAn6/cyjkndqJlfAPA+izXhG9WbebiwX0REfp0aUNWTj4ph7IOi+vTpQ3NmzQ4bH6r5o05oV0iDkft/Uj1+T1VetSWqg7LdwFuUtXlIvImcJs9P01VT7SL9MfAUFXNEZGHsA7ZfxqYJiIxqpoDXAkEFWMROQkYi3UtXQF+EJElQHoF+TwMtFfVAhFpVEnuvYB+QAywVkQ+B04H+gC9gaZYd+FZCpxRzvyiXM8AXgIuUtW9RQUuQCIwADgB6yIEHwKXYvWkuwHNgS3AmyISD1wCnKCqWoXXUV7bZeX7MGXsRihlnJ1XH/s8yyb2/H+r6lT79b4DjATm2cvCVPVUERkBPA4MLasdEXEFvE8H7R8dTwE3BryXFcW8BdyhqktF5IVK3peQpGTk0KJxbPF0QqNYkjNyaNYwpnheckYOCY1Lpls0iiGl1BfnTzsOEB8XTdsE65+tS6umfLt+NyNO6UxSupvNew+SlO6mV/uEask7IaEFyb8fKMnxwAF69ulzWNyV113H9X+5EZfLxV9GXwvA1i1bGDx0KPPnzqNFYiJde/agRWJLNq5bXy25/RFJbDyafbB42p+dirNll6AYR2w8/iw7Rv1oQS4S1QCJi8f3+y/FcZqdisTG2xNKzKipoFCwbj6edV8BkP/NNGJGTSVy8I0gDtzv3X9U+aek59CiSckPo4TGsSRnuGnWKPBz7CYh8LPeOI6UdOtz/PBVg7n5H5/wwqzv8Kvy3iNWv2B3cjpen58bnp9NTr6H64b24aIzuh1VrmVJPpRFi6YNi6dbxDcg+VBWmYW8rqrrw/JVLe77VHW5/fxd4E77+f/sv/2witdyu6MXDnxvf9l/CVwgIh8C5wMPlmp7APCJXfwRkY+BMzn8Cj2B1gPvicinWFfuqcgcVc0D8kTkW6w78AwA3lfrXyfZ/jFxSgXzs4CuWJcQHKaqv5ezrU9V1Q9sFpGib/UBwGx7fpKdA0AmkA+8IdZoxmeVvI7y2i4v38oMBV5V+0oMqnrInn+WiDwIRANNgE2UFPeP7b8/YRX0MtsRkR5AD2CB/XlwAiWVydKlrBj7R04jVS36UfUOcF5ZL0ACrtn8n3uv4OaRZ1ThZVePL1ZvZ8QpJcPil55xAjsPpDPqmQ9p2SSOPh1a4HQc+wtA/u+dd/jfO+8w4sILGTf+dh677wE+nTWbDp068f68ORz47TfW/bQGXx0/0vePyj3zIdSdhkQ3JGbUk/jT9uPbv4nwviPIW/Q63m0rcHUZQPTwu8iZ9Vit5fnB4vU8fOVAhp3cmfmrtzFx+gLevP8yfH5l054U3rz/MgoKvVz99P/o3SGRdi0a11qudZX1dVx3VbW4l955WDRd1J0RYIGqXl3Guh8AdwCHsK62k13FbXoJ3m0QGfD8fGAgcAHwqFgX0C/vckHl5R6qA3YOfYHyinvgbYIqHC+yf/icCgwBLsd6j86uYJUqt32kRCQS+A9wsqruE2s3SOD7XpSDj4o/OwJsUtXTQ42pwghGscBrNnu/fbHcf9eZizfy4TLr7ok92jYnKb1k+Do5w01CQG8HIKFRDMnpJT31pIwcmgfEeH1+Fq7dxawJlxfPC3M6eHhU/+Lpa57/mLbNS3omRys5OYmEliV7NhISE0lJTi43fv68eTz65BPAA/h8Pl544sniZW9/NJs9O3dVW25/ROpOQ+JKDqR0xDVFs4OHyv3uNBwNmuFzp4E4kIhoNC8LzU7DEbCuxDVF7WH24r+5mXi2f48z8XiruPcYQv431uXFPVuXETX8TkI1c9E6Zi/dAEDPdi1IOlTyVZqc7iahUWxQfEKjWJIDP+vp2TS3R6TmrNjMhKsHATD85M5Mmr7QWqdxLA1jIomOcBEd4eLk44/jl30Hq6W4vzf/e2Yt+NHKv9NxJKVmFi9LSssi4Q/Ua4e633OvateijYgUfQmPBpaVWr4S6C8inQBEJEZEinZCLQFOxLofbVn7x78DLhZrP34M1lD1d0Ay0FxE4kUkAmt4GBFxAK1V9VvgIaAhEFtGu0UuEpFIexh8MNZ1fL8DrrT3FzfD+qGwqoL5ABlYPyqeEevo+apaDlwm1r73BEquDxwLNLSvTHQP1tB6qMrLNxuobGfmAuAWEQmz82lCSSFPtfO7vLyVK2lnK9Cs6DMjIi4R6V5qvTJj7IMsM0RkgB13TRVyqNDowT2KD4Ib0qc9c1duRVVZtzOJ2MiIoCF5gGYNY4iJDGfdziRUlbkrt3J2r3bFy7//ZT/tWzQKGt7PK/SQW2DtX1uxeR9Oh4NOLZtQXTatW0/bdu04rlUrwlwuhl8wksULFgbFtGlXkuPAs89i7+7dAERGRhIVFQVAvwED8Hl97Nyxo9py+yPyHdiGs3FLpGECOMJwdR2IZ0fwGQTeHT/g6jEEAFeXAXj3WrsxPDt+wNV1IDjDkIYJOBu3xHdgG7giINx6n3FFENauL/7UPQD43YdwtraOc3C26Y0/vbz+QflGn92bTyZfyyeTr2VI347MWbHF+hz/eoC46PCgIXmAZo1iiI0KZ92vB1BV5qzYwtl9OgLQvFEMq7fuB2Dlln3Fu5fO7tORNdt/x+vzk1fgYf3OJDomVs/n+JrzTmfO38cz5+/jGXpqNz5dvBZV5eete4mLjvxDDcmD1XOvyqO2VLXnvhW43d7fvhl4BRhftNDeZzoGeN8uxACPAdtU1WcPO48BbijdsKquEev0qKIi+rqqrgUQ69q6q7DukFO0k8sJvCsiDbF6f/+q5Kj79cC3WPukn1DV30XkE6z97uuwevIPqmpSBfNPsHNNFpGRwHwRubGsjZXhI6ze+Wase/auwRqSjwPm2L1lIYTLCgYoL980wGcfkDZdVf9RxrqvY918YL2IeIDXVPXfIvIasBFIooI7DlWhncuBf9n/TmHAi1hD/ACoamEFMWOxjktQ4OtQ35SKDOzRhqUb93DexJlEhofx5A1nFS+79MlZfPzYKAAmjj6TR2csoqDQx4DubTizR5viuPmrdzDilM5B7R7KymPcS5/hEKF5oxieHTukOtPG5/Px9KTJvPL2DJxOB5/Oms2v27dz2z13s3nDBhYv/Iarb7iO0/r3x+v1kpWZyWP3Wft1mzSN59UZM/Crn5SkZCbceyQfter3xpTn2PbzBtyZWTxy+fWMHHsN/c8/99hsXP3kLXyVmCumWqfCbViAP20vEQOuwZe0He+OVRSu/5ro8+8j9uZpaL6b3LnPAeBP24vnl++IvfEVUB95C14B9SPRjYi5xB5qdzjwbF6Cd5d1ilzely8RNWQcOJyot5Dcr146qvQH9mrH0g27GP7IdCLDw3jqxmHFyy6Z/C6fTLaOt5h47dlMeONrCjxezuzZjoE92wEw5YahPPP+Enw+P+EuJ1Outz6vHVs2YUDPtlz8+Ls4RLh8YHc6t2p6VLmWZdBJXViyZivn3PZ/REW4ePqOy4qXXXTvS8z5u1Venn97Pp8tXUdegYeBf3mWK4aezPirhrJ++37ueO5dsnLy+Hb1Fl763zd8/s+7qz3PitT1YXkpOqK23IBqPs/4z0hEYlXVbY8erAL6q2pSbedVn1Q0LF8XnTj2X7WdQsheXFmtv7Nq3ElvH9sv++oQe0bNnHpWk5yNDz+/vs7rftlR79rscvwpVfrO2bptda0c0m+uUHdsfGbvSw7HGj0whd0wDOMPTKnbPfdKi7uq7sY6qrnOEpGxwF2lZi9X1Wo9R/pIqergqsSJyKNA6ctBzVbVp4502yJyLvBcqdm7VPWSI23TMAzjz66uD8vXi567qr6FdW70H5pdxI+4kJfT5ldY9wI2DMMwqosp7oZhGIZRv1R2vFptM8XdMAzDMEJU/qVV6gZT3A3DMAwjRKbnbhiGYRj1jtnnbhiGYRj1ih7xlcyPDVPcDcMwDCNUZljeMAzDMOoX03M3DMMwjPrGnOduGIZhGPWN6bkbhmEYRj1Tt4t7pXeFM4w/gt3XnPyH+iDH9+9ceVAd43dn13YKIfnp+hdrO4WQnTh9fOVBdYzDFV7bKYSswX1zjvpObe3atq3Sd87uPXtq5a5wjtrYqGEYhmEYNccMyxuGYRhGiGqlOx4CU9wNwzAMI0R1fdjbFHfDMAzDCFFd77nX9R8fhmEYhlHnOJAqPapCRIaLyFYR2SEiD1cQd5mIqIicXHl+hmEYhmGERKr4qLQdESfwMnAe0A24WkS6lREXB9wF/FCV/ExxNwzDMIwQVVdxB04FdqjqTlUtBD4ALioj7gngOSC/Ko2a4m4YhmEYIXIiVXpUwXHAvoDp/fa8YiJyItBaVT+van7mgDrDMAzDCFEI+9PHAeMCZk1T1WlV3Y6IOIC/A2NCyc8Ud8MwDMMIkVRxzN0u5BUV89+A1gHTrex5ReKAHsBisTbaApgrIheq6o/lNWqKu2EYhmGEqKo99ypYDXQWkfZYRf0qYHTRQlXNBJoWTYvIYuD+igq7lZ9hGIZhGCGprlPhVNUL3AF8BWwBZqnqJhGZKiIXHml+puduGIZhGCFyVONVbFT1C+CLUvMmlRM7uCptmuJeA0SkHfCZqvY4ynZ2Ayeramqp+StU9YyjabuK23eramxNb+dYiup1Ok2uux8cDtyLPyVz3ozggDAXzW6dQni7rvjdmRx86RG8qQfA6aTpXyYS3v4EcDjJWfY5mXOnAxB/8ySi+w7Al5XO7w9fWaP5qyp/W7Kf5buziAwTJg9rxwnNow+L25Kcy+QFuynwKv3bNeD+Qa0QERZuT2faygPsOpTPjKu60C0hplryCmt/IpFDxoE48Kz/moIfPgwOcIYRdf69OBM6oXnZ5M59Ds1KASDitCtw9ToH1E/+wml4d68BIO6WN9DCPPD7UfWR8/Y9ADiatydq2O2IMxxVH/lfv4IvaVu1vI7KvP3si2z4fhVxjRsxafp/jsk2KxPW/iSihv4VHA4K131JwcrZwQFOF9Ej78PZojOal0XunGfwZ6YgkXFEX/IoYYnHU7hhAXkLXqn23Jzt+hJ51s2IOCjcuIDCVR+VCggj6rx7cDbviOZnk/vZC8Wfi/BTLyO8xzmo+slf9Bq+PWuRuKZEDb8biWkEqnjWf0Xh2s+Km3P1PZ/wPiPA78e760cKlpb6/12Nwur4wHfdzs4o07Eo7PWSOGgy5iGSn7+T3x68gpjTz8V1XPugkLjBF+HPyea3+y4ha/5MGl9t3YIz5rShiCuc3x++igOPXUvc2ZcS1jQRAPd380h+/tjcqnP57iz2ZRTwyQ3deHRIW55ZtLfMuGe+3ctjQ9ryyQ3d2JdRwIo9WQB0jI/k+ZEd6HtcNf5mEweRQ28lZ/bjuN+4DVfXQTjiWweFhPcchubn4H5tHIU/ziFy8BgAHPGtcXUdiPvN28iZ/TiR59wKUvK1lPPBBNwz7iwu7ACRg8ZSsPx93DPupGDZe0QOHlt9r6USp583lPEvTD1m26uUOIgadjs5syaS/dothHcbjCO+TVBIeK9haL6b7P/eRMHqT4kcfCMA6isk/7t3yFv0es3lNuQWcj+egnv6Hbi6nImjSfDnwtXjHDTfjfvNv1Lw01wiB94AgKNJa1xdzsQ94w5yP5pM1NBbrM+F30f+kjfJmX4HOTMfxNVnRHGbztY9cXU8jZy37yJnxngKV39aM6/L5hCp0qO2mOJec8JE5D0R2SIiH4pItIgMEZG1IrJBRN4UkQiA8uYXEZEoEZkvIjfb027772ARWWy3/4u9PbGXjbDn/SQi/xKRz0onGNB+rIi8ZW9/vYhcFrDsKRFZJyIrRSTBnneBiPxg57wwYP5kO//FIrJTRO4MaGeifXnFZSLyvojcb8/vKCJf2nl+JyIn2POvEJGN9raXVsc/SETH7niT9+E9+Bv4vOSs/JrokwYFxUSfNAj3Uuutyln1DZHdT7UWKEhEJDicSHgk6vXgz8sBoOCXtfjdWdWRYqWW7MxkRNcmiAg9E2PILvCRmuMJiknN8ZBT6KNnYgwiwoiuTVj8ayYA7ZtE0a5xZLXm5Ew8Hn/GATQzGfxePFuW4urULygmrHM/PBu/AcCzdRlhbXoD4OrUD8+WpeDzopnJ+DMO4Ew8vtJtSkR08V+/O61aX09FOvfuQUxc3DHbXmWcicfjT/8df2YS+L0Ubl6Cq3Pwe+/qfDqFGxYC4PnlO8La9rEWeArw7d8EvsKaya1FZ/wZSSWfi63fEdbp1ODcOp2GZ9MiALzbluNs0wuAsE6n4tn6nfW5yErBn5FkjTzkpONP2Wnnn4f/0H4krgkA4b2HU7DqI/B5AdC8zBp5XUWq8/KzNZOfUVO6AP9R1a5AFnAvMB24UlV7Yu0SuVVEIsuaH9BOLDAPeF9VXytjO32Bu7EuW9gB6G+3+V/gPFU9CWhWSa4TgUxV7amqvYBF9vwYYKWq9gaWAjfb85cB/VS1L9bVlB4MaOsE4Fysqy49LiIuETkFuAzojXWJxcDrIk8Dxtt53g8UjXVOAs61t33EB5UEcjZpjjctuXjaeygFZ+PmwTGNm+M9ZMf4ffhz3ThiG5KzaiFakE/rl7+k1T8/I/Pzd/HnHJuCHuigu5AWseHF0wmx4aS4g7+cU9yFJJSKOeiumS9wAImNR7MPFk/7s1ORuPigGEdsPP4sO0b9aEEuEtUAiYvHH7CuZqcisfa6qsSMmkrs9S/i6n1ucUz+N9OIHDyWuL++ReTgm8ivwaHXus4R1zTo/fNnp+Io/d7HxePPtvfsBbz3NU1iA7YLaHYajtj4UjFNgnKjIAeJisMRG48GrOsP/FwUrdugOc7mHfAdsHbJOBq3JKxVN2JGv0D0qKdwJHSqoVdmMT33P699qrrcfv4uMATYpapFOwdnAAOxfgSUNb/IHOAtVX27nO2sUtX9quoHfgbaYRXYnaq6y455v5Jch2Jd2xgAVU23nxYCRT3+n+y2wToP8ysR2QA8AHQPaOtzVS2wjxNIARKA/sAcVc1X1WysHyuISCxwBjBbRH7G+kGSaLezHJhuj1Y4y0paRMaJyI8i8uPMHQfLCqk2ER17oH4f++4Yzv57LqThiGsJa3Zc5SsaR8w98yHcM+4m58PHieg7Emcr62MW3ncEeYteJ/vVseQveo3o4XfVcqbGMeeKJPrCh8j/9nUozLPmOZxIZCw5Mx8gf+l0oi94sOI2jpKjio/aYop7zdFS0xlH2M5yYHjRcHsZCgKe+6jegyQ9qlr0OgLbfgn4tz3ScAsQOM4bSj4OIENV+wQ8ugKo6l+Bx7Au7vCTiMSXXllVp6nqyap68uhOlQ1OgO9QCmHxCcXTYU2a40tPCY5JTyGsiR3jcOKIjsXvziTmjHPJW/89+Hz4s9LJ37aO8A5dK91mdZi17iCj39vC6Pe20DTGRVJALzzZXUjzgF46QPPYcJJLxTQrFVOd1J2GxJW8/464pmh28FC5352Go4EdIw4kIhrNy7J6cwHrSlxT1B5mL/6bm4ln+/fFw/XhPYbg3bYCsIb4qzKMX19ZPfXg995f+r3PTsMRZ58mHfDe1zR1B2wXrFGaUrtQ1H0oKDciYtC8bPzuNCRgXUfA5wKHk+gLH8azZQneHStL2spOw7PdmvYnbQf11+gIhem5/3m1EZHT7eejgR+BdiJSNFZ0HbAE2FrO/CKTgHQCetZVsBXoYB+1D1DZIdwLgNuLJkSkcSXxDSm5gtINVchnOXCBiETavfWRAKqaBewSkSvs7YqI9Lafd1TVH+zTQQ4SfAWnI1KwczNhLVoT1qwlOMOI6TeM3J+Cd+fnrllK7MCRAPw/e/cdHlWV/3H8/ZlJQkIgFOmKoogoKIhdihXbz97XwqKubVXWta1lLci69nXXZV3Lrh0b2AALiKjYRQUBRWkCokKoEkqAJPP9/XFvIAmpErgzs9/X88yTuXfO3HyCMWdOuefk7nMoa775HIDixflkdwlGE9QgmwaddqXo5zmbGqlWTuvekmfP2oVnz9qFgzo25Y1vl2JmTJm/ikYN4rTIzSxXvkVuJrlZcabMX4WZ8ca3SzlwhyabLV/J/OnEm7VDTVpDLIPMXQ6gaGb5jauKZ35G5q6HApDZuTfFP0wGoGjmZ2TucgDEM1CT1sSbtQu6WTMbQFZO8ObMBmR06EFi8VwAEiuXEm+/GwDxbbuTWPbzZvvZkl3J/OnEmrcjFv7bZ3U5kKIyFR5A0cxPydqtLwCZO/eheO6kLZNtwQxiTduivFbB70XnPhTPGl8+26zxZHY9BICMnXpREv5eFM8aT2bnPsHvRV4rYk3bUrJgBgDZhw+gZMk81n05ovy1Zn5GRvh7EWvWDuKZm/VDTKZitXpExW+F23ymAZdKegyYCvwB+JSgCzqDYFWih8xsraRzK56vcK3Lgcck3W1mNfY1mVmhpEuAUZJWhdeszm3AA5K+Jmht3wq8XE35gWHeZQTj89tXUxYz+1zSCGAykA9MAUpnu5wFPCjpRiCTYAx/EnCPpE4EGyuNDc9tmkQJS5+4h9bXDoZYnJXjRlD00/c0Pfki1s7+ykeAoAAAIABJREFUlsIJ77PyveG0+P0gtv7bKyRWFbBo8A0ArBgzlBYX3UK7u14AiZXjRlI0byYALS79K9m77Em8cVO2Gfw6v7z4CCvHDd/kuJXp1SGPj+Ys54QnvyE7I8Yth223/rUzn/mWZ88KehOuO7g9A8fMZW1xgp7bNaFXh6AF8+7MX7hn3DyWFRbzx+Gz2KllDv86sdOmhbIEhW8/RO6pg4Jb4aaMIbHkBxr0PouSBTMonjmedZPfouHRV9HogkewNStZPeIuABJLfqDouw9odN6DYCXB7ViWQA2bknvijcH1YzGKpo6jeHZwi1zhqMHkHHohxOJY8TpWjx68afnr4NFb72L6V1NYubyA60/5Lcecexa9jj6i5jduLpag8K0HyT39NlCcdZPfIrH4B7L79KN4/nSKZ37GukmjaXjsNcGthYUrWD38zvVvz/v9E5DVEMUzyOzUk5Uv/JnEksrvwPg12da88wgNTx6IYjHWfT2WxJJ5NOh5JiX5MymeNZ6iKWPIOOoKGp33UHAr3Ov3ApBYMo+i6R/R6Jx/YYkEa8Y+DJYgvvUuZHU9mJJFc8jo93cA1n44hOLZX1L09dtkHzGA3P7/hJJiCt/8R/38HFWIcrJcbWhDr6tLJ5IamdnKsDv/AWCGmf09CfI0JJicd6GZTaiv6885a6+U+kXeqtcmVqgRSKxcEXWEOvnyt5v3j/vmsMcTW+aWyvoUy9x8Qz6bS95Vwze5Zj56p+61+pvz+vRJkXwK8JZ7+rpAUn8gC5hIMFktSo9I6kIwPv9kfVbszjm3pdVyO9fIeOWepsJWermWetj9X3Fq8UdmdimbmZmdWXMp55xLDVFOlqsNr9z/h5jZ48DjUedwzrlUF+Vkudrwyt0555yro7i33J1zzrn04mPuzjnnXJrxMXfnnHMuzXjL3TnnnEszXrk755xzacZnyzvnnHNpxmfLO+ecc2nGu+Wdc865NOOVu3POOZdm/FY457aAvB0bRx2hTjLbVrtLblLKbNk+6gh1koo7rE04Z8ttX1tfrt7vyKgj1NmEqzb9Gt5yd84559JMls+Wd84559JLPOoANfDK3TnnnKsj75Z3zjnn0oxX7s4551ya8W5555xzLs1k+a1wzjnnXHpJ9m755J7L75xzziWheC0ftSHpSEnTJM2UdF0lr18paaqkyZLGStqupmt65e6cc87VUX1V7pLiwAPAUUAX4AxJXSoUmwjsZWbdgBeBu2u6rlfuzjnnXB3VY8t9H2CmmX1vZuuA54HjyxYws3fNbHV4+CmwTU0X9TF355xzro7qccvXrYF5ZY5/BPatpvzvgDdruqhX7s4551wdZWG1KifpQuDCMqceMbNHfs33lHQ2sBdwYE1lvXJ3zjnn6qi2k+XCiry6yvwnoOyuTNuE58qR1Bf4M3Cgma2t6ft65e6SiqRzCCaOXLY5rp+54940POoyUJy1E15nzYfPlS8QzyT3pOvJaLsTVljAymG3kvgln4wd9qThYRdCPANKiln91kMUz54ImQ1odNpA4s3aYZagaNrHFL79n80RHQAz466Rk/hw2gKyM+P85dS92GXrZhuVm/rjMm4a9gVri0vo3bkN1x7bHUk8OGYqL30+m+a5DQAYcERX+uzctt4z3v7cON6fMpucrExuP+9wumzXaqNy38zJ54bH3mJNUTEH7LY9N5xxIJL49oeF3Pr0O6wtKiYjFuOmsw+h2w5tABj/3TzueH4cxSUJmjXK4alrT63X7AAZ2+9JTt+LIRZj3aRRrP10WPkC8UwaHnMV8TadsMICVg+/g8TyhSi7MQ1P/DMZbXdi3ZQxFI55sN6z/RpP3fkPpnwynsbNmnLzE/+OOg4APQ88gKtvvpF4PM4rLwzliQcfLvf6yWedwWn9ziaRKGH1qtXcdv2NzJ45k4yMDG6663Z27tqVjIw4r738Ko//+6FIfoZ4/d0J9znQSdL2BJX6b4AzyxaQ1AN4GDjSzBbW5qJeubuUICnDzIo37SIxGh59OSueuoZEwSLyLnyIddM+JrFo7voiDfb4P6xwBcv/eTZZux5MzmEXsWrYIGz1clY8ewO2YgnxVh1o3O9ufvnbaQCs+egFiud8BfEMGvf/G5k77kPRzPGbFLUqH05bwA+LVzLy6iOYMm8pt706kWcuPWSjcre9OpFbTt6D3do359LHP+Kj6fn07hxUkP16d6L/ATttlnwA70+Zw9z8ZYy6/Rwmf7+AW58eyws3nrFRuUFD3mFQ/75026ENF/3jVT74eg4H7LY9fxv2IZccty8H7LY94ybP5m8vfsCTfzqVgtVrGDTkXR654gTabZXHkoLVlXz3TaQYOYdfyqrnbyCxYjGNz7mfohmfkVjyw/oiWd0Ox9asZMXDvyNzlwPJPug8Vg+/EytZx5oPnibeYjviLWu8U2mL2f+ovhx00jE8cft9UUcBIBaLce2ggVxydn/yFyxgyIiXGTdmLLNnzlxfZtTwkbz0TPDB+4C+h3LVTTdwWf/z6Pt/R5GVlcXpRx5NdnY2L749ilEjRjL/x40auptdvJbd8jUxs2JJlwGjCToEHjOzbyQNAr4wsxHAPUAjYJiCsf4fzOy46q7rs+XdFiXpVUlfSvomHItC0rmSpksaD/QqU/YJSQ9J+oxa3PpRk4ytdyax9GcSy+ZDSTHrvn6HrJ17lSuTtXMv1n01GoB1U8eRuf0eAJQsmImtWBI8XzgHMhpAPBOK1gYVO0BJMSXzZxBr0nJTo1bp3anzOXaP7ZBEt223YkVhEYsKCsuVWVRQyKq1RXTbdiskcewe2/HONz9vtkwVvfPVLI7vuQuS6N6xLStWr2PRL6vKZ/xlFSsL19G9Y1skcXzPXRg7cRYAEqwqXAfAysK1tGraCIDXP53GYXvsSLut8gDYKq9hvWePt92JxLKfSSxfAIni4Heg037lymR22p91U94GoOi7D8jYbvfghaK1lPz4DZSsq/dcm6JT913Jbdw46hjr7bp7d36cO5ef5s2juKiI0SNf56DD+5Yrs2rlyvXPcxrmYBZUpIaRk9OQeDxOg+xsitYVsWrFSqIQV+0etWFmb5jZTmbW0cz+Gp67OazYMbO+ZtbazHYPH9VW7OAtd7flnWdmSyXlAJ9Leh24FdgTWA68S3BPZ6ltgJ5mVrKp31h5LShZvqFHK7F8ERnb7FK+TOMWlBSEZRIJbO1K1DAPW12wvkxmlwMomT8DSorKvzc7l8yd9mfNpy9tatQqLSwopHXTnPXHrZvksLBgDS3zcsqUWUPrJhXLbPgA8PzHsxg5YS5dtm7G1Ud3I69hVv1mXLaKNs03VCatmzUi/5eVtGyau/5c/i8rad2sUZkyjVm4LPgAcN1vDuKCv7/CPUM/IGHGM9efDsCc/GUUlyTof/cwVq0pol/f3Tm+Z8XbgTdNrHELEisWrT9OrFhMRrvOFcpsRWLF4uDAEtja1SgnDysswNWsZevWLPh5/vrjhfMXsOvu3Tcqd1q/sznr/PPIzMzkojPPBmDsG6M46LC+vDX+E7JzsvnbX/5KwfLlWyx7WZmxRCTft7a85e62tD9ImkRwr2Z7oB/wnpktCu/xfKFC+WH1UbHXl3jLDjQ87EJWjazQxRmLkXvKTaz57OWgZyBJnbbfDrz2pyMZ+oe+tMzL5t7XJ0cdaSPPvzeZ604/gHfuPZ9rf3MgNz0xBoCShPHN3IU8ePkJ/OeKE3lw5HjmLFgWcVq3uQx9egjHH3gI/7zzbs4fcCkAXbt3o6SkhCP27ckxfQ7i7PN/x9bt29dwpc2jPlvum4NX7m6LkXQQ0BfY38y6E7TQv6vhbauqekHShZK+kPTFk1/W3O1sBYuJN9kwsSvWpOWGFlhpmRWLieeFZWIx1KDR+la78lrQ6DeDWPXynSSWlf9+ucdeTWLJT6zdDK325z+ZxWn3v81p979Ny8bZ5P+yoRWev7yQVnnZ5cq3yssmf3nFMkFLfqvG2cRjIhYTJ+29PV//WD+V47PvTOLEgUM4ceAQWjbJZcHSFRu+/7KVtG7aqFz51k0bkb9sZZkyK2jVLGjZD/94KoftuSMAR+7ViSmz84P3NGtEr67b0bBBJs0a57DXTlvz3bxF1KfEisXEGm8YVgla8ksqlFlCrHGL4EAx1KCht9rrYFF+Pm3abZjE2aptGxbm51dZfvTI1zjosMMAOOr44/hk3AcUFxezbMlSJn35JV267bbZM1cmLqvVIypeubstqQmwzMxWS9oZ2A/IAQ6UtJWkTKDW05/N7BEz28vM9uq/Z7sayxf//B2x5lsTa9oG4hlk7XoIRd99XK7Mumkfk7X7EQBkdTmQotnBCIGyc2l81p2sfvs/FM/7utx7cg45D2XnsnrUv2obvU5+s39Hhl7el6GX9+Xgru0YOWEuZsbkH5bQKDuzXJc8QMu8HHIbZDL5hyWYGSMnzOXgLsEf07Lj8+988zM7ts6rl4xnHtKdVwaezSsDz+bQHh0Z/vG3mBmTZs2nccOscl3yAC2b5tIoJ4tJs+ZjZgz/+FsO2b0jAK2a5vL5tB8B+PTbeWzXuikAh+zekQkzfqa4JEHh2iImf7+Ajm2b10v+UiXzpxNr3o5Yk9YQywh+B2Z+Wq5M0cxPydotGCPO3LkPxXMn1WuGdPfNpMm077Ad7bbZhozMTI449mjGjRlbrkz7DhsmJPY55GDmzZkDwPyff2bvnsEciOycHHbr0YM5s2ZtsexlxWS1ekTFx9zdljQKuFjSt8A0gq75+cBA4BPgF+CrzfbdEwlWv/FPGve7G2Ix1k58k5JFc8g5+FyKf55G0bSPWTvhdRqddANN/jAkuBXuxb8A0GCfE4k3b0fOgb8l58DfArDi6WsgnkHOgf0oWTSXvIuCW1nXjn+FtRPe2Cw/Qp/ObfjwuwUcc89osjPjDDp1r/WvnXb/2wy9PKh0/nxCj+BWuKISenVuvX6m/N/f/JppP/+CBO2a5XLTiT3qPeMB3Trw/pTZHHn9E2RnZfDX8w5f/9qJA4fwysBg/PSmsw/hhkffYm1RMX1268ABu3UA4Nb+fbnjuXGUlCTIyoxz628PBaBju+b03m07TrhlCDGJUw7oSqdtWtRveEtQ+NaD5J5+GyjOuslvkVj8A9l9+lE8fzrFMz9j3aTRNDz2Ghpf9ChWuILVw+9c//a83z8BWQ1RPIPMTj1Z+cKfy820j8Kjt97F9K+msHJ5Adef8luOOfcseh19RGR5SkpKuOvmW3ngqceJxeOMGDqM72fM4OIrLmfqlK95/+2xnN6/H/v26kVxcREFywu4+ao/ATD0qSEMvOcuhr31JpIYMexFZnw3LZKfI8pWeW2odBaic6ls6S0Hp9QvcsPd9486Qp1ltoxmbPPXWvHhiKgj1NmEcwZHHaHOrt7vyKgj1NmEOTM3eTR8XM8DavU358CP349k5N1b7s4551wdZcaTuz3hlbtzzjlXR1GOp9eGV+7OOedcHcViXrk755xzaSXulbtzzjmXXrzl7pxzzqUZr9ydc865NBPP8MrdOeecSyvecnfOOefSTCwedYLqeeXunHPO1ZG33J1zzrk0I2+5O+ecc+klwyfUOeecc+nFW+7ObQGzP1gbdYQ66bpbcdQR6izerFXUEeoklpkVdYQ6S8Ud1u79dFTUESIRi0WdoHpeuTvnnHN15C1355xzLs145e6cc86lGe+Wd84559JMLEtRR6iWV+7OOedcHSnulbtzzjmXVhTzyt0555xLK4on96C7V+7OOedcHXnl7pxzzqUZH3N3zjnn0oyyMqOOUK3k7ldwzjnnkpDisVo9anUt6UhJ0yTNlHRdJa83kPRC+PpnkjrUdE2v3J1zzrk6Ujxeq0eN15HiwAPAUUAX4AxJXSoU+x2wzMx2BP4O3FXTdb1yd8455+oqHq/do2b7ADPN7HszWwc8DxxfoczxwJPh8xeBQyVVO+jvY+7OOedcHSlWb4vLbw3MK3P8I7BvVWXMrFjScmArYHFVF/XKvZ5JagqcaWb/rqZMB6CnmT1bw7U6AK+Z2a71GLFOJD0RZnixHq51ELDOzD7e1GvVh7y996X9ZX+EWJzFb4wk/7mny73eqNvutL/0cnJ26Mj3f7mFX95/F4Cs1m3oOOgOkFBGBgtfeZHFI1/dLBnNjLten8KH0xaSnRnnLyf3YJetm25UbupPv3DTSxNYW5Sgd+dWXHv0bpT9YP/khzO5781veO+GI2mW24DPv1/MH4d8xtbNGgJwSNd2XHxI582S/6+Pvsa4CdPIbpDFnZedTNeOW29U7u/PvMWr702kYFUhE58duP7859/M5vbHXmfa3AXcd+XpHNlzt3rJFe/Qg+yDL0CKse7rMawb/1KFAhnkHHUF8VYdsTUrWP3aPVjBQgCy9jmZrF0PwyzBmnf+Q8nciahxC3KO/CPKbQpmFE0ezbqJr62/XGaPo8na/f8gkaB49hesff9J6kvPAw/g6ptvJB6P88oLQ3niwYfLvX7yWWdwWr+zSSRKWL1qNbddfyOzZ84kIyODm+66nZ27diUjI85rL7/K4/9+qN5y/VpP3fkPpnwynsbNmnLzE1X+GY2csmq3pbCkC4ELy5x6xMwe2SyhyvDKvf41BS4Bqvut7ACcCVRbuaehg4CVQPSVeyzGtpdfzfRrLqdo0UJ2fvBRln/8AWvmzllfZF3+AubcdRutTzuz3FuLlizmu8suxIqKiGXn0OWxISz/+EOKllT5IfpX+3D6Qn5YvIqRVx7KlHnLuG3EJJ75/YEblbtt+CRuOWF3dmvfjEuf/JSPpi+kd+fWACz4pZBPZiykbdOccu/p0WEr/vXb/eo9c1nvT5jOnPlLeOuBq5g0fR4DHxnOsLsu2ajcwXvtzFlH7ccRl91X7nzblk25Y8DJPDb8w/oLpRg5h17EqhdvwVYsIfeseymeOZ7E0g2Np8xdD8PWrGTlYxeT0bkP2Qf0p/C1e4g1b09m5z6sfPIylNuc3FMHsfKxSyBRwppxj5FY+D1k5pB79t8onjuJxNJ5xNvvRmbHfVn11OVQUoxymtTbjxKLxbh20EAuObs/+QsWMGTEy4wbM5bZM2euLzNq+EheeuY5AA7oeyhX3XQDl/U/j77/dxRZWVmcfuTRZGdn8+Lboxg1YiTzf/yp3vL9Gvsf1ZeDTjqGJ26/r+bCEVK8dtVnWJFXV5n/BLQvc7xNeK6yMj9KygCaAEuq+74+5l7/7gQ6SvpK0j3h42tJUySdXqZMn7DMFZI6SPpA0oTw0bM230jSOZKGS3pP0gxJt5R57WxJ48Pv8XA4aQNJZ4RZvpZ0V5nyKyX9XdI3ksZKalnJ99tT0jhJX0oaLaltNdn+IGmqpMmSng97IS4Grggz9ZF0bDjzc6KktyW1lhQLf5aW4XVi4QzRjfJsitydu7Dmpx9ZN/9nrLiYZe+8TdOefcqVWZe/gMLvZ2GJRLnzVlyMFRUFP2dWZrkWcn1799v5HNujPZLotm1zVqwpYlHBmnJlFhWsYdXaYrpt2xxJHNujPe98O3/96/e8MYUrjuxKFHfljh0/lRMO6oEkdu+8LQWr1rBwacFG5XbvvC2tmudtdH6bVs3YuUNbYvW41Ge8TScSvyzAludDopiiaR+QseM+5cpk7rgvRd+8A0Dx9I+Ib9sNgIwd96Fo2gdQUowVLCTxywLibTphq5YFFTtAUSGJpT+ixs0ByOp+JGvHvwQlxQBY4fJ6+1l23b07P86dy0/z5lFcVMToka9z0OF9y5VZtXLl+uc5DXMwsyAHRk5OQ+LxOA2ysylaV8SqFSuJWqfuu5LbuHHUMWpWf2PunwOdJG0vKQv4DTCiQpkRQP/w+SnAO1b6H7IK3nKvf9cBu5rZ7pJOJqjQugMtgM8lvR+WudrMjgGQ1BA4zMzWSOoEPAfsVcvvtw+wK7A6vP7rwCrgdKCXmRVJ+jdwlqS3CWZZ7gksA96SdIKZvQrkAl+Y2RWSbgZuAS4r/SaSMoHBwPFmtij8oPJX4Lxq/h22N7O1kpqa2S+SHgJWmtm94TWbAfuZmUk6H/iTmV0laQhwFvAPoC8wycwW1fLfo1YyW7SkaGH++uN1ixeRu0vFCarVvL9lK3a8/V6yt96GHx/+12ZptQMsLFhD6yYbWtyt83JYWFBIy7zsMmUKad1kw3HrJjksDD8AvDt1Pq3ycujcduPW4uQflnLq4Hdp2TibK4/qyo6tN65cN1X+0gLatNjwvdtslUf+0oJKK/ItRY22IrFiw38vW7GEeNudKpRpvqGMJWDtKpTTmFijrSiZP219ucSKxajRVuXfm9eKeKsdKJk/HYBYs3ZkbNOF7N5nY8XrWDPucRL5M6kPLVu3ZsHPGz7ILZy/gF13775RudP6nc1Z559HZmYmF515NgBj3xjFQYf15a3xn5Cdk83f/vJXCpbX3wePdFebmfC1EY6hXwaMBuLAY2b2jaRBBH+TRwCPAk9LmgksJfgAUC2v3Dev3sBzZlYC5EsaB+wNVGy6ZAL/krQ7UALsRO2NMbMlAJJeDr9nMUEF/nnYqswBFobf+73SilLSM8ABwKtAAnghvOYQ4OUK36czwYeIMeE148B8qjYZeEbSq+H1K7MN8ELYA5AFzA7PPwYMJ6jczwMer+zNZceybui8Aye1a11NnPpVtGgh317wWzK3akHHv9zJsvffpXjZsi32/WujcF0x/x03nYfO3bgjaJd2TRh1zeE0bJDBB9PyueKZ8Yy8sm8lV3F1kplNw+OuZc27/4V1hcG5WBxlN2LVs9cQa9OJhsf+iZX/vbD669SzoU8PYejTQzjyuGM5f8Cl3HLVn+javRslJSUcsW9PGjfJ49Ghz/PZhx/z07x5NV/QQaz+qk8zewN4o8K5m8s8XwOcWpdreuWeHK4A8gla+DFgTfXFy6nYNWOAgCfN7PqyL0iqeHtFXa4r4Bsz27+W7z+a4IPDscCfJVU2E2owcJ+ZjQgn2w0EMLN5kvIlHULQM3FWpQHLjGV9eUjParuoKipavIjMVhs+DGS1aEnRorp3DhQtWUzh7O9ptNvu6yfcbarnP/2elz+fC0DXbZqRv7xw/Wv5BYW0yis/dt4qL4f85Rt+ZfKXF9IqL5sfl67mp2WrOW3wu+F71/CbB8bxzO8PoEXjDS39Pp1bc/uISSxbtZZmuQ02Of8zb37C0DFfALDbjluzYPGG1uCCJQW0jrDVDmArlxBr3GL9sRpvRWLlkgpllhJr3IKSlUtAMWiQixWuILFyCSrz3ljjFljpe2NxGh53HUXfjqN45qcbrrViCUUzguPEghlgCZSThxVuPDxRV4vy82nTbsPoWKu2bViYn19l+dEjX+P62wYBcNTxx/HJuA8oLi5m2ZKlTPryS7p0280r91qq7Zh7VHzMvf6tAEoHjD4ATpcUD8eMDwDGVygDweSI+WaWAPoRtIpr6zBJzSXlACcAHwFjgVMktQIIX98u/N4HSmoRjsGfAYwLrxMjGMuBYLJfxRlM04CWkvYPr5kpqWtlgSTFgPZm9i5wbfjzNari5y6dONKf8v5L0IMwLOz5qFervvuW7K23IatNW5SRQbND+vLLJ7WbtJXZouX6mbLxRo1ptGs31sybW2/ZfrPfDgwdcDBDBxzMwbu0YeTEeZgZk39YSqMGmeW65AFa5mWT2yCDyT8sxcwYOXEeB+/Slk5t8njvhqN485rDefOaw2mdl83zlx5Ii8bZLF6xZv3Y65R5y0gYNG1Yu9m/NTnrqP0Zft8Aht83gL77dOHV9yZiZnw17QcaN8yOtEseoGTBDGJN26K8VhDLILNzH4pnjS9XpmjWeDK7HgJAxk69KPlhMgDFs8aT2bkPxDNQXitiTdtSsmAGANmHD6BkyTzWfVl+uLRo5mdktA8+28aatYN4Zr1U7ADfTJpM+w7b0W6bbcjIzOSIY49m3Jix5cq077Dd+ud9DjmYeXPmADD/55/Zu2cwoTI7J4fdevRgzqxZ9ZLrf4GyGtTqEZXk/uiRgsxsiaSPJH0NvEnQPT2JoCX8JzNbIGkJUCJpEvAEwcz6lyT9FhhFMGZeW+OBlwi6uIeY2RcAkm4kGFOPAUXApWb2qYKlDd8laIm/bmbDw+usAvYJ37eQYMy+7M+1TtIpwD8lNSH43fkH8E0lmeLAkLCcgH+GY+4jgRfDHoQBBC31YZKWAe8A25e5xgiC7vhKu+Q3WaKEHwbfR6e7/o7icRa/+Rpr5sym7Tnns3r6dyz/+EMadt6FjoPuIN6oMU337027c37H1PPOJnu7Dmxz8QBKO0nyhz7Hmtnfb5aYfTq35sPp+Rxz39tkZ8YZdFKP9a+dNvhdhg44GIA/H9eNm16ayNriEnp1ak3vnVpVe90xX//M0PFzyIiJBplx7jp9r80yMfDAPTszbsI0Drvkb+Q0yOT2y05e/9rxVw5m+H0DALj7qTd57f1JFK4t4oDz7+TUvnsx4Dd9mTzjRy67awgFqwp59/NvGfzCWF6//4+bFsoSrHnnERqePBDFYqz7eiyJJfNo0PNMSvJnUjxrPEVTxpBx1BU0Ou+h4Fa41+8FILFkHkXTP6LROf/CEgnWjH0YLEF8613I6nowJYvmkNHv7wCs/XAIxbO/pOjrt8k+YgC5/f8JJcUUvvmPTctfRklJCXfdfCsPPPU4sXicEUOH8f2MGVx8xeVMnfI17789ltP792PfXr0oLi6iYHkBN1/1JwCGPjWEgffcxbC33kQSI4a9yIzvptXwHTe/R2+9i+lfTWHl8gKuP+W3HHPuWfQ6+oioY22kHu9z3yxUw4Q7l8QknQPsZWaX1VS2FtdaaWaNNj1V/ZC0F/B3M+tTY2Hq3i0fta6X9I46Qp1l71JxXY3kVjDqqagj1NlBgyv7rJzc7v10VNQR6uyQNjtu8ifZwheurNXfnJzT74tk+zhvubukE/Yu/J4qxtqdcy5qyT69rKc1AAAekElEQVTmntzpHACSjmDjjQJmm9mJBN36m+zXttolPQD0qnD6fjP71d3pZnYnwVoAzjmXnLxyd5vKzEYT3AOZdMzs0qgzOOfclpbsY+5euTvnnHN1pKzsmgtFyCt355xzro685e6cc86lGx9zd84559KLz5Z3zjnn0k09bRyzuXjl7pxzztWRMn1CnXPOOZdWvFveOeecSzfeLe+cc86lF9Xjfu6bQ3Knc84555JRknfL+65wzlVD0oVm9kjUOerCM29+qZYXUi9zquVNNrGoAziX5C6MOsCv4Jk3v1TLC6mXOdXyJhWv3J1zzrk045W7c845l2a8cneueqk45ueZN79UywuplznV8iYVn1DnnHPOpRlvuTvnnHNpxit355xzLs145e6cc86lGa/cnXPuV5DUTFK3qHNURlJc0r1R56grSVtFnSFdeOXuXBUk9ZZ0bvi8paTto85UFUl3S8qTlClprKRFks6OOldlJE2RNLmqR9T5qiPpvfDfuTkwAfiPpPuizlWRmZUAvaPO8St8KmmYpP+TpKjDpDKfLe9cJSTdAuwFdDaznSS1A4aZWa+Io1VK0ldmtrukE4FjgCuB982se8TRNiJpu/DppeHXp8OvZwGY2XVbPFQtSZpoZj0knQ+0N7NbJE02s6RrwUt6ENgaGAasKj1vZi9HFqoGYYXeFzgP2BsYCjxhZtMjDZaCknvle+eicyLQg6B1hpn9LKlxtJGqVfr/8tEEH0KWJ2vDx8zmAkg6zMx6lHnpOkkTgKSt3IEMSW2B04A/Rx2mBtnAEuCQMucMSNrK3YLW5hhgjKSDgSHAJZImAdeZ2SeRBkwhXrk7V7l1ZmaSDEBSbtSBavCapO+AQuD3kloCayLOVBNJ6mVmH4UHPUn+ocJBwGjgIzP7XNIOwIyIM1XKzM6NOkNdhWPuZwP9gHxgADAC2J2gByJph8aSjXfLO1cJSVcDnYDDgDsIugmfNbPBkQarRjgOvNzMSiQ1BPLMbEHUuaoiaU/gMaBJeOoX4DwzmxBdqtQnaTBBC71SZvaHLRinTiRNJximedzMfqzw2rVmdlc0yVKPV+7OVUHSYcDhgIDRZjYm4kjVClu+HSjTI2dmT0UWqJYkNQEws+VRZ6mJpJ2AB4HWZrZrOFv+ODO7LeJo60nqHz7tBXQBXgiPTwWmmtnFkQSrBUkyr5TqhVfuzlVDUh7lK8ulEcapkqSngY7AV0BJeNqSvJXWGrgdaGdmR0nqAuxvZo9GHK1KksYB1wAPl84XkPS1me0abbKNSfoU6G1mxeFxJvCBme0XbbKqhcNJfwK6EswZAMDMDqnyTa5SPubuXCUkXQTcSjBunSBovRuwQ5S5qrEX0CXFWj1PAI+zYWLadIJWZtJW7kBDMxtfYbJicVRhatAMyANKP5A2Cs8ls2cIfgeOAS4G+gOLIk2Uorxyd65yVwO7mtniqIPU0tdAG2B+1EHqoIWZDZV0PYCZFUsqqelNEVssqSPhmLakU0jef/M7gYmS3iX4cHoAMDDSRDXbyswelXS5mY0Dxkn6POpQqcgrd+cqNwtYHXWIOmgBTJU0HlhbetLMjosuUo1WhbOjSyvK/YBkH3e/lGAr0p0l/QTMJpjdnXTM7HFJowlmnn8LvAn8HG2qGhWFX+dLOpogb/MI86QsH3N3rhKSehB0GX9G+coyKcewJR1Y2fmw9ZOUJO0BDAZ2Jeh5aAmcYmZJvUodrL81MmZmK6LOUpVwoZ3LgW0I5mLsB3ySzOPXko4BPgDaE/xu5AEDzWxkpMFSkFfuzlUibAF/CEwhGHMHwMyejCxUDcIJanuHh+PNbGGUeWpDUgbQmaDbeJqZFdXwlkhJurKS08uBL83sqy2dpzqSphD8Pnwarl64M3C7mZ0UcbQqlV33oLpzrmZeuTtXidJlRqPOUVuSTgPuAd4jqCj7ANeY2YtR5qqMpGorlyRfHvVZgsmLpS3JY4DJBLcgDjOzuyOKthFJn5vZ3pK+AvY1s7WSvjGzrlFnq4qkCWa2R03nXM18zN25yr0p6UKCP+Jlu+WT8lY4ghnne5e21sNbit4Gkq5yB46t5rWkXh6VoIt7DzNbCev3IHidYLLal0DSVO7Aj5KaAq8SLOe6DJgbcaZKSdof6Am0rNA7kgfEo0mV2rxyd65yZ4Rfry9zLplvhYtV6IZfQpIu5ZqKy6KW0YoyH/YIJoC1NrNCSWureE8kzOzE8OnAcMZ8E2BUhJGqk0Vwq14GUHYPhwLglEgSpTiv3J2rhJml2hrWo8KZ0c+Fx6cDb0SYp0apuIgNwX3Yn0kaHh4fCzwbTrCbGl2s6iXzxEpYn2+cpCfKbCwUAxqZWUG06VKTj7k7V4akQ8zsnarGhZN8PPhkgiVHIViJ7JUo89RE0puEi9iYWfdwct1EM9st4mjVkrQ3QRcyBBvIfBFlnnQSzmm4mGCVxc8JuuXvN7N7Ig2Wgrxyd64MSbeGe3Q/XsnLZmbnbfFQaarMhK/1kxdL96WPOlt1JMWB1pRflviH6BKlj9L//pLOAvYg2P73SzPrFnG0lOPd8s6VYWa3hE8Hmdnssq9JSrquekkfmllvSSsovxOYCD6M5EUUrTZSbhEbSQOAWwi2Iy1hw7LEXvnUj8xwDfwTgH+ZWVHptsuubrxyd65yLxG0HMp6EdgzgixVMrPe4dfGNZVNQlcS7NXdUdJHhIvYRBupRpcDnc1sSdRB0tTDwBxgEvC+pO0IJtW5OvJueefKCBf66EpwS9M1ZV7KI7hvPCnvEZb0tJn1q+lcsknBRWzeBQ4r3WnNbV4KduiJl9nZrn8yLySVTLzl7lx5nQkWJmlK+fuxVwAXRJKodsp96AgrzaTqZahI0qXAM2b2TXjcTNIZZvbviKNV53vgPUmvU379g/uii5S+wl0Oy36Quhzwyr0WvHJ3rgwzGw4Ml7S/mX1SVTlJ15vZHVswWpU5gBuAHEml3ZcC1hFscJLMLjCzB0oPzGyZpAuAZK7cfwgfWeHDbVmquYgD75Z37ldJtiUxJd1hZtfXXDJ5hGufdyvdgz6chT45WYc+XPSS7f+7ZOYtd+d+naRqQZjZ9ZKaAZ2A7DLn348uVY1GAS9Iejg8vojkXUENWL+s758IhkHK/jsn7U5raSap/r9LZl65O/frJFWXV1XbewLJXOlcS1Ch/z48HgP8N7o4tfIM8ALBvIyLgf7AokgT/W/x3eFqybvlnfsVkm3XuFTc3jMVSfrSzPaUNLl0YZXSxXiizpYOUnRJ4qSUlBtLOJcChkUdoII1ZrYGQFIDM/uOYOZ/0pLUS9IYSdMlfS9ptqTvo85Vg9Jb9eZLOlpSD6B5lIHSzBPAaKBdeDwd+GNkaVKYd8s7V4akwVTT5W5mfwi/3r7FQtVOymzvWcajwBUEW6WWRJyltm6T1AS4ChhMsP7BFdFGSistzGxoeBcIZlYsKVV+N5KKV+7OlVe6CUgvoAvB+CrAqST3rl+ptL1nqeVm9mbUIerCzF4Lny4HDo4yS5pKuSWJk5WPuTtXCUmfAr3LrIyVSbDT2n7RJitPUrVdwma2dEtlqStJdwJx4GXKLwgzIbJQNQhny18AdKD8xjG+oVA9kLQHQY/IrsDXhEsSm9nkSIOlIG+5O1e5ZgRdrqWVY6PwXLL5kqCVU9ktQgbssGXj1Mm+4de9ypwzknuG/3DgA+BtUmcoIWWY2QRJB5JCSxInK2+5O1cJSecCA4F3Cf7IHAAM9HWt/7elwpa0qUhStXd1mNnLWypLuvDK3bkqSGrDhtblZ2a2IMo8lQm7MauUzF3cAJKOZuMFYQZFl6h6km4DPjazN6LOkk4kPV7Ny+bDHnXnlbtzVUiFFd/CyXNVsWReOU3SQ0BDgolp/yXY7nW8mf0u0mCVkLSCDcMfuQRzBIrCYzOzvAjjObcRr9ydq0RVK74lc2WZakoXginztRHwppn1iTqbi0Y4U/4WoDfBh6kPgUFmtiTSYCnIF7FxrnKXE6z4NtfMDgZ6AL9EG6lqkhpKulHSI+FxJ0nHRJ2rBoXh19WS2hG0hNtGmKdGkk4M73MvPW4q6YQoM6WZ5wmW8z2ZoCdnERtuR3V14JW7c5VLtRXfHifY5rVnePwTcFt0cWrltXDhnXuACcAc4LlIE9XsFjNbf9+1mf1C0NJ09aOtmf3FzGaHj9uA1lGHSkV+K5xzlUu1Fd86mtnpks4AMLPVkpJ6By0z+0v49CVJrwHZZSvOJFVZg8j/jtaftyT9BhgaHp9CsBytqyMfc3euBuF9t02AUWa2Luo8lZH0MXAo8JGZ7SGpI/Ccme0TcbQqSboUeCZs/ZZOYDzDzP4dbbKqSXqMYHjmgfDUpUBzMzsnslBpJJy4mAskwlMxYFX43Ccu1oFX7s5VQVJvoJOZPR6uTNbIzGZHnasykg4DbiRYMvctguVzzzGz96LMVZ3K7hlPtt32KpKUC9wE9CWY8DUG+KuZrar2jc5tYV65O1cJSbcQrJzW2cx2Cid8DTOzXhFHq1I403g/gtuzPjWzxRFHqla4TW03C/8ISYoDk82sa7TJfj1Jg81sQNQ5Upmk4wgWjQJ4r8x6/q4OfEKdc5U7ETiOsEvQzH4GGkeaqBqSTgSKzez18I9hcQrM4h4FvCDpUEmHEkymS/bNbmqStB/+UkG438DlBJs0TQUul3RHtKlSk7fcnauEpPFmto+kCeEYdi7Bfe7dos5WmRTt4o4BFxJ0cUPQxf1fM0vZNdtLf1+izpGqJE0GdjezRHgcByYm6/93ycxneTpXuaGSHgaaSroAOA/4T8SZqpNys7jDP+APhY+NSHrJzE7esqlcEmjKhg2bmlRX0FUtqf/ndy4qZnZvOEmtgOD+9pvNbEzEsarzhaT7KD+L+8sI89SHZN7RripJffthCrgDmBguq1y6YdN10UZKTd4t71waqDCLG4Iu7ttSeRZ3KnZxSzrHzJ6IOkcqk9SWYHVICPYaSLoNm1KBV+7OlVFmg5CNXsLvs92ikrFylzSSjX8/lgNfAA+Xrmrofp1w4aWzgB3MbJCkbYE2ZjY+4mgpxyt359KApJ2Aq4EOlBluS+WNbpJxQqCk+4GWbFgm93SCoRsD8sysX1TZ0oGkBwkWsDnEzHYJFzZ6y8z2ruGtrgIfc3cuPQwjmJj2XyAlZptLutzM7q/m3LURxKpJzwoVzUhJn5vZ3pK+iSxV+tg3vDtlIoCZLZOUFXWoVOT3uTuXHorN7EEzG29mX5Y+og5Vg/6VnDun9ImZvbXlotRao7CrGIDweaPwMCmXJk4xReHtb6ULG7Vkw1K0rg685e5cehgp6RLgFWBt6UkzW1r1W6IRbm5zJrC9pBFlXmrMhlugktVVwIeSZhHMw9geuCSc0PhkpMnSwz8JfodbS/orwcYxN0YbKTX5mLtzaUBSZWvem5kl3e1kkrYjqBTvoPxtTisIlp8tjiRYLUlqAOwcHk7zSXT1S9LOBJsgAbxjZt9GmSdVecvduTRgZttHnaG2zGwuwfa5+0tqzYbbnr5N9oo9tCcbJi52l4SZPRVtpLTSECjtms+JOEvK8pa7c2lC0q4Eu8Jll55L5kpH0qnAvcB7BF3cfYBrzOzFKHNVR9LTQEfgKzZMXDQz+0N0qdKHpJuBU4GXCH4nTiDYsOm2SIOlIK/cnUsD4S52BxFU7m8ARwEfmtkpUeaqjqRJwGFmtjA8bgm8bWbdo01WNUnfAl3M/3BuFpKmAd1Lhzok5QBfmVnnaJOlHp8t71x6OIVgnHKBmZ0LdCf51+WOlVbsoSUk/9+kr4E2UYdIYz9TpucJaAD8FFGWlOZj7s6lh0IzS0gqlpQHLATaRx2qBqMkjab8gjBvRJinNloAUyWNp/xdCcdFFymtLAe+kTSGYMz9MGC8pH8C+PBH7Xnl7lx6+EJSU4Kd674EVgKfRBupemZ2jaST2bAH+iNm9kqUmWphYNQB0twr4aPUexHlSHk+5u5cmpHUgWAp1MkRR3GuXvk2wLWX7ONbzrlakHSipCYAZjYH+EHSCdGmqp6kkyTNkLRcUoGkFZIKos5VGUkfhl9XhFkLkj1zmkq6dRuSlbfcnUsDkr4ys90rnEu6jVfKkjQTONYXKXG1lYw7BSYrb7k7lx4q+3852efU5KdaxS7pd5WcuzOKLM5VJ9n/53fO1c4Xku4DHgiPLyWYWJfMvpD0AvAq5WeevxxdpBqdLGmNmT0DIOkBfBW1LUlRB0gVXrk7lx4GADcBLxDcQjSGoIJPZnnAauDwMucMSOrKHRghKQEcCfxiZudFnOl/STJuA5yUfMzduf8Bkgab2YCoc9SFpOvN7I6ocwBIal7msDFBb8NHwM2QnLvvpRJJUwi3ea34EsHyvt22cKSU55W7c/8DUnEiUjJlDnfdM8LKhvLdw0m5+14qCXcKrFK42ZCrA++Wd84lq6QZX02lXfdSkVfe9c9nyzvnklXSdStKypT0B0kvho/LJGVGnStdSNpP0ueSVkpaJ6nE1xH4dbxyd+5/Q9K0gusgGTM/SLCf+7/Dx57hOVc//gWcAcwguAvhfDbcAeLqwLvlnUszkmJAIzMr2+K5P6o8m2BY1AEqsXeFLWnfCbeudfXEzGZKiptZCfC4pInA9VHnSjXecncuDUh6VlKepFyCbUmnSrqm9HUzeyKycFWQdHeYOVPSWEmLJJ1d+rqZ3R5lviqUSOpYeiBpB6AkwjzpZrWkLOCr8PfjCrye+lX8H8259NAlbKmfALwJbA/0izZSjQ4PMx8DzAF2BK6p9h3RuwZ4V9J7ksYB7wBXRZwpnfQjqJcuA1YRbFt8UqSJUpR3yzuXHjLDiV0nAP8ysyJJSTchrYLSvz9HA8PMbLmUjMPsG5jZWEmdgM7hqWlmtra697g6OcHM7gfWALcCSLqc1BxWipS33J1LDw8TtH5zgffD+4aTfZbxa5K+I5iUNlZSS4I/6kkr/AB1EcHiNTcDF/hs+XrVv5Jz52zpEOnAF7FxLk1JyjCz4qhzVCdc+W25mZWE8wUam9mCqHNVRdJ/gUzgyfBUP6DEzM6PLlXqk3QGcCbQG/igzEt5BP++h0YSLIV5t7xzaUDSzVW8NGiLBqkDSSeVeV76dLmkhJktjCZVjXy2/ObxMTAfaAH8rcz5FcDkSBKlOK/cnUsPq8o8zyaYpJbs26n+DtgfeDc8PohgJ7vtJQ0ys6ejClaNEkkdzWwW+Gz5+hKuUDcX2F9Sa2Dv8KVvk733KVl5t7xzaUhSA2C0mR0UdZaqSBoN/NbM8sPj1sBTBIuYvG9mu0aZrzKSDgUeB74PT3UAzjWzd6t8k6s1SacC9wLvESxi1Ae4xsxejDJXKvKWu3PpqSGwTdQhatC+tGIPLQzPLZVUFFWoGnxEMHnxUOAXYDTwSaSJ0suNBEMfCwHCSZZvA16515FX7s6lgQpbZsaBliTxeHvoPUmvsWElupPDc7kEFWcyeorgLoS/hMdnAk8Dp0aWKL3EKsy3WILf1fWreLe8c2mgwpaZxUB+so9VKphFdzLQKzz1EfCSJfEfJUlTzaxLTefcryPpbqA78Fx46nRgspldG12q1OQtd+fSgJnNldSdYIwS4H2SfJZxWIm/SGp1uU6QtJ+ZfQogaV/gi4gzpRMjGPboHR4/AuwXXZzU5S1359JAuIrXBcDL4akTgUfMbHB0qaoX3gp3F9CKYPKUCOr8vEiDVaLMsEcmwep0P4TH2wHfecu9fkiaYGZ7VDg32cy6RZUpVXnl7lwakDQZ2N/MVoXHucAnyfxHUdJM4FgzS/Zb9ioOe2wkvJXL/UqSfg9cAuwAzCrzUmPgIzM7u9I3uip5t7xz6UGUv9+6hOTcD72s/FSo2MEr7y3gWYINj+4AritzfoWZLY0mUmrzyt259PA48JmkV8LjE4BHI8xTG19IegF4FVi/+YqZvVz1W1w6MrPlwHKCNQ5cPfBueefShKQ92DAR6QMzmxhlnppIeryS02Zm523xMM6lGa/cnUthkvLMrCDcgGUj3qXp3P8mr9ydS2GSXjOzYyTNZsMiNrBh5vkOEUWrkqQ/mdndkgZTPjMAZvaHCGI5l1Z8zN25FGZmx4Rft486Sx2UTqLz+8Od20y85e5cGpA0gmBVr+FmtjrqPLUhaXszm13h3N5m9nlUmZxLF75mr3Pp4W8Eq9N9K+lFSadIyo46VA1elLR16YGkA4HHIszjXNrwlrtzaURSHDiEYLW6I5NxtbdSkvYG/g0cC+xBcI/zMWY2L9JgzqUBH3N3Lk1IyiGoKE8nqCyfjDZR9czsc0l/AN4C1gB9zWxRxLGcSwvecncuDUgaCuwDjAJeAMaZWSLaVJWTNJLys+S7APOBZQBmdlwUuZxLJ165O5cGJB0BvG1mJTUWjlg4tl4lMxu3pbI4l668cncuDUhqCFwJbGtmF0rqBHQ2s9cijlYtSa2BvcPD8Wa2MMo8zqULny3vXHp4HFgH9AyPfwJuiy5OzSSdBowHTgVOI1gb/5RoUzmXHrzl7lwakPSFme0laaKZ9QjPTTKz7lFnq4qkScBhpa11SS0JhhaSNrNzqcJb7s6lh3XhbHkDkNSRMjutJalYhW74JfjfJOfqhd8K51x6uIVgpnx7Sc8AvYBzIk1Us1GSRhOsrAfBLXxvRJjHubTh3fLOpThJMeAUYCywH8GmMZ+a2eJIg9WCpJMov03tK9WVd87VjlfuzqWB0jH3qHPUVThbfh+C4QSfLe9cPfHxLefSw9uSrpbUXlLz0kfUoapTZrb8KfhseefqlbfcnUsDleznDkAy7udeymfLO7f5+IQ659JDF+ASgvFrAz4AHoo0Uc18trxzm4lX7s6lhyeBAuCf4fGZ4bnTIktUM58t79xm4t3yzqUBSVPNrEtN55KNz5Z3bvPwlrtz6WGCpP3M7FMASfsCX0ScqTY+BkqABPB5xFmcSxvecncuDUj6FugM/BCe2haYBhQDZmbdospWFUnnAzcD7xDcm38gMMjMHos0mHNpwCt359KApO2qe93M5m6pLLUlaRrQ08yWhMdbAR+bWedokzmX+rxb3rk0kIyVdy0sAVaUOV4RnnPObSKv3J1zW5SkK8OnMwkWrhlOcPve8cDkyII5l0a8cnfObWmNw6+zwkep4RFkcS4t+Zi7cy4pSRpsZgOizuFcKvLVoJxzyapX1AGcS1VeuTvnnHNpxit355xzLs145e6cS1aKOoBzqcord+dc5CTFJOVVOH1/JGGcSwNeuTvnIiHpWUl5knKBr4Gpkq4pfd3MnogsnHMpzit351xUuphZAXAC8CawPdAv2kjOpQev3J1zUcmUlElQuY8wsyKCleqcc5vIK3fnXFQeBuYAucD74eY3BZEmci5N+Ap1zrmkISnDzIqjzuFcqvO15Z1zkZB0cxUvDdqiQZxLQ165O+eisqrM82zgGODbiLI4l1a8W945lxQkNQBGm9lBUWdxLtX5hDrnXLJoCGwTdQjn0oF3yzvnIiFpChtufYsDLfHxdufqhXfLO+ciEd76VqoYyPeZ8s7VD6/cnXORkdQd6BMevm9mk6PM41y68DF351wkJF0OPAO0Ch/PSBoQbSrn0oO33J1zkZA0GdjfzFaFx7nAJ2bWLdpkzqU+b7k756IioKTMcQm+h7tz9cJnyzvnovI48JmkV8LjE4BHI8zjXNrwbnnnXGQk7QH0Dg8/MLOJUeZxLl145e6c26Ik5ZlZgaTmlb1uZku3dCb3/+3dP49NURiF8WfRoOATIDERiUIhwgSVhmJ0E0Kl0fgGKo1CJHrRiGIKohKFgkKmUUyUJioh0U0lQYw/r+LeKSRiImTezM7z684+t1jdyjn3PXtrNJa7pA2V5HFVzSV5w6/ntweoqtrXFE0ahuUuSdJgnJaX1CLJoyQXkuzoziKNxnKX1OUWk93plpM8TDKfZFt3KGkEvpaX1CrJVuAUcBk4U1U7myNJm57fuUtqk2Q7cBY4DxwG7vUmksbgk7ukFkkeAEeBJ8B94HlV/ehNJY3BcpfUIslp4GlVfV/3x5L+igN1krosAleT3AFIsj/JXHMmaQiWu6Qud4FV4Pj0+j1wvS+ONA7LXVKXmaq6CXwFqKpPeCqc9F9Y7pK6rE6n5QsgyQzwpTeSNAY/hZPU5RqTSfndSRaAE8Cl1kTSIJyWl7ThkmwB5oFnwCyT1/EvqmqlNZg0CMtdUoskS1V1pDuHNCLLXVKLJDeAFSYb2HxcW/c8d+nfWe6SWvzmPHcAPM9d+neWu6QW00n5K8BJJiW/CNyuqs+twaQBWO6SWkz3lv8ALEyXLgK7qupcXyppDJa7pBZJXlXVwfXWJP09N7GR1OVlktm1iyTHgKXGPNIwfHKX1CLJMnAAeDdd2gO8Br4BVVWHurJJm53lLqlFkr1/ul9VbzcqizQay12SpMH4n7skSYOx3CVJGozlLknSYCx3SZIGY7lLkjSYn+jOzbn8GxVy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23950"/>
            <a:ext cx="4495800" cy="344430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257800" y="2724150"/>
            <a:ext cx="3505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adr</a:t>
            </a:r>
            <a:r>
              <a:rPr lang="en-US" sz="1400" dirty="0">
                <a:solidFill>
                  <a:prstClr val="black"/>
                </a:solidFill>
              </a:rPr>
              <a:t> is slightly correlated with </a:t>
            </a:r>
            <a:r>
              <a:rPr lang="en-US" sz="1400" dirty="0" err="1">
                <a:solidFill>
                  <a:prstClr val="black"/>
                </a:solidFill>
              </a:rPr>
              <a:t>total_no</a:t>
            </a:r>
            <a:r>
              <a:rPr lang="en-US" sz="1400" dirty="0">
                <a:solidFill>
                  <a:prstClr val="black"/>
                </a:solidFill>
              </a:rPr>
              <a:t> of</a:t>
            </a:r>
          </a:p>
          <a:p>
            <a:pPr lvl="0"/>
            <a:r>
              <a:rPr lang="en-US" sz="1400" dirty="0" smtClean="0">
                <a:solidFill>
                  <a:prstClr val="black"/>
                </a:solidFill>
              </a:rPr>
              <a:t>People stay </a:t>
            </a:r>
            <a:r>
              <a:rPr lang="en-US" sz="1400" dirty="0">
                <a:solidFill>
                  <a:prstClr val="black"/>
                </a:solidFill>
              </a:rPr>
              <a:t>in the hotel, which makes sense </a:t>
            </a:r>
            <a:r>
              <a:rPr lang="en-US" sz="1400" dirty="0" smtClean="0">
                <a:solidFill>
                  <a:prstClr val="black"/>
                </a:solidFill>
              </a:rPr>
              <a:t>as  more no of people means more revenue, therefore more </a:t>
            </a:r>
            <a:r>
              <a:rPr lang="en-US" sz="1400" dirty="0" err="1" smtClean="0">
                <a:solidFill>
                  <a:prstClr val="black"/>
                </a:solidFill>
              </a:rPr>
              <a:t>adr</a:t>
            </a:r>
            <a:r>
              <a:rPr lang="en-US" sz="1400" dirty="0" smtClean="0">
                <a:solidFill>
                  <a:prstClr val="black"/>
                </a:solidFill>
              </a:rPr>
              <a:t>.   </a:t>
            </a:r>
            <a:endParaRPr lang="en-US" sz="14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9550"/>
            <a:ext cx="7696200" cy="472618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199" y="418287"/>
            <a:ext cx="1959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C</a:t>
            </a:r>
            <a:r>
              <a:rPr sz="2800" spc="-20" dirty="0"/>
              <a:t>o</a:t>
            </a:r>
            <a:r>
              <a:rPr sz="2800" spc="-5" dirty="0"/>
              <a:t>nclusion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31291" y="1107013"/>
            <a:ext cx="7672705" cy="3458383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320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Around 60% bookings are 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for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City hotel and 40% bookings are 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for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Resort 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hotel,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therefore City Hotel is</a:t>
            </a:r>
            <a:r>
              <a:rPr sz="1600" spc="19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busier</a:t>
            </a:r>
            <a:endParaRPr sz="1600">
              <a:latin typeface="Roboto"/>
              <a:cs typeface="Roboto"/>
            </a:endParaRPr>
          </a:p>
          <a:p>
            <a:pPr marL="317500">
              <a:lnSpc>
                <a:spcPct val="100000"/>
              </a:lnSpc>
              <a:spcBef>
                <a:spcPts val="220"/>
              </a:spcBef>
            </a:pP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than Resort 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hotel.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Also 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overall adr of City 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hotel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is slightly higher than </a:t>
            </a:r>
            <a:r>
              <a:rPr sz="1600" spc="-5">
                <a:solidFill>
                  <a:srgbClr val="202020"/>
                </a:solidFill>
                <a:latin typeface="Roboto"/>
                <a:cs typeface="Roboto"/>
              </a:rPr>
              <a:t>Resort</a:t>
            </a:r>
            <a:r>
              <a:rPr sz="1600" spc="5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mtClean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lang="en-US" sz="1600" dirty="0">
              <a:solidFill>
                <a:srgbClr val="202020"/>
              </a:solidFill>
              <a:latin typeface="Roboto"/>
              <a:cs typeface="Roboto"/>
            </a:endParaRPr>
          </a:p>
          <a:p>
            <a:pPr marL="317500">
              <a:lnSpc>
                <a:spcPct val="100000"/>
              </a:lnSpc>
              <a:spcBef>
                <a:spcPts val="220"/>
              </a:spcBef>
            </a:pPr>
            <a:r>
              <a:rPr lang="en-US" sz="1600" dirty="0" smtClean="0">
                <a:solidFill>
                  <a:srgbClr val="202020"/>
                </a:solidFill>
                <a:latin typeface="Roboto"/>
                <a:cs typeface="Roboto"/>
              </a:rPr>
              <a:t>BB types meal is most preferred by the guest. </a:t>
            </a:r>
            <a:endParaRPr sz="1600">
              <a:latin typeface="Roboto"/>
              <a:cs typeface="Roboto"/>
            </a:endParaRPr>
          </a:p>
          <a:p>
            <a:pPr marL="317500" marR="92710" indent="-304800">
              <a:lnSpc>
                <a:spcPct val="114999"/>
              </a:lnSpc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lang="en-US" sz="1600" spc="-5" dirty="0" smtClean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600" spc="-5" smtClean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hotels have significantly higher booking </a:t>
            </a:r>
            <a:r>
              <a:rPr sz="1600" spc="-5">
                <a:solidFill>
                  <a:srgbClr val="202020"/>
                </a:solidFill>
                <a:latin typeface="Roboto"/>
                <a:cs typeface="Roboto"/>
              </a:rPr>
              <a:t>cancellation </a:t>
            </a:r>
            <a:r>
              <a:rPr sz="1600" spc="-5" smtClean="0">
                <a:solidFill>
                  <a:srgbClr val="202020"/>
                </a:solidFill>
                <a:latin typeface="Roboto"/>
                <a:cs typeface="Roboto"/>
              </a:rPr>
              <a:t>rates</a:t>
            </a:r>
            <a:endParaRPr sz="16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Most of the guests came 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from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european countries, with 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most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no. of guest coming 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from</a:t>
            </a:r>
            <a:r>
              <a:rPr sz="1600" spc="1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Portugal.</a:t>
            </a:r>
            <a:endParaRPr sz="16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20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Guests use different channels 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for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making bookings out of which 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most preferred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way </a:t>
            </a:r>
            <a:r>
              <a:rPr sz="1600" spc="-5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600" spc="7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5" smtClean="0">
                <a:solidFill>
                  <a:srgbClr val="202020"/>
                </a:solidFill>
                <a:latin typeface="Roboto"/>
                <a:cs typeface="Roboto"/>
              </a:rPr>
              <a:t>TA/TO</a:t>
            </a:r>
            <a:r>
              <a:rPr sz="1600" spc="-10" smtClean="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endParaRPr lang="en-US" sz="1600" spc="-10" dirty="0">
              <a:solidFill>
                <a:srgbClr val="202020"/>
              </a:solidFill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600" spc="-5" smtClean="0">
                <a:solidFill>
                  <a:srgbClr val="202020"/>
                </a:solidFill>
                <a:latin typeface="Roboto"/>
                <a:cs typeface="Roboto"/>
              </a:rPr>
              <a:t>July-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August are 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the most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busier and profitable months for 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both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600" spc="5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5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sz="1600" spc="-5" smtClean="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endParaRPr lang="en-US" sz="1600" spc="-5" dirty="0" smtClean="0">
              <a:solidFill>
                <a:srgbClr val="202020"/>
              </a:solidFill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lang="en-US" sz="1600" spc="-5" dirty="0" smtClean="0">
                <a:solidFill>
                  <a:srgbClr val="202020"/>
                </a:solidFill>
                <a:latin typeface="Roboto"/>
                <a:cs typeface="Roboto"/>
              </a:rPr>
              <a:t>2016 had the highest bookings.</a:t>
            </a: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lang="en-US" sz="1600" spc="-5" dirty="0" err="1" smtClean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lang="en-US" sz="1600" spc="-5" dirty="0" err="1" smtClean="0">
                <a:solidFill>
                  <a:srgbClr val="202020"/>
                </a:solidFill>
                <a:latin typeface="Roboto"/>
                <a:cs typeface="Roboto"/>
              </a:rPr>
              <a:t>dr</a:t>
            </a:r>
            <a:r>
              <a:rPr lang="en-US" sz="1600" spc="-5" dirty="0" smtClean="0">
                <a:solidFill>
                  <a:srgbClr val="202020"/>
                </a:solidFill>
                <a:latin typeface="Roboto"/>
                <a:cs typeface="Roboto"/>
              </a:rPr>
              <a:t> and the total number of peoples are positively correlated.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85" dirty="0"/>
              <a:t> </a:t>
            </a:r>
            <a:r>
              <a:rPr dirty="0"/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2273" y="400558"/>
            <a:ext cx="14236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A</a:t>
            </a:r>
            <a:r>
              <a:rPr sz="3000" spc="5" dirty="0"/>
              <a:t>g</a:t>
            </a:r>
            <a:r>
              <a:rPr sz="3000" dirty="0"/>
              <a:t>enda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90143" y="1309827"/>
            <a:ext cx="6066155" cy="30835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To </a:t>
            </a:r>
            <a:r>
              <a:rPr sz="1400" dirty="0">
                <a:latin typeface="Arial"/>
                <a:cs typeface="Arial"/>
              </a:rPr>
              <a:t>discuss the </a:t>
            </a:r>
            <a:r>
              <a:rPr sz="1400" spc="-5" dirty="0">
                <a:latin typeface="Arial"/>
                <a:cs typeface="Arial"/>
              </a:rPr>
              <a:t>analysis </a:t>
            </a:r>
            <a:r>
              <a:rPr sz="1400" dirty="0">
                <a:latin typeface="Arial"/>
                <a:cs typeface="Arial"/>
              </a:rPr>
              <a:t>of </a:t>
            </a:r>
            <a:r>
              <a:rPr sz="1400" spc="-5" dirty="0">
                <a:latin typeface="Arial"/>
                <a:cs typeface="Arial"/>
              </a:rPr>
              <a:t>given </a:t>
            </a:r>
            <a:r>
              <a:rPr sz="1400" dirty="0">
                <a:latin typeface="Arial"/>
                <a:cs typeface="Arial"/>
              </a:rPr>
              <a:t>hotel bookings data set from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2015-2017.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We’ll </a:t>
            </a:r>
            <a:r>
              <a:rPr sz="1400" spc="-5" dirty="0">
                <a:latin typeface="Arial"/>
                <a:cs typeface="Arial"/>
              </a:rPr>
              <a:t>be doing analysis of </a:t>
            </a:r>
            <a:r>
              <a:rPr sz="1400" spc="-10" dirty="0">
                <a:latin typeface="Arial"/>
                <a:cs typeface="Arial"/>
              </a:rPr>
              <a:t>given </a:t>
            </a:r>
            <a:r>
              <a:rPr sz="1400" spc="-5" dirty="0">
                <a:latin typeface="Arial"/>
                <a:cs typeface="Arial"/>
              </a:rPr>
              <a:t>data </a:t>
            </a:r>
            <a:r>
              <a:rPr sz="1400" dirty="0">
                <a:latin typeface="Arial"/>
                <a:cs typeface="Arial"/>
              </a:rPr>
              <a:t>set </a:t>
            </a:r>
            <a:r>
              <a:rPr sz="1400" spc="-5" dirty="0">
                <a:latin typeface="Arial"/>
                <a:cs typeface="Arial"/>
              </a:rPr>
              <a:t>in following </a:t>
            </a:r>
            <a:r>
              <a:rPr sz="1400" spc="-10" dirty="0">
                <a:latin typeface="Arial"/>
                <a:cs typeface="Arial"/>
              </a:rPr>
              <a:t>ways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6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Univariate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Hotel </a:t>
            </a:r>
            <a:r>
              <a:rPr sz="1400" spc="-5" dirty="0">
                <a:latin typeface="Arial"/>
                <a:cs typeface="Arial"/>
              </a:rPr>
              <a:t>wise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Distribution Channel </a:t>
            </a:r>
            <a:r>
              <a:rPr sz="1400" spc="-5" dirty="0">
                <a:latin typeface="Arial"/>
                <a:cs typeface="Arial"/>
              </a:rPr>
              <a:t>wise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Timewise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By </a:t>
            </a:r>
            <a:r>
              <a:rPr sz="1400" spc="-5" dirty="0">
                <a:latin typeface="Arial"/>
                <a:cs typeface="Arial"/>
              </a:rPr>
              <a:t>doing this </a:t>
            </a:r>
            <a:r>
              <a:rPr sz="1400" spc="-10" dirty="0">
                <a:latin typeface="Arial"/>
                <a:cs typeface="Arial"/>
              </a:rPr>
              <a:t>we’ll </a:t>
            </a:r>
            <a:r>
              <a:rPr sz="1400" dirty="0">
                <a:latin typeface="Arial"/>
                <a:cs typeface="Arial"/>
              </a:rPr>
              <a:t>try to </a:t>
            </a:r>
            <a:r>
              <a:rPr sz="1400" spc="-5" dirty="0">
                <a:latin typeface="Arial"/>
                <a:cs typeface="Arial"/>
              </a:rPr>
              <a:t>find out </a:t>
            </a:r>
            <a:r>
              <a:rPr sz="1400" dirty="0">
                <a:latin typeface="Arial"/>
                <a:cs typeface="Arial"/>
              </a:rPr>
              <a:t>key </a:t>
            </a:r>
            <a:r>
              <a:rPr sz="1400" spc="-5" dirty="0">
                <a:latin typeface="Arial"/>
                <a:cs typeface="Arial"/>
              </a:rPr>
              <a:t>factors driving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hotel bookings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trends.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610" y="509092"/>
            <a:ext cx="2513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Data</a:t>
            </a:r>
            <a:r>
              <a:rPr sz="2800" spc="-60" dirty="0"/>
              <a:t> </a:t>
            </a:r>
            <a:r>
              <a:rPr sz="2800" spc="-5" dirty="0"/>
              <a:t>Summary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8508" y="1218945"/>
            <a:ext cx="7751445" cy="3065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Given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data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set</a:t>
            </a:r>
            <a:r>
              <a:rPr sz="1400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has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different</a:t>
            </a:r>
            <a:r>
              <a:rPr sz="1400" spc="-5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columns</a:t>
            </a:r>
            <a:r>
              <a:rPr sz="1400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variables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crucial</a:t>
            </a:r>
            <a:r>
              <a:rPr sz="1400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for</a:t>
            </a:r>
            <a:r>
              <a:rPr sz="1400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hotel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bookings.</a:t>
            </a:r>
            <a:r>
              <a:rPr sz="1400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Some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of them</a:t>
            </a:r>
            <a:r>
              <a:rPr sz="1400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are: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hotel: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category of hotels,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which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are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two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resort hotel and city</a:t>
            </a:r>
            <a:r>
              <a:rPr sz="1400" spc="-2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hotel.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39"/>
              </a:lnSpc>
              <a:spcBef>
                <a:spcPts val="1115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is_cancelled :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value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of column show the cancellation</a:t>
            </a:r>
            <a:r>
              <a:rPr sz="1400" spc="-2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type.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If the booking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was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cancelled or not.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Values[0,1],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where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0 indicates not</a:t>
            </a:r>
            <a:r>
              <a:rPr sz="1400" spc="-1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cancelled.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lead_time :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The time between reservation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and actual</a:t>
            </a:r>
            <a:r>
              <a:rPr sz="1400" spc="-1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arrival</a:t>
            </a: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500" spc="-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tayed_in_weekend_nights: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number of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weekend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nights stay per</a:t>
            </a:r>
            <a:r>
              <a:rPr sz="1400" spc="-1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reservation</a:t>
            </a:r>
            <a:endParaRPr sz="1400">
              <a:latin typeface="Arial"/>
              <a:cs typeface="Arial"/>
            </a:endParaRPr>
          </a:p>
          <a:p>
            <a:pPr marL="12700" marR="1423035">
              <a:lnSpc>
                <a:spcPct val="176400"/>
              </a:lnSpc>
              <a:spcBef>
                <a:spcPts val="2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stayed_in_weekday_nights: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number of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weekday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nights stay per</a:t>
            </a:r>
            <a:r>
              <a:rPr sz="1400" spc="-1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reservation. 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meal: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Meal preferences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per</a:t>
            </a:r>
            <a:r>
              <a:rPr sz="1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reservation.[BB,FB,HB,SC,Undefined]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Country: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origin country of</a:t>
            </a:r>
            <a:r>
              <a:rPr sz="1400" spc="-1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guest.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146" y="514858"/>
            <a:ext cx="38182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Data</a:t>
            </a:r>
            <a:r>
              <a:rPr sz="2800" spc="-25" dirty="0"/>
              <a:t> </a:t>
            </a:r>
            <a:r>
              <a:rPr sz="2800" spc="-5" dirty="0"/>
              <a:t>Summary</a:t>
            </a:r>
            <a:r>
              <a:rPr sz="2800" b="0" spc="-5" dirty="0">
                <a:latin typeface="Arial"/>
                <a:cs typeface="Arial"/>
              </a:rPr>
              <a:t>(contd..)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4098" y="1142877"/>
            <a:ext cx="7962900" cy="28790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market_segment: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This column show how reservation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was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made and what is the</a:t>
            </a:r>
            <a:r>
              <a:rPr sz="1600" spc="2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purpose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of reservation. Eg, corporate means corporate trip, TA for travel</a:t>
            </a:r>
            <a:r>
              <a:rPr sz="1600" spc="1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agency.</a:t>
            </a:r>
            <a:endParaRPr sz="1600">
              <a:latin typeface="Arial"/>
              <a:cs typeface="Arial"/>
            </a:endParaRPr>
          </a:p>
          <a:p>
            <a:pPr marL="12700" marR="2966720">
              <a:lnSpc>
                <a:spcPct val="114999"/>
              </a:lnSpc>
              <a:spcBef>
                <a:spcPts val="1205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distribution_channel: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The medium through booking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was 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made.[Direct,Corporate,TA/TO,undefined,GDS.]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Is_repeated_guest: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Shows if the guest is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who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has arrived earlier or</a:t>
            </a:r>
            <a:r>
              <a:rPr sz="1600" spc="22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not.Values[0,1]--&gt;0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indicates no and 1 indicated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yes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person is repeated</a:t>
            </a:r>
            <a:r>
              <a:rPr sz="1600" spc="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guest.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days_in_waiting_list: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Number of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days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between actual booking and</a:t>
            </a:r>
            <a:r>
              <a:rPr sz="1600" spc="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transact.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customer_type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: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Type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of customers( Transient, group,</a:t>
            </a:r>
            <a:r>
              <a:rPr sz="1600" spc="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etc.)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514858"/>
            <a:ext cx="2513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Data</a:t>
            </a:r>
            <a:r>
              <a:rPr sz="2800" spc="-55" dirty="0"/>
              <a:t> </a:t>
            </a:r>
            <a:r>
              <a:rPr sz="2800" spc="-5" dirty="0"/>
              <a:t>Summary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979932" y="1018032"/>
            <a:ext cx="6829044" cy="3820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209550"/>
            <a:ext cx="29483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Univariate</a:t>
            </a:r>
            <a:r>
              <a:rPr sz="2500" spc="-25" dirty="0"/>
              <a:t> </a:t>
            </a:r>
            <a:r>
              <a:rPr sz="2500" spc="-10" dirty="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838200" y="1428750"/>
            <a:ext cx="7656195" cy="1534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400" b="0" i="0" dirty="0" smtClean="0">
                <a:solidFill>
                  <a:srgbClr val="212121"/>
                </a:solidFill>
                <a:latin typeface="Roboto"/>
              </a:rPr>
              <a:t>Exploratory data analysis is used by data scientists to analyze and investigate data sets and summarize their main characteristics, often employing data visualization methods.</a:t>
            </a:r>
          </a:p>
          <a:p>
            <a:endParaRPr lang="en-US" sz="1400" b="0" i="0" dirty="0" smtClean="0">
              <a:solidFill>
                <a:srgbClr val="212121"/>
              </a:solidFill>
              <a:latin typeface="Roboto"/>
            </a:endParaRPr>
          </a:p>
          <a:p>
            <a:pPr>
              <a:buFont typeface="Wingdings" pitchFamily="2" charset="2"/>
              <a:buChar char="q"/>
            </a:pPr>
            <a:r>
              <a:rPr lang="en-US" sz="1400" b="0" i="0" dirty="0" smtClean="0">
                <a:solidFill>
                  <a:srgbClr val="212121"/>
                </a:solidFill>
                <a:latin typeface="Roboto"/>
              </a:rPr>
              <a:t>EDA is primarily used to see what data can reveal beyond the formal modeling or hypothesis testing task and provides a better understanding of data set variables and the relationships between them.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140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89535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EDA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356235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project we will try to give answer of some real life problems by analyzing and visualization the given dataset.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685800" y="3638550"/>
            <a:ext cx="457200" cy="381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5071" y="448436"/>
            <a:ext cx="29864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Hotel </a:t>
            </a:r>
            <a:r>
              <a:rPr sz="2500" dirty="0"/>
              <a:t>wise</a:t>
            </a:r>
            <a:r>
              <a:rPr sz="2500" spc="-30" dirty="0"/>
              <a:t> </a:t>
            </a:r>
            <a:r>
              <a:rPr sz="2500" spc="-10" dirty="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44144" y="1066545"/>
            <a:ext cx="7636509" cy="23551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While doing hotel-wise </a:t>
            </a:r>
            <a:r>
              <a:rPr sz="1400" spc="-5" dirty="0">
                <a:latin typeface="Arial"/>
                <a:cs typeface="Arial"/>
              </a:rPr>
              <a:t>analysis </a:t>
            </a:r>
            <a:r>
              <a:rPr sz="1400" dirty="0">
                <a:latin typeface="Arial"/>
                <a:cs typeface="Arial"/>
              </a:rPr>
              <a:t>of </a:t>
            </a:r>
            <a:r>
              <a:rPr sz="1400" spc="-5" dirty="0">
                <a:latin typeface="Arial"/>
                <a:cs typeface="Arial"/>
              </a:rPr>
              <a:t>given </a:t>
            </a:r>
            <a:r>
              <a:rPr sz="1400" dirty="0">
                <a:latin typeface="Arial"/>
                <a:cs typeface="Arial"/>
              </a:rPr>
              <a:t>hotel booking dataset, </a:t>
            </a:r>
            <a:r>
              <a:rPr sz="1400" spc="-10" dirty="0">
                <a:latin typeface="Arial"/>
                <a:cs typeface="Arial"/>
              </a:rPr>
              <a:t>we </a:t>
            </a:r>
            <a:r>
              <a:rPr sz="1400" spc="-5" dirty="0">
                <a:latin typeface="Arial"/>
                <a:cs typeface="Arial"/>
              </a:rPr>
              <a:t>answered following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questions: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20"/>
              </a:spcBef>
              <a:buAutoNum type="arabicParenBoth"/>
              <a:tabLst>
                <a:tab pos="355600" algn="l"/>
              </a:tabLst>
            </a:pPr>
            <a:r>
              <a:rPr sz="1400" dirty="0">
                <a:latin typeface="Arial"/>
                <a:cs typeface="Arial"/>
              </a:rPr>
              <a:t>Percentage of bookings in each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hotels?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arenBoth"/>
            </a:pPr>
            <a:endParaRPr sz="14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"/>
                <a:cs typeface="Arial"/>
              </a:rPr>
              <a:t>Which </a:t>
            </a:r>
            <a:r>
              <a:rPr sz="1400" dirty="0">
                <a:latin typeface="Arial"/>
                <a:cs typeface="Arial"/>
              </a:rPr>
              <a:t>hotel makes </a:t>
            </a:r>
            <a:r>
              <a:rPr sz="1400" spc="-5" dirty="0">
                <a:latin typeface="Arial"/>
                <a:cs typeface="Arial"/>
              </a:rPr>
              <a:t>more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revenue?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arenBoth"/>
            </a:pPr>
            <a:endParaRPr sz="14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-5" smtClean="0">
                <a:latin typeface="Arial"/>
                <a:cs typeface="Arial"/>
              </a:rPr>
              <a:t>For </a:t>
            </a:r>
            <a:r>
              <a:rPr sz="1400" spc="-5" dirty="0">
                <a:latin typeface="Arial"/>
                <a:cs typeface="Arial"/>
              </a:rPr>
              <a:t>which </a:t>
            </a:r>
            <a:r>
              <a:rPr sz="1400" dirty="0">
                <a:latin typeface="Arial"/>
                <a:cs typeface="Arial"/>
              </a:rPr>
              <a:t>hotel, does people </a:t>
            </a:r>
            <a:r>
              <a:rPr sz="1400" spc="-5" dirty="0">
                <a:latin typeface="Arial"/>
                <a:cs typeface="Arial"/>
              </a:rPr>
              <a:t>have </a:t>
            </a:r>
            <a:r>
              <a:rPr sz="1400" dirty="0">
                <a:latin typeface="Arial"/>
                <a:cs typeface="Arial"/>
              </a:rPr>
              <a:t>to </a:t>
            </a:r>
            <a:r>
              <a:rPr sz="1400" spc="-5" dirty="0">
                <a:latin typeface="Arial"/>
                <a:cs typeface="Arial"/>
              </a:rPr>
              <a:t>wait </a:t>
            </a:r>
            <a:r>
              <a:rPr sz="1400" dirty="0">
                <a:latin typeface="Arial"/>
                <a:cs typeface="Arial"/>
              </a:rPr>
              <a:t>longer to get a booking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confirmed?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arenBoth"/>
            </a:pPr>
            <a:endParaRPr sz="14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"/>
                <a:cs typeface="Arial"/>
              </a:rPr>
              <a:t>Which </a:t>
            </a:r>
            <a:r>
              <a:rPr sz="1400" dirty="0">
                <a:latin typeface="Arial"/>
                <a:cs typeface="Arial"/>
              </a:rPr>
              <a:t>hotel has higher </a:t>
            </a:r>
            <a:r>
              <a:rPr sz="1400">
                <a:latin typeface="Arial"/>
                <a:cs typeface="Arial"/>
              </a:rPr>
              <a:t>booking </a:t>
            </a:r>
            <a:r>
              <a:rPr sz="1400" smtClean="0">
                <a:latin typeface="Arial"/>
                <a:cs typeface="Arial"/>
              </a:rPr>
              <a:t>cancellations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sz="1400" spc="-220" smtClean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rate?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72000" y="2419350"/>
            <a:ext cx="4419600" cy="1331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Wingdings" pitchFamily="2" charset="2"/>
              <a:buChar char="q"/>
              <a:tabLst>
                <a:tab pos="185420" algn="l"/>
              </a:tabLst>
            </a:pPr>
            <a:r>
              <a:rPr lang="en-US" sz="1400" spc="-5" dirty="0" smtClean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5" smtClean="0">
                <a:solidFill>
                  <a:srgbClr val="202020"/>
                </a:solidFill>
                <a:latin typeface="Roboto"/>
                <a:cs typeface="Roboto"/>
              </a:rPr>
              <a:t>Around 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60% bookings are 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for City hotel 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and 40% bookings are 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for 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Resort  </a:t>
            </a:r>
            <a:r>
              <a:rPr sz="140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400" smtClean="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endParaRPr lang="en-US" sz="1400" dirty="0" smtClean="0">
              <a:solidFill>
                <a:srgbClr val="202020"/>
              </a:solidFill>
              <a:latin typeface="Roboto"/>
              <a:cs typeface="Roboto"/>
            </a:endParaRPr>
          </a:p>
          <a:p>
            <a:pPr marL="184785" marR="5080" indent="-17272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tabLst>
                <a:tab pos="185420" algn="l"/>
              </a:tabLst>
            </a:pPr>
            <a:endParaRPr lang="en-US" sz="1400" dirty="0" smtClean="0">
              <a:solidFill>
                <a:srgbClr val="202020"/>
              </a:solidFill>
              <a:latin typeface="Roboto"/>
              <a:cs typeface="Roboto"/>
            </a:endParaRPr>
          </a:p>
          <a:p>
            <a:pPr marL="184785" marR="5080" indent="-17272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Wingdings" pitchFamily="2" charset="2"/>
              <a:buChar char="q"/>
              <a:tabLst>
                <a:tab pos="185420" algn="l"/>
              </a:tabLst>
            </a:pPr>
            <a:r>
              <a:rPr lang="en-US" sz="1400" b="0" i="0" dirty="0" smtClean="0">
                <a:solidFill>
                  <a:srgbClr val="212121"/>
                </a:solidFill>
                <a:latin typeface="Roboto"/>
              </a:rPr>
              <a:t>We can see that City Hotels are more preferred.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43815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type of hotel is mostly preferred?</a:t>
            </a:r>
          </a:p>
          <a:p>
            <a:endParaRPr lang="en-US" dirty="0"/>
          </a:p>
        </p:txBody>
      </p:sp>
      <p:pic>
        <p:nvPicPr>
          <p:cNvPr id="8" name="Picture 7" descr="download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895350"/>
            <a:ext cx="3319875" cy="3505200"/>
          </a:xfrm>
          <a:prstGeom prst="rect">
            <a:avLst/>
          </a:prstGeom>
        </p:spPr>
      </p:pic>
      <p:sp>
        <p:nvSpPr>
          <p:cNvPr id="9" name="Notched Right Arrow 8"/>
          <p:cNvSpPr/>
          <p:nvPr/>
        </p:nvSpPr>
        <p:spPr>
          <a:xfrm>
            <a:off x="3657600" y="2724150"/>
            <a:ext cx="762000" cy="533400"/>
          </a:xfrm>
          <a:prstGeom prst="notch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968</TotalTime>
  <Words>1011</Words>
  <Application>Microsoft Office PowerPoint</Application>
  <PresentationFormat>On-screen Show (16:9)</PresentationFormat>
  <Paragraphs>150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Capstone Project Hotel Booking Analysis</vt:lpstr>
      <vt:lpstr>Points to Discuss:</vt:lpstr>
      <vt:lpstr>Agenda</vt:lpstr>
      <vt:lpstr>Data Summary</vt:lpstr>
      <vt:lpstr>Data Summary(contd..)</vt:lpstr>
      <vt:lpstr>Data Summary</vt:lpstr>
      <vt:lpstr>Univariate Analysis</vt:lpstr>
      <vt:lpstr>Hotel wise Analysis</vt:lpstr>
      <vt:lpstr>Slide 9</vt:lpstr>
      <vt:lpstr>Slide 10</vt:lpstr>
      <vt:lpstr>Slide 11</vt:lpstr>
      <vt:lpstr>Slide 12</vt:lpstr>
      <vt:lpstr>Slide 13</vt:lpstr>
      <vt:lpstr>Distribution channel wise Analysis</vt:lpstr>
      <vt:lpstr>Slide 15</vt:lpstr>
      <vt:lpstr>Slide 16</vt:lpstr>
      <vt:lpstr>Slide 17</vt:lpstr>
      <vt:lpstr>Slide 18</vt:lpstr>
      <vt:lpstr>Slide 19</vt:lpstr>
      <vt:lpstr>Time-wise Analysis</vt:lpstr>
      <vt:lpstr>Slide 21</vt:lpstr>
      <vt:lpstr>Slide 22</vt:lpstr>
      <vt:lpstr>Slide 23</vt:lpstr>
      <vt:lpstr>Correlation Heatmap</vt:lpstr>
      <vt:lpstr>Slide 25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Hotel Booking Analysis  Neeraj Bassi Naman Thapliyal</dc:title>
  <dc:creator>Neeraj Bassi</dc:creator>
  <cp:lastModifiedBy>Windows User</cp:lastModifiedBy>
  <cp:revision>103</cp:revision>
  <dcterms:created xsi:type="dcterms:W3CDTF">2022-09-24T13:16:09Z</dcterms:created>
  <dcterms:modified xsi:type="dcterms:W3CDTF">2022-09-25T19:43:54Z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2022-01-01T00:00:00Z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2022-09-24T00:00:00Z</vt:filetime>
  </property>
</Properties>
</file>