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491" r:id="rId2"/>
    <p:sldId id="513" r:id="rId3"/>
    <p:sldId id="508" r:id="rId4"/>
    <p:sldId id="509" r:id="rId5"/>
    <p:sldId id="510" r:id="rId6"/>
    <p:sldId id="511" r:id="rId7"/>
    <p:sldId id="507" r:id="rId8"/>
    <p:sldId id="512" r:id="rId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54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cs typeface="+mn-cs"/>
              </a:defRPr>
            </a:lvl1pPr>
          </a:lstStyle>
          <a:p>
            <a:pPr>
              <a:defRPr/>
            </a:pPr>
            <a:fld id="{7ABBF09D-50A7-4C71-9065-938300EF336E}" type="datetime1">
              <a:rPr lang="en-US"/>
              <a:pPr>
                <a:defRPr/>
              </a:pPr>
              <a:t>14-Dec-23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A3EFAFB2-4B01-4EC1-87A9-9656D237821E}" type="slidenum">
              <a:rPr lang="en-US" altLang="en-US"/>
              <a:pPr/>
              <a:t>‹#›</a:t>
            </a:fld>
            <a:endParaRPr lang="en-US" altLang="en-US"/>
          </a:p>
        </p:txBody>
      </p:sp>
    </p:spTree>
    <p:extLst>
      <p:ext uri="{BB962C8B-B14F-4D97-AF65-F5344CB8AC3E}">
        <p14:creationId xmlns:p14="http://schemas.microsoft.com/office/powerpoint/2010/main" val="113557647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06079F6-1B7C-4DA3-A527-DE6355058D69}" type="datetime1">
              <a:rPr lang="en-US"/>
              <a:pPr>
                <a:defRPr/>
              </a:pPr>
              <a:t>14-Dec-23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5B255B0-B2C4-483F-B174-F992DE05513D}"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a:noFill/>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pPr>
              <a:defRPr/>
            </a:pPr>
            <a:fld id="{B1B8E006-1BEC-48C9-B709-82DF97E40E0D}" type="datetime1">
              <a:rPr lang="en-US"/>
              <a:pPr>
                <a:defRPr/>
              </a:pPr>
              <a:t>14-Dec-23</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5FE7ED67-CFD1-452B-BDF9-673111C4BB5A}"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cs typeface="+mn-cs"/>
              </a:defRPr>
            </a:lvl1pPr>
          </a:lstStyle>
          <a:p>
            <a:pPr>
              <a:defRPr/>
            </a:pPr>
            <a:fld id="{8DB3E19C-E380-4E50-BB34-7F07D2DDDD83}" type="datetime1">
              <a:rPr lang="en-US"/>
              <a:pPr>
                <a:defRPr/>
              </a:pPr>
              <a:t>14-Dec-23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AFE10F6E-6D75-4174-B22F-E8141DB81582}" type="slidenum">
              <a:rPr lang="en-US" altLang="en-US"/>
              <a:pPr/>
              <a:t>‹#›</a:t>
            </a:fld>
            <a:endParaRPr lang="en-US" altLang="en-US"/>
          </a:p>
        </p:txBody>
      </p:sp>
      <p:sp>
        <p:nvSpPr>
          <p:cNvPr id="1031" name="Rectangle 11"/>
          <p:cNvSpPr>
            <a:spLocks noChangeArrowheads="1"/>
          </p:cNvSpPr>
          <p:nvPr/>
        </p:nvSpPr>
        <p:spPr bwMode="auto">
          <a:xfrm>
            <a:off x="0" y="0"/>
            <a:ext cx="9144000" cy="838200"/>
          </a:xfrm>
          <a:prstGeom prst="rect">
            <a:avLst/>
          </a:prstGeom>
          <a:solidFill>
            <a:srgbClr val="FF3300"/>
          </a:solidFill>
          <a:ln>
            <a:noFill/>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a:latin typeface="Calibri" panose="020F0502020204030204"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eaLnBrk="1" hangingPunct="1">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a:noFill/>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a:latin typeface="Calibri" panose="020F0502020204030204"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681" r:id="rId1"/>
    <p:sldLayoutId id="2147484682" r:id="rId2"/>
  </p:sldLayoutIdLst>
  <p:hf hdr="0" ftr="0" dt="0"/>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txBox="1">
            <a:spLocks noChangeArrowheads="1"/>
          </p:cNvSpPr>
          <p:nvPr/>
        </p:nvSpPr>
        <p:spPr bwMode="auto">
          <a:xfrm>
            <a:off x="76200" y="529389"/>
            <a:ext cx="9067800" cy="2618072"/>
          </a:xfrm>
          <a:prstGeom prst="rect">
            <a:avLst/>
          </a:prstGeom>
          <a:noFill/>
          <a:ln>
            <a:noFill/>
          </a:ln>
        </p:spPr>
        <p:txBody>
          <a:bodyPr tIns="3312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MS PGothic" panose="020B0600070205080204" pitchFamily="34" charset="-128"/>
              </a:defRPr>
            </a:lvl1pPr>
            <a:lvl2pPr marL="742950" indent="-28575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MS PGothic" panose="020B0600070205080204" pitchFamily="34" charset="-128"/>
              </a:defRPr>
            </a:lvl2pPr>
            <a:lvl3pPr marL="11430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MS PGothic" panose="020B0600070205080204" pitchFamily="34" charset="-128"/>
              </a:defRPr>
            </a:lvl3pPr>
            <a:lvl4pPr marL="16002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MS PGothic" panose="020B0600070205080204" pitchFamily="34" charset="-128"/>
              </a:defRPr>
            </a:lvl4pPr>
            <a:lvl5pPr marL="2057400" indent="-228600"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MS PGothic" panose="020B0600070205080204" pitchFamily="34" charset="-128"/>
              </a:defRPr>
            </a:lvl9pPr>
          </a:lstStyle>
          <a:p>
            <a:pPr algn="ctr">
              <a:defRPr/>
            </a:pPr>
            <a:endParaRPr lang="en-US" altLang="en-US" sz="3200" b="1" dirty="0">
              <a:solidFill>
                <a:srgbClr val="3A30FA"/>
              </a:solidFill>
              <a:latin typeface="Calibri" panose="020F0502020204030204" pitchFamily="34" charset="0"/>
            </a:endParaRPr>
          </a:p>
          <a:p>
            <a:pPr algn="ctr">
              <a:defRPr/>
            </a:pPr>
            <a:endParaRPr lang="en-US" altLang="en-US" sz="3200" b="1" dirty="0">
              <a:latin typeface="Calibri" panose="020F0502020204030204" pitchFamily="34" charset="0"/>
            </a:endParaRPr>
          </a:p>
          <a:p>
            <a:pPr algn="ctr">
              <a:defRPr/>
            </a:pPr>
            <a:r>
              <a:rPr lang="en-US" altLang="en-US" sz="2400" b="1" dirty="0">
                <a:cs typeface="Arial" pitchFamily="34" charset="0"/>
              </a:rPr>
              <a:t>Engineering Exploration – Introduction to Internet of Things (23EE001)</a:t>
            </a:r>
          </a:p>
          <a:p>
            <a:pPr algn="ctr">
              <a:defRPr/>
            </a:pPr>
            <a:endParaRPr lang="en-US" altLang="en-US" sz="2400" b="1" dirty="0">
              <a:cs typeface="Arial" pitchFamily="34" charset="0"/>
            </a:endParaRPr>
          </a:p>
          <a:p>
            <a:pPr algn="ctr">
              <a:defRPr/>
            </a:pPr>
            <a:r>
              <a:rPr lang="en-US" altLang="en-US" sz="2800" b="1" dirty="0">
                <a:solidFill>
                  <a:srgbClr val="3A30FA"/>
                </a:solidFill>
                <a:cs typeface="Arial" pitchFamily="34" charset="0"/>
              </a:rPr>
              <a:t>Presentation</a:t>
            </a:r>
          </a:p>
          <a:p>
            <a:pPr algn="ctr">
              <a:defRPr/>
            </a:pPr>
            <a:r>
              <a:rPr lang="en-US" altLang="en-US" sz="2800" b="1" dirty="0">
                <a:solidFill>
                  <a:srgbClr val="3A30FA"/>
                </a:solidFill>
                <a:cs typeface="Arial" pitchFamily="34" charset="0"/>
              </a:rPr>
              <a:t>on </a:t>
            </a:r>
          </a:p>
          <a:p>
            <a:pPr algn="ctr">
              <a:defRPr/>
            </a:pPr>
            <a:r>
              <a:rPr lang="en-US" altLang="en-US" sz="2400" b="1" dirty="0" smtClean="0">
                <a:solidFill>
                  <a:schemeClr val="tx2">
                    <a:lumMod val="60000"/>
                    <a:lumOff val="40000"/>
                  </a:schemeClr>
                </a:solidFill>
                <a:latin typeface="Arial Black" panose="020B0A04020102020204" pitchFamily="34" charset="0"/>
                <a:cs typeface="Arial" pitchFamily="34" charset="0"/>
              </a:rPr>
              <a:t>Smoke Detector</a:t>
            </a:r>
            <a:endParaRPr lang="en-US" altLang="en-US" sz="2400" b="1" i="1" dirty="0">
              <a:solidFill>
                <a:schemeClr val="tx2">
                  <a:lumMod val="60000"/>
                  <a:lumOff val="40000"/>
                </a:schemeClr>
              </a:solidFill>
              <a:latin typeface="Arial Black" panose="020B0A04020102020204" pitchFamily="34" charset="0"/>
              <a:cs typeface="Arial" pitchFamily="34" charset="0"/>
            </a:endParaRPr>
          </a:p>
          <a:p>
            <a:pPr algn="ctr">
              <a:defRPr/>
            </a:pPr>
            <a:endParaRPr lang="en-US" altLang="en-US" sz="2800" b="1" dirty="0">
              <a:solidFill>
                <a:srgbClr val="3A30FA"/>
              </a:solidFill>
              <a:latin typeface="Calibri" panose="020F0502020204030204" pitchFamily="34" charset="0"/>
              <a:cs typeface="Calibri" panose="020F0502020204030204" pitchFamily="34" charset="0"/>
            </a:endParaRPr>
          </a:p>
        </p:txBody>
      </p:sp>
      <p:sp>
        <p:nvSpPr>
          <p:cNvPr id="4101" name="Slide Number Placeholder 1"/>
          <p:cNvSpPr>
            <a:spLocks noGrp="1" noChangeArrowheads="1"/>
          </p:cNvSpPr>
          <p:nvPr>
            <p:ph type="sldNum" sz="quarter" idx="12"/>
          </p:nvPr>
        </p:nvSpPr>
        <p:spPr bwMode="auto">
          <a:noFill/>
          <a:ln>
            <a:miter lim="800000"/>
            <a:headEnd/>
            <a:tailEnd/>
          </a:ln>
        </p:spPr>
        <p:txBody>
          <a:bodyPr/>
          <a:lstStyle/>
          <a:p>
            <a:fld id="{A664BDC8-59D7-496A-BDB1-B5E8302847EA}" type="slidenum">
              <a:rPr lang="en-US" altLang="en-US"/>
              <a:pPr/>
              <a:t>1</a:t>
            </a:fld>
            <a:endParaRPr lang="en-US" altLang="en-US"/>
          </a:p>
        </p:txBody>
      </p:sp>
      <p:sp>
        <p:nvSpPr>
          <p:cNvPr id="6" name="TextBox 4"/>
          <p:cNvSpPr txBox="1">
            <a:spLocks noChangeArrowheads="1"/>
          </p:cNvSpPr>
          <p:nvPr/>
        </p:nvSpPr>
        <p:spPr bwMode="auto">
          <a:xfrm>
            <a:off x="-62564" y="6033645"/>
            <a:ext cx="9144000" cy="1010533"/>
          </a:xfrm>
          <a:prstGeom prst="rect">
            <a:avLst/>
          </a:prstGeom>
          <a:noFill/>
          <a:ln w="9525">
            <a:noFill/>
            <a:miter lim="800000"/>
            <a:headEnd/>
            <a:tailEnd/>
          </a:ln>
        </p:spPr>
        <p:txBody>
          <a:bodyPr wrap="square">
            <a:spAutoFit/>
          </a:bodyPr>
          <a:lstStyle/>
          <a:p>
            <a:pPr algn="ctr" eaLnBrk="1" hangingPunct="1"/>
            <a:r>
              <a:rPr lang="en-US" altLang="en-US" b="1" dirty="0" err="1"/>
              <a:t>Chitkara</a:t>
            </a:r>
            <a:r>
              <a:rPr lang="en-US" altLang="en-US" b="1" dirty="0"/>
              <a:t> University School of Engineering and Technology, </a:t>
            </a:r>
          </a:p>
          <a:p>
            <a:pPr algn="ctr" eaLnBrk="1" hangingPunct="1"/>
            <a:r>
              <a:rPr lang="en-US" altLang="en-US" b="1" dirty="0" err="1"/>
              <a:t>Chitkara</a:t>
            </a:r>
            <a:r>
              <a:rPr lang="en-US" altLang="en-US" b="1" dirty="0"/>
              <a:t> University, Himachal Pradesh</a:t>
            </a:r>
          </a:p>
          <a:p>
            <a:pPr algn="ctr" eaLnBrk="1" hangingPunct="1">
              <a:lnSpc>
                <a:spcPct val="150000"/>
              </a:lnSpc>
            </a:pPr>
            <a:endParaRPr lang="en-US" alt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373" y="3532472"/>
            <a:ext cx="2678229" cy="1953928"/>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4880" y="3532472"/>
            <a:ext cx="2772076" cy="195392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7F0F4A-4DC9-FDF1-6EB7-C1779DA17D07}"/>
              </a:ext>
            </a:extLst>
          </p:cNvPr>
          <p:cNvSpPr>
            <a:spLocks noGrp="1"/>
          </p:cNvSpPr>
          <p:nvPr>
            <p:ph type="title"/>
          </p:nvPr>
        </p:nvSpPr>
        <p:spPr/>
        <p:txBody>
          <a:bodyPr/>
          <a:lstStyle/>
          <a:p>
            <a:r>
              <a:rPr lang="en-IN"/>
              <a:t>Project Members</a:t>
            </a:r>
          </a:p>
        </p:txBody>
      </p:sp>
      <p:sp>
        <p:nvSpPr>
          <p:cNvPr id="3" name="Content Placeholder 2">
            <a:extLst>
              <a:ext uri="{FF2B5EF4-FFF2-40B4-BE49-F238E27FC236}">
                <a16:creationId xmlns:a16="http://schemas.microsoft.com/office/drawing/2014/main" xmlns="" id="{C347B807-6EDA-949A-652D-96C68AEEA402}"/>
              </a:ext>
            </a:extLst>
          </p:cNvPr>
          <p:cNvSpPr>
            <a:spLocks noGrp="1"/>
          </p:cNvSpPr>
          <p:nvPr>
            <p:ph idx="1"/>
          </p:nvPr>
        </p:nvSpPr>
        <p:spPr>
          <a:xfrm>
            <a:off x="228600" y="2362200"/>
            <a:ext cx="8229600" cy="2819400"/>
          </a:xfrm>
        </p:spPr>
        <p:txBody>
          <a:bodyPr/>
          <a:lstStyle/>
          <a:p>
            <a:pPr eaLnBrk="1" hangingPunct="1">
              <a:lnSpc>
                <a:spcPct val="150000"/>
              </a:lnSpc>
            </a:pPr>
            <a:r>
              <a:rPr lang="en-US" altLang="en-US" sz="1600" b="1" dirty="0"/>
              <a:t>Name of Student1 Id : </a:t>
            </a:r>
            <a:r>
              <a:rPr lang="en-US" altLang="en-US" sz="1600" b="1" dirty="0" err="1" smtClean="0">
                <a:latin typeface="Calibri (Body)"/>
              </a:rPr>
              <a:t>Kousik</a:t>
            </a:r>
            <a:r>
              <a:rPr lang="en-US" altLang="en-US" sz="1600" b="1" dirty="0" smtClean="0">
                <a:latin typeface="Calibri (Body)"/>
              </a:rPr>
              <a:t> </a:t>
            </a:r>
            <a:r>
              <a:rPr lang="en-US" altLang="en-US" sz="1600" b="1" dirty="0">
                <a:latin typeface="Calibri (Body)"/>
              </a:rPr>
              <a:t>Adak </a:t>
            </a:r>
            <a:r>
              <a:rPr lang="en-US" altLang="en-US" sz="1600" b="1" dirty="0"/>
              <a:t>(2211981201)</a:t>
            </a:r>
          </a:p>
          <a:p>
            <a:pPr eaLnBrk="1" hangingPunct="1">
              <a:lnSpc>
                <a:spcPct val="150000"/>
              </a:lnSpc>
            </a:pPr>
            <a:r>
              <a:rPr lang="en-US" altLang="en-US" sz="1600" b="1" dirty="0"/>
              <a:t>Name of Student2 Id :</a:t>
            </a:r>
            <a:r>
              <a:rPr lang="en-US" altLang="en-US" sz="1600" b="1" dirty="0">
                <a:latin typeface="Calibri (Body)"/>
              </a:rPr>
              <a:t>Krishna Gopal Pradhan </a:t>
            </a:r>
            <a:r>
              <a:rPr lang="en-US" altLang="en-US" sz="1600" b="1" dirty="0"/>
              <a:t>(2211981203)</a:t>
            </a:r>
          </a:p>
          <a:p>
            <a:pPr eaLnBrk="1" hangingPunct="1">
              <a:lnSpc>
                <a:spcPct val="150000"/>
              </a:lnSpc>
            </a:pPr>
            <a:r>
              <a:rPr lang="en-US" altLang="en-US" sz="1600" b="1" dirty="0"/>
              <a:t>Name of Student3 Id : </a:t>
            </a:r>
            <a:r>
              <a:rPr lang="en-US" altLang="en-US" sz="1600" b="1" dirty="0" err="1" smtClean="0">
                <a:latin typeface="Calibri (Body)"/>
              </a:rPr>
              <a:t>Krishnendu</a:t>
            </a:r>
            <a:r>
              <a:rPr lang="en-US" altLang="en-US" sz="1600" b="1" dirty="0" smtClean="0">
                <a:latin typeface="Calibri (Body)"/>
              </a:rPr>
              <a:t> De </a:t>
            </a:r>
            <a:r>
              <a:rPr lang="en-US" altLang="en-US" sz="1600" b="1" dirty="0" smtClean="0"/>
              <a:t>(2211981205</a:t>
            </a:r>
            <a:r>
              <a:rPr lang="en-US" altLang="en-US" sz="1600" b="1" dirty="0"/>
              <a:t>)</a:t>
            </a:r>
          </a:p>
          <a:p>
            <a:pPr eaLnBrk="1" hangingPunct="1">
              <a:lnSpc>
                <a:spcPct val="150000"/>
              </a:lnSpc>
            </a:pPr>
            <a:r>
              <a:rPr lang="en-US" altLang="en-US" sz="1600" b="1" dirty="0"/>
              <a:t>Name of Student4 Id : </a:t>
            </a:r>
            <a:r>
              <a:rPr lang="en-US" altLang="en-US" sz="1600" b="1" dirty="0" err="1">
                <a:latin typeface="Calibri (Body)"/>
              </a:rPr>
              <a:t>Jishu</a:t>
            </a:r>
            <a:r>
              <a:rPr lang="en-US" altLang="en-US" sz="1600" b="1" dirty="0">
                <a:latin typeface="Calibri (Body)"/>
              </a:rPr>
              <a:t> </a:t>
            </a:r>
            <a:r>
              <a:rPr lang="en-US" altLang="en-US" sz="1600" b="1" dirty="0" err="1" smtClean="0">
                <a:latin typeface="Calibri (Body)"/>
              </a:rPr>
              <a:t>Adhikary</a:t>
            </a:r>
            <a:r>
              <a:rPr lang="en-US" altLang="en-US" sz="1600" b="1" dirty="0" smtClean="0">
                <a:latin typeface="Calibri (Body)"/>
              </a:rPr>
              <a:t>  </a:t>
            </a:r>
            <a:r>
              <a:rPr lang="en-US" altLang="en-US" sz="1600" b="1" dirty="0"/>
              <a:t>(2211981185)</a:t>
            </a:r>
          </a:p>
          <a:p>
            <a:pPr eaLnBrk="1" hangingPunct="1">
              <a:lnSpc>
                <a:spcPct val="150000"/>
              </a:lnSpc>
            </a:pPr>
            <a:r>
              <a:rPr lang="en-US" altLang="en-US" sz="1600" b="1" dirty="0"/>
              <a:t>Name of Student5 Id : </a:t>
            </a:r>
            <a:r>
              <a:rPr lang="en-US" altLang="en-US" sz="1600" b="1" dirty="0" err="1">
                <a:latin typeface="Calibri (Body)"/>
              </a:rPr>
              <a:t>Kausik</a:t>
            </a:r>
            <a:r>
              <a:rPr lang="en-US" altLang="en-US" sz="1600" b="1" dirty="0">
                <a:latin typeface="Calibri (Body)"/>
              </a:rPr>
              <a:t> Kumar </a:t>
            </a:r>
            <a:r>
              <a:rPr lang="en-US" altLang="en-US" sz="1600" b="1" dirty="0" err="1" smtClean="0">
                <a:latin typeface="Calibri (Body)"/>
              </a:rPr>
              <a:t>Sahoo</a:t>
            </a:r>
            <a:r>
              <a:rPr lang="en-US" altLang="en-US" sz="1600" b="1" dirty="0" smtClean="0">
                <a:latin typeface="Calibri (Body)"/>
              </a:rPr>
              <a:t> </a:t>
            </a:r>
            <a:r>
              <a:rPr lang="en-US" altLang="en-US" sz="1600" b="1" dirty="0" smtClean="0"/>
              <a:t>(</a:t>
            </a:r>
            <a:r>
              <a:rPr lang="en-US" altLang="en-US" sz="1600" b="1" dirty="0"/>
              <a:t>2211981197)</a:t>
            </a:r>
          </a:p>
          <a:p>
            <a:endParaRPr lang="en-IN" sz="1600" dirty="0"/>
          </a:p>
        </p:txBody>
      </p:sp>
      <p:sp>
        <p:nvSpPr>
          <p:cNvPr id="4" name="Slide Number Placeholder 3">
            <a:extLst>
              <a:ext uri="{FF2B5EF4-FFF2-40B4-BE49-F238E27FC236}">
                <a16:creationId xmlns:a16="http://schemas.microsoft.com/office/drawing/2014/main" xmlns="" id="{A23002C1-6BA5-22D7-4803-20FCF7744697}"/>
              </a:ext>
            </a:extLst>
          </p:cNvPr>
          <p:cNvSpPr>
            <a:spLocks noGrp="1"/>
          </p:cNvSpPr>
          <p:nvPr>
            <p:ph type="sldNum" sz="quarter" idx="12"/>
          </p:nvPr>
        </p:nvSpPr>
        <p:spPr/>
        <p:txBody>
          <a:bodyPr/>
          <a:lstStyle/>
          <a:p>
            <a:fld id="{5FE7ED67-CFD1-452B-BDF9-673111C4BB5A}" type="slidenum">
              <a:rPr lang="en-US" altLang="en-US" smtClean="0"/>
              <a:pPr/>
              <a:t>2</a:t>
            </a:fld>
            <a:endParaRPr lang="en-US" altLang="en-US"/>
          </a:p>
        </p:txBody>
      </p:sp>
      <p:sp>
        <p:nvSpPr>
          <p:cNvPr id="6" name="TextBox 5">
            <a:extLst>
              <a:ext uri="{FF2B5EF4-FFF2-40B4-BE49-F238E27FC236}">
                <a16:creationId xmlns:a16="http://schemas.microsoft.com/office/drawing/2014/main" xmlns="" id="{E793E18D-B089-BE19-3E68-FB4A9889D54C}"/>
              </a:ext>
            </a:extLst>
          </p:cNvPr>
          <p:cNvSpPr txBox="1"/>
          <p:nvPr/>
        </p:nvSpPr>
        <p:spPr>
          <a:xfrm>
            <a:off x="5181600" y="4697234"/>
            <a:ext cx="4591250" cy="1200329"/>
          </a:xfrm>
          <a:prstGeom prst="rect">
            <a:avLst/>
          </a:prstGeom>
          <a:noFill/>
        </p:spPr>
        <p:txBody>
          <a:bodyPr wrap="square">
            <a:spAutoFit/>
          </a:bodyPr>
          <a:lstStyle/>
          <a:p>
            <a:pPr algn="ctr" eaLnBrk="1" hangingPunct="1">
              <a:lnSpc>
                <a:spcPct val="150000"/>
              </a:lnSpc>
            </a:pPr>
            <a:r>
              <a:rPr lang="en-US" altLang="en-US" b="1"/>
              <a:t>Under the supervision </a:t>
            </a:r>
          </a:p>
          <a:p>
            <a:pPr algn="ctr" eaLnBrk="1" hangingPunct="1">
              <a:lnSpc>
                <a:spcPct val="150000"/>
              </a:lnSpc>
            </a:pPr>
            <a:r>
              <a:rPr lang="en-US" altLang="en-US" b="1"/>
              <a:t>of</a:t>
            </a:r>
          </a:p>
          <a:p>
            <a:pPr algn="ctr" eaLnBrk="1" hangingPunct="1"/>
            <a:r>
              <a:rPr lang="en-US" altLang="en-US" b="1"/>
              <a:t>Dr. Monika Parma</a:t>
            </a:r>
            <a:endParaRPr lang="en-IN"/>
          </a:p>
        </p:txBody>
      </p:sp>
      <p:sp>
        <p:nvSpPr>
          <p:cNvPr id="7" name="TextBox 6">
            <a:extLst>
              <a:ext uri="{FF2B5EF4-FFF2-40B4-BE49-F238E27FC236}">
                <a16:creationId xmlns:a16="http://schemas.microsoft.com/office/drawing/2014/main" xmlns="" id="{BAC1A9BD-23FC-A1A4-6B40-E6EA85598F7E}"/>
              </a:ext>
            </a:extLst>
          </p:cNvPr>
          <p:cNvSpPr txBox="1"/>
          <p:nvPr/>
        </p:nvSpPr>
        <p:spPr>
          <a:xfrm>
            <a:off x="1582554" y="1519643"/>
            <a:ext cx="4894446" cy="369332"/>
          </a:xfrm>
          <a:prstGeom prst="rect">
            <a:avLst/>
          </a:prstGeom>
          <a:noFill/>
        </p:spPr>
        <p:txBody>
          <a:bodyPr wrap="square">
            <a:spAutoFit/>
          </a:bodyPr>
          <a:lstStyle/>
          <a:p>
            <a:r>
              <a:rPr lang="en-IN" b="1">
                <a:solidFill>
                  <a:schemeClr val="accent1"/>
                </a:solidFill>
              </a:rPr>
              <a:t>Group - 5(G11)</a:t>
            </a:r>
          </a:p>
        </p:txBody>
      </p:sp>
    </p:spTree>
    <p:extLst>
      <p:ext uri="{BB962C8B-B14F-4D97-AF65-F5344CB8AC3E}">
        <p14:creationId xmlns:p14="http://schemas.microsoft.com/office/powerpoint/2010/main" val="832606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2354"/>
            <a:ext cx="6248400" cy="603445"/>
          </a:xfrm>
        </p:spPr>
        <p:txBody>
          <a:bodyPr/>
          <a:lstStyle/>
          <a:p>
            <a:r>
              <a:rPr lang="en-US" b="1" dirty="0" smtClean="0"/>
              <a:t>Idea/Approach </a:t>
            </a:r>
            <a:r>
              <a:rPr lang="en-US" b="1" dirty="0"/>
              <a:t>Details</a:t>
            </a:r>
          </a:p>
        </p:txBody>
      </p:sp>
      <p:sp>
        <p:nvSpPr>
          <p:cNvPr id="3" name="Content Placeholder 2"/>
          <p:cNvSpPr>
            <a:spLocks noGrp="1"/>
          </p:cNvSpPr>
          <p:nvPr>
            <p:ph idx="1"/>
          </p:nvPr>
        </p:nvSpPr>
        <p:spPr>
          <a:xfrm>
            <a:off x="144379" y="841225"/>
            <a:ext cx="8999621" cy="6194841"/>
          </a:xfrm>
        </p:spPr>
        <p:txBody>
          <a:bodyPr/>
          <a:lstStyle/>
          <a:p>
            <a:pPr marL="0" lvl="0" indent="0">
              <a:spcBef>
                <a:spcPts val="0"/>
              </a:spcBef>
              <a:spcAft>
                <a:spcPts val="0"/>
              </a:spcAft>
              <a:buClr>
                <a:schemeClr val="lt2"/>
              </a:buClr>
              <a:buSzPts val="1800"/>
              <a:buNone/>
              <a:defRPr/>
            </a:pPr>
            <a:r>
              <a:rPr lang="en-US" sz="2200" b="1" dirty="0"/>
              <a:t>Sensor Integration</a:t>
            </a:r>
            <a:r>
              <a:rPr lang="en-US" sz="2200" dirty="0"/>
              <a:t>: </a:t>
            </a:r>
            <a:r>
              <a:rPr lang="en-US" sz="2200" dirty="0" smtClean="0"/>
              <a:t>Incorporate </a:t>
            </a:r>
            <a:r>
              <a:rPr lang="en-US" sz="2200" dirty="0"/>
              <a:t>specialized gas sensors (e.g., for </a:t>
            </a:r>
            <a:r>
              <a:rPr lang="en-US" sz="2200" dirty="0" smtClean="0"/>
              <a:t>detecting</a:t>
            </a:r>
          </a:p>
          <a:p>
            <a:pPr marL="0" lvl="0" indent="0">
              <a:spcBef>
                <a:spcPts val="0"/>
              </a:spcBef>
              <a:spcAft>
                <a:spcPts val="0"/>
              </a:spcAft>
              <a:buClr>
                <a:schemeClr val="lt2"/>
              </a:buClr>
              <a:buSzPts val="1800"/>
              <a:buNone/>
              <a:defRPr/>
            </a:pPr>
            <a:r>
              <a:rPr lang="en-US" sz="2200" dirty="0"/>
              <a:t> </a:t>
            </a:r>
            <a:r>
              <a:rPr lang="en-US" sz="2200" dirty="0" smtClean="0"/>
              <a:t>    methane</a:t>
            </a:r>
            <a:r>
              <a:rPr lang="en-US" sz="2200" dirty="0"/>
              <a:t>, </a:t>
            </a:r>
            <a:r>
              <a:rPr lang="en-US" sz="2200" dirty="0" smtClean="0"/>
              <a:t>carbon monoxide</a:t>
            </a:r>
            <a:r>
              <a:rPr lang="en-US" sz="2200" dirty="0"/>
              <a:t>, LPG) into the smart smoke detector to </a:t>
            </a:r>
            <a:r>
              <a:rPr lang="en-US" sz="2200" dirty="0" smtClean="0"/>
              <a:t>enable</a:t>
            </a:r>
          </a:p>
          <a:p>
            <a:pPr marL="0" lvl="0" indent="0">
              <a:spcBef>
                <a:spcPts val="0"/>
              </a:spcBef>
              <a:spcAft>
                <a:spcPts val="0"/>
              </a:spcAft>
              <a:buClr>
                <a:schemeClr val="lt2"/>
              </a:buClr>
              <a:buSzPts val="1800"/>
              <a:buNone/>
              <a:defRPr/>
            </a:pPr>
            <a:r>
              <a:rPr lang="en-US" sz="2200" dirty="0"/>
              <a:t> </a:t>
            </a:r>
            <a:r>
              <a:rPr lang="en-US" sz="2200" dirty="0" smtClean="0"/>
              <a:t>    multi-gas detection </a:t>
            </a:r>
            <a:r>
              <a:rPr lang="en-US" sz="2200" dirty="0"/>
              <a:t>capabilities</a:t>
            </a:r>
            <a:r>
              <a:rPr lang="en-US" sz="2200" dirty="0" smtClean="0"/>
              <a:t>.</a:t>
            </a:r>
          </a:p>
          <a:p>
            <a:pPr marL="0" lvl="0" indent="0">
              <a:spcBef>
                <a:spcPts val="0"/>
              </a:spcBef>
              <a:spcAft>
                <a:spcPts val="0"/>
              </a:spcAft>
              <a:buClr>
                <a:schemeClr val="lt2"/>
              </a:buClr>
              <a:buSzPts val="1800"/>
              <a:buNone/>
              <a:defRPr/>
            </a:pPr>
            <a:r>
              <a:rPr lang="en-US" sz="2200" b="1" dirty="0"/>
              <a:t>Microcontroller Integration</a:t>
            </a:r>
            <a:r>
              <a:rPr lang="en-US" sz="2200" dirty="0"/>
              <a:t>: Utilize a microcontroller (such as </a:t>
            </a:r>
            <a:r>
              <a:rPr lang="en-US" sz="2200" dirty="0" smtClean="0"/>
              <a:t>Arduino,</a:t>
            </a:r>
          </a:p>
          <a:p>
            <a:pPr marL="0" lvl="0" indent="0">
              <a:spcBef>
                <a:spcPts val="0"/>
              </a:spcBef>
              <a:spcAft>
                <a:spcPts val="0"/>
              </a:spcAft>
              <a:buClr>
                <a:schemeClr val="lt2"/>
              </a:buClr>
              <a:buSzPts val="1800"/>
              <a:buNone/>
              <a:defRPr/>
            </a:pPr>
            <a:r>
              <a:rPr lang="en-US" sz="2200" dirty="0"/>
              <a:t> </a:t>
            </a:r>
            <a:r>
              <a:rPr lang="en-US" sz="2200" dirty="0" smtClean="0"/>
              <a:t>     ESP8266</a:t>
            </a:r>
            <a:r>
              <a:rPr lang="en-US" sz="2200" dirty="0"/>
              <a:t>, or ESP32) to process the sensor data and control the </a:t>
            </a:r>
            <a:r>
              <a:rPr lang="en-US" sz="2200" dirty="0" smtClean="0"/>
              <a:t>detector's</a:t>
            </a:r>
          </a:p>
          <a:p>
            <a:pPr marL="0" lvl="0" indent="0">
              <a:spcBef>
                <a:spcPts val="0"/>
              </a:spcBef>
              <a:spcAft>
                <a:spcPts val="0"/>
              </a:spcAft>
              <a:buClr>
                <a:schemeClr val="lt2"/>
              </a:buClr>
              <a:buSzPts val="1800"/>
              <a:buNone/>
              <a:defRPr/>
            </a:pPr>
            <a:r>
              <a:rPr lang="en-US" sz="2200" dirty="0"/>
              <a:t> </a:t>
            </a:r>
            <a:r>
              <a:rPr lang="en-US" sz="2200" dirty="0" smtClean="0"/>
              <a:t>      operations.</a:t>
            </a:r>
          </a:p>
          <a:p>
            <a:pPr marL="0" indent="0">
              <a:buNone/>
            </a:pPr>
            <a:r>
              <a:rPr lang="en-US" sz="2200" b="1" dirty="0"/>
              <a:t>Blynk Cloud Setup</a:t>
            </a:r>
            <a:r>
              <a:rPr lang="en-US" sz="2200" dirty="0"/>
              <a:t>: Set up a Blynk account and create a project on </a:t>
            </a:r>
            <a:r>
              <a:rPr lang="en-US" sz="2200" dirty="0" smtClean="0"/>
              <a:t>the</a:t>
            </a:r>
          </a:p>
          <a:p>
            <a:pPr marL="0" indent="0">
              <a:buNone/>
            </a:pPr>
            <a:r>
              <a:rPr lang="en-US" sz="2200" dirty="0"/>
              <a:t> </a:t>
            </a:r>
            <a:r>
              <a:rPr lang="en-US" sz="2200" dirty="0" smtClean="0"/>
              <a:t>    Blynk </a:t>
            </a:r>
            <a:r>
              <a:rPr lang="en-US" sz="2200" dirty="0"/>
              <a:t>cloud platform. Obtain the authentication token for the project.</a:t>
            </a:r>
          </a:p>
          <a:p>
            <a:pPr marL="0" indent="0">
              <a:buNone/>
            </a:pPr>
            <a:r>
              <a:rPr lang="en-US" sz="2200" b="1" dirty="0" smtClean="0"/>
              <a:t>Hardware </a:t>
            </a:r>
            <a:r>
              <a:rPr lang="en-US" sz="2200" b="1" dirty="0"/>
              <a:t>Connections</a:t>
            </a:r>
            <a:r>
              <a:rPr lang="en-US" sz="2200" dirty="0"/>
              <a:t>: Connect the microcontroller to the gas sensors </a:t>
            </a:r>
            <a:r>
              <a:rPr lang="en-US" sz="2200" dirty="0" smtClean="0"/>
              <a:t>and</a:t>
            </a:r>
          </a:p>
          <a:p>
            <a:pPr marL="0" indent="0">
              <a:buNone/>
            </a:pPr>
            <a:r>
              <a:rPr lang="en-US" sz="2200" dirty="0"/>
              <a:t> </a:t>
            </a:r>
            <a:r>
              <a:rPr lang="en-US" sz="2200" dirty="0" smtClean="0"/>
              <a:t>      configure </a:t>
            </a:r>
            <a:r>
              <a:rPr lang="en-US" sz="2200" dirty="0"/>
              <a:t>the necessary hardware connections. Ensure proper </a:t>
            </a:r>
            <a:r>
              <a:rPr lang="en-US" sz="2200" dirty="0" smtClean="0"/>
              <a:t>power</a:t>
            </a:r>
          </a:p>
          <a:p>
            <a:pPr marL="0" indent="0">
              <a:buNone/>
            </a:pPr>
            <a:r>
              <a:rPr lang="en-US" sz="2200" dirty="0"/>
              <a:t> </a:t>
            </a:r>
            <a:r>
              <a:rPr lang="en-US" sz="2200" dirty="0" smtClean="0"/>
              <a:t>       supply </a:t>
            </a:r>
            <a:r>
              <a:rPr lang="en-US" sz="2200" dirty="0"/>
              <a:t>and data transmission between the components.</a:t>
            </a:r>
          </a:p>
          <a:p>
            <a:pPr marL="0" lvl="0" indent="0">
              <a:spcBef>
                <a:spcPts val="0"/>
              </a:spcBef>
              <a:spcAft>
                <a:spcPts val="0"/>
              </a:spcAft>
              <a:buClr>
                <a:schemeClr val="lt2"/>
              </a:buClr>
              <a:buSzPts val="1800"/>
              <a:buNone/>
              <a:defRPr/>
            </a:pPr>
            <a:r>
              <a:rPr lang="en-US" sz="2200" b="1" dirty="0" smtClean="0"/>
              <a:t> Notification </a:t>
            </a:r>
            <a:r>
              <a:rPr lang="en-US" sz="2200" b="1" dirty="0"/>
              <a:t>Setup</a:t>
            </a:r>
            <a:r>
              <a:rPr lang="en-US" sz="2200" dirty="0"/>
              <a:t>: Configure the Blynk app to receive notifications </a:t>
            </a:r>
            <a:r>
              <a:rPr lang="en-US" sz="2200" dirty="0" smtClean="0"/>
              <a:t>when</a:t>
            </a:r>
          </a:p>
          <a:p>
            <a:pPr marL="0" lvl="0" indent="0">
              <a:spcBef>
                <a:spcPts val="0"/>
              </a:spcBef>
              <a:spcAft>
                <a:spcPts val="0"/>
              </a:spcAft>
              <a:buClr>
                <a:schemeClr val="lt2"/>
              </a:buClr>
              <a:buSzPts val="1800"/>
              <a:buNone/>
              <a:defRPr/>
            </a:pPr>
            <a:r>
              <a:rPr lang="en-US" sz="2200" dirty="0"/>
              <a:t> </a:t>
            </a:r>
            <a:r>
              <a:rPr lang="en-US" sz="2200" dirty="0" smtClean="0"/>
              <a:t>      gas </a:t>
            </a:r>
            <a:r>
              <a:rPr lang="en-US" sz="2200" dirty="0"/>
              <a:t>levels surpass the predefined thresholds. This can include </a:t>
            </a:r>
            <a:r>
              <a:rPr lang="en-US" sz="2200" dirty="0" smtClean="0"/>
              <a:t>push</a:t>
            </a:r>
          </a:p>
          <a:p>
            <a:pPr marL="0" lvl="0" indent="0">
              <a:spcBef>
                <a:spcPts val="0"/>
              </a:spcBef>
              <a:spcAft>
                <a:spcPts val="0"/>
              </a:spcAft>
              <a:buClr>
                <a:schemeClr val="lt2"/>
              </a:buClr>
              <a:buSzPts val="1800"/>
              <a:buNone/>
              <a:defRPr/>
            </a:pPr>
            <a:r>
              <a:rPr lang="en-US" sz="2200" dirty="0"/>
              <a:t> </a:t>
            </a:r>
            <a:r>
              <a:rPr lang="en-US" sz="2200" dirty="0" smtClean="0"/>
              <a:t>     notifications</a:t>
            </a:r>
            <a:r>
              <a:rPr lang="en-US" sz="2200" dirty="0"/>
              <a:t>, emails, or SMS alerts, depending on your preference.</a:t>
            </a:r>
            <a:endParaRPr lang="en-US" sz="2200" b="1" dirty="0">
              <a:cs typeface="Arial" pitchFamily="34" charset="0"/>
            </a:endParaRPr>
          </a:p>
        </p:txBody>
      </p:sp>
      <p:sp>
        <p:nvSpPr>
          <p:cNvPr id="4" name="Slide Number Placeholder 3"/>
          <p:cNvSpPr>
            <a:spLocks noGrp="1"/>
          </p:cNvSpPr>
          <p:nvPr>
            <p:ph type="sldNum" sz="quarter" idx="12"/>
          </p:nvPr>
        </p:nvSpPr>
        <p:spPr>
          <a:xfrm>
            <a:off x="6705600" y="6392445"/>
            <a:ext cx="2209800" cy="236955"/>
          </a:xfrm>
        </p:spPr>
        <p:txBody>
          <a:bodyPr/>
          <a:lstStyle/>
          <a:p>
            <a:fld id="{5FE7ED67-CFD1-452B-BDF9-673111C4BB5A}" type="slidenum">
              <a:rPr lang="en-US" altLang="en-US" smtClean="0"/>
              <a:pPr/>
              <a:t>3</a:t>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Technology Used</a:t>
            </a:r>
          </a:p>
        </p:txBody>
      </p:sp>
      <p:sp>
        <p:nvSpPr>
          <p:cNvPr id="3" name="Content Placeholder 2"/>
          <p:cNvSpPr>
            <a:spLocks noGrp="1"/>
          </p:cNvSpPr>
          <p:nvPr>
            <p:ph idx="1"/>
          </p:nvPr>
        </p:nvSpPr>
        <p:spPr>
          <a:xfrm>
            <a:off x="0" y="822960"/>
            <a:ext cx="9144000" cy="5958840"/>
          </a:xfrm>
        </p:spPr>
        <p:txBody>
          <a:bodyPr/>
          <a:lstStyle/>
          <a:p>
            <a:pPr marL="0" indent="0">
              <a:buNone/>
            </a:pPr>
            <a:r>
              <a:rPr lang="en-US" sz="1800" dirty="0" smtClean="0">
                <a:solidFill>
                  <a:schemeClr val="tx2"/>
                </a:solidFill>
                <a:latin typeface="Söhne"/>
              </a:rPr>
              <a:t>      </a:t>
            </a:r>
            <a:r>
              <a:rPr lang="en-US" sz="1800" dirty="0" smtClean="0">
                <a:solidFill>
                  <a:schemeClr val="tx2"/>
                </a:solidFill>
              </a:rPr>
              <a:t>Our </a:t>
            </a:r>
            <a:r>
              <a:rPr lang="en-US" sz="1800" dirty="0">
                <a:solidFill>
                  <a:schemeClr val="tx2"/>
                </a:solidFill>
              </a:rPr>
              <a:t>Smart Smoke Detector merges cutting-edge smoke detection with OLED </a:t>
            </a:r>
            <a:r>
              <a:rPr lang="en-US" sz="1800" dirty="0" smtClean="0">
                <a:solidFill>
                  <a:schemeClr val="tx2"/>
                </a:solidFill>
              </a:rPr>
              <a:t>display     </a:t>
            </a:r>
          </a:p>
          <a:p>
            <a:pPr marL="0" indent="0">
              <a:buNone/>
            </a:pPr>
            <a:r>
              <a:rPr lang="en-US" sz="1800" dirty="0" smtClean="0">
                <a:solidFill>
                  <a:schemeClr val="tx2"/>
                </a:solidFill>
              </a:rPr>
              <a:t>     and </a:t>
            </a:r>
            <a:r>
              <a:rPr lang="en-US" sz="1800" dirty="0">
                <a:solidFill>
                  <a:schemeClr val="tx2"/>
                </a:solidFill>
              </a:rPr>
              <a:t>Blynk integration for an advanced and user-friendly solution</a:t>
            </a:r>
            <a:r>
              <a:rPr lang="en-US" sz="1800" dirty="0" smtClean="0">
                <a:solidFill>
                  <a:schemeClr val="tx2"/>
                </a:solidFill>
              </a:rPr>
              <a:t>.  </a:t>
            </a:r>
            <a:r>
              <a:rPr lang="en-US" dirty="0" smtClean="0">
                <a:solidFill>
                  <a:schemeClr val="tx2"/>
                </a:solidFill>
                <a:latin typeface="Söhne"/>
              </a:rPr>
              <a:t/>
            </a:r>
            <a:br>
              <a:rPr lang="en-US" dirty="0" smtClean="0">
                <a:solidFill>
                  <a:schemeClr val="tx2"/>
                </a:solidFill>
                <a:latin typeface="Söhne"/>
              </a:rPr>
            </a:br>
            <a:r>
              <a:rPr lang="en-US" dirty="0" smtClean="0">
                <a:solidFill>
                  <a:schemeClr val="tx2"/>
                </a:solidFill>
                <a:latin typeface="Söhne"/>
              </a:rPr>
              <a:t>  </a:t>
            </a:r>
            <a:r>
              <a:rPr lang="en-US" sz="1600" b="1" dirty="0" smtClean="0">
                <a:latin typeface="Söhne"/>
              </a:rPr>
              <a:t>Advanced </a:t>
            </a:r>
            <a:r>
              <a:rPr lang="en-US" sz="1600" b="1" dirty="0">
                <a:latin typeface="Söhne"/>
              </a:rPr>
              <a:t>Detection:</a:t>
            </a:r>
            <a:endParaRPr lang="en-US" sz="1600" dirty="0">
              <a:latin typeface="Söhne"/>
            </a:endParaRPr>
          </a:p>
          <a:p>
            <a:pPr lvl="1">
              <a:buFont typeface="Wingdings" panose="05000000000000000000" pitchFamily="2" charset="2"/>
              <a:buChar char="v"/>
            </a:pPr>
            <a:r>
              <a:rPr lang="en-US" sz="1600" dirty="0">
                <a:latin typeface="Söhne"/>
              </a:rPr>
              <a:t>Utilizes state-of-the-art technology for accurate and early smoke detection.</a:t>
            </a:r>
          </a:p>
          <a:p>
            <a:pPr marL="0" indent="0">
              <a:buNone/>
            </a:pPr>
            <a:r>
              <a:rPr lang="en-US" sz="1600" b="1" dirty="0" smtClean="0">
                <a:latin typeface="Söhne"/>
              </a:rPr>
              <a:t>       Blynk </a:t>
            </a:r>
            <a:r>
              <a:rPr lang="en-US" sz="1600" b="1" dirty="0">
                <a:latin typeface="Söhne"/>
              </a:rPr>
              <a:t>Integration:</a:t>
            </a:r>
            <a:endParaRPr lang="en-US" sz="1600" dirty="0">
              <a:latin typeface="Söhne"/>
            </a:endParaRPr>
          </a:p>
          <a:p>
            <a:pPr lvl="1">
              <a:buFont typeface="Wingdings" panose="05000000000000000000" pitchFamily="2" charset="2"/>
              <a:buChar char="v"/>
            </a:pPr>
            <a:r>
              <a:rPr lang="en-US" sz="1600" dirty="0">
                <a:latin typeface="Söhne"/>
              </a:rPr>
              <a:t>Seamless </a:t>
            </a:r>
            <a:r>
              <a:rPr lang="en-US" sz="1600" dirty="0" err="1">
                <a:latin typeface="Söhne"/>
              </a:rPr>
              <a:t>IoT</a:t>
            </a:r>
            <a:r>
              <a:rPr lang="en-US" sz="1600" dirty="0">
                <a:latin typeface="Söhne"/>
              </a:rPr>
              <a:t> connectivity for remote monitoring and control via Blynk app.</a:t>
            </a:r>
          </a:p>
          <a:p>
            <a:pPr marL="0" indent="0">
              <a:buNone/>
            </a:pPr>
            <a:r>
              <a:rPr lang="en-US" sz="1600" b="1" dirty="0" smtClean="0">
                <a:latin typeface="Söhne"/>
              </a:rPr>
              <a:t>     Mobile </a:t>
            </a:r>
            <a:r>
              <a:rPr lang="en-US" sz="1600" b="1" dirty="0">
                <a:latin typeface="Söhne"/>
              </a:rPr>
              <a:t>Control:</a:t>
            </a:r>
            <a:endParaRPr lang="en-US" sz="1600" dirty="0">
              <a:latin typeface="Söhne"/>
            </a:endParaRPr>
          </a:p>
          <a:p>
            <a:pPr lvl="1">
              <a:buFont typeface="Wingdings" panose="05000000000000000000" pitchFamily="2" charset="2"/>
              <a:buChar char="v"/>
            </a:pPr>
            <a:r>
              <a:rPr lang="en-US" sz="1600" dirty="0">
                <a:latin typeface="Söhne"/>
              </a:rPr>
              <a:t>User-friendly mobile app for configuration, status checks, and remote alerts.</a:t>
            </a:r>
          </a:p>
          <a:p>
            <a:pPr marL="0" indent="0">
              <a:buNone/>
            </a:pPr>
            <a:r>
              <a:rPr lang="en-US" sz="1600" b="1" dirty="0" smtClean="0">
                <a:latin typeface="Söhne"/>
              </a:rPr>
              <a:t>    Wireless </a:t>
            </a:r>
            <a:r>
              <a:rPr lang="en-US" sz="1600" b="1" dirty="0">
                <a:latin typeface="Söhne"/>
              </a:rPr>
              <a:t>Connectivity:</a:t>
            </a:r>
            <a:endParaRPr lang="en-US" sz="1600" dirty="0">
              <a:latin typeface="Söhne"/>
            </a:endParaRPr>
          </a:p>
          <a:p>
            <a:pPr lvl="1">
              <a:buFont typeface="Wingdings" panose="05000000000000000000" pitchFamily="2" charset="2"/>
              <a:buChar char="v"/>
            </a:pPr>
            <a:r>
              <a:rPr lang="en-US" sz="1600" dirty="0">
                <a:latin typeface="Söhne"/>
              </a:rPr>
              <a:t>Connects to home Wi-Fi for easy integration into smart home systems.</a:t>
            </a:r>
          </a:p>
          <a:p>
            <a:pPr marL="0" indent="0">
              <a:buNone/>
            </a:pPr>
            <a:r>
              <a:rPr lang="en-US" sz="1600" b="1" dirty="0" smtClean="0">
                <a:latin typeface="Söhne"/>
              </a:rPr>
              <a:t>      Sound </a:t>
            </a:r>
            <a:r>
              <a:rPr lang="en-US" sz="1600" b="1" dirty="0">
                <a:latin typeface="Söhne"/>
              </a:rPr>
              <a:t>Alerts:</a:t>
            </a:r>
            <a:endParaRPr lang="en-US" sz="1600" dirty="0">
              <a:latin typeface="Söhne"/>
            </a:endParaRPr>
          </a:p>
          <a:p>
            <a:pPr lvl="1">
              <a:buFont typeface="Wingdings" panose="05000000000000000000" pitchFamily="2" charset="2"/>
              <a:buChar char="v"/>
            </a:pPr>
            <a:r>
              <a:rPr lang="en-US" sz="1600" dirty="0">
                <a:latin typeface="Söhne"/>
              </a:rPr>
              <a:t>Additional notification through voice alerts for enhanced user awareness.</a:t>
            </a:r>
          </a:p>
          <a:p>
            <a:pPr marL="0" indent="0">
              <a:buNone/>
            </a:pPr>
            <a:r>
              <a:rPr lang="en-US" sz="1600" b="1" dirty="0" smtClean="0">
                <a:latin typeface="Söhne"/>
              </a:rPr>
              <a:t>     Sleek </a:t>
            </a:r>
            <a:r>
              <a:rPr lang="en-US" sz="1600" b="1" dirty="0">
                <a:latin typeface="Söhne"/>
              </a:rPr>
              <a:t>Design:</a:t>
            </a:r>
            <a:endParaRPr lang="en-US" sz="1600" dirty="0">
              <a:latin typeface="Söhne"/>
            </a:endParaRPr>
          </a:p>
          <a:p>
            <a:pPr lvl="1">
              <a:buFont typeface="Wingdings" panose="05000000000000000000" pitchFamily="2" charset="2"/>
              <a:buChar char="v"/>
            </a:pPr>
            <a:r>
              <a:rPr lang="en-US" sz="1600" dirty="0">
                <a:latin typeface="Söhne"/>
              </a:rPr>
              <a:t>Modern design for seamless integration into home aesthetics.</a:t>
            </a:r>
          </a:p>
          <a:p>
            <a:pPr marL="0" indent="0">
              <a:buNone/>
            </a:pPr>
            <a:r>
              <a:rPr lang="en-US" sz="1600" b="1" dirty="0" smtClean="0">
                <a:latin typeface="Söhne"/>
              </a:rPr>
              <a:t>     Energy-Efficient</a:t>
            </a:r>
            <a:r>
              <a:rPr lang="en-US" sz="1600" b="1" dirty="0">
                <a:latin typeface="Söhne"/>
              </a:rPr>
              <a:t>:</a:t>
            </a:r>
            <a:endParaRPr lang="en-US" sz="1600" dirty="0">
              <a:latin typeface="Söhne"/>
            </a:endParaRPr>
          </a:p>
          <a:p>
            <a:pPr lvl="1">
              <a:buFont typeface="Wingdings" panose="05000000000000000000" pitchFamily="2" charset="2"/>
              <a:buChar char="v"/>
            </a:pPr>
            <a:r>
              <a:rPr lang="en-US" sz="1600" dirty="0">
                <a:latin typeface="Söhne"/>
              </a:rPr>
              <a:t>Optimized power management for extended battery life.</a:t>
            </a:r>
          </a:p>
          <a:p>
            <a:pPr marL="0" indent="0">
              <a:buNone/>
            </a:pPr>
            <a:r>
              <a:rPr lang="en-US" sz="1600" b="1" dirty="0" smtClean="0">
                <a:latin typeface="Söhne"/>
              </a:rPr>
              <a:t>     Easy </a:t>
            </a:r>
            <a:r>
              <a:rPr lang="en-US" sz="1600" b="1" dirty="0">
                <a:latin typeface="Söhne"/>
              </a:rPr>
              <a:t>Installation:</a:t>
            </a:r>
            <a:endParaRPr lang="en-US" sz="1600" dirty="0">
              <a:latin typeface="Söhne"/>
            </a:endParaRPr>
          </a:p>
          <a:p>
            <a:pPr lvl="1">
              <a:buFont typeface="Wingdings" panose="05000000000000000000" pitchFamily="2" charset="2"/>
              <a:buChar char="v"/>
            </a:pPr>
            <a:r>
              <a:rPr lang="en-US" sz="1600" dirty="0">
                <a:latin typeface="Söhne"/>
              </a:rPr>
              <a:t>Simple setup for DIY or professional installation.</a:t>
            </a:r>
          </a:p>
          <a:p>
            <a:endParaRPr lang="en-US" sz="2400" dirty="0">
              <a:latin typeface="Söhne"/>
            </a:endParaRPr>
          </a:p>
        </p:txBody>
      </p:sp>
      <p:sp>
        <p:nvSpPr>
          <p:cNvPr id="4" name="Slide Number Placeholder 3"/>
          <p:cNvSpPr>
            <a:spLocks noGrp="1"/>
          </p:cNvSpPr>
          <p:nvPr>
            <p:ph type="sldNum" sz="quarter" idx="12"/>
          </p:nvPr>
        </p:nvSpPr>
        <p:spPr/>
        <p:txBody>
          <a:bodyPr/>
          <a:lstStyle/>
          <a:p>
            <a:fld id="{5FE7ED67-CFD1-452B-BDF9-673111C4BB5A}" type="slidenum">
              <a:rPr lang="en-US" altLang="en-US" smtClean="0"/>
              <a:pPr/>
              <a:t>4</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Design Of the Project</a:t>
            </a:r>
          </a:p>
        </p:txBody>
      </p:sp>
      <p:sp>
        <p:nvSpPr>
          <p:cNvPr id="5" name="Google Shape;218;p2"/>
          <p:cNvSpPr txBox="1">
            <a:spLocks noGrp="1"/>
          </p:cNvSpPr>
          <p:nvPr>
            <p:ph type="subTitle" idx="1"/>
          </p:nvPr>
        </p:nvSpPr>
        <p:spPr bwMode="auto">
          <a:xfrm>
            <a:off x="381000" y="1119255"/>
            <a:ext cx="8686800" cy="5510145"/>
          </a:xfrm>
          <a:prstGeom prst="rect">
            <a:avLst/>
          </a:prstGeom>
          <a:noFill/>
          <a:ln w="9525" cap="flat" cmpd="sng">
            <a:solidFill>
              <a:schemeClr val="dk1"/>
            </a:solidFill>
            <a:prstDash val="solid"/>
            <a:round/>
            <a:headEnd type="none" w="sm" len="sm"/>
            <a:tailEnd type="none" w="sm" len="sm"/>
          </a:ln>
        </p:spPr>
        <p:txBody>
          <a:bodyPr spcFirstLastPara="1" vert="horz" wrap="square" lIns="0" tIns="0" rIns="0" bIns="0" numCol="1" anchor="t" anchorCtr="0" compatLnSpc="1">
            <a:prstTxWarp prst="textNoShape">
              <a:avLst/>
            </a:prstTxWarp>
            <a:noAutofit/>
          </a:bodyPr>
          <a:lstStyle/>
          <a:p>
            <a:pPr algn="just">
              <a:spcBef>
                <a:spcPts val="0"/>
              </a:spcBef>
              <a:spcAft>
                <a:spcPts val="0"/>
              </a:spcAft>
              <a:buClr>
                <a:schemeClr val="lt2"/>
              </a:buClr>
              <a:buSzPts val="1800"/>
            </a:pPr>
            <a:r>
              <a:rPr lang="en-US" b="1" dirty="0" err="1" smtClean="0">
                <a:ea typeface="Franklin Gothic"/>
                <a:cs typeface="Arial" pitchFamily="34" charset="0"/>
                <a:sym typeface="Franklin Gothic"/>
              </a:rPr>
              <a:t>Fflo</a:t>
            </a:r>
            <a:endParaRPr lang="en-US" b="1" dirty="0">
              <a:ea typeface="Franklin Gothic"/>
              <a:cs typeface="Arial" pitchFamily="34" charset="0"/>
              <a:sym typeface="Franklin Gothic"/>
            </a:endParaRPr>
          </a:p>
        </p:txBody>
      </p:sp>
      <p:sp>
        <p:nvSpPr>
          <p:cNvPr id="4" name="Slide Number Placeholder 3"/>
          <p:cNvSpPr>
            <a:spLocks noGrp="1"/>
          </p:cNvSpPr>
          <p:nvPr>
            <p:ph type="sldNum" sz="quarter" idx="12"/>
          </p:nvPr>
        </p:nvSpPr>
        <p:spPr/>
        <p:txBody>
          <a:bodyPr/>
          <a:lstStyle/>
          <a:p>
            <a:fld id="{5FE7ED67-CFD1-452B-BDF9-673111C4BB5A}" type="slidenum">
              <a:rPr lang="en-US" altLang="en-US" smtClean="0"/>
              <a:pPr/>
              <a:t>5</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93" y="824034"/>
            <a:ext cx="8682361" cy="495454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Applications of the Project</a:t>
            </a:r>
          </a:p>
        </p:txBody>
      </p:sp>
      <p:sp>
        <p:nvSpPr>
          <p:cNvPr id="3" name="Content Placeholder 2"/>
          <p:cNvSpPr>
            <a:spLocks noGrp="1"/>
          </p:cNvSpPr>
          <p:nvPr>
            <p:ph idx="1"/>
          </p:nvPr>
        </p:nvSpPr>
        <p:spPr>
          <a:xfrm>
            <a:off x="0" y="875899"/>
            <a:ext cx="9144000" cy="5761121"/>
          </a:xfrm>
        </p:spPr>
        <p:txBody>
          <a:bodyPr/>
          <a:lstStyle/>
          <a:p>
            <a:pPr marL="0" indent="0" algn="l">
              <a:buNone/>
            </a:pPr>
            <a:r>
              <a:rPr lang="en-US" sz="2000" b="1" i="0" dirty="0" smtClean="0">
                <a:effectLst/>
                <a:latin typeface="Söhne"/>
              </a:rPr>
              <a:t>     Residential </a:t>
            </a:r>
            <a:r>
              <a:rPr lang="en-US" sz="2000" b="1" i="0" dirty="0">
                <a:effectLst/>
                <a:latin typeface="Söhne"/>
              </a:rPr>
              <a:t>Safety:</a:t>
            </a:r>
            <a:endParaRPr lang="en-US" sz="2000" b="0" i="0" dirty="0">
              <a:effectLst/>
              <a:latin typeface="Söhne"/>
            </a:endParaRPr>
          </a:p>
          <a:p>
            <a:pPr lvl="1" algn="l">
              <a:buFont typeface="Wingdings" panose="05000000000000000000" pitchFamily="2" charset="2"/>
              <a:buChar char="Ø"/>
            </a:pPr>
            <a:r>
              <a:rPr lang="en-US" sz="2000" b="0" i="0" dirty="0">
                <a:effectLst/>
              </a:rPr>
              <a:t>Provides early detection of smoke and potential fire threats in homes, ensuring prompt alerts for timely evacuation.</a:t>
            </a:r>
          </a:p>
          <a:p>
            <a:pPr marL="0" indent="0" algn="l">
              <a:buNone/>
            </a:pPr>
            <a:r>
              <a:rPr lang="en-US" sz="2000" b="1" i="0" dirty="0" smtClean="0">
                <a:effectLst/>
                <a:latin typeface="Söhne"/>
              </a:rPr>
              <a:t>      Mining:</a:t>
            </a:r>
            <a:endParaRPr lang="en-US" sz="2000" b="0" i="0" dirty="0">
              <a:effectLst/>
              <a:latin typeface="Söhne"/>
            </a:endParaRPr>
          </a:p>
          <a:p>
            <a:pPr lvl="1">
              <a:buFont typeface="Wingdings" panose="05000000000000000000" pitchFamily="2" charset="2"/>
              <a:buChar char="Ø"/>
            </a:pPr>
            <a:r>
              <a:rPr lang="en-US" sz="2000" dirty="0"/>
              <a:t>Our smart smoke detector utilizes state-of-the-art sensors capable of detecting a wide range of harmful gases commonly found in mining environments, including methane, carbon monoxide, hydrogen sulfide, and </a:t>
            </a:r>
            <a:r>
              <a:rPr lang="en-US" sz="2000" dirty="0" smtClean="0"/>
              <a:t>more.</a:t>
            </a:r>
          </a:p>
          <a:p>
            <a:pPr marL="457200" lvl="1" indent="0">
              <a:buNone/>
            </a:pPr>
            <a:r>
              <a:rPr lang="en-US" sz="2000" b="1" i="0" dirty="0" smtClean="0">
                <a:effectLst/>
                <a:latin typeface="Söhne"/>
              </a:rPr>
              <a:t>Fire-Works Factories:</a:t>
            </a:r>
            <a:endParaRPr lang="en-US" sz="2000" b="0" i="0" dirty="0">
              <a:effectLst/>
              <a:latin typeface="Söhne"/>
            </a:endParaRPr>
          </a:p>
          <a:p>
            <a:pPr lvl="1">
              <a:buFont typeface="Wingdings" panose="05000000000000000000" pitchFamily="2" charset="2"/>
              <a:buChar char="Ø"/>
            </a:pPr>
            <a:r>
              <a:rPr lang="en-US" sz="2000" dirty="0"/>
              <a:t>The application of a smart smoke detector equipped with harmful gas detection in firework factories ensures proactive monitoring and early detection of hazardous gases, significantly improving safety measures to prevent potential accidents or health risks for personnel and the facility.</a:t>
            </a:r>
            <a:r>
              <a:rPr lang="en-US" sz="2000" b="1" i="0" dirty="0" smtClean="0">
                <a:effectLst/>
                <a:latin typeface="Söhne"/>
              </a:rPr>
              <a:t>       Smart </a:t>
            </a:r>
            <a:r>
              <a:rPr lang="en-US" sz="2000" b="1" i="0" dirty="0">
                <a:effectLst/>
                <a:latin typeface="Söhne"/>
              </a:rPr>
              <a:t>Home Integration:</a:t>
            </a:r>
            <a:endParaRPr lang="en-US" sz="2000" b="0" i="0" dirty="0">
              <a:effectLst/>
              <a:latin typeface="Söhne"/>
            </a:endParaRPr>
          </a:p>
          <a:p>
            <a:pPr lvl="1" algn="l">
              <a:buFont typeface="Wingdings" panose="05000000000000000000" pitchFamily="2" charset="2"/>
              <a:buChar char="Ø"/>
            </a:pPr>
            <a:r>
              <a:rPr lang="en-US" sz="2000" b="0" i="0" dirty="0">
                <a:effectLst/>
              </a:rPr>
              <a:t>Seamlessly integrates with existing smart home systems, allowing users to incorporate smoke detection into their overall home automation.</a:t>
            </a:r>
          </a:p>
          <a:p>
            <a:endParaRPr lang="en-US" sz="2000" dirty="0"/>
          </a:p>
        </p:txBody>
      </p:sp>
      <p:sp>
        <p:nvSpPr>
          <p:cNvPr id="4" name="Slide Number Placeholder 3"/>
          <p:cNvSpPr>
            <a:spLocks noGrp="1"/>
          </p:cNvSpPr>
          <p:nvPr>
            <p:ph type="sldNum" sz="quarter" idx="12"/>
          </p:nvPr>
        </p:nvSpPr>
        <p:spPr/>
        <p:txBody>
          <a:bodyPr/>
          <a:lstStyle/>
          <a:p>
            <a:fld id="{5FE7ED67-CFD1-452B-BDF9-673111C4BB5A}" type="slidenum">
              <a:rPr lang="en-US" altLang="en-US" smtClean="0"/>
              <a:pPr/>
              <a:t>6</a:t>
            </a:fld>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l"/>
            <a:r>
              <a:rPr lang="en-US" altLang="en-US" b="1">
                <a:ea typeface="MS PGothic" pitchFamily="34" charset="-128"/>
              </a:rPr>
              <a:t>Questions???</a:t>
            </a:r>
            <a:endParaRPr lang="en-IN" altLang="en-US">
              <a:ea typeface="MS PGothic" pitchFamily="34" charset="-128"/>
            </a:endParaRPr>
          </a:p>
        </p:txBody>
      </p:sp>
      <p:sp>
        <p:nvSpPr>
          <p:cNvPr id="5124" name="Slide Number Placeholder 1"/>
          <p:cNvSpPr>
            <a:spLocks noGrp="1" noChangeArrowheads="1"/>
          </p:cNvSpPr>
          <p:nvPr>
            <p:ph type="sldNum" sz="quarter" idx="12"/>
          </p:nvPr>
        </p:nvSpPr>
        <p:spPr bwMode="auto">
          <a:noFill/>
          <a:ln>
            <a:miter lim="800000"/>
            <a:headEnd/>
            <a:tailEnd/>
          </a:ln>
        </p:spPr>
        <p:txBody>
          <a:bodyPr/>
          <a:lstStyle/>
          <a:p>
            <a:fld id="{9D4D074A-6017-40B9-90C5-B2EC967A7C63}" type="slidenum">
              <a:rPr lang="en-US" altLang="en-US"/>
              <a:pPr/>
              <a:t>7</a:t>
            </a:fld>
            <a:endParaRPr lang="en-US" altLang="en-US"/>
          </a:p>
        </p:txBody>
      </p:sp>
      <p:sp>
        <p:nvSpPr>
          <p:cNvPr id="2" name="Content Placeholder 1"/>
          <p:cNvSpPr>
            <a:spLocks noGrp="1"/>
          </p:cNvSpPr>
          <p:nvPr>
            <p:ph idx="1"/>
          </p:nvPr>
        </p:nvSpPr>
        <p:spPr/>
        <p:txBody>
          <a:bodyPr/>
          <a:lstStyle/>
          <a:p>
            <a:r>
              <a:rPr lang="en-US" dirty="0" smtClean="0"/>
              <a:t>ANY QUERIES?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FE7ED67-CFD1-452B-BDF9-673111C4BB5A}" type="slidenum">
              <a:rPr lang="en-US" altLang="en-US" smtClean="0"/>
              <a:pPr/>
              <a:t>8</a:t>
            </a:fld>
            <a:endParaRPr lang="en-US" altLang="en-US"/>
          </a:p>
        </p:txBody>
      </p:sp>
      <p:sp>
        <p:nvSpPr>
          <p:cNvPr id="5" name="Rectangle 4"/>
          <p:cNvSpPr/>
          <p:nvPr/>
        </p:nvSpPr>
        <p:spPr>
          <a:xfrm>
            <a:off x="1524000" y="3048000"/>
            <a:ext cx="6106739"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190</TotalTime>
  <Words>431</Words>
  <Application>Microsoft Office PowerPoint</Application>
  <PresentationFormat>On-screen Show (4:3)</PresentationFormat>
  <Paragraphs>73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Project Members</vt:lpstr>
      <vt:lpstr>Idea/Approach Details</vt:lpstr>
      <vt:lpstr>Technology Used</vt:lpstr>
      <vt:lpstr>Design Of the Project</vt:lpstr>
      <vt:lpstr>Applications of the Project</vt:lpstr>
      <vt:lpstr>Questions???</vt:lpstr>
      <vt:lpstr>PowerPoint Presentation</vt:lpstr>
    </vt:vector>
  </TitlesOfParts>
  <Company>CCC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KOUSHIK</cp:lastModifiedBy>
  <cp:revision>15</cp:revision>
  <dcterms:created xsi:type="dcterms:W3CDTF">2010-04-09T07:36:15Z</dcterms:created>
  <dcterms:modified xsi:type="dcterms:W3CDTF">2023-12-14T16:58:14Z</dcterms:modified>
</cp:coreProperties>
</file>