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70" r:id="rId5"/>
    <p:sldId id="259" r:id="rId6"/>
    <p:sldId id="260" r:id="rId7"/>
    <p:sldId id="261" r:id="rId8"/>
    <p:sldId id="262" r:id="rId9"/>
    <p:sldId id="274" r:id="rId10"/>
    <p:sldId id="264" r:id="rId11"/>
    <p:sldId id="265" r:id="rId12"/>
    <p:sldId id="275" r:id="rId13"/>
    <p:sldId id="286" r:id="rId14"/>
    <p:sldId id="282" r:id="rId15"/>
    <p:sldId id="269" r:id="rId16"/>
    <p:sldId id="280" r:id="rId17"/>
    <p:sldId id="281" r:id="rId18"/>
    <p:sldId id="285" r:id="rId19"/>
    <p:sldId id="273" r:id="rId20"/>
    <p:sldId id="283" r:id="rId21"/>
    <p:sldId id="284"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C9FB4A-31FC-45C7-9AAA-5DDD224E8FEC}">
          <p14:sldIdLst/>
        </p14:section>
        <p14:section name="Untitled Section" id="{AEFBB6E3-8EB4-4D2A-8E6F-E56ADFD94AC2}">
          <p14:sldIdLst>
            <p14:sldId id="256"/>
            <p14:sldId id="257"/>
            <p14:sldId id="258"/>
            <p14:sldId id="270"/>
            <p14:sldId id="259"/>
            <p14:sldId id="260"/>
            <p14:sldId id="261"/>
            <p14:sldId id="262"/>
            <p14:sldId id="274"/>
            <p14:sldId id="264"/>
            <p14:sldId id="265"/>
            <p14:sldId id="275"/>
            <p14:sldId id="286"/>
            <p14:sldId id="282"/>
            <p14:sldId id="269"/>
            <p14:sldId id="280"/>
            <p14:sldId id="281"/>
            <p14:sldId id="285"/>
            <p14:sldId id="273"/>
            <p14:sldId id="283"/>
            <p14:sldId id="28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10" autoAdjust="0"/>
    <p:restoredTop sz="94660"/>
  </p:normalViewPr>
  <p:slideViewPr>
    <p:cSldViewPr snapToGrid="0">
      <p:cViewPr varScale="1">
        <p:scale>
          <a:sx n="83" d="100"/>
          <a:sy n="83" d="100"/>
        </p:scale>
        <p:origin x="1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7A2F-7C35-415C-B644-D668E6266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B2195-D2E2-46C4-B904-B500A0F79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849F43-ACDA-4020-BB83-A6BF991B5C04}"/>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5" name="Footer Placeholder 4">
            <a:extLst>
              <a:ext uri="{FF2B5EF4-FFF2-40B4-BE49-F238E27FC236}">
                <a16:creationId xmlns:a16="http://schemas.microsoft.com/office/drawing/2014/main" id="{94E63341-0EAE-4AC3-ADDD-A0AE2A76F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92B92-291B-40DA-A73A-C6CA0D33FFD8}"/>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379681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3E4C-AD8A-4C4E-B0DA-09CB078E11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5A8B56-4D73-4309-836E-5253A49F9F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4CC5A3-F4DB-45B0-8154-03CD32E324E6}"/>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5" name="Footer Placeholder 4">
            <a:extLst>
              <a:ext uri="{FF2B5EF4-FFF2-40B4-BE49-F238E27FC236}">
                <a16:creationId xmlns:a16="http://schemas.microsoft.com/office/drawing/2014/main" id="{91FC6F17-EDE3-42C5-AE30-927C218C3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9D0AB-B8FE-49B4-A48A-F665E405635C}"/>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281414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78FFF-110A-4680-BC62-91ED662292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72E82-5C1B-43DB-BEF9-91795A5D79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412D7-A030-4253-8523-8E1EEB5793E9}"/>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5" name="Footer Placeholder 4">
            <a:extLst>
              <a:ext uri="{FF2B5EF4-FFF2-40B4-BE49-F238E27FC236}">
                <a16:creationId xmlns:a16="http://schemas.microsoft.com/office/drawing/2014/main" id="{FF6820DD-E9EA-4694-8425-AA0566FD6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ED9A3-F82B-4020-98E6-91E714182458}"/>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146420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2CA1-2B7A-4B27-B1DE-C1D0340B0C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069512-44C0-477A-BADB-94034DFBA7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843F2-F568-4E5B-AD54-400752767F1F}"/>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5" name="Footer Placeholder 4">
            <a:extLst>
              <a:ext uri="{FF2B5EF4-FFF2-40B4-BE49-F238E27FC236}">
                <a16:creationId xmlns:a16="http://schemas.microsoft.com/office/drawing/2014/main" id="{682E2DE7-BB21-4189-991B-4B3304956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F1EE8-0069-4241-987A-1E8C4D81D4DF}"/>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137501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1EBD-F751-4CD2-BA6B-A46FFDED3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148B48-FA81-495E-A787-7A092159F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625DED-98AE-4E54-BDF6-5132A8671889}"/>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5" name="Footer Placeholder 4">
            <a:extLst>
              <a:ext uri="{FF2B5EF4-FFF2-40B4-BE49-F238E27FC236}">
                <a16:creationId xmlns:a16="http://schemas.microsoft.com/office/drawing/2014/main" id="{AAB84815-9346-4F9E-B377-851EEB4AF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2D556-CD81-4A4D-B6B8-7B9E8DC87367}"/>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113179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8AC4-D365-4C68-8D80-4C27370E9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5DCFDD-6F50-4C81-B498-40C602075E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A8F77D-22C0-440A-A62E-74A7950410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6D2052-3E42-4E07-A9EA-E3A7387DF975}"/>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6" name="Footer Placeholder 5">
            <a:extLst>
              <a:ext uri="{FF2B5EF4-FFF2-40B4-BE49-F238E27FC236}">
                <a16:creationId xmlns:a16="http://schemas.microsoft.com/office/drawing/2014/main" id="{02E7C753-68D6-4809-86CF-D864564E4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BD6F05-AE77-467C-89D3-534D8A82D0E2}"/>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176756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3DF1-066C-4AFA-9AF7-04F6E5694E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992F4-01F2-4F10-A877-7E7BE54D3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2967ED-A7E2-472C-AE89-4456ACB5F2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A52556-1006-422A-855F-F0EAD8445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D93D69-B543-4982-AB62-4E0300BA89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A0B009-F2E6-49E4-BD43-64FCD9930269}"/>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8" name="Footer Placeholder 7">
            <a:extLst>
              <a:ext uri="{FF2B5EF4-FFF2-40B4-BE49-F238E27FC236}">
                <a16:creationId xmlns:a16="http://schemas.microsoft.com/office/drawing/2014/main" id="{8C159043-703A-4A98-BE59-467DB32DB5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ED2A50-A6E9-445D-BD70-A43D5EB82E9D}"/>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81080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096B-3E88-4ED6-863E-1A03144EE9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371B32-0252-45C6-B7A6-C9AB361E5B3E}"/>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4" name="Footer Placeholder 3">
            <a:extLst>
              <a:ext uri="{FF2B5EF4-FFF2-40B4-BE49-F238E27FC236}">
                <a16:creationId xmlns:a16="http://schemas.microsoft.com/office/drawing/2014/main" id="{67993A81-54CE-474B-9D1E-E30FB6E3C0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252303-2005-4A6C-AE4F-27C995FE414B}"/>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142273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45AC2-9D4B-4972-ABA2-73483C580D87}"/>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3" name="Footer Placeholder 2">
            <a:extLst>
              <a:ext uri="{FF2B5EF4-FFF2-40B4-BE49-F238E27FC236}">
                <a16:creationId xmlns:a16="http://schemas.microsoft.com/office/drawing/2014/main" id="{586D131A-6C24-4994-8446-2CF673B430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7B0C5F-D22C-4E76-B210-D85AD540F8AA}"/>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279855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E079-8842-44CB-85A3-2C403DB0A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D3E678-0ED0-4E37-9BE7-325F1528B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819E09-8EC5-4466-A0F3-E6027011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1729D6-7BF3-4B9B-8A9F-463C62FE640D}"/>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6" name="Footer Placeholder 5">
            <a:extLst>
              <a:ext uri="{FF2B5EF4-FFF2-40B4-BE49-F238E27FC236}">
                <a16:creationId xmlns:a16="http://schemas.microsoft.com/office/drawing/2014/main" id="{A07E8A7C-2817-4217-97D8-33B7AAD89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2B14F-E8FC-40AA-8C3F-EFC6956C1048}"/>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138965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B228-60C6-401F-AFE3-69839BCE5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3B004F-E9DF-4104-8482-B3A04578A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722858-FB73-47C4-98EF-047BA0D83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A8A0C2-358A-499A-A713-B140CF89B313}"/>
              </a:ext>
            </a:extLst>
          </p:cNvPr>
          <p:cNvSpPr>
            <a:spLocks noGrp="1"/>
          </p:cNvSpPr>
          <p:nvPr>
            <p:ph type="dt" sz="half" idx="10"/>
          </p:nvPr>
        </p:nvSpPr>
        <p:spPr/>
        <p:txBody>
          <a:bodyPr/>
          <a:lstStyle/>
          <a:p>
            <a:fld id="{2BC5A7C5-53E9-414F-AE41-A92CF0294F76}" type="datetimeFigureOut">
              <a:rPr lang="en-IN" smtClean="0"/>
              <a:t>04-05-2019</a:t>
            </a:fld>
            <a:endParaRPr lang="en-IN"/>
          </a:p>
        </p:txBody>
      </p:sp>
      <p:sp>
        <p:nvSpPr>
          <p:cNvPr id="6" name="Footer Placeholder 5">
            <a:extLst>
              <a:ext uri="{FF2B5EF4-FFF2-40B4-BE49-F238E27FC236}">
                <a16:creationId xmlns:a16="http://schemas.microsoft.com/office/drawing/2014/main" id="{ED18FE73-1A96-45E5-9DC5-34D58A3A8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21243-AF08-4F32-AB7C-49CA0CB11760}"/>
              </a:ext>
            </a:extLst>
          </p:cNvPr>
          <p:cNvSpPr>
            <a:spLocks noGrp="1"/>
          </p:cNvSpPr>
          <p:nvPr>
            <p:ph type="sldNum" sz="quarter" idx="12"/>
          </p:nvPr>
        </p:nvSpPr>
        <p:spPr/>
        <p:txBody>
          <a:bodyPr/>
          <a:lstStyle/>
          <a:p>
            <a:fld id="{B30C0DB8-AF8A-45AA-A1C5-6837604251B7}" type="slidenum">
              <a:rPr lang="en-IN" smtClean="0"/>
              <a:t>‹#›</a:t>
            </a:fld>
            <a:endParaRPr lang="en-IN"/>
          </a:p>
        </p:txBody>
      </p:sp>
    </p:spTree>
    <p:extLst>
      <p:ext uri="{BB962C8B-B14F-4D97-AF65-F5344CB8AC3E}">
        <p14:creationId xmlns:p14="http://schemas.microsoft.com/office/powerpoint/2010/main" val="255664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F7C38-7287-44DB-93A3-D88279BA0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FFFF8-A433-4267-9351-370A155A2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19491-C7CC-43B6-AA9A-CD05371C0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5A7C5-53E9-414F-AE41-A92CF0294F76}" type="datetimeFigureOut">
              <a:rPr lang="en-IN" smtClean="0"/>
              <a:t>04-05-2019</a:t>
            </a:fld>
            <a:endParaRPr lang="en-IN"/>
          </a:p>
        </p:txBody>
      </p:sp>
      <p:sp>
        <p:nvSpPr>
          <p:cNvPr id="5" name="Footer Placeholder 4">
            <a:extLst>
              <a:ext uri="{FF2B5EF4-FFF2-40B4-BE49-F238E27FC236}">
                <a16:creationId xmlns:a16="http://schemas.microsoft.com/office/drawing/2014/main" id="{28C9E3EF-F895-48A2-ACE3-625D7E98B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B1E932-9922-4475-8E08-DE44ED184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C0DB8-AF8A-45AA-A1C5-6837604251B7}" type="slidenum">
              <a:rPr lang="en-IN" smtClean="0"/>
              <a:t>‹#›</a:t>
            </a:fld>
            <a:endParaRPr lang="en-IN"/>
          </a:p>
        </p:txBody>
      </p:sp>
    </p:spTree>
    <p:extLst>
      <p:ext uri="{BB962C8B-B14F-4D97-AF65-F5344CB8AC3E}">
        <p14:creationId xmlns:p14="http://schemas.microsoft.com/office/powerpoint/2010/main" val="9385239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14EB-4DA5-46A6-9081-E28534E1E3BC}"/>
              </a:ext>
            </a:extLst>
          </p:cNvPr>
          <p:cNvSpPr>
            <a:spLocks noGrp="1"/>
          </p:cNvSpPr>
          <p:nvPr>
            <p:ph type="ctrTitle"/>
          </p:nvPr>
        </p:nvSpPr>
        <p:spPr>
          <a:xfrm>
            <a:off x="286603" y="641446"/>
            <a:ext cx="10381397" cy="2142698"/>
          </a:xfrm>
        </p:spPr>
        <p:txBody>
          <a:bodyPr>
            <a:normAutofit/>
          </a:bodyPr>
          <a:lstStyle/>
          <a:p>
            <a:pPr algn="l"/>
            <a:r>
              <a:rPr lang="en-IN" dirty="0">
                <a:latin typeface="Times New Roman" panose="02020603050405020304" pitchFamily="18" charset="0"/>
                <a:cs typeface="Times New Roman" panose="02020603050405020304" pitchFamily="18" charset="0"/>
              </a:rPr>
              <a:t>RAILWAY ACCIDENT PREVENTION SYSTEM</a:t>
            </a:r>
          </a:p>
        </p:txBody>
      </p:sp>
      <p:sp>
        <p:nvSpPr>
          <p:cNvPr id="3" name="Subtitle 2">
            <a:extLst>
              <a:ext uri="{FF2B5EF4-FFF2-40B4-BE49-F238E27FC236}">
                <a16:creationId xmlns:a16="http://schemas.microsoft.com/office/drawing/2014/main" id="{3AEE6593-A173-49FD-8B33-5C1686090CF6}"/>
              </a:ext>
            </a:extLst>
          </p:cNvPr>
          <p:cNvSpPr>
            <a:spLocks noGrp="1"/>
          </p:cNvSpPr>
          <p:nvPr>
            <p:ph type="subTitle" idx="1"/>
          </p:nvPr>
        </p:nvSpPr>
        <p:spPr>
          <a:xfrm>
            <a:off x="709684" y="3916906"/>
            <a:ext cx="4203510" cy="1910687"/>
          </a:xfrm>
        </p:spPr>
        <p:txBody>
          <a:bodyPr>
            <a:noAutofit/>
          </a:bodyPr>
          <a:lstStyle/>
          <a:p>
            <a:pPr algn="l"/>
            <a:r>
              <a:rPr lang="en-IN" sz="3200" dirty="0">
                <a:latin typeface="Times New Roman" panose="02020603050405020304" pitchFamily="18" charset="0"/>
                <a:cs typeface="Times New Roman" panose="02020603050405020304" pitchFamily="18" charset="0"/>
              </a:rPr>
              <a:t>Under the guidance of                                                         </a:t>
            </a:r>
          </a:p>
          <a:p>
            <a:pPr algn="l"/>
            <a:r>
              <a:rPr lang="en-IN" sz="3200" dirty="0">
                <a:latin typeface="Times New Roman" panose="02020603050405020304" pitchFamily="18" charset="0"/>
                <a:cs typeface="Times New Roman" panose="02020603050405020304" pitchFamily="18" charset="0"/>
              </a:rPr>
              <a:t>Associate Professor</a:t>
            </a:r>
          </a:p>
          <a:p>
            <a:pPr algn="l"/>
            <a:r>
              <a:rPr lang="en-IN" sz="3200" dirty="0">
                <a:latin typeface="Times New Roman" panose="02020603050405020304" pitchFamily="18" charset="0"/>
                <a:cs typeface="Times New Roman" panose="02020603050405020304" pitchFamily="18" charset="0"/>
              </a:rPr>
              <a:t> R. NATARAJA</a:t>
            </a:r>
          </a:p>
          <a:p>
            <a:pPr algn="l"/>
            <a:r>
              <a:rPr lang="en-IN" sz="32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980876B2-EE24-466C-9D64-D76923EDA74A}"/>
              </a:ext>
            </a:extLst>
          </p:cNvPr>
          <p:cNvSpPr txBox="1"/>
          <p:nvPr/>
        </p:nvSpPr>
        <p:spPr>
          <a:xfrm>
            <a:off x="6250675" y="3916906"/>
            <a:ext cx="4981432" cy="184665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Submitted by :</a:t>
            </a:r>
          </a:p>
          <a:p>
            <a:pPr algn="ctr"/>
            <a:r>
              <a:rPr lang="en-US" sz="2400" dirty="0">
                <a:latin typeface="Times New Roman" panose="02020603050405020304" pitchFamily="18" charset="0"/>
                <a:cs typeface="Times New Roman" panose="02020603050405020304" pitchFamily="18" charset="0"/>
              </a:rPr>
              <a:t>AJAY KUMARD.R(1MV15EC005)</a:t>
            </a:r>
          </a:p>
          <a:p>
            <a:pPr algn="ctr"/>
            <a:r>
              <a:rPr lang="en-US" sz="2400" dirty="0">
                <a:latin typeface="Times New Roman" panose="02020603050405020304" pitchFamily="18" charset="0"/>
                <a:cs typeface="Times New Roman" panose="02020603050405020304" pitchFamily="18" charset="0"/>
              </a:rPr>
              <a:t>G. AKASH(1MV15EC036)</a:t>
            </a:r>
          </a:p>
          <a:p>
            <a:pPr algn="ctr"/>
            <a:r>
              <a:rPr lang="en-US" sz="2400" dirty="0">
                <a:latin typeface="Times New Roman" panose="02020603050405020304" pitchFamily="18" charset="0"/>
                <a:cs typeface="Times New Roman" panose="02020603050405020304" pitchFamily="18" charset="0"/>
              </a:rPr>
              <a:t>KOUSHIK .G(1MV15EC053)</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013843-B0CE-4061-B0A2-F28E9809CA25}"/>
              </a:ext>
            </a:extLst>
          </p:cNvPr>
          <p:cNvPicPr/>
          <p:nvPr/>
        </p:nvPicPr>
        <p:blipFill rotWithShape="1">
          <a:blip r:embed="rId2">
            <a:extLst>
              <a:ext uri="{28A0092B-C50C-407E-A947-70E740481C1C}">
                <a14:useLocalDpi xmlns:a14="http://schemas.microsoft.com/office/drawing/2010/main" val="0"/>
              </a:ext>
            </a:extLst>
          </a:blip>
          <a:srcRect b="21353"/>
          <a:stretch/>
        </p:blipFill>
        <p:spPr bwMode="auto">
          <a:xfrm>
            <a:off x="8741391" y="928252"/>
            <a:ext cx="2586251" cy="25007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961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363-B9FA-414C-8F6A-CCF7EFEBB263}"/>
              </a:ext>
            </a:extLst>
          </p:cNvPr>
          <p:cNvSpPr>
            <a:spLocks noGrp="1"/>
          </p:cNvSpPr>
          <p:nvPr>
            <p:ph type="title"/>
          </p:nvPr>
        </p:nvSpPr>
        <p:spPr>
          <a:xfrm>
            <a:off x="838200" y="365126"/>
            <a:ext cx="10515600" cy="676274"/>
          </a:xfrm>
        </p:spPr>
        <p:txBody>
          <a:bodyPr>
            <a:normAutofit fontScale="90000"/>
          </a:bodyPr>
          <a:lstStyle/>
          <a:p>
            <a:r>
              <a:rPr lang="en-IN" b="1" u="sng" cap="small" dirty="0">
                <a:latin typeface="Times New Roman" panose="02020603050405020304" pitchFamily="18" charset="0"/>
                <a:cs typeface="Times New Roman" panose="02020603050405020304" pitchFamily="18" charset="0"/>
              </a:rPr>
              <a:t>methodology:</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423E9-9676-4217-857C-47E923CCA81F}"/>
              </a:ext>
            </a:extLst>
          </p:cNvPr>
          <p:cNvSpPr>
            <a:spLocks noGrp="1"/>
          </p:cNvSpPr>
          <p:nvPr>
            <p:ph idx="1"/>
          </p:nvPr>
        </p:nvSpPr>
        <p:spPr>
          <a:xfrm>
            <a:off x="838200" y="1126067"/>
            <a:ext cx="10515600" cy="5050896"/>
          </a:xfrm>
        </p:spPr>
        <p:txBody>
          <a:bodyPr>
            <a:normAutofit fontScale="92500" lnSpcReduction="20000"/>
          </a:bodyPr>
          <a:lstStyle/>
          <a:p>
            <a:pPr marL="0" indent="0">
              <a:buNone/>
            </a:pPr>
            <a:endParaRPr lang="en-IN" dirty="0"/>
          </a:p>
          <a:p>
            <a:pPr marL="0" indent="0">
              <a:lnSpc>
                <a:spcPct val="200000"/>
              </a:lnSpc>
              <a:buNone/>
            </a:pPr>
            <a:r>
              <a:rPr lang="en-IN" dirty="0"/>
              <a:t>This project has 3 objectives to establish :</a:t>
            </a:r>
          </a:p>
          <a:p>
            <a:pPr marL="0" indent="0">
              <a:lnSpc>
                <a:spcPct val="200000"/>
              </a:lnSpc>
              <a:buNone/>
            </a:pPr>
            <a:r>
              <a:rPr lang="en-IN" dirty="0"/>
              <a:t>	1.Automatic Railway gate control unit.</a:t>
            </a:r>
          </a:p>
          <a:p>
            <a:pPr marL="0" indent="0">
              <a:lnSpc>
                <a:spcPct val="200000"/>
              </a:lnSpc>
              <a:buNone/>
            </a:pPr>
            <a:r>
              <a:rPr lang="en-IN" dirty="0"/>
              <a:t>	2.Track monitoring system.</a:t>
            </a:r>
          </a:p>
          <a:p>
            <a:pPr marL="0" indent="0">
              <a:lnSpc>
                <a:spcPct val="200000"/>
              </a:lnSpc>
              <a:buNone/>
            </a:pPr>
            <a:r>
              <a:rPr lang="en-IN" dirty="0"/>
              <a:t>	3.Unmanned crack detecting robot(or derailment detection).</a:t>
            </a:r>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102766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D56B-2A54-499E-BABA-3D1F7E3255D2}"/>
              </a:ext>
            </a:extLst>
          </p:cNvPr>
          <p:cNvSpPr>
            <a:spLocks noGrp="1"/>
          </p:cNvSpPr>
          <p:nvPr>
            <p:ph type="title"/>
          </p:nvPr>
        </p:nvSpPr>
        <p:spPr>
          <a:xfrm>
            <a:off x="939800" y="460488"/>
            <a:ext cx="10515600" cy="978706"/>
          </a:xfrm>
        </p:spPr>
        <p:txBody>
          <a:bodyPr>
            <a:normAutofit fontScale="90000"/>
          </a:bodyPr>
          <a:lstStyle/>
          <a:p>
            <a:r>
              <a:rPr lang="en-IN" u="sng" dirty="0">
                <a:latin typeface="Times New Roman" panose="02020603050405020304" pitchFamily="18" charset="0"/>
                <a:cs typeface="Times New Roman" panose="02020603050405020304" pitchFamily="18" charset="0"/>
              </a:rPr>
              <a:t>IMPLEMENTATION PROCEDURE FOR RAILWAY GATE CONTROL UNIT</a:t>
            </a:r>
          </a:p>
        </p:txBody>
      </p:sp>
      <p:sp>
        <p:nvSpPr>
          <p:cNvPr id="3" name="Content Placeholder 2">
            <a:extLst>
              <a:ext uri="{FF2B5EF4-FFF2-40B4-BE49-F238E27FC236}">
                <a16:creationId xmlns:a16="http://schemas.microsoft.com/office/drawing/2014/main" id="{60069C6A-A0A0-461E-9B80-3EB6B0ABDE62}"/>
              </a:ext>
            </a:extLst>
          </p:cNvPr>
          <p:cNvSpPr>
            <a:spLocks noGrp="1"/>
          </p:cNvSpPr>
          <p:nvPr>
            <p:ph idx="1"/>
          </p:nvPr>
        </p:nvSpPr>
        <p:spPr>
          <a:xfrm>
            <a:off x="304800" y="1030828"/>
            <a:ext cx="11388436" cy="5827171"/>
          </a:xfrm>
          <a:solidFill>
            <a:schemeClr val="bg1"/>
          </a:solidFill>
          <a:ln>
            <a:solidFill>
              <a:schemeClr val="bg1"/>
            </a:solidFill>
          </a:ln>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35D7D71D-616F-483A-8345-C6F7099FD699}"/>
              </a:ext>
            </a:extLst>
          </p:cNvPr>
          <p:cNvSpPr/>
          <p:nvPr/>
        </p:nvSpPr>
        <p:spPr>
          <a:xfrm>
            <a:off x="5024650" y="2009508"/>
            <a:ext cx="2142699" cy="444259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B2952A-B944-46CB-8F3E-FF598077E94F}"/>
              </a:ext>
            </a:extLst>
          </p:cNvPr>
          <p:cNvSpPr txBox="1"/>
          <p:nvPr/>
        </p:nvSpPr>
        <p:spPr>
          <a:xfrm>
            <a:off x="5099712" y="3940195"/>
            <a:ext cx="199257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ARDUINO -UNO</a:t>
            </a:r>
          </a:p>
        </p:txBody>
      </p:sp>
      <p:sp>
        <p:nvSpPr>
          <p:cNvPr id="9" name="Arrow: Right 8">
            <a:extLst>
              <a:ext uri="{FF2B5EF4-FFF2-40B4-BE49-F238E27FC236}">
                <a16:creationId xmlns:a16="http://schemas.microsoft.com/office/drawing/2014/main" id="{53D1D17F-7C9A-4924-AB4B-E1DF71219420}"/>
              </a:ext>
            </a:extLst>
          </p:cNvPr>
          <p:cNvSpPr/>
          <p:nvPr/>
        </p:nvSpPr>
        <p:spPr>
          <a:xfrm>
            <a:off x="7167348" y="2129051"/>
            <a:ext cx="996287"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2C089D0-CEC1-4563-A080-286A94CBF9F7}"/>
              </a:ext>
            </a:extLst>
          </p:cNvPr>
          <p:cNvSpPr/>
          <p:nvPr/>
        </p:nvSpPr>
        <p:spPr>
          <a:xfrm>
            <a:off x="8163635" y="1751486"/>
            <a:ext cx="996287" cy="137513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83046D-6C89-45ED-B0C1-1AEC4126D147}"/>
              </a:ext>
            </a:extLst>
          </p:cNvPr>
          <p:cNvSpPr/>
          <p:nvPr/>
        </p:nvSpPr>
        <p:spPr>
          <a:xfrm>
            <a:off x="8450238" y="1900888"/>
            <a:ext cx="423080" cy="4846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DB34D8-CC68-480E-AE6B-E7FAF27EB010}"/>
              </a:ext>
            </a:extLst>
          </p:cNvPr>
          <p:cNvSpPr/>
          <p:nvPr/>
        </p:nvSpPr>
        <p:spPr>
          <a:xfrm>
            <a:off x="8450238" y="2493421"/>
            <a:ext cx="423080" cy="48463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15B3C4C-3293-47DD-A7E3-885DB5B9AAFA}"/>
              </a:ext>
            </a:extLst>
          </p:cNvPr>
          <p:cNvSpPr txBox="1"/>
          <p:nvPr/>
        </p:nvSpPr>
        <p:spPr>
          <a:xfrm>
            <a:off x="9348716" y="1952135"/>
            <a:ext cx="244295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 TRAFFIC INDICATOR</a:t>
            </a:r>
          </a:p>
        </p:txBody>
      </p:sp>
      <p:sp>
        <p:nvSpPr>
          <p:cNvPr id="17" name="TextBox 16">
            <a:extLst>
              <a:ext uri="{FF2B5EF4-FFF2-40B4-BE49-F238E27FC236}">
                <a16:creationId xmlns:a16="http://schemas.microsoft.com/office/drawing/2014/main" id="{77621E36-39F4-4821-9E24-04E76F218B8B}"/>
              </a:ext>
            </a:extLst>
          </p:cNvPr>
          <p:cNvSpPr txBox="1"/>
          <p:nvPr/>
        </p:nvSpPr>
        <p:spPr>
          <a:xfrm rot="10800000" flipV="1">
            <a:off x="8163635" y="5800807"/>
            <a:ext cx="1703694"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BUZZER</a:t>
            </a:r>
          </a:p>
        </p:txBody>
      </p:sp>
      <p:sp>
        <p:nvSpPr>
          <p:cNvPr id="18" name="Arrow: Right 17">
            <a:extLst>
              <a:ext uri="{FF2B5EF4-FFF2-40B4-BE49-F238E27FC236}">
                <a16:creationId xmlns:a16="http://schemas.microsoft.com/office/drawing/2014/main" id="{2851F5AD-4652-4374-949A-8C809A990804}"/>
              </a:ext>
            </a:extLst>
          </p:cNvPr>
          <p:cNvSpPr/>
          <p:nvPr/>
        </p:nvSpPr>
        <p:spPr>
          <a:xfrm>
            <a:off x="7167348" y="5745697"/>
            <a:ext cx="996287"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Up 18">
            <a:extLst>
              <a:ext uri="{FF2B5EF4-FFF2-40B4-BE49-F238E27FC236}">
                <a16:creationId xmlns:a16="http://schemas.microsoft.com/office/drawing/2014/main" id="{32AA381A-35B9-494F-ACFC-CE9D15428803}"/>
              </a:ext>
            </a:extLst>
          </p:cNvPr>
          <p:cNvSpPr/>
          <p:nvPr/>
        </p:nvSpPr>
        <p:spPr>
          <a:xfrm rot="5400000">
            <a:off x="2853805" y="1212825"/>
            <a:ext cx="1043479" cy="3277736"/>
          </a:xfrm>
          <a:prstGeom prst="leftRigh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569A2F7-2EAC-4DD6-B0FA-ED9D37F0F06A}"/>
              </a:ext>
            </a:extLst>
          </p:cNvPr>
          <p:cNvSpPr txBox="1"/>
          <p:nvPr/>
        </p:nvSpPr>
        <p:spPr>
          <a:xfrm>
            <a:off x="1204413" y="1947798"/>
            <a:ext cx="2719316" cy="369332"/>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ULTRASONIC SENSOR 1</a:t>
            </a:r>
          </a:p>
        </p:txBody>
      </p:sp>
      <p:sp>
        <p:nvSpPr>
          <p:cNvPr id="23" name="TextBox 22">
            <a:extLst>
              <a:ext uri="{FF2B5EF4-FFF2-40B4-BE49-F238E27FC236}">
                <a16:creationId xmlns:a16="http://schemas.microsoft.com/office/drawing/2014/main" id="{CAFAB0EC-8AE9-4B55-A086-A3BDAB90DDD1}"/>
              </a:ext>
            </a:extLst>
          </p:cNvPr>
          <p:cNvSpPr txBox="1"/>
          <p:nvPr/>
        </p:nvSpPr>
        <p:spPr>
          <a:xfrm>
            <a:off x="1204413" y="3382127"/>
            <a:ext cx="2719315" cy="369332"/>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ULTRASONIC SENSOR 2</a:t>
            </a:r>
          </a:p>
        </p:txBody>
      </p:sp>
      <p:sp>
        <p:nvSpPr>
          <p:cNvPr id="24" name="TextBox 23">
            <a:extLst>
              <a:ext uri="{FF2B5EF4-FFF2-40B4-BE49-F238E27FC236}">
                <a16:creationId xmlns:a16="http://schemas.microsoft.com/office/drawing/2014/main" id="{832340DC-5BFA-401E-A4A7-0CB1F053FFFC}"/>
              </a:ext>
            </a:extLst>
          </p:cNvPr>
          <p:cNvSpPr txBox="1"/>
          <p:nvPr/>
        </p:nvSpPr>
        <p:spPr>
          <a:xfrm>
            <a:off x="2565780" y="4408227"/>
            <a:ext cx="1737811" cy="646331"/>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SERVO MOTOR 1</a:t>
            </a:r>
          </a:p>
        </p:txBody>
      </p:sp>
      <p:sp>
        <p:nvSpPr>
          <p:cNvPr id="26" name="TextBox 25">
            <a:extLst>
              <a:ext uri="{FF2B5EF4-FFF2-40B4-BE49-F238E27FC236}">
                <a16:creationId xmlns:a16="http://schemas.microsoft.com/office/drawing/2014/main" id="{C0BD30E2-AD55-4DBD-9641-93623D35816F}"/>
              </a:ext>
            </a:extLst>
          </p:cNvPr>
          <p:cNvSpPr txBox="1"/>
          <p:nvPr/>
        </p:nvSpPr>
        <p:spPr>
          <a:xfrm>
            <a:off x="2565780" y="5410593"/>
            <a:ext cx="1737812" cy="646331"/>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SERVO MOTOR 2</a:t>
            </a:r>
          </a:p>
        </p:txBody>
      </p:sp>
      <p:sp>
        <p:nvSpPr>
          <p:cNvPr id="27" name="Rectangle 26">
            <a:extLst>
              <a:ext uri="{FF2B5EF4-FFF2-40B4-BE49-F238E27FC236}">
                <a16:creationId xmlns:a16="http://schemas.microsoft.com/office/drawing/2014/main" id="{764403FC-E31C-4FB3-B9A4-9CEF00C4537F}"/>
              </a:ext>
            </a:extLst>
          </p:cNvPr>
          <p:cNvSpPr/>
          <p:nvPr/>
        </p:nvSpPr>
        <p:spPr>
          <a:xfrm>
            <a:off x="887482" y="4508387"/>
            <a:ext cx="911749" cy="4149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GATE1</a:t>
            </a:r>
          </a:p>
        </p:txBody>
      </p:sp>
      <p:sp>
        <p:nvSpPr>
          <p:cNvPr id="30" name="Arrow: Right 29">
            <a:extLst>
              <a:ext uri="{FF2B5EF4-FFF2-40B4-BE49-F238E27FC236}">
                <a16:creationId xmlns:a16="http://schemas.microsoft.com/office/drawing/2014/main" id="{61D7967D-C072-49BB-A29E-A0EA96BE404E}"/>
              </a:ext>
            </a:extLst>
          </p:cNvPr>
          <p:cNvSpPr/>
          <p:nvPr/>
        </p:nvSpPr>
        <p:spPr>
          <a:xfrm rot="10800000">
            <a:off x="4303593" y="4608825"/>
            <a:ext cx="721056" cy="55672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A3088899-525D-4E7E-AFFB-08C2B5194BDD}"/>
              </a:ext>
            </a:extLst>
          </p:cNvPr>
          <p:cNvSpPr/>
          <p:nvPr/>
        </p:nvSpPr>
        <p:spPr>
          <a:xfrm rot="10800000">
            <a:off x="4292219" y="5276893"/>
            <a:ext cx="732430" cy="55672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0315DF8-F6A5-4D6B-A642-2B8C69671AB7}"/>
              </a:ext>
            </a:extLst>
          </p:cNvPr>
          <p:cNvSpPr txBox="1"/>
          <p:nvPr/>
        </p:nvSpPr>
        <p:spPr>
          <a:xfrm>
            <a:off x="897718" y="5549092"/>
            <a:ext cx="947004"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GATE 2</a:t>
            </a:r>
          </a:p>
        </p:txBody>
      </p:sp>
      <p:sp>
        <p:nvSpPr>
          <p:cNvPr id="25" name="TextBox 24">
            <a:extLst>
              <a:ext uri="{FF2B5EF4-FFF2-40B4-BE49-F238E27FC236}">
                <a16:creationId xmlns:a16="http://schemas.microsoft.com/office/drawing/2014/main" id="{8E55AD63-F7B1-48D8-AD7A-55C1CA3A24B5}"/>
              </a:ext>
            </a:extLst>
          </p:cNvPr>
          <p:cNvSpPr txBox="1"/>
          <p:nvPr/>
        </p:nvSpPr>
        <p:spPr>
          <a:xfrm rot="10800000" flipV="1">
            <a:off x="8173872" y="3879384"/>
            <a:ext cx="2743509"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ULTRASONIC SENSOR 3</a:t>
            </a:r>
          </a:p>
        </p:txBody>
      </p:sp>
      <p:sp>
        <p:nvSpPr>
          <p:cNvPr id="29" name="TextBox 28">
            <a:extLst>
              <a:ext uri="{FF2B5EF4-FFF2-40B4-BE49-F238E27FC236}">
                <a16:creationId xmlns:a16="http://schemas.microsoft.com/office/drawing/2014/main" id="{B00B8CFB-7ED1-449E-9EE3-57B8FC2A6759}"/>
              </a:ext>
            </a:extLst>
          </p:cNvPr>
          <p:cNvSpPr txBox="1"/>
          <p:nvPr/>
        </p:nvSpPr>
        <p:spPr>
          <a:xfrm rot="10800000" flipV="1">
            <a:off x="8173873" y="4828923"/>
            <a:ext cx="2614200"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POWER SUPPLY</a:t>
            </a:r>
          </a:p>
        </p:txBody>
      </p:sp>
      <p:sp>
        <p:nvSpPr>
          <p:cNvPr id="33" name="Arrow: Right 32">
            <a:extLst>
              <a:ext uri="{FF2B5EF4-FFF2-40B4-BE49-F238E27FC236}">
                <a16:creationId xmlns:a16="http://schemas.microsoft.com/office/drawing/2014/main" id="{1B7A4099-5D7A-43EB-BEDF-A66459779F1D}"/>
              </a:ext>
            </a:extLst>
          </p:cNvPr>
          <p:cNvSpPr/>
          <p:nvPr/>
        </p:nvSpPr>
        <p:spPr>
          <a:xfrm rot="10800000">
            <a:off x="7177586" y="4775477"/>
            <a:ext cx="986049"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Right-Up 46">
            <a:extLst>
              <a:ext uri="{FF2B5EF4-FFF2-40B4-BE49-F238E27FC236}">
                <a16:creationId xmlns:a16="http://schemas.microsoft.com/office/drawing/2014/main" id="{294D088D-6EC7-4BB7-B6D9-69560236A366}"/>
              </a:ext>
            </a:extLst>
          </p:cNvPr>
          <p:cNvSpPr/>
          <p:nvPr/>
        </p:nvSpPr>
        <p:spPr>
          <a:xfrm rot="5400000">
            <a:off x="2853805" y="1212826"/>
            <a:ext cx="1043479" cy="3277736"/>
          </a:xfrm>
          <a:prstGeom prst="leftRigh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81613E9-A4F9-4F9B-92EA-58F55DA3D3A0}"/>
              </a:ext>
            </a:extLst>
          </p:cNvPr>
          <p:cNvSpPr txBox="1"/>
          <p:nvPr/>
        </p:nvSpPr>
        <p:spPr>
          <a:xfrm>
            <a:off x="1204413" y="1947799"/>
            <a:ext cx="2719316" cy="369332"/>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ULTRASONIC SENSOR 1</a:t>
            </a:r>
          </a:p>
        </p:txBody>
      </p:sp>
      <p:sp>
        <p:nvSpPr>
          <p:cNvPr id="4" name="Arrow: Left 3">
            <a:extLst>
              <a:ext uri="{FF2B5EF4-FFF2-40B4-BE49-F238E27FC236}">
                <a16:creationId xmlns:a16="http://schemas.microsoft.com/office/drawing/2014/main" id="{11CCB4A9-B128-470B-AFF7-44940419ED1F}"/>
              </a:ext>
            </a:extLst>
          </p:cNvPr>
          <p:cNvSpPr/>
          <p:nvPr/>
        </p:nvSpPr>
        <p:spPr>
          <a:xfrm>
            <a:off x="1799231" y="4608825"/>
            <a:ext cx="764839" cy="2200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8E9953B6-070A-4019-8ABD-B938041518FE}"/>
              </a:ext>
            </a:extLst>
          </p:cNvPr>
          <p:cNvSpPr/>
          <p:nvPr/>
        </p:nvSpPr>
        <p:spPr>
          <a:xfrm>
            <a:off x="1812525" y="5632454"/>
            <a:ext cx="764839" cy="2200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Right 4">
            <a:extLst>
              <a:ext uri="{FF2B5EF4-FFF2-40B4-BE49-F238E27FC236}">
                <a16:creationId xmlns:a16="http://schemas.microsoft.com/office/drawing/2014/main" id="{188F6779-C9FE-428F-9851-B57CF7EB3056}"/>
              </a:ext>
            </a:extLst>
          </p:cNvPr>
          <p:cNvSpPr/>
          <p:nvPr/>
        </p:nvSpPr>
        <p:spPr>
          <a:xfrm>
            <a:off x="7167348" y="3843524"/>
            <a:ext cx="996287" cy="40079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79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AFEF4-60C7-4F4B-AC4A-84F158BC8136}"/>
              </a:ext>
            </a:extLst>
          </p:cNvPr>
          <p:cNvSpPr>
            <a:spLocks noGrp="1"/>
          </p:cNvSpPr>
          <p:nvPr>
            <p:ph idx="1"/>
          </p:nvPr>
        </p:nvSpPr>
        <p:spPr>
          <a:xfrm>
            <a:off x="838200" y="655093"/>
            <a:ext cx="5671782" cy="5521870"/>
          </a:xfrm>
        </p:spPr>
        <p:txBody>
          <a:bodyPr>
            <a:normAutofit/>
          </a:bodyPr>
          <a:lstStyle/>
          <a:p>
            <a:pPr>
              <a:lnSpc>
                <a:spcPct val="100000"/>
              </a:lnSpc>
            </a:pPr>
            <a:r>
              <a:rPr lang="en-IN" dirty="0">
                <a:latin typeface="Times New Roman" panose="02020603050405020304" pitchFamily="18" charset="0"/>
                <a:cs typeface="Times New Roman" panose="02020603050405020304" pitchFamily="18" charset="0"/>
              </a:rPr>
              <a:t>This project uses microcontroller like Arduino for programming and operation. </a:t>
            </a:r>
          </a:p>
          <a:p>
            <a:pPr>
              <a:lnSpc>
                <a:spcPct val="100000"/>
              </a:lnSpc>
            </a:pPr>
            <a:r>
              <a:rPr lang="en-IN" dirty="0">
                <a:latin typeface="Times New Roman" panose="02020603050405020304" pitchFamily="18" charset="0"/>
                <a:cs typeface="Times New Roman" panose="02020603050405020304" pitchFamily="18" charset="0"/>
              </a:rPr>
              <a:t>This project utilizes two powerful ultrasonic transmitters and two receivers.</a:t>
            </a:r>
          </a:p>
          <a:p>
            <a:pPr>
              <a:lnSpc>
                <a:spcPct val="100000"/>
              </a:lnSpc>
            </a:pPr>
            <a:r>
              <a:rPr lang="en-IN" dirty="0">
                <a:latin typeface="Times New Roman" panose="02020603050405020304" pitchFamily="18" charset="0"/>
                <a:cs typeface="Times New Roman" panose="02020603050405020304" pitchFamily="18" charset="0"/>
              </a:rPr>
              <a:t> Sensor activation time is calculated.</a:t>
            </a:r>
          </a:p>
          <a:p>
            <a:pPr>
              <a:lnSpc>
                <a:spcPct val="100000"/>
              </a:lnSpc>
            </a:pPr>
            <a:r>
              <a:rPr lang="en-IN" dirty="0">
                <a:latin typeface="Times New Roman" panose="02020603050405020304" pitchFamily="18" charset="0"/>
                <a:cs typeface="Times New Roman" panose="02020603050405020304" pitchFamily="18" charset="0"/>
              </a:rPr>
              <a:t>The servo motor are used for the purpose of gate control.</a:t>
            </a:r>
          </a:p>
          <a:p>
            <a:pPr>
              <a:lnSpc>
                <a:spcPct val="100000"/>
              </a:lnSpc>
            </a:pPr>
            <a:r>
              <a:rPr lang="en-US" dirty="0">
                <a:latin typeface="Times New Roman" panose="02020603050405020304" pitchFamily="18" charset="0"/>
                <a:cs typeface="Times New Roman" panose="02020603050405020304" pitchFamily="18" charset="0"/>
              </a:rPr>
              <a:t>Output indicated by buzzer and </a:t>
            </a:r>
            <a:r>
              <a:rPr lang="en-US" dirty="0" err="1">
                <a:latin typeface="Times New Roman" panose="02020603050405020304" pitchFamily="18" charset="0"/>
                <a:cs typeface="Times New Roman" panose="02020603050405020304" pitchFamily="18" charset="0"/>
              </a:rPr>
              <a:t>leds</a:t>
            </a:r>
            <a:r>
              <a:rPr lang="en-US"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5AA26810-4D41-4CB3-8B09-F3CE2DA90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982" y="832513"/>
            <a:ext cx="5172503" cy="4749421"/>
          </a:xfrm>
          <a:prstGeom prst="rect">
            <a:avLst/>
          </a:prstGeom>
        </p:spPr>
      </p:pic>
    </p:spTree>
    <p:extLst>
      <p:ext uri="{BB962C8B-B14F-4D97-AF65-F5344CB8AC3E}">
        <p14:creationId xmlns:p14="http://schemas.microsoft.com/office/powerpoint/2010/main" val="28402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35BF-4253-480D-A6A2-7E1A58C873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53EFDB-6889-4E8D-B9A9-A9CA033ED47D}"/>
              </a:ext>
            </a:extLst>
          </p:cNvPr>
          <p:cNvSpPr>
            <a:spLocks noGrp="1"/>
          </p:cNvSpPr>
          <p:nvPr>
            <p:ph idx="1"/>
          </p:nvPr>
        </p:nvSpPr>
        <p:spPr>
          <a:xfrm>
            <a:off x="838200" y="1860017"/>
            <a:ext cx="10515600" cy="4351338"/>
          </a:xfrm>
        </p:spPr>
        <p:txBody>
          <a:bodyPr/>
          <a:lstStyle/>
          <a:p>
            <a:pPr marL="0" indent="0">
              <a:buNone/>
            </a:pPr>
            <a:r>
              <a:rPr lang="en-US" dirty="0"/>
              <a:t>      </a:t>
            </a:r>
          </a:p>
        </p:txBody>
      </p:sp>
      <p:sp>
        <p:nvSpPr>
          <p:cNvPr id="4" name="Arrow: Right 3">
            <a:extLst>
              <a:ext uri="{FF2B5EF4-FFF2-40B4-BE49-F238E27FC236}">
                <a16:creationId xmlns:a16="http://schemas.microsoft.com/office/drawing/2014/main" id="{8405B352-8D0C-4D9A-BD73-2F41E0B94D0E}"/>
              </a:ext>
            </a:extLst>
          </p:cNvPr>
          <p:cNvSpPr/>
          <p:nvPr/>
        </p:nvSpPr>
        <p:spPr>
          <a:xfrm>
            <a:off x="7177585" y="3186684"/>
            <a:ext cx="996287"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FE063C0-C600-4FD4-A436-5DE18E6496E3}"/>
              </a:ext>
            </a:extLst>
          </p:cNvPr>
          <p:cNvSpPr/>
          <p:nvPr/>
        </p:nvSpPr>
        <p:spPr>
          <a:xfrm>
            <a:off x="8173872" y="2809119"/>
            <a:ext cx="996287" cy="137513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E25B07A-1376-4B15-972B-D5140DC948EE}"/>
              </a:ext>
            </a:extLst>
          </p:cNvPr>
          <p:cNvSpPr/>
          <p:nvPr/>
        </p:nvSpPr>
        <p:spPr>
          <a:xfrm>
            <a:off x="8460475" y="2958521"/>
            <a:ext cx="423080" cy="48463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C9D9018-7016-451D-9637-DCC99C9BA401}"/>
              </a:ext>
            </a:extLst>
          </p:cNvPr>
          <p:cNvSpPr/>
          <p:nvPr/>
        </p:nvSpPr>
        <p:spPr>
          <a:xfrm>
            <a:off x="8460475" y="3551054"/>
            <a:ext cx="423080" cy="48463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536327-166E-4F10-8242-B3E54BB1E17C}"/>
              </a:ext>
            </a:extLst>
          </p:cNvPr>
          <p:cNvSpPr txBox="1"/>
          <p:nvPr/>
        </p:nvSpPr>
        <p:spPr>
          <a:xfrm>
            <a:off x="9287300" y="2973130"/>
            <a:ext cx="169005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LIGHT</a:t>
            </a:r>
          </a:p>
          <a:p>
            <a:pPr algn="ctr"/>
            <a:r>
              <a:rPr lang="en-US" dirty="0">
                <a:latin typeface="Times New Roman" panose="02020603050405020304" pitchFamily="18" charset="0"/>
                <a:cs typeface="Times New Roman" panose="02020603050405020304" pitchFamily="18" charset="0"/>
              </a:rPr>
              <a:t>INDICATOR</a:t>
            </a:r>
          </a:p>
        </p:txBody>
      </p:sp>
      <p:sp>
        <p:nvSpPr>
          <p:cNvPr id="9" name="TextBox 8">
            <a:extLst>
              <a:ext uri="{FF2B5EF4-FFF2-40B4-BE49-F238E27FC236}">
                <a16:creationId xmlns:a16="http://schemas.microsoft.com/office/drawing/2014/main" id="{96C4747E-B602-404F-9A5B-75A552EAB26C}"/>
              </a:ext>
            </a:extLst>
          </p:cNvPr>
          <p:cNvSpPr txBox="1"/>
          <p:nvPr/>
        </p:nvSpPr>
        <p:spPr>
          <a:xfrm>
            <a:off x="1214650" y="4684456"/>
            <a:ext cx="2719315"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PIR SENSOR 2</a:t>
            </a:r>
          </a:p>
        </p:txBody>
      </p:sp>
      <p:sp>
        <p:nvSpPr>
          <p:cNvPr id="10" name="TextBox 9">
            <a:extLst>
              <a:ext uri="{FF2B5EF4-FFF2-40B4-BE49-F238E27FC236}">
                <a16:creationId xmlns:a16="http://schemas.microsoft.com/office/drawing/2014/main" id="{54E3DE4A-8465-4E7A-B1BE-8042090ED049}"/>
              </a:ext>
            </a:extLst>
          </p:cNvPr>
          <p:cNvSpPr txBox="1"/>
          <p:nvPr/>
        </p:nvSpPr>
        <p:spPr>
          <a:xfrm rot="10800000" flipV="1">
            <a:off x="8173873" y="4828923"/>
            <a:ext cx="2198563"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POWER SUPPLY</a:t>
            </a:r>
          </a:p>
        </p:txBody>
      </p:sp>
      <p:sp>
        <p:nvSpPr>
          <p:cNvPr id="11" name="Arrow: Right 10">
            <a:extLst>
              <a:ext uri="{FF2B5EF4-FFF2-40B4-BE49-F238E27FC236}">
                <a16:creationId xmlns:a16="http://schemas.microsoft.com/office/drawing/2014/main" id="{188FA2FC-73D7-498A-99A7-2C1E93F35B3B}"/>
              </a:ext>
            </a:extLst>
          </p:cNvPr>
          <p:cNvSpPr/>
          <p:nvPr/>
        </p:nvSpPr>
        <p:spPr>
          <a:xfrm rot="10800000">
            <a:off x="7177586" y="4775477"/>
            <a:ext cx="986049"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448759-08A6-4CD1-B781-8342C490CCC7}"/>
              </a:ext>
            </a:extLst>
          </p:cNvPr>
          <p:cNvSpPr/>
          <p:nvPr/>
        </p:nvSpPr>
        <p:spPr>
          <a:xfrm>
            <a:off x="5024650" y="2050279"/>
            <a:ext cx="2142699" cy="444259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5F4438-0928-4187-B2E1-F2ECF1CCF997}"/>
              </a:ext>
            </a:extLst>
          </p:cNvPr>
          <p:cNvSpPr txBox="1"/>
          <p:nvPr/>
        </p:nvSpPr>
        <p:spPr>
          <a:xfrm>
            <a:off x="1214650" y="3250129"/>
            <a:ext cx="2719316"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PIR SENSOR 1</a:t>
            </a:r>
          </a:p>
        </p:txBody>
      </p:sp>
      <p:sp>
        <p:nvSpPr>
          <p:cNvPr id="17" name="TextBox 16">
            <a:extLst>
              <a:ext uri="{FF2B5EF4-FFF2-40B4-BE49-F238E27FC236}">
                <a16:creationId xmlns:a16="http://schemas.microsoft.com/office/drawing/2014/main" id="{F0EC198F-4FB4-41E5-8426-2B3A28163D86}"/>
              </a:ext>
            </a:extLst>
          </p:cNvPr>
          <p:cNvSpPr txBox="1"/>
          <p:nvPr/>
        </p:nvSpPr>
        <p:spPr>
          <a:xfrm>
            <a:off x="5227712" y="3999591"/>
            <a:ext cx="205964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ARDUINO-UNO</a:t>
            </a:r>
          </a:p>
        </p:txBody>
      </p:sp>
      <p:sp>
        <p:nvSpPr>
          <p:cNvPr id="19" name="Arrow: Right 18">
            <a:extLst>
              <a:ext uri="{FF2B5EF4-FFF2-40B4-BE49-F238E27FC236}">
                <a16:creationId xmlns:a16="http://schemas.microsoft.com/office/drawing/2014/main" id="{26A163B3-08C4-4A25-AAC7-E3298D806F52}"/>
              </a:ext>
            </a:extLst>
          </p:cNvPr>
          <p:cNvSpPr/>
          <p:nvPr/>
        </p:nvSpPr>
        <p:spPr>
          <a:xfrm>
            <a:off x="3945337" y="3186684"/>
            <a:ext cx="1080449" cy="470479"/>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F6739EE-2BBB-4767-8E50-1F3CEF6A3916}"/>
              </a:ext>
            </a:extLst>
          </p:cNvPr>
          <p:cNvSpPr/>
          <p:nvPr/>
        </p:nvSpPr>
        <p:spPr>
          <a:xfrm>
            <a:off x="3944201" y="4633882"/>
            <a:ext cx="1080449" cy="470479"/>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42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8F21B-8EF2-445C-826F-063FE7F6203C}"/>
              </a:ext>
            </a:extLst>
          </p:cNvPr>
          <p:cNvSpPr>
            <a:spLocks noGrp="1"/>
          </p:cNvSpPr>
          <p:nvPr>
            <p:ph idx="1"/>
          </p:nvPr>
        </p:nvSpPr>
        <p:spPr>
          <a:xfrm>
            <a:off x="1003176" y="1492738"/>
            <a:ext cx="5438861" cy="4684225"/>
          </a:xfrm>
        </p:spPr>
        <p:txBody>
          <a:bodyPr/>
          <a:lstStyle/>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Multiple sensors unit for monitoring at certain places.</a:t>
            </a:r>
          </a:p>
          <a:p>
            <a:pPr>
              <a:lnSpc>
                <a:spcPct val="150000"/>
              </a:lnSpc>
            </a:pPr>
            <a:r>
              <a:rPr lang="en-US" dirty="0">
                <a:latin typeface="Times New Roman" panose="02020603050405020304" pitchFamily="18" charset="0"/>
                <a:cs typeface="Times New Roman" panose="02020603050405020304" pitchFamily="18" charset="0"/>
              </a:rPr>
              <a:t>Halt indicating system</a:t>
            </a:r>
          </a:p>
          <a:p>
            <a:pPr>
              <a:lnSpc>
                <a:spcPct val="150000"/>
              </a:lnSpc>
            </a:pPr>
            <a:r>
              <a:rPr lang="en-US" dirty="0">
                <a:latin typeface="Times New Roman" panose="02020603050405020304" pitchFamily="18" charset="0"/>
                <a:cs typeface="Times New Roman" panose="02020603050405020304" pitchFamily="18" charset="0"/>
              </a:rPr>
              <a:t>Automatic lighting system</a:t>
            </a:r>
          </a:p>
        </p:txBody>
      </p:sp>
      <p:sp>
        <p:nvSpPr>
          <p:cNvPr id="4" name="Title 1">
            <a:extLst>
              <a:ext uri="{FF2B5EF4-FFF2-40B4-BE49-F238E27FC236}">
                <a16:creationId xmlns:a16="http://schemas.microsoft.com/office/drawing/2014/main" id="{67030946-EFA5-4C30-8BC7-3AC6AE42388F}"/>
              </a:ext>
            </a:extLst>
          </p:cNvPr>
          <p:cNvSpPr>
            <a:spLocks noGrp="1"/>
          </p:cNvSpPr>
          <p:nvPr>
            <p:ph type="title"/>
          </p:nvPr>
        </p:nvSpPr>
        <p:spPr>
          <a:xfrm>
            <a:off x="838200" y="365126"/>
            <a:ext cx="10515600" cy="1049460"/>
          </a:xfrm>
        </p:spPr>
        <p:txBody>
          <a:bodyPr>
            <a:normAutofit fontScale="90000"/>
          </a:bodyPr>
          <a:lstStyle/>
          <a:p>
            <a:r>
              <a:rPr lang="en-IN" dirty="0">
                <a:latin typeface="Times New Roman" panose="02020603050405020304" pitchFamily="18" charset="0"/>
                <a:cs typeface="Times New Roman" panose="02020603050405020304" pitchFamily="18" charset="0"/>
              </a:rPr>
              <a:t>IMPLEMENTATION PROCEDURE FOR RAILWAY  TRACK MONITORING UNIT</a:t>
            </a:r>
          </a:p>
        </p:txBody>
      </p:sp>
      <p:sp>
        <p:nvSpPr>
          <p:cNvPr id="5" name="Content Placeholder 2">
            <a:extLst>
              <a:ext uri="{FF2B5EF4-FFF2-40B4-BE49-F238E27FC236}">
                <a16:creationId xmlns:a16="http://schemas.microsoft.com/office/drawing/2014/main" id="{910FBCE9-3BBB-4689-9916-2C2022726B18}"/>
              </a:ext>
            </a:extLst>
          </p:cNvPr>
          <p:cNvSpPr txBox="1">
            <a:spLocks/>
          </p:cNvSpPr>
          <p:nvPr/>
        </p:nvSpPr>
        <p:spPr>
          <a:xfrm>
            <a:off x="838200" y="1492738"/>
            <a:ext cx="10515600" cy="4684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a:p>
          <a:p>
            <a:endParaRPr lang="en-IN"/>
          </a:p>
          <a:p>
            <a:endParaRPr lang="en-IN"/>
          </a:p>
          <a:p>
            <a:endParaRPr lang="en-IN"/>
          </a:p>
          <a:p>
            <a:endParaRPr lang="en-IN"/>
          </a:p>
          <a:p>
            <a:endParaRPr lang="en-IN"/>
          </a:p>
          <a:p>
            <a:endParaRPr lang="en-IN"/>
          </a:p>
          <a:p>
            <a:endParaRPr lang="en-IN"/>
          </a:p>
          <a:p>
            <a:endParaRPr lang="en-IN"/>
          </a:p>
          <a:p>
            <a:endParaRPr lang="en-IN" dirty="0"/>
          </a:p>
        </p:txBody>
      </p:sp>
      <p:pic>
        <p:nvPicPr>
          <p:cNvPr id="6" name="Picture 5">
            <a:extLst>
              <a:ext uri="{FF2B5EF4-FFF2-40B4-BE49-F238E27FC236}">
                <a16:creationId xmlns:a16="http://schemas.microsoft.com/office/drawing/2014/main" id="{07E6A306-FCEF-4C59-8C5B-09B2BCCA3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62" y="1642367"/>
            <a:ext cx="4581811" cy="4179949"/>
          </a:xfrm>
          <a:prstGeom prst="rect">
            <a:avLst/>
          </a:prstGeom>
        </p:spPr>
      </p:pic>
    </p:spTree>
    <p:extLst>
      <p:ext uri="{BB962C8B-B14F-4D97-AF65-F5344CB8AC3E}">
        <p14:creationId xmlns:p14="http://schemas.microsoft.com/office/powerpoint/2010/main" val="369687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91F8-3AE0-4474-BFC9-B68E10E67504}"/>
              </a:ext>
            </a:extLst>
          </p:cNvPr>
          <p:cNvSpPr>
            <a:spLocks noGrp="1"/>
          </p:cNvSpPr>
          <p:nvPr>
            <p:ph type="title"/>
          </p:nvPr>
        </p:nvSpPr>
        <p:spPr>
          <a:xfrm>
            <a:off x="838200" y="296059"/>
            <a:ext cx="10515600" cy="1325563"/>
          </a:xfrm>
        </p:spPr>
        <p:txBody>
          <a:bodyPr>
            <a:normAutofit fontScale="90000"/>
          </a:bodyPr>
          <a:lstStyle/>
          <a:p>
            <a:r>
              <a:rPr lang="en-IN" dirty="0"/>
              <a:t>IMPLEMENTATION PROCEDURE FOR CRACK DETECTION( DERAILMENTS) ON RAILWAY TRACK</a:t>
            </a:r>
          </a:p>
        </p:txBody>
      </p:sp>
      <p:sp>
        <p:nvSpPr>
          <p:cNvPr id="6" name="Content Placeholder 2">
            <a:extLst>
              <a:ext uri="{FF2B5EF4-FFF2-40B4-BE49-F238E27FC236}">
                <a16:creationId xmlns:a16="http://schemas.microsoft.com/office/drawing/2014/main" id="{AA4D82C6-DDB4-4E04-9F74-5B89E71E4E25}"/>
              </a:ext>
            </a:extLst>
          </p:cNvPr>
          <p:cNvSpPr>
            <a:spLocks noGrp="1"/>
          </p:cNvSpPr>
          <p:nvPr>
            <p:ph idx="1"/>
          </p:nvPr>
        </p:nvSpPr>
        <p:spPr>
          <a:xfrm>
            <a:off x="267854" y="1738294"/>
            <a:ext cx="11434617" cy="4974166"/>
          </a:xfrm>
          <a:solidFill>
            <a:schemeClr val="bg1"/>
          </a:solidFill>
          <a:ln>
            <a:solidFill>
              <a:schemeClr val="bg1"/>
            </a:solidFill>
          </a:ln>
        </p:spPr>
        <p:txBody>
          <a:bodyPr>
            <a:normAutofit/>
          </a:bodyPr>
          <a:lstStyle/>
          <a:p>
            <a:pPr marL="0" indent="0">
              <a:buNone/>
            </a:pPr>
            <a:r>
              <a:rPr lang="en-IN"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D1707A7D-B2DB-464C-AA63-6161AFF3492C}"/>
              </a:ext>
            </a:extLst>
          </p:cNvPr>
          <p:cNvSpPr/>
          <p:nvPr/>
        </p:nvSpPr>
        <p:spPr>
          <a:xfrm>
            <a:off x="5024651" y="2009507"/>
            <a:ext cx="2142698" cy="43174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ARDUINO- MEGA</a:t>
            </a:r>
            <a:endParaRPr lang="en-US" dirty="0">
              <a:latin typeface="Times New Roman" panose="02020603050405020304" pitchFamily="18" charset="0"/>
              <a:cs typeface="Times New Roman" panose="02020603050405020304" pitchFamily="18" charset="0"/>
            </a:endParaRPr>
          </a:p>
        </p:txBody>
      </p:sp>
      <p:sp>
        <p:nvSpPr>
          <p:cNvPr id="10" name="Arrow: Left-Right-Up 9">
            <a:extLst>
              <a:ext uri="{FF2B5EF4-FFF2-40B4-BE49-F238E27FC236}">
                <a16:creationId xmlns:a16="http://schemas.microsoft.com/office/drawing/2014/main" id="{69F637C7-1383-44EC-8A5E-67C65FDE2369}"/>
              </a:ext>
            </a:extLst>
          </p:cNvPr>
          <p:cNvSpPr/>
          <p:nvPr/>
        </p:nvSpPr>
        <p:spPr>
          <a:xfrm rot="5400000">
            <a:off x="2864041" y="1268396"/>
            <a:ext cx="1043479" cy="3277736"/>
          </a:xfrm>
          <a:prstGeom prst="leftRigh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0E51402-A8BE-48D8-8C49-6C9B91300F2B}"/>
              </a:ext>
            </a:extLst>
          </p:cNvPr>
          <p:cNvSpPr txBox="1"/>
          <p:nvPr/>
        </p:nvSpPr>
        <p:spPr>
          <a:xfrm>
            <a:off x="1037488" y="2012850"/>
            <a:ext cx="2990875"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ULTRASONIC SENSOR 1</a:t>
            </a:r>
          </a:p>
        </p:txBody>
      </p:sp>
      <p:sp>
        <p:nvSpPr>
          <p:cNvPr id="12" name="TextBox 11">
            <a:extLst>
              <a:ext uri="{FF2B5EF4-FFF2-40B4-BE49-F238E27FC236}">
                <a16:creationId xmlns:a16="http://schemas.microsoft.com/office/drawing/2014/main" id="{B7DC2CFA-4761-4436-B21A-44AE1A8DE158}"/>
              </a:ext>
            </a:extLst>
          </p:cNvPr>
          <p:cNvSpPr txBox="1"/>
          <p:nvPr/>
        </p:nvSpPr>
        <p:spPr>
          <a:xfrm>
            <a:off x="1037488" y="3429000"/>
            <a:ext cx="2990875" cy="369332"/>
          </a:xfrm>
          <a:prstGeom prst="rect">
            <a:avLst/>
          </a:prstGeom>
          <a:noFill/>
          <a:ln>
            <a:solidFill>
              <a:schemeClr val="tx1"/>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ULTRASONIC SENSOR 2</a:t>
            </a:r>
          </a:p>
        </p:txBody>
      </p:sp>
      <p:sp>
        <p:nvSpPr>
          <p:cNvPr id="13" name="Arrow: Right 12">
            <a:extLst>
              <a:ext uri="{FF2B5EF4-FFF2-40B4-BE49-F238E27FC236}">
                <a16:creationId xmlns:a16="http://schemas.microsoft.com/office/drawing/2014/main" id="{7EE61288-1AB0-4C99-9B27-D2508CD0D878}"/>
              </a:ext>
            </a:extLst>
          </p:cNvPr>
          <p:cNvSpPr/>
          <p:nvPr/>
        </p:nvSpPr>
        <p:spPr>
          <a:xfrm rot="10800000">
            <a:off x="4311484" y="5254869"/>
            <a:ext cx="721056" cy="55672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9BA75DD-FFF1-4BF8-B816-E34EAC1197B5}"/>
              </a:ext>
            </a:extLst>
          </p:cNvPr>
          <p:cNvSpPr/>
          <p:nvPr/>
        </p:nvSpPr>
        <p:spPr>
          <a:xfrm rot="10800000">
            <a:off x="2248467" y="5254870"/>
            <a:ext cx="732430" cy="55672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3D8B9A-1D7A-44C2-898D-D4432AF3D9B3}"/>
              </a:ext>
            </a:extLst>
          </p:cNvPr>
          <p:cNvSpPr/>
          <p:nvPr/>
        </p:nvSpPr>
        <p:spPr>
          <a:xfrm>
            <a:off x="2980897" y="5013125"/>
            <a:ext cx="1348646" cy="1224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DRIVER</a:t>
            </a:r>
          </a:p>
        </p:txBody>
      </p:sp>
      <p:sp>
        <p:nvSpPr>
          <p:cNvPr id="17" name="Rectangle: Rounded Corners 16">
            <a:extLst>
              <a:ext uri="{FF2B5EF4-FFF2-40B4-BE49-F238E27FC236}">
                <a16:creationId xmlns:a16="http://schemas.microsoft.com/office/drawing/2014/main" id="{9795F823-1396-4030-BB56-B4D663B6F852}"/>
              </a:ext>
            </a:extLst>
          </p:cNvPr>
          <p:cNvSpPr/>
          <p:nvPr/>
        </p:nvSpPr>
        <p:spPr>
          <a:xfrm>
            <a:off x="762000" y="5013125"/>
            <a:ext cx="1486467" cy="12247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DC MOTOR</a:t>
            </a:r>
          </a:p>
        </p:txBody>
      </p:sp>
      <p:sp>
        <p:nvSpPr>
          <p:cNvPr id="19" name="Rectangle: Rounded Corners 18">
            <a:extLst>
              <a:ext uri="{FF2B5EF4-FFF2-40B4-BE49-F238E27FC236}">
                <a16:creationId xmlns:a16="http://schemas.microsoft.com/office/drawing/2014/main" id="{3F3AEEBD-F99C-4688-82C2-089312C3443C}"/>
              </a:ext>
            </a:extLst>
          </p:cNvPr>
          <p:cNvSpPr/>
          <p:nvPr/>
        </p:nvSpPr>
        <p:spPr>
          <a:xfrm>
            <a:off x="8163635" y="5759494"/>
            <a:ext cx="2661313" cy="6027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GSM+GPS </a:t>
            </a:r>
          </a:p>
        </p:txBody>
      </p:sp>
      <p:sp>
        <p:nvSpPr>
          <p:cNvPr id="20" name="Rectangle: Rounded Corners 19">
            <a:extLst>
              <a:ext uri="{FF2B5EF4-FFF2-40B4-BE49-F238E27FC236}">
                <a16:creationId xmlns:a16="http://schemas.microsoft.com/office/drawing/2014/main" id="{46ECF705-E4D5-48AC-900D-C4D45B1B3685}"/>
              </a:ext>
            </a:extLst>
          </p:cNvPr>
          <p:cNvSpPr/>
          <p:nvPr/>
        </p:nvSpPr>
        <p:spPr>
          <a:xfrm>
            <a:off x="8189442" y="2043809"/>
            <a:ext cx="2990874" cy="6571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ULTRASONIC  SENSOR 3</a:t>
            </a:r>
          </a:p>
        </p:txBody>
      </p:sp>
      <p:sp>
        <p:nvSpPr>
          <p:cNvPr id="25" name="Rectangle: Rounded Corners 24">
            <a:extLst>
              <a:ext uri="{FF2B5EF4-FFF2-40B4-BE49-F238E27FC236}">
                <a16:creationId xmlns:a16="http://schemas.microsoft.com/office/drawing/2014/main" id="{8D4CE26A-E914-4445-A281-8918EFA7622B}"/>
              </a:ext>
            </a:extLst>
          </p:cNvPr>
          <p:cNvSpPr/>
          <p:nvPr/>
        </p:nvSpPr>
        <p:spPr>
          <a:xfrm>
            <a:off x="8163635" y="2887844"/>
            <a:ext cx="2281453" cy="6571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ACCELEROMETER</a:t>
            </a:r>
          </a:p>
        </p:txBody>
      </p:sp>
      <p:sp>
        <p:nvSpPr>
          <p:cNvPr id="27" name="Arrow: Right 26">
            <a:extLst>
              <a:ext uri="{FF2B5EF4-FFF2-40B4-BE49-F238E27FC236}">
                <a16:creationId xmlns:a16="http://schemas.microsoft.com/office/drawing/2014/main" id="{49BEA99E-3955-48A8-85F4-CBDA664ACD34}"/>
              </a:ext>
            </a:extLst>
          </p:cNvPr>
          <p:cNvSpPr/>
          <p:nvPr/>
        </p:nvSpPr>
        <p:spPr>
          <a:xfrm rot="10800000">
            <a:off x="3831300" y="4151595"/>
            <a:ext cx="1187664" cy="43341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FEDB6E5-11E9-42A3-AE95-33FAAF3B7D0B}"/>
              </a:ext>
            </a:extLst>
          </p:cNvPr>
          <p:cNvSpPr/>
          <p:nvPr/>
        </p:nvSpPr>
        <p:spPr>
          <a:xfrm>
            <a:off x="2339146" y="4064605"/>
            <a:ext cx="1486466" cy="6822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BUZZER</a:t>
            </a:r>
          </a:p>
        </p:txBody>
      </p:sp>
      <p:cxnSp>
        <p:nvCxnSpPr>
          <p:cNvPr id="34" name="Connector: Curved 33">
            <a:extLst>
              <a:ext uri="{FF2B5EF4-FFF2-40B4-BE49-F238E27FC236}">
                <a16:creationId xmlns:a16="http://schemas.microsoft.com/office/drawing/2014/main" id="{F7F8197A-BBC2-4B0A-BA18-13EBCB346BBD}"/>
              </a:ext>
            </a:extLst>
          </p:cNvPr>
          <p:cNvCxnSpPr>
            <a:cxnSpLocks/>
          </p:cNvCxnSpPr>
          <p:nvPr/>
        </p:nvCxnSpPr>
        <p:spPr>
          <a:xfrm rot="5400000" flipH="1" flipV="1">
            <a:off x="10465211" y="5318415"/>
            <a:ext cx="509298" cy="3952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20800189-DB9D-418E-8151-08D24D496F2E}"/>
              </a:ext>
            </a:extLst>
          </p:cNvPr>
          <p:cNvCxnSpPr>
            <a:cxnSpLocks/>
          </p:cNvCxnSpPr>
          <p:nvPr/>
        </p:nvCxnSpPr>
        <p:spPr>
          <a:xfrm rot="5400000">
            <a:off x="9849088" y="5347004"/>
            <a:ext cx="490521" cy="3185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4BB42135-A9A2-4C8C-9437-7FE282AD9BF5}"/>
              </a:ext>
            </a:extLst>
          </p:cNvPr>
          <p:cNvCxnSpPr>
            <a:cxnSpLocks/>
          </p:cNvCxnSpPr>
          <p:nvPr/>
        </p:nvCxnSpPr>
        <p:spPr>
          <a:xfrm rot="5400000" flipH="1" flipV="1">
            <a:off x="10669972" y="5317020"/>
            <a:ext cx="509298" cy="395211"/>
          </a:xfrm>
          <a:prstGeom prst="curvedConnector3">
            <a:avLst>
              <a:gd name="adj1" fmla="val 445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452016F-14FD-4B4E-B319-F82F0C16783E}"/>
              </a:ext>
            </a:extLst>
          </p:cNvPr>
          <p:cNvCxnSpPr>
            <a:cxnSpLocks/>
          </p:cNvCxnSpPr>
          <p:nvPr/>
        </p:nvCxnSpPr>
        <p:spPr>
          <a:xfrm rot="5400000">
            <a:off x="9619334" y="5328971"/>
            <a:ext cx="488695" cy="3404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FD8AFE5-2BF2-4657-B98A-7F3BCC92F0AB}"/>
              </a:ext>
            </a:extLst>
          </p:cNvPr>
          <p:cNvSpPr/>
          <p:nvPr/>
        </p:nvSpPr>
        <p:spPr>
          <a:xfrm>
            <a:off x="9896775" y="4641298"/>
            <a:ext cx="1703698" cy="6027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MOBILE</a:t>
            </a:r>
          </a:p>
        </p:txBody>
      </p:sp>
      <p:sp>
        <p:nvSpPr>
          <p:cNvPr id="42" name="Rectangle: Rounded Corners 41">
            <a:extLst>
              <a:ext uri="{FF2B5EF4-FFF2-40B4-BE49-F238E27FC236}">
                <a16:creationId xmlns:a16="http://schemas.microsoft.com/office/drawing/2014/main" id="{A813D6DB-0897-4AA4-BA23-CDB71FD4DBE9}"/>
              </a:ext>
            </a:extLst>
          </p:cNvPr>
          <p:cNvSpPr/>
          <p:nvPr/>
        </p:nvSpPr>
        <p:spPr>
          <a:xfrm>
            <a:off x="7562841" y="4259370"/>
            <a:ext cx="2042978" cy="6027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POWER SUPPLY</a:t>
            </a:r>
          </a:p>
        </p:txBody>
      </p:sp>
      <p:sp>
        <p:nvSpPr>
          <p:cNvPr id="43" name="Arrow: Right 42">
            <a:extLst>
              <a:ext uri="{FF2B5EF4-FFF2-40B4-BE49-F238E27FC236}">
                <a16:creationId xmlns:a16="http://schemas.microsoft.com/office/drawing/2014/main" id="{5557C3B4-EEEB-4B67-A3E3-1300539DC00E}"/>
              </a:ext>
            </a:extLst>
          </p:cNvPr>
          <p:cNvSpPr/>
          <p:nvPr/>
        </p:nvSpPr>
        <p:spPr>
          <a:xfrm rot="10800000">
            <a:off x="7167347" y="4344038"/>
            <a:ext cx="395494" cy="43341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8566A675-B552-4BC6-80BA-4CAE36FD67B0}"/>
              </a:ext>
            </a:extLst>
          </p:cNvPr>
          <p:cNvSpPr/>
          <p:nvPr/>
        </p:nvSpPr>
        <p:spPr>
          <a:xfrm>
            <a:off x="8584330" y="4862121"/>
            <a:ext cx="395212" cy="89122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7B07E1E2-90E3-456D-8DD5-BFC82F55A918}"/>
              </a:ext>
            </a:extLst>
          </p:cNvPr>
          <p:cNvSpPr/>
          <p:nvPr/>
        </p:nvSpPr>
        <p:spPr>
          <a:xfrm rot="10800000">
            <a:off x="7167346" y="2938071"/>
            <a:ext cx="994910" cy="55672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0F3D0530-02DA-488B-9A61-F898E500B8E4}"/>
              </a:ext>
            </a:extLst>
          </p:cNvPr>
          <p:cNvSpPr/>
          <p:nvPr/>
        </p:nvSpPr>
        <p:spPr>
          <a:xfrm>
            <a:off x="7167346" y="5811596"/>
            <a:ext cx="994910" cy="515312"/>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677EBFDA-670A-44B7-9111-66AC7BA54A01}"/>
              </a:ext>
            </a:extLst>
          </p:cNvPr>
          <p:cNvSpPr/>
          <p:nvPr/>
        </p:nvSpPr>
        <p:spPr>
          <a:xfrm>
            <a:off x="7194532" y="2085300"/>
            <a:ext cx="994910" cy="515312"/>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64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42DA-B2BE-4F14-9D8C-9B2089D10F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Crack Detection Unit:</a:t>
            </a:r>
          </a:p>
        </p:txBody>
      </p:sp>
      <p:pic>
        <p:nvPicPr>
          <p:cNvPr id="4" name="Content Placeholder 3">
            <a:extLst>
              <a:ext uri="{FF2B5EF4-FFF2-40B4-BE49-F238E27FC236}">
                <a16:creationId xmlns:a16="http://schemas.microsoft.com/office/drawing/2014/main" id="{B2B933FF-68B9-4880-9243-F7E1ABACC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5" y="2953544"/>
            <a:ext cx="8096250" cy="2095500"/>
          </a:xfrm>
          <a:prstGeom prst="rect">
            <a:avLst/>
          </a:prstGeom>
        </p:spPr>
      </p:pic>
    </p:spTree>
    <p:extLst>
      <p:ext uri="{BB962C8B-B14F-4D97-AF65-F5344CB8AC3E}">
        <p14:creationId xmlns:p14="http://schemas.microsoft.com/office/powerpoint/2010/main" val="275183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8C83-6505-4622-A6FF-ABE1B96F6A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Communication Unit:</a:t>
            </a:r>
          </a:p>
        </p:txBody>
      </p:sp>
      <p:pic>
        <p:nvPicPr>
          <p:cNvPr id="5" name="Content Placeholder 4">
            <a:extLst>
              <a:ext uri="{FF2B5EF4-FFF2-40B4-BE49-F238E27FC236}">
                <a16:creationId xmlns:a16="http://schemas.microsoft.com/office/drawing/2014/main" id="{F5CD42FD-52A0-49B4-A95B-7DC4F9BF7F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54" b="5057"/>
          <a:stretch/>
        </p:blipFill>
        <p:spPr>
          <a:xfrm>
            <a:off x="3541954" y="2006353"/>
            <a:ext cx="5108092" cy="3950564"/>
          </a:xfrm>
        </p:spPr>
      </p:pic>
    </p:spTree>
    <p:extLst>
      <p:ext uri="{BB962C8B-B14F-4D97-AF65-F5344CB8AC3E}">
        <p14:creationId xmlns:p14="http://schemas.microsoft.com/office/powerpoint/2010/main" val="103366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92C-45ED-4A6C-A135-46E5ABC58D0E}"/>
              </a:ext>
            </a:extLst>
          </p:cNvPr>
          <p:cNvSpPr>
            <a:spLocks noGrp="1"/>
          </p:cNvSpPr>
          <p:nvPr>
            <p:ph type="title"/>
          </p:nvPr>
        </p:nvSpPr>
        <p:spPr/>
        <p:txBody>
          <a:bodyPr/>
          <a:lstStyle/>
          <a:p>
            <a:r>
              <a:rPr lang="en-US" dirty="0"/>
              <a:t>Obstacle Detection Unit:</a:t>
            </a:r>
          </a:p>
        </p:txBody>
      </p:sp>
      <p:pic>
        <p:nvPicPr>
          <p:cNvPr id="4" name="Content Placeholder 3">
            <a:extLst>
              <a:ext uri="{FF2B5EF4-FFF2-40B4-BE49-F238E27FC236}">
                <a16:creationId xmlns:a16="http://schemas.microsoft.com/office/drawing/2014/main" id="{50B8D4CE-8B3B-4320-9F48-41E1C8C13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231" y="2022231"/>
            <a:ext cx="7209691" cy="4154732"/>
          </a:xfrm>
          <a:prstGeom prst="rect">
            <a:avLst/>
          </a:prstGeom>
        </p:spPr>
      </p:pic>
    </p:spTree>
    <p:extLst>
      <p:ext uri="{BB962C8B-B14F-4D97-AF65-F5344CB8AC3E}">
        <p14:creationId xmlns:p14="http://schemas.microsoft.com/office/powerpoint/2010/main" val="41737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2846-8A34-4FE6-8023-2EDCE44722FF}"/>
              </a:ext>
            </a:extLst>
          </p:cNvPr>
          <p:cNvSpPr>
            <a:spLocks noGrp="1"/>
          </p:cNvSpPr>
          <p:nvPr>
            <p:ph type="title"/>
          </p:nvPr>
        </p:nvSpPr>
        <p:spPr>
          <a:xfrm>
            <a:off x="838200" y="351478"/>
            <a:ext cx="10515600" cy="1325563"/>
          </a:xfrm>
        </p:spPr>
        <p:txBody>
          <a:bodyPr/>
          <a:lstStyle/>
          <a:p>
            <a:r>
              <a:rPr lang="en-IN" b="1" dirty="0"/>
              <a:t> </a:t>
            </a:r>
            <a:r>
              <a:rPr lang="en-IN" b="1" u="sng" dirty="0"/>
              <a:t>Expected Model :</a:t>
            </a:r>
          </a:p>
        </p:txBody>
      </p:sp>
      <p:sp>
        <p:nvSpPr>
          <p:cNvPr id="3" name="Content Placeholder 2">
            <a:extLst>
              <a:ext uri="{FF2B5EF4-FFF2-40B4-BE49-F238E27FC236}">
                <a16:creationId xmlns:a16="http://schemas.microsoft.com/office/drawing/2014/main" id="{3A089B1F-BBA7-4641-ADB2-4DA94838B943}"/>
              </a:ext>
            </a:extLst>
          </p:cNvPr>
          <p:cNvSpPr>
            <a:spLocks noGrp="1"/>
          </p:cNvSpPr>
          <p:nvPr>
            <p:ph idx="1"/>
          </p:nvPr>
        </p:nvSpPr>
        <p:spPr>
          <a:xfrm>
            <a:off x="838200" y="1452563"/>
            <a:ext cx="10515600" cy="4724400"/>
          </a:xfrm>
        </p:spPr>
        <p:txBody>
          <a:bodyPr/>
          <a:lstStyle/>
          <a:p>
            <a:pPr marL="0" indent="0">
              <a:buNone/>
            </a:pPr>
            <a:r>
              <a:rPr lang="en-IN" dirty="0"/>
              <a:t> Unmanned crack detecting robot(or derailment detection)</a:t>
            </a:r>
          </a:p>
        </p:txBody>
      </p:sp>
      <p:pic>
        <p:nvPicPr>
          <p:cNvPr id="5" name="Picture 4">
            <a:extLst>
              <a:ext uri="{FF2B5EF4-FFF2-40B4-BE49-F238E27FC236}">
                <a16:creationId xmlns:a16="http://schemas.microsoft.com/office/drawing/2014/main" id="{CE88A739-9EE5-4195-9B5D-6EB222599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9557"/>
            <a:ext cx="5096946" cy="3548063"/>
          </a:xfrm>
          <a:prstGeom prst="rect">
            <a:avLst/>
          </a:prstGeom>
        </p:spPr>
      </p:pic>
      <p:pic>
        <p:nvPicPr>
          <p:cNvPr id="6" name="Content Placeholder 4">
            <a:extLst>
              <a:ext uri="{FF2B5EF4-FFF2-40B4-BE49-F238E27FC236}">
                <a16:creationId xmlns:a16="http://schemas.microsoft.com/office/drawing/2014/main" id="{AF9C8E3A-072A-478B-AF85-1C1DAE687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718" y="2269557"/>
            <a:ext cx="5096947" cy="3548062"/>
          </a:xfrm>
          <a:prstGeom prst="rect">
            <a:avLst/>
          </a:prstGeom>
        </p:spPr>
      </p:pic>
    </p:spTree>
    <p:extLst>
      <p:ext uri="{BB962C8B-B14F-4D97-AF65-F5344CB8AC3E}">
        <p14:creationId xmlns:p14="http://schemas.microsoft.com/office/powerpoint/2010/main" val="243141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A741-58DE-41DF-9224-06DBE07FF1A4}"/>
              </a:ext>
            </a:extLst>
          </p:cNvPr>
          <p:cNvSpPr>
            <a:spLocks noGrp="1"/>
          </p:cNvSpPr>
          <p:nvPr>
            <p:ph type="title"/>
          </p:nvPr>
        </p:nvSpPr>
        <p:spPr>
          <a:xfrm>
            <a:off x="838200" y="610659"/>
            <a:ext cx="10515600" cy="642408"/>
          </a:xfrm>
        </p:spPr>
        <p:txBody>
          <a:bodyPr>
            <a:normAutofit fontScale="90000"/>
          </a:bodyPr>
          <a:lstStyle/>
          <a:p>
            <a:r>
              <a:rPr lang="en-IN" u="sng" dirty="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8BCFA3A-935D-4BF2-89E7-DFD1ABE58ED4}"/>
              </a:ext>
            </a:extLst>
          </p:cNvPr>
          <p:cNvSpPr>
            <a:spLocks noGrp="1"/>
          </p:cNvSpPr>
          <p:nvPr>
            <p:ph idx="1"/>
          </p:nvPr>
        </p:nvSpPr>
        <p:spPr>
          <a:xfrm>
            <a:off x="838200" y="1651000"/>
            <a:ext cx="10515600" cy="4525963"/>
          </a:xfrm>
        </p:spPr>
        <p:txBody>
          <a:bodyPr/>
          <a:lstStyle/>
          <a:p>
            <a:r>
              <a:rPr lang="en-IN" dirty="0">
                <a:latin typeface="Times New Roman" panose="02020603050405020304" pitchFamily="18" charset="0"/>
                <a:cs typeface="Times New Roman" panose="02020603050405020304" pitchFamily="18" charset="0"/>
              </a:rPr>
              <a:t>Aim of this project is to control the unmanned rail gate automatically using embedded platform. Present project is designed to avoid such accidents if implemented in spirit.</a:t>
            </a:r>
          </a:p>
          <a:p>
            <a:r>
              <a:rPr lang="en-IN" dirty="0">
                <a:latin typeface="Times New Roman" panose="02020603050405020304" pitchFamily="18" charset="0"/>
                <a:cs typeface="Times New Roman" panose="02020603050405020304" pitchFamily="18" charset="0"/>
              </a:rPr>
              <a:t>To detect the derailments of the track and to inform the nearby stations quickly to take the appropriate measures. The location of the crack detected by the device will be shared immediately.</a:t>
            </a:r>
          </a:p>
          <a:p>
            <a:r>
              <a:rPr lang="en-IN" dirty="0">
                <a:latin typeface="Times New Roman" panose="02020603050405020304" pitchFamily="18" charset="0"/>
                <a:cs typeface="Times New Roman" panose="02020603050405020304" pitchFamily="18" charset="0"/>
              </a:rPr>
              <a:t>Using the same principle as that for gate control, we have developed a concept of automatic track switching. Considering a situation wherein an express train and a local train are traveling in opposite directions on the same track.</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22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3C14-B204-4C74-BEF0-92CAA4422E08}"/>
              </a:ext>
            </a:extLst>
          </p:cNvPr>
          <p:cNvSpPr>
            <a:spLocks noGrp="1"/>
          </p:cNvSpPr>
          <p:nvPr>
            <p:ph type="title"/>
          </p:nvPr>
        </p:nvSpPr>
        <p:spPr/>
        <p:txBody>
          <a:bodyPr>
            <a:normAutofit/>
          </a:bodyPr>
          <a:lstStyle/>
          <a:p>
            <a:pPr>
              <a:lnSpc>
                <a:spcPct val="200000"/>
              </a:lnSpc>
            </a:pPr>
            <a:r>
              <a:rPr lang="en-IN" sz="3200" dirty="0">
                <a:latin typeface="Times New Roman" panose="02020603050405020304" pitchFamily="18" charset="0"/>
                <a:cs typeface="Times New Roman" panose="02020603050405020304" pitchFamily="18" charset="0"/>
              </a:rPr>
              <a:t>Automatic Railway gate control unit.</a:t>
            </a:r>
          </a:p>
        </p:txBody>
      </p:sp>
      <p:pic>
        <p:nvPicPr>
          <p:cNvPr id="10" name="Content Placeholder 9">
            <a:extLst>
              <a:ext uri="{FF2B5EF4-FFF2-40B4-BE49-F238E27FC236}">
                <a16:creationId xmlns:a16="http://schemas.microsoft.com/office/drawing/2014/main" id="{96754BA4-6B94-44E3-A33F-97FFD2F94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0" y="2042973"/>
            <a:ext cx="5050773" cy="3851800"/>
          </a:xfrm>
        </p:spPr>
      </p:pic>
      <p:pic>
        <p:nvPicPr>
          <p:cNvPr id="12" name="Picture 11">
            <a:extLst>
              <a:ext uri="{FF2B5EF4-FFF2-40B4-BE49-F238E27FC236}">
                <a16:creationId xmlns:a16="http://schemas.microsoft.com/office/drawing/2014/main" id="{56302AF6-8B18-4C14-A7C6-310C6569D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42972"/>
            <a:ext cx="5727193" cy="3976087"/>
          </a:xfrm>
          <a:prstGeom prst="rect">
            <a:avLst/>
          </a:prstGeom>
        </p:spPr>
      </p:pic>
    </p:spTree>
    <p:extLst>
      <p:ext uri="{BB962C8B-B14F-4D97-AF65-F5344CB8AC3E}">
        <p14:creationId xmlns:p14="http://schemas.microsoft.com/office/powerpoint/2010/main" val="321061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A704-DB30-462C-93A9-122CE4F19D3F}"/>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Track monitoring system</a:t>
            </a:r>
            <a:endParaRPr lang="en-US" sz="3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AE707F9-02BB-4824-998F-D057A8DC6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6146" y="1825625"/>
            <a:ext cx="7179707" cy="4351338"/>
          </a:xfrm>
          <a:prstGeom prst="rect">
            <a:avLst/>
          </a:prstGeom>
        </p:spPr>
      </p:pic>
    </p:spTree>
    <p:extLst>
      <p:ext uri="{BB962C8B-B14F-4D97-AF65-F5344CB8AC3E}">
        <p14:creationId xmlns:p14="http://schemas.microsoft.com/office/powerpoint/2010/main" val="187777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35F0-FDA0-41C8-8C54-D15D66B159B7}"/>
              </a:ext>
            </a:extLst>
          </p:cNvPr>
          <p:cNvSpPr>
            <a:spLocks noGrp="1"/>
          </p:cNvSpPr>
          <p:nvPr>
            <p:ph type="title"/>
          </p:nvPr>
        </p:nvSpPr>
        <p:spPr>
          <a:xfrm>
            <a:off x="838200" y="365126"/>
            <a:ext cx="10515600" cy="689952"/>
          </a:xfrm>
        </p:spPr>
        <p:txBody>
          <a:bodyPr>
            <a:normAutofit fontScale="90000"/>
          </a:bodyPr>
          <a:lstStyle/>
          <a:p>
            <a:r>
              <a:rPr lang="en-IN" dirty="0">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2DE216EB-3A86-4ECA-8FAF-7863F71D4E46}"/>
              </a:ext>
            </a:extLst>
          </p:cNvPr>
          <p:cNvSpPr>
            <a:spLocks noGrp="1"/>
          </p:cNvSpPr>
          <p:nvPr>
            <p:ph idx="1"/>
          </p:nvPr>
        </p:nvSpPr>
        <p:spPr>
          <a:xfrm>
            <a:off x="838200" y="1156677"/>
            <a:ext cx="10515600" cy="5020286"/>
          </a:xfrm>
        </p:spPr>
        <p:txBody>
          <a:bodyPr>
            <a:normAutofit lnSpcReduction="10000"/>
          </a:bodyPr>
          <a:lstStyle/>
          <a:p>
            <a:r>
              <a:rPr lang="en-IN" b="1" dirty="0">
                <a:latin typeface="Times New Roman" panose="02020603050405020304" pitchFamily="18" charset="0"/>
                <a:cs typeface="Times New Roman" panose="02020603050405020304" pitchFamily="18" charset="0"/>
              </a:rPr>
              <a:t>Railway gate control unit :</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Arduino </a:t>
            </a:r>
            <a:r>
              <a:rPr lang="en-IN" dirty="0" err="1">
                <a:latin typeface="Times New Roman" panose="02020603050405020304" pitchFamily="18" charset="0"/>
                <a:cs typeface="Times New Roman" panose="02020603050405020304" pitchFamily="18" charset="0"/>
              </a:rPr>
              <a:t>uno</a:t>
            </a:r>
            <a:r>
              <a:rPr lang="en-IN" dirty="0">
                <a:latin typeface="Times New Roman" panose="02020603050405020304" pitchFamily="18" charset="0"/>
                <a:cs typeface="Times New Roman" panose="02020603050405020304" pitchFamily="18" charset="0"/>
              </a:rPr>
              <a:t>, ultrasonic sensor(two),   servo motor, buzzer, led ’s, battery.</a:t>
            </a:r>
          </a:p>
          <a:p>
            <a:r>
              <a:rPr lang="en-IN" b="1" dirty="0">
                <a:latin typeface="Times New Roman" panose="02020603050405020304" pitchFamily="18" charset="0"/>
                <a:cs typeface="Times New Roman" panose="02020603050405020304" pitchFamily="18" charset="0"/>
              </a:rPr>
              <a:t>Railway track monitoring unit</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Arduino </a:t>
            </a:r>
            <a:r>
              <a:rPr lang="en-IN" dirty="0" err="1">
                <a:latin typeface="Times New Roman" panose="02020603050405020304" pitchFamily="18" charset="0"/>
                <a:cs typeface="Times New Roman" panose="02020603050405020304" pitchFamily="18" charset="0"/>
              </a:rPr>
              <a:t>uno</a:t>
            </a:r>
            <a:r>
              <a:rPr lang="en-IN" dirty="0">
                <a:latin typeface="Times New Roman" panose="02020603050405020304" pitchFamily="18" charset="0"/>
                <a:cs typeface="Times New Roman" panose="02020603050405020304" pitchFamily="18" charset="0"/>
              </a:rPr>
              <a:t> ,ultrasonic </a:t>
            </a:r>
            <a:r>
              <a:rPr lang="en-IN" dirty="0" err="1">
                <a:latin typeface="Times New Roman" panose="02020603050405020304" pitchFamily="18" charset="0"/>
                <a:cs typeface="Times New Roman" panose="02020603050405020304" pitchFamily="18" charset="0"/>
              </a:rPr>
              <a:t>sensor,leds</a:t>
            </a:r>
            <a:r>
              <a:rPr lang="en-IN"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Crack detection unit: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Arduino (microcontroller), ultrasonic sensors,   GPS and GSM module with SIM card, PIR sensor, Drivers ,DC motors, robot to fit all this components.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a:t>
            </a:r>
            <a:r>
              <a:rPr lang="en-IN" dirty="0">
                <a:latin typeface="Times New Roman" panose="02020603050405020304" pitchFamily="18" charset="0"/>
                <a:cs typeface="Times New Roman" panose="02020603050405020304" pitchFamily="18" charset="0"/>
              </a:rPr>
              <a:t> :  Arduino IDE </a:t>
            </a:r>
          </a:p>
        </p:txBody>
      </p:sp>
    </p:spTree>
    <p:extLst>
      <p:ext uri="{BB962C8B-B14F-4D97-AF65-F5344CB8AC3E}">
        <p14:creationId xmlns:p14="http://schemas.microsoft.com/office/powerpoint/2010/main" val="332213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C11A-E643-4AB3-96DF-97CD512C0F38}"/>
              </a:ext>
            </a:extLst>
          </p:cNvPr>
          <p:cNvSpPr>
            <a:spLocks noGrp="1"/>
          </p:cNvSpPr>
          <p:nvPr>
            <p:ph type="ctrTitle"/>
          </p:nvPr>
        </p:nvSpPr>
        <p:spPr>
          <a:xfrm>
            <a:off x="609599" y="348640"/>
            <a:ext cx="8698173" cy="737699"/>
          </a:xfrm>
        </p:spPr>
        <p:txBody>
          <a:bodyPr>
            <a:normAutofit/>
          </a:bodyPr>
          <a:lstStyle/>
          <a:p>
            <a:pPr algn="l"/>
            <a:r>
              <a:rPr lang="en-IN" sz="4400" u="sng" dirty="0">
                <a:latin typeface="Times New Roman" panose="02020603050405020304" pitchFamily="18" charset="0"/>
                <a:cs typeface="Times New Roman" panose="02020603050405020304" pitchFamily="18" charset="0"/>
              </a:rPr>
              <a:t>PROBLEM</a:t>
            </a:r>
            <a:r>
              <a:rPr lang="en-IN" sz="4400" dirty="0">
                <a:latin typeface="Times New Roman" panose="02020603050405020304" pitchFamily="18" charset="0"/>
                <a:cs typeface="Times New Roman" panose="02020603050405020304" pitchFamily="18" charset="0"/>
              </a:rPr>
              <a:t> </a:t>
            </a:r>
            <a:r>
              <a:rPr lang="en-IN" sz="4400" u="sng" dirty="0">
                <a:latin typeface="Times New Roman" panose="02020603050405020304" pitchFamily="18" charset="0"/>
                <a:cs typeface="Times New Roman" panose="02020603050405020304" pitchFamily="18" charset="0"/>
              </a:rPr>
              <a:t>STATEMENT</a:t>
            </a:r>
            <a:r>
              <a:rPr lang="en-IN" sz="44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53C53396-571F-48BC-875C-BE3B50406D4B}"/>
              </a:ext>
            </a:extLst>
          </p:cNvPr>
          <p:cNvSpPr>
            <a:spLocks noGrp="1"/>
          </p:cNvSpPr>
          <p:nvPr>
            <p:ph type="subTitle" idx="1"/>
          </p:nvPr>
        </p:nvSpPr>
        <p:spPr>
          <a:xfrm>
            <a:off x="1116195" y="1086340"/>
            <a:ext cx="9959610" cy="5345722"/>
          </a:xfrm>
        </p:spPr>
        <p:txBody>
          <a:bodyPr/>
          <a:lstStyle/>
          <a:p>
            <a:pPr algn="l"/>
            <a:r>
              <a:rPr lang="en-IN" dirty="0">
                <a:latin typeface="Times New Roman" panose="02020603050405020304" pitchFamily="18" charset="0"/>
                <a:cs typeface="Times New Roman" panose="02020603050405020304" pitchFamily="18" charset="0"/>
              </a:rPr>
              <a:t>At present ,railway accident prevention technologies are limited which leads to three things: </a:t>
            </a:r>
          </a:p>
          <a:p>
            <a:pPr marL="342900" indent="-3429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Low efficiency.</a:t>
            </a:r>
          </a:p>
          <a:p>
            <a:pPr marL="342900" indent="-3429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Measurement error.</a:t>
            </a:r>
          </a:p>
          <a:p>
            <a:pPr marL="342900" indent="-3429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Manual inspection.</a:t>
            </a:r>
          </a:p>
          <a:p>
            <a:pPr algn="l"/>
            <a:endParaRPr lang="en-IN" dirty="0">
              <a:latin typeface="Times New Roman" panose="02020603050405020304" pitchFamily="18" charset="0"/>
              <a:cs typeface="Times New Roman" panose="02020603050405020304" pitchFamily="18" charset="0"/>
            </a:endParaRPr>
          </a:p>
        </p:txBody>
      </p:sp>
      <p:pic>
        <p:nvPicPr>
          <p:cNvPr id="1026" name="Picture 2" descr="indian-railway-accidents-statistics_number-of-accidents-by-type-1">
            <a:extLst>
              <a:ext uri="{FF2B5EF4-FFF2-40B4-BE49-F238E27FC236}">
                <a16:creationId xmlns:a16="http://schemas.microsoft.com/office/drawing/2014/main" id="{44DE9A08-1B23-42E8-9BA2-2ECAC158B55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1116195" y="3275463"/>
            <a:ext cx="5241995" cy="3036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1DA0DCE-6C42-4E87-B8BF-7A051978A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190" y="1542198"/>
            <a:ext cx="5504185" cy="4769316"/>
          </a:xfrm>
          <a:prstGeom prst="rect">
            <a:avLst/>
          </a:prstGeom>
        </p:spPr>
      </p:pic>
    </p:spTree>
    <p:extLst>
      <p:ext uri="{BB962C8B-B14F-4D97-AF65-F5344CB8AC3E}">
        <p14:creationId xmlns:p14="http://schemas.microsoft.com/office/powerpoint/2010/main" val="288504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D067-2FB6-4A6A-9945-3278B72F2DFE}"/>
              </a:ext>
            </a:extLst>
          </p:cNvPr>
          <p:cNvSpPr>
            <a:spLocks noGrp="1"/>
          </p:cNvSpPr>
          <p:nvPr>
            <p:ph type="title"/>
          </p:nvPr>
        </p:nvSpPr>
        <p:spPr>
          <a:xfrm>
            <a:off x="838200" y="365126"/>
            <a:ext cx="10515600" cy="533644"/>
          </a:xfrm>
        </p:spPr>
        <p:txBody>
          <a:bodyPr>
            <a:normAutofit fontScale="90000"/>
          </a:bodyPr>
          <a:lstStyle/>
          <a:p>
            <a:r>
              <a:rPr lang="en-IN" u="sng" dirty="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facing</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F6DA1D6-DC2B-4CD4-8A6B-5041342E3E36}"/>
              </a:ext>
            </a:extLst>
          </p:cNvPr>
          <p:cNvSpPr>
            <a:spLocks noGrp="1"/>
          </p:cNvSpPr>
          <p:nvPr>
            <p:ph idx="1"/>
          </p:nvPr>
        </p:nvSpPr>
        <p:spPr>
          <a:xfrm>
            <a:off x="838200" y="1141046"/>
            <a:ext cx="10515600" cy="5035917"/>
          </a:xfrm>
        </p:spPr>
        <p:txBody>
          <a:bodyPr>
            <a:normAutofit lnSpcReduction="10000"/>
          </a:bodyPr>
          <a:lstStyle/>
          <a:p>
            <a:r>
              <a:rPr lang="en-US" dirty="0">
                <a:latin typeface="Times New Roman" panose="02020603050405020304" pitchFamily="18" charset="0"/>
                <a:cs typeface="Times New Roman" panose="02020603050405020304" pitchFamily="18" charset="0"/>
              </a:rPr>
              <a:t>In the 6-year period between 2009-10 and 2014-15, there were a total of 803 accidents in Indian Railways killing 620 people and injuring 1855 people. 47% of these accidents were due to derailment of trains.</a:t>
            </a:r>
          </a:p>
          <a:p>
            <a:pPr fontAlgn="base"/>
            <a:r>
              <a:rPr lang="en-US" dirty="0">
                <a:latin typeface="Times New Roman" panose="02020603050405020304" pitchFamily="18" charset="0"/>
                <a:cs typeface="Times New Roman" panose="02020603050405020304" pitchFamily="18" charset="0"/>
              </a:rPr>
              <a:t>By far, the highest number of accidents are because of derailments &amp; accidents at level crossings. Nine (9) out of Ten (10) railway accidents during 2009-10 and 2014-15 have been due to derailments and accidents at level crossings.  The other type of accidents includes collisions, etc. But their number is relatively much lower.</a:t>
            </a:r>
          </a:p>
          <a:p>
            <a:pPr fontAlgn="base"/>
            <a:r>
              <a:rPr lang="en-US" dirty="0">
                <a:latin typeface="Times New Roman" panose="02020603050405020304" pitchFamily="18" charset="0"/>
                <a:cs typeface="Times New Roman" panose="02020603050405020304" pitchFamily="18" charset="0"/>
              </a:rPr>
              <a:t>Though the number of accidents in 2009-10 was more than the number of accidents in 2010-11, 235 were killed in 2010-11 compared to only 67 in 2009-10. The accidents in 2010-11 were more fatal compared to the other years. The number of those killed has been on the decline since 2010-11 only to increase in 2014-15.</a:t>
            </a:r>
          </a:p>
        </p:txBody>
      </p:sp>
    </p:spTree>
    <p:extLst>
      <p:ext uri="{BB962C8B-B14F-4D97-AF65-F5344CB8AC3E}">
        <p14:creationId xmlns:p14="http://schemas.microsoft.com/office/powerpoint/2010/main" val="201027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F891-9DD0-4FEC-862A-D3454A41E69E}"/>
              </a:ext>
            </a:extLst>
          </p:cNvPr>
          <p:cNvSpPr>
            <a:spLocks noGrp="1"/>
          </p:cNvSpPr>
          <p:nvPr>
            <p:ph type="title"/>
          </p:nvPr>
        </p:nvSpPr>
        <p:spPr>
          <a:xfrm>
            <a:off x="838200" y="365126"/>
            <a:ext cx="10515600" cy="617008"/>
          </a:xfrm>
        </p:spPr>
        <p:txBody>
          <a:bodyPr>
            <a:normAutofit fontScale="90000"/>
          </a:bodyPr>
          <a:lstStyle/>
          <a:p>
            <a:r>
              <a:rPr lang="en-IN" u="sng" dirty="0">
                <a:latin typeface="Times New Roman" panose="02020603050405020304" pitchFamily="18" charset="0"/>
                <a:cs typeface="Times New Roman" panose="02020603050405020304" pitchFamily="18" charset="0"/>
              </a:rPr>
              <a:t>LITERATURE</a:t>
            </a:r>
            <a:r>
              <a:rPr lang="en-IN" dirty="0">
                <a:latin typeface="Times New Roman" panose="02020603050405020304" pitchFamily="18" charset="0"/>
                <a:cs typeface="Times New Roman" panose="02020603050405020304" pitchFamily="18" charset="0"/>
              </a:rPr>
              <a:t> </a:t>
            </a:r>
            <a:r>
              <a:rPr lang="en-IN" u="sng" dirty="0">
                <a:latin typeface="Times New Roman" panose="02020603050405020304" pitchFamily="18" charset="0"/>
                <a:cs typeface="Times New Roman" panose="02020603050405020304" pitchFamily="18" charset="0"/>
              </a:rPr>
              <a:t>SURVEY</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07FDA06-DDA2-4205-96C8-233B41AF5C25}"/>
              </a:ext>
            </a:extLst>
          </p:cNvPr>
          <p:cNvSpPr>
            <a:spLocks noGrp="1"/>
          </p:cNvSpPr>
          <p:nvPr>
            <p:ph idx="1"/>
          </p:nvPr>
        </p:nvSpPr>
        <p:spPr>
          <a:xfrm>
            <a:off x="838200" y="1117600"/>
            <a:ext cx="10612272" cy="5059363"/>
          </a:xfrm>
        </p:spPr>
        <p:txBody>
          <a:bodyPr>
            <a:normAutofit fontScale="92500" lnSpcReduction="10000"/>
          </a:bodyPr>
          <a:lstStyle/>
          <a:p>
            <a:r>
              <a:rPr lang="en-IN" sz="3400" dirty="0">
                <a:latin typeface="Times New Roman" panose="02020603050405020304" pitchFamily="18" charset="0"/>
                <a:cs typeface="Times New Roman" panose="02020603050405020304" pitchFamily="18" charset="0"/>
              </a:rPr>
              <a:t>PAPER 1:</a:t>
            </a:r>
          </a:p>
          <a:p>
            <a:pPr marL="0" indent="0">
              <a:buNone/>
            </a:pPr>
            <a:r>
              <a:rPr lang="en-IN" sz="3400" b="1" dirty="0">
                <a:latin typeface="Times New Roman" panose="02020603050405020304" pitchFamily="18" charset="0"/>
                <a:cs typeface="Times New Roman" panose="02020603050405020304" pitchFamily="18" charset="0"/>
              </a:rPr>
              <a:t>Development of a </a:t>
            </a:r>
            <a:r>
              <a:rPr lang="en-IN" sz="3200" b="1" dirty="0">
                <a:latin typeface="Times New Roman" panose="02020603050405020304" pitchFamily="18" charset="0"/>
                <a:cs typeface="Times New Roman" panose="02020603050405020304" pitchFamily="18" charset="0"/>
              </a:rPr>
              <a:t>Smart</a:t>
            </a:r>
            <a:r>
              <a:rPr lang="en-IN" sz="3400" b="1" dirty="0">
                <a:latin typeface="Times New Roman" panose="02020603050405020304" pitchFamily="18" charset="0"/>
                <a:cs typeface="Times New Roman" panose="02020603050405020304" pitchFamily="18" charset="0"/>
              </a:rPr>
              <a:t> Railway System for Bangladesh</a:t>
            </a:r>
            <a:r>
              <a:rPr lang="en-IN" b="1"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The system features active train detection using global navigation satellite system (GNSS) coordinates and obstacle detection at level crossings using long range infrared; automatic signalling and gate control at level crossings using light emitting diodes (LEDs) and servo motors; automatic and manual communication between trains and level crossings using global system for mobile communicate on (GSM) technology and lastly development of a web-based central control system to monitor locations and activities of trains using navigation technology and to communicate with the entire railway community as well as the country’s emergency services. Our design includes the integration and interaction of three separate sub-systems: central control system, level crossing system and train system.</a:t>
            </a:r>
          </a:p>
        </p:txBody>
      </p:sp>
    </p:spTree>
    <p:extLst>
      <p:ext uri="{BB962C8B-B14F-4D97-AF65-F5344CB8AC3E}">
        <p14:creationId xmlns:p14="http://schemas.microsoft.com/office/powerpoint/2010/main" val="1994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E319-C1D7-4CE4-A939-1636518C8842}"/>
              </a:ext>
            </a:extLst>
          </p:cNvPr>
          <p:cNvSpPr>
            <a:spLocks noGrp="1"/>
          </p:cNvSpPr>
          <p:nvPr>
            <p:ph type="title"/>
          </p:nvPr>
        </p:nvSpPr>
        <p:spPr>
          <a:xfrm>
            <a:off x="838200" y="365126"/>
            <a:ext cx="10515600" cy="439208"/>
          </a:xfrm>
        </p:spPr>
        <p:txBody>
          <a:bodyPr>
            <a:noAutofit/>
          </a:bodyPr>
          <a:lstStyle/>
          <a:p>
            <a:r>
              <a:rPr lang="en-IN" sz="2600" dirty="0">
                <a:latin typeface="Times New Roman" panose="02020603050405020304" pitchFamily="18" charset="0"/>
                <a:cs typeface="Times New Roman" panose="02020603050405020304" pitchFamily="18" charset="0"/>
              </a:rPr>
              <a:t>PAPER 2:</a:t>
            </a:r>
          </a:p>
        </p:txBody>
      </p:sp>
      <p:sp>
        <p:nvSpPr>
          <p:cNvPr id="3" name="Content Placeholder 2">
            <a:extLst>
              <a:ext uri="{FF2B5EF4-FFF2-40B4-BE49-F238E27FC236}">
                <a16:creationId xmlns:a16="http://schemas.microsoft.com/office/drawing/2014/main" id="{439C8AC0-C002-4429-AD0B-5CB88A263F89}"/>
              </a:ext>
            </a:extLst>
          </p:cNvPr>
          <p:cNvSpPr>
            <a:spLocks noGrp="1"/>
          </p:cNvSpPr>
          <p:nvPr>
            <p:ph idx="1"/>
          </p:nvPr>
        </p:nvSpPr>
        <p:spPr>
          <a:xfrm>
            <a:off x="838200" y="990600"/>
            <a:ext cx="10515600" cy="5186363"/>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Evaluation of Communication Channel for Train Safety Monitoring System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600" dirty="0">
                <a:latin typeface="Times New Roman" panose="02020603050405020304" pitchFamily="18" charset="0"/>
                <a:cs typeface="Times New Roman" panose="02020603050405020304" pitchFamily="18" charset="0"/>
              </a:rPr>
              <a:t>	Safety monitoring system usually consists of safety monitoring service module and sensor module. Safety monitoring service module analyses the key parameters which sensor module collects and make a decision on the safety status of moving a train. Sensor module acquires key parameter values such as the temperature of wheel and bearing or the vibration acceleration of wheel axles. Those values are directly related to the safety of the railway vehicles by using a physical sensor. </a:t>
            </a:r>
          </a:p>
          <a:p>
            <a:pPr marL="0" indent="0">
              <a:buNone/>
            </a:pPr>
            <a:r>
              <a:rPr lang="en-I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88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4295-FC82-4891-AE8E-35DCD3314A29}"/>
              </a:ext>
            </a:extLst>
          </p:cNvPr>
          <p:cNvSpPr>
            <a:spLocks noGrp="1"/>
          </p:cNvSpPr>
          <p:nvPr>
            <p:ph type="title"/>
          </p:nvPr>
        </p:nvSpPr>
        <p:spPr>
          <a:xfrm>
            <a:off x="838200" y="365125"/>
            <a:ext cx="10515600" cy="523875"/>
          </a:xfrm>
        </p:spPr>
        <p:txBody>
          <a:bodyPr>
            <a:normAutofit/>
          </a:bodyPr>
          <a:lstStyle/>
          <a:p>
            <a:r>
              <a:rPr lang="en-IN" sz="2600" dirty="0">
                <a:latin typeface="Times New Roman" panose="02020603050405020304" pitchFamily="18" charset="0"/>
                <a:cs typeface="Times New Roman" panose="02020603050405020304" pitchFamily="18" charset="0"/>
              </a:rPr>
              <a:t>PAPER 3:</a:t>
            </a:r>
          </a:p>
        </p:txBody>
      </p:sp>
      <p:sp>
        <p:nvSpPr>
          <p:cNvPr id="3" name="Content Placeholder 2">
            <a:extLst>
              <a:ext uri="{FF2B5EF4-FFF2-40B4-BE49-F238E27FC236}">
                <a16:creationId xmlns:a16="http://schemas.microsoft.com/office/drawing/2014/main" id="{4DA53E32-CA9D-41A3-9971-3D772A2B2066}"/>
              </a:ext>
            </a:extLst>
          </p:cNvPr>
          <p:cNvSpPr>
            <a:spLocks noGrp="1"/>
          </p:cNvSpPr>
          <p:nvPr>
            <p:ph idx="1"/>
          </p:nvPr>
        </p:nvSpPr>
        <p:spPr>
          <a:xfrm>
            <a:off x="838200" y="965200"/>
            <a:ext cx="10515600" cy="5211763"/>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Unmanned Level Crossing Controller and Rail Track  Broken  Detection System Using IR Sensors and Internet of Things Technology</a:t>
            </a:r>
          </a:p>
          <a:p>
            <a:pPr marL="0" indent="0">
              <a:buNone/>
            </a:pPr>
            <a:r>
              <a:rPr lang="en-IN" dirty="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This paper proposes an unmanned gate crossing and faulty rail track detection. Unmanned level crossing is a IR sensors base system and crack detection is an dynamic approach which combines the use of GPS (global positioning system) tracking system and GSM (global system for mobile communication) modem to send geographical  coordinate of location. Unmanned gate crossing controller  system  prevents accident which are caused due to railway track crossing and railway crack detection system prevents train derailment by detecting crack in railway track using internet of things technology.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27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BF59-67E5-41E7-856D-9BEED94FE9A4}"/>
              </a:ext>
            </a:extLst>
          </p:cNvPr>
          <p:cNvSpPr>
            <a:spLocks noGrp="1"/>
          </p:cNvSpPr>
          <p:nvPr>
            <p:ph type="title"/>
          </p:nvPr>
        </p:nvSpPr>
        <p:spPr>
          <a:xfrm>
            <a:off x="838200" y="351478"/>
            <a:ext cx="10515600" cy="583142"/>
          </a:xfrm>
        </p:spPr>
        <p:txBody>
          <a:bodyPr>
            <a:normAutofit/>
          </a:bodyPr>
          <a:lstStyle/>
          <a:p>
            <a:r>
              <a:rPr lang="en-IN" sz="2600" dirty="0"/>
              <a:t>PAPER 4:</a:t>
            </a:r>
          </a:p>
        </p:txBody>
      </p:sp>
      <p:sp>
        <p:nvSpPr>
          <p:cNvPr id="3" name="Content Placeholder 2">
            <a:extLst>
              <a:ext uri="{FF2B5EF4-FFF2-40B4-BE49-F238E27FC236}">
                <a16:creationId xmlns:a16="http://schemas.microsoft.com/office/drawing/2014/main" id="{A4F0CB3F-4F4B-44AA-9254-7EB2EF0FD735}"/>
              </a:ext>
            </a:extLst>
          </p:cNvPr>
          <p:cNvSpPr>
            <a:spLocks noGrp="1"/>
          </p:cNvSpPr>
          <p:nvPr>
            <p:ph idx="1"/>
          </p:nvPr>
        </p:nvSpPr>
        <p:spPr>
          <a:xfrm>
            <a:off x="838200" y="1100667"/>
            <a:ext cx="10515600" cy="5076296"/>
          </a:xfrm>
        </p:spPr>
        <p:txBody>
          <a:bodyPr>
            <a:normAutofit/>
          </a:bodyPr>
          <a:lstStyle/>
          <a:p>
            <a:pPr marL="0" indent="0">
              <a:buNone/>
            </a:pPr>
            <a:r>
              <a:rPr lang="en-IN" sz="3000" b="1" dirty="0">
                <a:latin typeface="Times New Roman" panose="02020603050405020304" pitchFamily="18" charset="0"/>
                <a:cs typeface="Times New Roman" panose="02020603050405020304" pitchFamily="18" charset="0"/>
              </a:rPr>
              <a:t>Automatic Rail Fault Track Detection for Indian Railways</a:t>
            </a:r>
          </a:p>
          <a:p>
            <a:pPr marL="0" indent="0">
              <a:buNone/>
            </a:pPr>
            <a:r>
              <a:rPr lang="en-IN" b="1" dirty="0"/>
              <a:t>	</a:t>
            </a:r>
            <a:r>
              <a:rPr lang="en-IN" sz="2600" dirty="0">
                <a:latin typeface="Times New Roman" panose="02020603050405020304" pitchFamily="18" charset="0"/>
                <a:ea typeface="Calibri" panose="020F0502020204030204" pitchFamily="34" charset="0"/>
              </a:rPr>
              <a:t>The use of accelerometer device on the track might facilitate to seek out if there's any abnormal bending is caused once a train passes over through the track. Also ultrasonic sensors are used along with  this module, which  are placed on both sides  of the tracks. If any changes in the  width or length of the tracks ,these sensors detects it and alert the operator. </a:t>
            </a:r>
          </a:p>
          <a:p>
            <a:pPr marL="0" indent="0">
              <a:buNone/>
            </a:pPr>
            <a:r>
              <a:rPr lang="en-IN" sz="2600" dirty="0">
                <a:latin typeface="Times New Roman" panose="02020603050405020304" pitchFamily="18" charset="0"/>
                <a:ea typeface="Calibri" panose="020F0502020204030204" pitchFamily="34" charset="0"/>
              </a:rPr>
              <a:t>	When a higher degree deviation from the conventional value occurs  the alerting system within the station master’s space might get  activated and corrective measures can be taken in a timely manner. The power requirement for the proposed system is very less and it can be  even powered with the  assistance of solar cells or by the employment of piezoelectric energy generation methodology.</a:t>
            </a:r>
            <a:endParaRPr lang="en-IN" sz="2600" dirty="0"/>
          </a:p>
          <a:p>
            <a:pPr marL="0" indent="0">
              <a:buNone/>
            </a:pPr>
            <a:endParaRPr lang="en-IN" dirty="0"/>
          </a:p>
        </p:txBody>
      </p:sp>
    </p:spTree>
    <p:extLst>
      <p:ext uri="{BB962C8B-B14F-4D97-AF65-F5344CB8AC3E}">
        <p14:creationId xmlns:p14="http://schemas.microsoft.com/office/powerpoint/2010/main" val="63456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9D66-4B92-44A0-B47F-6FF28E2DB2E7}"/>
              </a:ext>
            </a:extLst>
          </p:cNvPr>
          <p:cNvSpPr>
            <a:spLocks noGrp="1"/>
          </p:cNvSpPr>
          <p:nvPr>
            <p:ph type="ctrTitle"/>
          </p:nvPr>
        </p:nvSpPr>
        <p:spPr>
          <a:xfrm>
            <a:off x="887104" y="764275"/>
            <a:ext cx="9780896" cy="723331"/>
          </a:xfrm>
        </p:spPr>
        <p:txBody>
          <a:bodyPr>
            <a:normAutofit/>
          </a:bodyPr>
          <a:lstStyle/>
          <a:p>
            <a:pPr algn="l"/>
            <a:r>
              <a:rPr lang="en-US" sz="2600" dirty="0">
                <a:latin typeface="Times New Roman" panose="02020603050405020304" pitchFamily="18" charset="0"/>
                <a:cs typeface="Times New Roman" panose="02020603050405020304" pitchFamily="18" charset="0"/>
              </a:rPr>
              <a:t>PAPER 5:</a:t>
            </a:r>
          </a:p>
        </p:txBody>
      </p:sp>
      <p:sp>
        <p:nvSpPr>
          <p:cNvPr id="3" name="Subtitle 2">
            <a:extLst>
              <a:ext uri="{FF2B5EF4-FFF2-40B4-BE49-F238E27FC236}">
                <a16:creationId xmlns:a16="http://schemas.microsoft.com/office/drawing/2014/main" id="{B69414C6-9877-47EE-872C-C505F06AE05F}"/>
              </a:ext>
            </a:extLst>
          </p:cNvPr>
          <p:cNvSpPr>
            <a:spLocks noGrp="1"/>
          </p:cNvSpPr>
          <p:nvPr>
            <p:ph type="subTitle" idx="1"/>
          </p:nvPr>
        </p:nvSpPr>
        <p:spPr>
          <a:xfrm>
            <a:off x="1050878" y="1705970"/>
            <a:ext cx="9617122" cy="3551830"/>
          </a:xfrm>
        </p:spPr>
        <p:txBody>
          <a:bodyPr/>
          <a:lstStyle/>
          <a:p>
            <a:pPr algn="l"/>
            <a:r>
              <a:rPr lang="en-US" dirty="0"/>
              <a:t>  </a:t>
            </a:r>
          </a:p>
        </p:txBody>
      </p:sp>
    </p:spTree>
    <p:extLst>
      <p:ext uri="{BB962C8B-B14F-4D97-AF65-F5344CB8AC3E}">
        <p14:creationId xmlns:p14="http://schemas.microsoft.com/office/powerpoint/2010/main" val="447968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855</TotalTime>
  <Words>529</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RAILWAY ACCIDENT PREVENTION SYSTEM</vt:lpstr>
      <vt:lpstr>OBJECTIVE :</vt:lpstr>
      <vt:lpstr>PROBLEM STATEMENT :</vt:lpstr>
      <vt:lpstr>Problem facing:</vt:lpstr>
      <vt:lpstr>LITERATURE SURVEY :</vt:lpstr>
      <vt:lpstr>PAPER 2:</vt:lpstr>
      <vt:lpstr>PAPER 3:</vt:lpstr>
      <vt:lpstr>PAPER 4:</vt:lpstr>
      <vt:lpstr>PAPER 5:</vt:lpstr>
      <vt:lpstr>methodology:</vt:lpstr>
      <vt:lpstr>IMPLEMENTATION PROCEDURE FOR RAILWAY GATE CONTROL UNIT</vt:lpstr>
      <vt:lpstr>PowerPoint Presentation</vt:lpstr>
      <vt:lpstr>PowerPoint Presentation</vt:lpstr>
      <vt:lpstr>IMPLEMENTATION PROCEDURE FOR RAILWAY  TRACK MONITORING UNIT</vt:lpstr>
      <vt:lpstr>IMPLEMENTATION PROCEDURE FOR CRACK DETECTION( DERAILMENTS) ON RAILWAY TRACK</vt:lpstr>
      <vt:lpstr>Crack Detection Unit:</vt:lpstr>
      <vt:lpstr>Communication Unit:</vt:lpstr>
      <vt:lpstr>Obstacle Detection Unit:</vt:lpstr>
      <vt:lpstr> Expected Model :</vt:lpstr>
      <vt:lpstr>Automatic Railway gate control unit.</vt:lpstr>
      <vt:lpstr>Track monitoring system</vt:lpstr>
      <vt:lpstr>Hardware and Software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ACCIDENT PREVENTION SYSTEM</dc:title>
  <dc:creator>Ajay Kumar</dc:creator>
  <cp:lastModifiedBy>Koushik</cp:lastModifiedBy>
  <cp:revision>56</cp:revision>
  <dcterms:created xsi:type="dcterms:W3CDTF">2019-03-17T06:25:09Z</dcterms:created>
  <dcterms:modified xsi:type="dcterms:W3CDTF">2019-05-04T12:33:12Z</dcterms:modified>
</cp:coreProperties>
</file>