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5" r:id="rId17"/>
    <p:sldId id="296" r:id="rId18"/>
    <p:sldId id="298" r:id="rId19"/>
    <p:sldId id="302" r:id="rId20"/>
    <p:sldId id="299" r:id="rId21"/>
    <p:sldId id="301" r:id="rId22"/>
    <p:sldId id="303" r:id="rId23"/>
    <p:sldId id="304" r:id="rId24"/>
    <p:sldId id="305" r:id="rId25"/>
    <p:sldId id="306" r:id="rId26"/>
    <p:sldId id="307" r:id="rId27"/>
    <p:sldId id="308" r:id="rId28"/>
    <p:sldId id="311" r:id="rId29"/>
    <p:sldId id="312" r:id="rId30"/>
    <p:sldId id="309" r:id="rId31"/>
    <p:sldId id="310" r:id="rId32"/>
    <p:sldId id="313" r:id="rId33"/>
    <p:sldId id="314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C231-2AD0-B977-B8BE-709F03A3F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2055-B6CE-B144-ED77-51183504D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6867-BE48-0310-215C-4250708A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1478-397A-43C9-A35A-FA1FDFF8A0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20499-0DD8-0BB7-62E9-EBA1CBCD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F47B-B17B-27AC-06BA-6248F1DC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B6C9-24D2-47FC-8905-B80BF521F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9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6E2-B196-C049-30F9-C6B980FF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8A17A-5B33-7B83-AF0D-6C8979205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A847C-F19D-EB05-1B0E-5C7178DF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1478-397A-43C9-A35A-FA1FDFF8A0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022D-0B2C-11D3-F3C4-877B3330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2B91-8F29-D6A6-0CCB-857A400A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B6C9-24D2-47FC-8905-B80BF521F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8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0A867-3CF5-D645-DBC2-F020AF549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8D7B6-C3CA-0933-F449-611515FF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E324-8D2F-A058-33C9-D87A42CB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1478-397A-43C9-A35A-FA1FDFF8A0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02657-194A-BDCE-E22D-215584B7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B244-3735-C0CF-4A26-AC5277AE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B6C9-24D2-47FC-8905-B80BF521F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5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78ED-9083-3EBA-CAAF-07153A08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8523-2E12-F34D-D916-C67A41EF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B52A-E873-B210-D776-D849BB0E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1478-397A-43C9-A35A-FA1FDFF8A0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D1D3D-A48F-1DC4-1A97-C2657808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7630-5CB7-45DD-E9B3-D4283C58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B6C9-24D2-47FC-8905-B80BF521F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2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76A8-756C-11F5-051F-76233FE8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9310-A81B-17A8-793D-C47407FB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5A29-2250-2DD3-B6B5-05D3DB18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1478-397A-43C9-A35A-FA1FDFF8A0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E97A-2A35-7A34-96EC-28B2CA5B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0678-C824-E47E-9B1D-47548293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B6C9-24D2-47FC-8905-B80BF521F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8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C5E0-4E28-04A5-BF67-3120C776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A5AD-F390-A7FC-F725-951C7FB8E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A4D36-33DD-F998-07C5-2849C4F6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E24DA-372F-638E-953A-F19F544F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1478-397A-43C9-A35A-FA1FDFF8A0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0D79-425A-38D2-5516-049E45AE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31FA3-593C-D90C-28E8-F9C49BC8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B6C9-24D2-47FC-8905-B80BF521F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5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3513-1086-B7B8-BCEB-126AEB72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340E4-584A-7DD2-D5A4-3F2D925B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9BD1F-A230-EDAB-B6D8-5E5CAB33D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E2242-D67F-186A-4C65-755E2D70D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32A15-EEA6-919F-5688-895318962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2B923-9C07-E179-BE7C-FA9055DC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1478-397A-43C9-A35A-FA1FDFF8A0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31DC1-9FF3-BAC1-217F-ACD783B2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80BC6-4320-4A8C-F070-28DAEDB2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B6C9-24D2-47FC-8905-B80BF521F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8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BBFD-5FDC-0E20-F930-9FCD21AE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F317E-51EC-0666-3843-8CD01437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1478-397A-43C9-A35A-FA1FDFF8A0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1970D-7BA1-4101-CC44-46D75ED0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6111-A869-72A9-610C-F6DB8EE2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B6C9-24D2-47FC-8905-B80BF521F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36D92-1B62-5670-3958-D3006598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1478-397A-43C9-A35A-FA1FDFF8A0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6C960-55FB-7A94-20FE-D4DEB8A2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CFCEF-D29C-5E97-4DE0-43E9E15F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B6C9-24D2-47FC-8905-B80BF521F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1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09EF-538A-5EBC-60C8-599436F3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75D0-8E64-FE3E-EE2C-F99B8CD1A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F2AE0-C61D-9AF8-DFF1-05AA3DA72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1524B-DE33-0770-ECE7-5ACB0707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1478-397A-43C9-A35A-FA1FDFF8A0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BEA91-DC5D-CF15-7C51-FB8A6CB6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7774-0408-E589-AC6F-338B9560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B6C9-24D2-47FC-8905-B80BF521F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0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469D-480D-B8C5-4A43-43FC987F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B7CC-41D0-4A1B-7D93-5AD7AC9B2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126E0-39E4-3900-8344-5778F22DD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8BBC5-E7EB-2DAB-58BD-63B02A01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1478-397A-43C9-A35A-FA1FDFF8A0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9A89F-F609-9C8D-60E9-6228BA29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65F3-B3DD-9202-D3C4-7B3C015B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B6C9-24D2-47FC-8905-B80BF521F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01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972C-F935-8F4B-64B5-7C6D44B3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8693-DAF6-0ABA-C50B-7A26378E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62BC-3CFE-B18D-4240-7B7F10D3A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1478-397A-43C9-A35A-FA1FDFF8A0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C1C1-C03C-C1D7-9041-E40F41B9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CB58-E7B6-B316-770F-47BA936A9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0B6C9-24D2-47FC-8905-B80BF521F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7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docid:vision_ref#mw_b1e7b78e-2ce3-4d2f-ad8d-f5acd725f17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696C-C4C4-ABA1-7732-82C27AA21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ANALYSIS</a:t>
            </a:r>
            <a:br>
              <a:rPr lang="en-IN" dirty="0"/>
            </a:br>
            <a:r>
              <a:rPr lang="en-IN" dirty="0"/>
              <a:t>yolov2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52BC-20B1-A9B2-CB6E-0230C69EA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68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0D9A-EA14-3BDD-DF32-699D94B9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4003F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Stochastic Gradient Descent</a:t>
            </a:r>
            <a:br>
              <a:rPr lang="en-IN" b="1" dirty="0">
                <a:solidFill>
                  <a:srgbClr val="04003F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DB1E-68E0-1016-015F-E17677B8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6"/>
            <a:ext cx="10515600" cy="5495924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SGD does this for each training example within the dataset, updates the parameters for each training example one by one. </a:t>
            </a:r>
          </a:p>
          <a:p>
            <a:pPr algn="l"/>
            <a:endParaRPr lang="en-US" dirty="0">
              <a:solidFill>
                <a:srgbClr val="3A3B41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algn="l"/>
            <a:endParaRPr lang="en-US" dirty="0">
              <a:solidFill>
                <a:srgbClr val="3A3B41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algn="l"/>
            <a:r>
              <a:rPr lang="en-US" dirty="0">
                <a:solidFill>
                  <a:srgbClr val="3A3B41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</a:t>
            </a:r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his can make SGD faster than batch gradient descent.</a:t>
            </a:r>
          </a:p>
          <a:p>
            <a:pPr algn="l"/>
            <a:r>
              <a:rPr lang="en-US" dirty="0">
                <a:solidFill>
                  <a:srgbClr val="3A3B41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F</a:t>
            </a:r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requent updates allow us to have a pretty detailed rate of improvement.</a:t>
            </a:r>
          </a:p>
          <a:p>
            <a:pPr algn="l"/>
            <a:r>
              <a:rPr lang="en-US" dirty="0">
                <a:solidFill>
                  <a:srgbClr val="3A3B41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Due to</a:t>
            </a:r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frequent updates are more computationally expensive than the batch gradient descent approach. </a:t>
            </a:r>
          </a:p>
          <a:p>
            <a:pPr algn="l"/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frequency of those updates can result in noisy gradients, which may cause the error rate to jump around instead of slowly decreasing.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21563-E4F1-2582-7F66-29F8BE0A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89" y="2166936"/>
            <a:ext cx="3729048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0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6FC0-C0D6-540C-F7FE-6875357C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r>
              <a:rPr lang="en-IN" b="1" dirty="0">
                <a:solidFill>
                  <a:srgbClr val="04003F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Mini-Batch Gradient Descent</a:t>
            </a:r>
          </a:p>
          <a:p>
            <a:pPr algn="l"/>
            <a:r>
              <a:rPr lang="en-US" dirty="0">
                <a:solidFill>
                  <a:srgbClr val="3A3B41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C</a:t>
            </a:r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ombination of the concepts of SGD and batch gradient descent. </a:t>
            </a:r>
          </a:p>
          <a:p>
            <a:pPr algn="l"/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 splits the training dataset into small batches and performs an update for each of those batches. </a:t>
            </a:r>
          </a:p>
          <a:p>
            <a:pPr algn="l"/>
            <a:endParaRPr lang="en-US" b="0" dirty="0">
              <a:solidFill>
                <a:srgbClr val="3A3B41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algn="l"/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This creates a balance between the robustness of stochastic gradient descent and the efficiency of batch gradient descent.</a:t>
            </a:r>
          </a:p>
          <a:p>
            <a:pPr algn="l"/>
            <a:endParaRPr lang="en-US" b="0" dirty="0">
              <a:solidFill>
                <a:srgbClr val="3A3B41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algn="l"/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Common mini-batch sizes range between 50 and 256.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5E4C8-315A-BFC3-161F-EF0ED8BFC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01" y="5191100"/>
            <a:ext cx="3774491" cy="4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71D0A-FC96-634B-7866-652F78F35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606425"/>
            <a:ext cx="7762875" cy="5175250"/>
          </a:xfrm>
        </p:spPr>
      </p:pic>
    </p:spTree>
    <p:extLst>
      <p:ext uri="{BB962C8B-B14F-4D97-AF65-F5344CB8AC3E}">
        <p14:creationId xmlns:p14="http://schemas.microsoft.com/office/powerpoint/2010/main" val="352536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FE1F-0A30-B811-3BDB-6F30992F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48" y="285750"/>
            <a:ext cx="11258551" cy="609600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Momentum Optimizer</a:t>
            </a: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Momentum optimization is an extension of gradient descent that helps accelerate convergence and navigate through saddle points more effectively by adding momentum to the parameter updates.</a:t>
            </a: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v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the momentum term.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𝛽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the momentum coefficient.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∇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J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W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the gradient of the loss function with respect to the parameters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𝑊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α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the learning rate.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3AAFA-70D4-24E5-16E7-F84504BE2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9" y="2595492"/>
            <a:ext cx="4541774" cy="10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A7A423F0-6AC9-C958-147C-661180B4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953750" cy="6029325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RMSprop Optimizer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RMSprop (Root Mean Square Propagation) is an adaptive learning rate optimization algorithm that adjusts the learning rates for each parameter based on the magnitudes of recent gradients.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v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the moving average of squared gradients.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𝛽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the decay rate for the moving average.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∇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J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W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the gradient of the loss function with respect to the parameters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𝑊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α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the learning rate.</a:t>
            </a:r>
          </a:p>
          <a:p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ϵ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a small constant to prevent division by zero. 10</a:t>
            </a:r>
            <a:r>
              <a:rPr lang="en-US" baseline="30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-8 .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B44E04-EC9F-73EC-3A0A-5846F1C8D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34" y="2238225"/>
            <a:ext cx="4091266" cy="1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6935-BFD7-9F10-D0DC-F3323B4E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238124"/>
            <a:ext cx="11525250" cy="6238875"/>
          </a:xfrm>
        </p:spPr>
        <p:txBody>
          <a:bodyPr/>
          <a:lstStyle/>
          <a:p>
            <a:r>
              <a:rPr lang="en-IN" b="1" dirty="0"/>
              <a:t>ADAM optimizer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Moment Estimation is an optimization algorithm commonly used for training deep learning models.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combines the advantages of two other popular optimization algorithms, namely, RMSprop and Momentum.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ADAM is computationally efficient and requires minimal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automatically adapts the learning rate for each parameter, reducing the need for manual tuning.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Compute gradients: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𝑔=∇𝐽(𝑊).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0AA589-DD1B-EE89-A0BD-F3A41427E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9" y="4467205"/>
            <a:ext cx="3413929" cy="400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D07A25-C3FD-4F32-3E97-FADD2DA7C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9" y="4949887"/>
            <a:ext cx="3270616" cy="603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E784F-AFB7-1922-DBA0-09FEB4649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9" y="5635687"/>
            <a:ext cx="2771946" cy="7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491F-EE99-A071-C164-1AD7930B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1325633"/>
            <a:ext cx="10515600" cy="404420"/>
          </a:xfrm>
        </p:spPr>
        <p:txBody>
          <a:bodyPr>
            <a:normAutofit fontScale="90000"/>
          </a:bodyPr>
          <a:lstStyle/>
          <a:p>
            <a:r>
              <a:rPr lang="en-US" sz="3900" b="1" i="0" u="sng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Using YOLO v2 Deep Learning:</a:t>
            </a:r>
            <a:br>
              <a:rPr lang="en-US" b="1" i="0" u="none" strike="noStrike" dirty="0">
                <a:solidFill>
                  <a:srgbClr val="C04C0B"/>
                </a:solidFill>
                <a:effectLst/>
                <a:latin typeface="Helvetica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A097-7B43-D911-709A-A477AC2C4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5" y="2243579"/>
            <a:ext cx="10515600" cy="3714161"/>
          </a:xfrm>
        </p:spPr>
        <p:txBody>
          <a:bodyPr/>
          <a:lstStyle/>
          <a:p>
            <a:endParaRPr lang="en-US" sz="24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powerful machine learning technique that you can use to train robust object detectors.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Several techniques for object detection exist, including Faster R-CNN and you only look once (YOLO) v2.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93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C1D8-220E-51D5-F6AA-03BA11CD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 set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3848-6444-A460-21F3-67171B2E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171574"/>
            <a:ext cx="11363325" cy="5210176"/>
          </a:xfrm>
        </p:spPr>
        <p:txBody>
          <a:bodyPr/>
          <a:lstStyle/>
          <a:p>
            <a:r>
              <a:rPr lang="en-US" sz="2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we uses a small vehicle dataset that contains 295 images. Folder size 3.49MB.</a:t>
            </a:r>
          </a:p>
          <a:p>
            <a:r>
              <a:rPr lang="en-US" sz="2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image contains one or two labeled instances of a vehicle.</a:t>
            </a:r>
          </a:p>
          <a:p>
            <a:r>
              <a:rPr lang="en-US" sz="2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vehicle data is stored in a two-column table, where the first column contains the image file paths and the second column contains the vehicle bounding boxes.</a:t>
            </a:r>
          </a:p>
          <a:p>
            <a:endParaRPr lang="en-US" sz="28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02957-3AA7-35E7-8151-D868A92AB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38" y="3973544"/>
            <a:ext cx="6156262" cy="24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9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2035-5E4F-519D-699C-8A4D28A6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233"/>
            <a:ext cx="10515600" cy="60387"/>
          </a:xfrm>
        </p:spPr>
        <p:txBody>
          <a:bodyPr>
            <a:normAutofit fontScale="90000"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8455-0AF2-65EE-9C0F-F4AB9C16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426"/>
            <a:ext cx="10515600" cy="5951160"/>
          </a:xfrm>
        </p:spPr>
        <p:txBody>
          <a:bodyPr/>
          <a:lstStyle/>
          <a:p>
            <a:pPr marL="0" indent="0">
              <a:buNone/>
            </a:pPr>
            <a:r>
              <a:rPr lang="en-US" sz="3500" b="1" i="0" u="sng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Organizing Data :</a:t>
            </a:r>
          </a:p>
          <a:p>
            <a:endParaRPr lang="en-US" sz="24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training, validation, and test sets. Select 60% of the data for training, 10% for validation, and the rest for testing the trained detector.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imageDatastore and boxLabelDatastore to create datastores for loading the image and label data during training and evaluation.</a:t>
            </a:r>
          </a:p>
          <a:p>
            <a:r>
              <a:rPr lang="en-US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amely </a:t>
            </a:r>
            <a:r>
              <a:rPr lang="en-IN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imdsTrain and bldsTrain for Training similarly we can do for                            validation and testing</a:t>
            </a:r>
            <a:endParaRPr lang="en-US" sz="24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image and box label datastores.</a:t>
            </a:r>
          </a:p>
          <a:p>
            <a:endParaRPr lang="en-IN" sz="24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1373B-86EC-166E-EAFF-E3CA23BF5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79" y="4635763"/>
            <a:ext cx="8638437" cy="9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7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8EED-CF1A-4D3C-B537-39748D91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75"/>
            <a:ext cx="10515600" cy="105655"/>
          </a:xfrm>
        </p:spPr>
        <p:txBody>
          <a:bodyPr>
            <a:normAutofit fontScale="90000"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8BEE-4123-7ABB-DA9F-2357B002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818"/>
            <a:ext cx="10515600" cy="5869145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Displaying one of the training images with box labels</a:t>
            </a:r>
          </a:p>
          <a:p>
            <a:endParaRPr lang="en-US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endParaRPr lang="en-US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endParaRPr lang="en-US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endParaRPr lang="en-US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endParaRPr lang="en-US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CE95D-7FAA-B456-7B47-7ECBDD45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59" y="1306705"/>
            <a:ext cx="7396600" cy="424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5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35D4-1C8F-FB3A-F824-73A33D01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en-IN" dirty="0"/>
              <a:t>Optimization techniques.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6BFB-4377-15BF-1F63-57559E48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/>
          <a:lstStyle/>
          <a:p>
            <a:r>
              <a:rPr lang="en-IN" dirty="0">
                <a:effectLst/>
              </a:rPr>
              <a:t>Exponentially Weighted </a:t>
            </a:r>
            <a:r>
              <a:rPr lang="en-IN" dirty="0"/>
              <a:t>M</a:t>
            </a:r>
            <a:r>
              <a:rPr lang="en-IN" dirty="0">
                <a:effectLst/>
              </a:rPr>
              <a:t>oving </a:t>
            </a:r>
            <a:r>
              <a:rPr lang="en-IN" dirty="0"/>
              <a:t>A</a:t>
            </a:r>
            <a:r>
              <a:rPr lang="en-IN" dirty="0">
                <a:effectLst/>
              </a:rPr>
              <a:t>verage.</a:t>
            </a:r>
          </a:p>
          <a:p>
            <a:pPr marL="0" indent="0">
              <a:buNone/>
            </a:pPr>
            <a:br>
              <a:rPr lang="en-IN" dirty="0">
                <a:effectLst/>
              </a:rPr>
            </a:br>
            <a:r>
              <a:rPr lang="en-IN" dirty="0">
                <a:effectLst/>
              </a:rPr>
              <a:t>		</a:t>
            </a:r>
            <a:r>
              <a:rPr lang="en-IN" dirty="0">
                <a:effectLst/>
                <a:latin typeface="KaTeX_Main"/>
              </a:rPr>
              <a:t>𝑣</a:t>
            </a:r>
            <a:r>
              <a:rPr lang="en-IN" baseline="-25000" dirty="0">
                <a:effectLst/>
                <a:latin typeface="KaTeX_Main"/>
              </a:rPr>
              <a:t>𝑡</a:t>
            </a:r>
            <a:r>
              <a:rPr lang="en-IN" dirty="0">
                <a:effectLst/>
                <a:latin typeface="KaTeX_Main"/>
              </a:rPr>
              <a:t>=𝛽𝑣</a:t>
            </a:r>
            <a:r>
              <a:rPr lang="en-IN" baseline="-25000" dirty="0">
                <a:effectLst/>
                <a:latin typeface="KaTeX_Main"/>
              </a:rPr>
              <a:t>𝑡−1</a:t>
            </a:r>
            <a:r>
              <a:rPr lang="en-IN" dirty="0">
                <a:effectLst/>
                <a:latin typeface="KaTeX_Main"/>
              </a:rPr>
              <a:t>+(1−𝛽)𝜃</a:t>
            </a:r>
            <a:r>
              <a:rPr lang="en-IN" baseline="-25000" dirty="0">
                <a:effectLst/>
                <a:latin typeface="KaTeX_Main"/>
              </a:rPr>
              <a:t>𝑡</a:t>
            </a:r>
            <a:r>
              <a:rPr lang="en-IN" dirty="0">
                <a:effectLst/>
                <a:latin typeface="KaTeX_Main"/>
              </a:rPr>
              <a:t>.</a:t>
            </a:r>
            <a:b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</a:b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KaTeX_Main"/>
            </a:endParaRPr>
          </a:p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KaTeX_Main"/>
              </a:rPr>
              <a:t>Where </a:t>
            </a:r>
            <a:r>
              <a:rPr lang="en-IN" dirty="0">
                <a:effectLst/>
                <a:latin typeface="KaTeX_Main"/>
              </a:rPr>
              <a:t>𝑣</a:t>
            </a:r>
            <a:r>
              <a:rPr lang="en-IN" baseline="-25000" dirty="0">
                <a:effectLst/>
                <a:latin typeface="KaTeX_Main"/>
              </a:rPr>
              <a:t>𝑡</a:t>
            </a:r>
            <a:r>
              <a:rPr lang="en-IN" dirty="0">
                <a:effectLst/>
                <a:latin typeface="KaTeX_Main"/>
              </a:rPr>
              <a:t>= average at time stamp “t”. 𝑣</a:t>
            </a:r>
            <a:r>
              <a:rPr lang="en-IN" baseline="-25000" dirty="0">
                <a:effectLst/>
                <a:latin typeface="KaTeX_Main"/>
              </a:rPr>
              <a:t>𝑡−1 is previous average.</a:t>
            </a:r>
            <a:endParaRPr lang="en-IN" dirty="0">
              <a:effectLst/>
              <a:latin typeface="KaTeX_Main"/>
            </a:endParaRPr>
          </a:p>
          <a:p>
            <a:pPr marL="0" indent="0">
              <a:buNone/>
            </a:pPr>
            <a:endParaRPr lang="en-IN" baseline="-25000" dirty="0">
              <a:effectLst/>
              <a:latin typeface="KaTeX_Main"/>
            </a:endParaRPr>
          </a:p>
          <a:p>
            <a:r>
              <a:rPr lang="en-IN" dirty="0">
                <a:effectLst/>
                <a:latin typeface="KaTeX_Main"/>
              </a:rPr>
              <a:t>𝛽 is hyper parameter, responsible for smoothness of the curve. </a:t>
            </a:r>
          </a:p>
          <a:p>
            <a:r>
              <a:rPr lang="en-IN" dirty="0">
                <a:effectLst/>
                <a:latin typeface="KaTeX_Main"/>
              </a:rPr>
              <a:t>0&lt;𝛽&lt;1.</a:t>
            </a:r>
          </a:p>
          <a:p>
            <a:r>
              <a:rPr lang="en-IN" dirty="0">
                <a:effectLst/>
                <a:latin typeface="KaTeX_Main"/>
              </a:rPr>
              <a:t>𝜃</a:t>
            </a:r>
            <a:r>
              <a:rPr lang="en-IN" baseline="-25000" dirty="0">
                <a:effectLst/>
                <a:latin typeface="KaTeX_Main"/>
              </a:rPr>
              <a:t>𝑡</a:t>
            </a:r>
            <a:r>
              <a:rPr lang="en-IN" dirty="0">
                <a:effectLst/>
                <a:latin typeface="KaTeX_Main"/>
              </a:rPr>
              <a:t> is new data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41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B915-62AC-FC81-1559-CE8E8EBE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050"/>
            <a:ext cx="10515600" cy="188519"/>
          </a:xfrm>
        </p:spPr>
        <p:txBody>
          <a:bodyPr>
            <a:normAutofit fontScale="90000"/>
          </a:bodyPr>
          <a:lstStyle/>
          <a:p>
            <a:r>
              <a:rPr lang="en-US" sz="3900" b="1" i="0" u="sng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YOLO v2 Object Detection Network</a:t>
            </a:r>
            <a:br>
              <a:rPr lang="en-US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E3CD-358E-822D-2972-1BFDB4D3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131495"/>
            <a:ext cx="10515600" cy="5407418"/>
          </a:xfrm>
        </p:spPr>
        <p:txBody>
          <a:bodyPr/>
          <a:lstStyle/>
          <a:p>
            <a:endParaRPr lang="en-US" sz="24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YOLO v2 object detection network is composed of two subnetworks. 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feature extraction network followed by a detection network. 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we are using ResNet-50(Pretrained CNN) for feature extraction. </a:t>
            </a:r>
          </a:p>
          <a:p>
            <a:endParaRPr lang="en-US" sz="24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sub-network is a small CNN compared to the feature extraction network and is composed of a few convolutional layers and layers specific for YOLO v2.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 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yolov2Layers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(CV tool box) function to create a YOLO v2 object detection network automatically given a pretrained ResNet-50 feature extraction network. yolov2Layers requires you to specify several inputs that parameterize a YOLO v2 network</a:t>
            </a:r>
          </a:p>
          <a:p>
            <a:endParaRPr lang="en-US" sz="24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93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489D9F-9DAB-01C7-0649-01332C1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487344-212F-426D-B099-A36001EBD7D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146300"/>
            <a:ext cx="8467725" cy="3155950"/>
          </a:xfrm>
        </p:spPr>
      </p:pic>
    </p:spTree>
    <p:extLst>
      <p:ext uri="{BB962C8B-B14F-4D97-AF65-F5344CB8AC3E}">
        <p14:creationId xmlns:p14="http://schemas.microsoft.com/office/powerpoint/2010/main" val="2731360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3F13-DBFF-ECBF-340B-425C0413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80975"/>
            <a:ext cx="10515600" cy="847725"/>
          </a:xfrm>
        </p:spPr>
        <p:txBody>
          <a:bodyPr/>
          <a:lstStyle/>
          <a:p>
            <a:r>
              <a:rPr lang="en-IN" dirty="0"/>
              <a:t>Resnet-50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ED62-E550-E24B-FAAA-E7E4B265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152525"/>
            <a:ext cx="11010900" cy="5219701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ResNet-50 consists of multiple layers organized in a deep convolutional neural network architecture.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Input Layer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is the first layer of the network, which receives the input image data. In ResNet-50, the input size is typically 224x224 pixels with three color channels (RGB).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Convolutional Layers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ResNet-50 contains several convolutional layers, which perform feature extraction by applying convolutional filters to the input image. These layers are responsible for detecting edges, textures, and other low-level features.</a:t>
            </a: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7565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D6E2-5A40-B806-7185-FD564E3D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495300"/>
            <a:ext cx="11153775" cy="594360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Pooling Layers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ResNet-50 includes pooling layers, typically max pooling, which downsample the feature maps to reduce spatial dimensions while preserving important features.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Fully Connected Layers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At the end of the network, ResNet-50 typically includes one or more fully connected layers followed by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softmax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activation function. These layers perform classification by mapping the extracted features to the output classes.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F9471-F19C-6548-B679-56E27A41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61" y="3467100"/>
            <a:ext cx="8831264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61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0ADC7B-6A57-C2A7-268A-49CE0A7DC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390525"/>
            <a:ext cx="11420475" cy="5786438"/>
          </a:xfrm>
        </p:spPr>
        <p:txBody>
          <a:bodyPr/>
          <a:lstStyle/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Now we select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"activation_40_relu”, 141</a:t>
            </a:r>
            <a:r>
              <a:rPr lang="en-US" b="0" i="0" baseline="30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Layer as the feature extraction layer. Specifically, we'll replace the layers after "activation_40_relu" with the detection subnetwork.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Creating YOLO V2 sub-Network this only of 9 layers consisting Convolution2DLayer, BatchNormalizationLayer, ReLULayer, YOLv2TransformLayer and YOLOv2OutputLayer.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Making overall Network of 150 Layers.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CD60BE-85BD-81A1-4B85-B1E9D319F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10150" y="-444387"/>
            <a:ext cx="2171700" cy="104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7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3EE3-F2D5-0872-9547-ECD6CBD7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175"/>
            <a:ext cx="10515600" cy="553878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need to preprocess the training and validation data before training.</a:t>
            </a:r>
          </a:p>
          <a:p>
            <a:r>
              <a:rPr lang="en-IN" dirty="0"/>
              <a:t>Preprocessing includes image resizing to input layer size of network.</a:t>
            </a:r>
          </a:p>
          <a:p>
            <a:r>
              <a:rPr lang="en-IN" b="1" dirty="0"/>
              <a:t>Training the Network </a:t>
            </a:r>
          </a:p>
          <a:p>
            <a:r>
              <a:rPr lang="en-IN" dirty="0"/>
              <a:t>Now, we need to train the network. Here, we are keeping training options as.</a:t>
            </a:r>
          </a:p>
          <a:p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1)We will change solver keeping other parameters constant.</a:t>
            </a:r>
          </a:p>
          <a:p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1.1)</a:t>
            </a:r>
          </a:p>
          <a:p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Solver = </a:t>
            </a:r>
            <a:r>
              <a:rPr lang="en-IN" dirty="0">
                <a:latin typeface="Menlo"/>
              </a:rPr>
              <a:t>SGDM</a:t>
            </a:r>
            <a:endParaRPr lang="en-IN" b="0" i="0" dirty="0">
              <a:effectLst/>
              <a:latin typeface="Menlo"/>
            </a:endParaRPr>
          </a:p>
          <a:p>
            <a:r>
              <a:rPr lang="en-IN" b="0" i="0" u="none" strike="noStrike" dirty="0">
                <a:effectLst/>
                <a:latin typeface="Menlo"/>
              </a:rPr>
              <a:t>MiniBatchSize</a:t>
            </a:r>
            <a:r>
              <a:rPr lang="en-IN" b="0" i="0" u="none" strike="noStrike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= </a:t>
            </a:r>
            <a:r>
              <a:rPr lang="en-IN" b="0" i="0" dirty="0">
                <a:solidFill>
                  <a:srgbClr val="212121"/>
                </a:solidFill>
                <a:effectLst/>
                <a:latin typeface="Menlo"/>
              </a:rPr>
              <a:t>16</a:t>
            </a:r>
          </a:p>
          <a:p>
            <a:r>
              <a:rPr lang="en-IN" b="0" i="0" u="none" strike="noStrike" dirty="0">
                <a:effectLst/>
                <a:latin typeface="Menlo"/>
              </a:rPr>
              <a:t>InitialLearnRate = </a:t>
            </a:r>
            <a:r>
              <a:rPr lang="en-IN" b="0" i="0" dirty="0">
                <a:solidFill>
                  <a:srgbClr val="212121"/>
                </a:solidFill>
                <a:effectLst/>
                <a:latin typeface="Menlo"/>
              </a:rPr>
              <a:t>1e-3</a:t>
            </a:r>
          </a:p>
          <a:p>
            <a:r>
              <a:rPr lang="en-IN" b="0" i="0" u="none" strike="noStrike" dirty="0">
                <a:effectLst/>
                <a:latin typeface="Menlo"/>
              </a:rPr>
              <a:t>MaxEpochs =</a:t>
            </a:r>
            <a:r>
              <a:rPr lang="en-IN" u="none" strike="noStrike" dirty="0">
                <a:latin typeface="Menlo"/>
              </a:rPr>
              <a:t> </a:t>
            </a:r>
            <a:r>
              <a:rPr lang="en-IN" b="0" i="0" dirty="0">
                <a:solidFill>
                  <a:srgbClr val="212121"/>
                </a:solidFill>
                <a:effectLst/>
                <a:latin typeface="Menlo"/>
              </a:rPr>
              <a:t>20</a:t>
            </a:r>
          </a:p>
          <a:p>
            <a:r>
              <a:rPr lang="en-IN" dirty="0">
                <a:solidFill>
                  <a:srgbClr val="212121"/>
                </a:solidFill>
                <a:latin typeface="Menlo"/>
              </a:rPr>
              <a:t>Validation frequency = 50 iteration.</a:t>
            </a:r>
            <a:endParaRPr lang="en-IN" b="0" i="0" dirty="0">
              <a:solidFill>
                <a:srgbClr val="212121"/>
              </a:solidFill>
              <a:effectLst/>
              <a:latin typeface="Menl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361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20D5-CC0C-2A0E-CE9B-E30B6B7D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374650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IN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189A3-DCD9-772B-128C-C77E5DA6A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7" t="6476" r="20020" b="17377"/>
          <a:stretch/>
        </p:blipFill>
        <p:spPr>
          <a:xfrm>
            <a:off x="1104900" y="1428750"/>
            <a:ext cx="2200275" cy="21538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C37C82-FAB8-F249-6450-482E42CC88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7528" r="19226" b="16324"/>
          <a:stretch/>
        </p:blipFill>
        <p:spPr>
          <a:xfrm>
            <a:off x="4667249" y="1428750"/>
            <a:ext cx="2200275" cy="2153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DD488-F1D3-2682-D1FF-0356FEDFD3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678" r="19226" b="17324"/>
          <a:stretch/>
        </p:blipFill>
        <p:spPr>
          <a:xfrm>
            <a:off x="7786689" y="1428749"/>
            <a:ext cx="2200276" cy="2153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639EFF-82F4-00E3-00D0-637349283FE5}"/>
              </a:ext>
            </a:extLst>
          </p:cNvPr>
          <p:cNvSpPr txBox="1"/>
          <p:nvPr/>
        </p:nvSpPr>
        <p:spPr>
          <a:xfrm>
            <a:off x="947737" y="4219574"/>
            <a:ext cx="10296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Training Time elapse = 22min 30 sec</a:t>
            </a:r>
          </a:p>
          <a:p>
            <a:r>
              <a:rPr lang="en-IN" sz="2800" dirty="0"/>
              <a:t>FinalvalidationRSME = 0.7517</a:t>
            </a:r>
          </a:p>
          <a:p>
            <a:r>
              <a:rPr lang="en-IN" sz="2800" dirty="0"/>
              <a:t>FinaltrainingRSME = 0.4282 </a:t>
            </a:r>
          </a:p>
        </p:txBody>
      </p:sp>
    </p:spTree>
    <p:extLst>
      <p:ext uri="{BB962C8B-B14F-4D97-AF65-F5344CB8AC3E}">
        <p14:creationId xmlns:p14="http://schemas.microsoft.com/office/powerpoint/2010/main" val="314820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E22A-BF20-02FC-3696-81255B0C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313BF-C865-7C97-8099-27DA81D0F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8" y="365124"/>
            <a:ext cx="11443123" cy="6127751"/>
          </a:xfrm>
        </p:spPr>
      </p:pic>
    </p:spTree>
    <p:extLst>
      <p:ext uri="{BB962C8B-B14F-4D97-AF65-F5344CB8AC3E}">
        <p14:creationId xmlns:p14="http://schemas.microsoft.com/office/powerpoint/2010/main" val="2069864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FAB1-5A85-B7DA-3A60-53F93E20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867400"/>
          </a:xfrm>
        </p:spPr>
        <p:txBody>
          <a:bodyPr/>
          <a:lstStyle/>
          <a:p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1.2)</a:t>
            </a:r>
          </a:p>
          <a:p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Solver = </a:t>
            </a:r>
            <a:r>
              <a:rPr lang="en-IN" b="0" i="0" u="none" strike="noStrike" dirty="0">
                <a:effectLst/>
                <a:latin typeface="Menlo"/>
              </a:rPr>
              <a:t>rmsprop</a:t>
            </a:r>
            <a:endParaRPr lang="en-IN" b="0" i="0" dirty="0">
              <a:effectLst/>
              <a:latin typeface="Menlo"/>
            </a:endParaRPr>
          </a:p>
          <a:p>
            <a:r>
              <a:rPr lang="en-IN" b="0" i="0" u="none" strike="noStrike" dirty="0">
                <a:effectLst/>
                <a:latin typeface="Menlo"/>
              </a:rPr>
              <a:t>MiniBatchSize</a:t>
            </a:r>
            <a:r>
              <a:rPr lang="en-IN" b="0" i="0" u="none" strike="noStrike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= </a:t>
            </a:r>
            <a:r>
              <a:rPr lang="en-IN" b="0" i="0" dirty="0">
                <a:solidFill>
                  <a:srgbClr val="212121"/>
                </a:solidFill>
                <a:effectLst/>
                <a:latin typeface="Menlo"/>
              </a:rPr>
              <a:t>16</a:t>
            </a:r>
          </a:p>
          <a:p>
            <a:r>
              <a:rPr lang="en-IN" b="0" i="0" u="none" strike="noStrike" dirty="0">
                <a:effectLst/>
                <a:latin typeface="Menlo"/>
              </a:rPr>
              <a:t>InitialLearnRate = </a:t>
            </a:r>
            <a:r>
              <a:rPr lang="en-IN" b="0" i="0" dirty="0">
                <a:solidFill>
                  <a:srgbClr val="212121"/>
                </a:solidFill>
                <a:effectLst/>
                <a:latin typeface="Menlo"/>
              </a:rPr>
              <a:t>1e-3</a:t>
            </a:r>
          </a:p>
          <a:p>
            <a:r>
              <a:rPr lang="en-IN" b="0" i="0" u="none" strike="noStrike" dirty="0">
                <a:effectLst/>
                <a:latin typeface="Menlo"/>
              </a:rPr>
              <a:t>MaxEpochs =</a:t>
            </a:r>
            <a:r>
              <a:rPr lang="en-IN" u="none" strike="noStrike" dirty="0">
                <a:latin typeface="Menlo"/>
              </a:rPr>
              <a:t> </a:t>
            </a:r>
            <a:r>
              <a:rPr lang="en-IN" b="0" i="0" dirty="0">
                <a:solidFill>
                  <a:srgbClr val="212121"/>
                </a:solidFill>
                <a:effectLst/>
                <a:latin typeface="Menlo"/>
              </a:rPr>
              <a:t>20</a:t>
            </a:r>
          </a:p>
          <a:p>
            <a:r>
              <a:rPr lang="en-IN" dirty="0">
                <a:solidFill>
                  <a:srgbClr val="212121"/>
                </a:solidFill>
                <a:latin typeface="Menlo"/>
              </a:rPr>
              <a:t>Validation frequency = 50 iteration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BCBA2-9B79-355E-A53F-242089C859F8}"/>
              </a:ext>
            </a:extLst>
          </p:cNvPr>
          <p:cNvSpPr txBox="1"/>
          <p:nvPr/>
        </p:nvSpPr>
        <p:spPr>
          <a:xfrm>
            <a:off x="6276975" y="542925"/>
            <a:ext cx="54673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Training Time elapse = 22min 58 sec</a:t>
            </a:r>
          </a:p>
          <a:p>
            <a:r>
              <a:rPr lang="en-IN" sz="2800" dirty="0"/>
              <a:t>FinalvalidationRSME = 0.7272</a:t>
            </a:r>
          </a:p>
          <a:p>
            <a:r>
              <a:rPr lang="en-IN" sz="2800" dirty="0"/>
              <a:t>FinaltrainingRSME = 0.3016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776D3-1B21-60EE-D706-A2147617A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t="5886" r="20023" b="16663"/>
          <a:stretch/>
        </p:blipFill>
        <p:spPr>
          <a:xfrm>
            <a:off x="1571624" y="3790950"/>
            <a:ext cx="2152651" cy="2190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987249-B432-E450-1748-83ADCB5D6A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8" t="5712" r="19757" b="16837"/>
          <a:stretch/>
        </p:blipFill>
        <p:spPr>
          <a:xfrm>
            <a:off x="4943474" y="3724275"/>
            <a:ext cx="2152651" cy="2190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30272A-4320-8ADF-45CB-CB3A2A520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3724275"/>
            <a:ext cx="2090755" cy="20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34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2B9-F9E6-2CCF-E7E6-44903C67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38BD1-16D1-9A8E-4EC2-49DEB0191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5" y="263525"/>
            <a:ext cx="11455689" cy="6089650"/>
          </a:xfrm>
        </p:spPr>
      </p:pic>
    </p:spTree>
    <p:extLst>
      <p:ext uri="{BB962C8B-B14F-4D97-AF65-F5344CB8AC3E}">
        <p14:creationId xmlns:p14="http://schemas.microsoft.com/office/powerpoint/2010/main" val="174321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2AB4-B6ED-4487-17A2-B32C17D61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550"/>
            <a:ext cx="10515600" cy="6089650"/>
          </a:xfrm>
        </p:spPr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𝑣</a:t>
            </a:r>
            <a:r>
              <a:rPr lang="en-IN" b="0" i="0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0​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=0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𝑣</a:t>
            </a:r>
            <a:r>
              <a:rPr lang="el-GR" baseline="-25000" dirty="0">
                <a:effectLst/>
              </a:rPr>
              <a:t>1</a:t>
            </a:r>
            <a:r>
              <a:rPr lang="el-GR" dirty="0">
                <a:effectLst/>
              </a:rPr>
              <a:t>​=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𝛽𝑣 </a:t>
            </a:r>
            <a:r>
              <a:rPr lang="el-GR" baseline="-25000" dirty="0">
                <a:effectLst/>
              </a:rPr>
              <a:t>0</a:t>
            </a:r>
            <a:r>
              <a:rPr lang="el-GR" dirty="0">
                <a:effectLst/>
              </a:rPr>
              <a:t>​+(1−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𝛽</a:t>
            </a:r>
            <a:r>
              <a:rPr lang="el-GR" dirty="0">
                <a:effectLst/>
              </a:rPr>
              <a:t>)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𝜃</a:t>
            </a:r>
            <a:r>
              <a:rPr lang="el-GR" b="0" i="0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1​</a:t>
            </a:r>
            <a:endParaRPr lang="en-IN" b="0" i="0" baseline="-25000" dirty="0">
              <a:solidFill>
                <a:srgbClr val="0D0D0D"/>
              </a:solidFill>
              <a:effectLst/>
              <a:highlight>
                <a:srgbClr val="FFFFFF"/>
              </a:highlight>
              <a:latin typeface="KaTeX_Main"/>
            </a:endParaRP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𝑣</a:t>
            </a:r>
            <a:r>
              <a:rPr lang="en-IN" b="0" i="0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2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=𝛽𝑣</a:t>
            </a:r>
            <a:r>
              <a:rPr lang="en-IN" b="0" i="0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1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+(1−𝛽)𝜃</a:t>
            </a:r>
            <a:r>
              <a:rPr lang="en-IN" b="0" i="0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2</a:t>
            </a:r>
            <a:endParaRPr lang="en-IN" baseline="-25000" dirty="0">
              <a:solidFill>
                <a:srgbClr val="0D0D0D"/>
              </a:solidFill>
              <a:highlight>
                <a:srgbClr val="FFFFFF"/>
              </a:highlight>
              <a:latin typeface="KaTeX_Main"/>
            </a:endParaRP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𝑣</a:t>
            </a:r>
            <a:r>
              <a:rPr lang="el-GR" baseline="-25000" dirty="0">
                <a:effectLst/>
              </a:rPr>
              <a:t>3</a:t>
            </a:r>
            <a:r>
              <a:rPr lang="el-GR" dirty="0">
                <a:effectLst/>
              </a:rPr>
              <a:t>​=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𝛽𝑣</a:t>
            </a:r>
            <a:r>
              <a:rPr lang="el-GR" baseline="-25000" dirty="0">
                <a:effectLst/>
              </a:rPr>
              <a:t>2</a:t>
            </a:r>
            <a:r>
              <a:rPr lang="el-GR" dirty="0">
                <a:effectLst/>
              </a:rPr>
              <a:t>​+(1−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𝛽</a:t>
            </a:r>
            <a:r>
              <a:rPr lang="el-GR" dirty="0">
                <a:effectLst/>
              </a:rPr>
              <a:t>)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𝜃</a:t>
            </a:r>
            <a:r>
              <a:rPr lang="el-GR" b="0" i="0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3​</a:t>
            </a:r>
            <a:br>
              <a:rPr lang="el-G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</a:b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KaTeX_Main"/>
            </a:endParaRP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𝑣</a:t>
            </a:r>
            <a:r>
              <a:rPr lang="en-IN" b="0" i="1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t</a:t>
            </a:r>
            <a:r>
              <a:rPr lang="en-IN" b="0" i="0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​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=(1 − 𝛽</a:t>
            </a:r>
            <a:r>
              <a:rPr lang="el-G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)</a:t>
            </a:r>
            <a:r>
              <a:rPr lang="el-G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Size1"/>
              </a:rPr>
              <a:t>(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𝑣</a:t>
            </a:r>
            <a:r>
              <a:rPr lang="en-IN" b="0" i="1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​ + 𝛽</a:t>
            </a:r>
            <a:r>
              <a:rPr lang="el-GR" b="0" i="0" baseline="30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1</a:t>
            </a:r>
            <a:r>
              <a:rPr lang="en-IN" b="0" i="0" baseline="30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𝑣</a:t>
            </a:r>
            <a:r>
              <a:rPr lang="en-IN" b="0" i="1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t</a:t>
            </a:r>
            <a:r>
              <a:rPr lang="en-IN" b="0" i="0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−1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​ + 𝛽</a:t>
            </a:r>
            <a:r>
              <a:rPr lang="el-GR" b="0" i="0" baseline="30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2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𝑣</a:t>
            </a:r>
            <a:r>
              <a:rPr lang="en-IN" b="0" i="1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t</a:t>
            </a:r>
            <a:r>
              <a:rPr lang="en-IN" b="0" i="0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−2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​ +…+ 𝛽</a:t>
            </a:r>
            <a:r>
              <a:rPr lang="en-IN" b="0" i="1" baseline="30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𝑣</a:t>
            </a:r>
            <a:r>
              <a:rPr lang="el-GR" b="0" i="0" baseline="-25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0​</a:t>
            </a:r>
            <a:r>
              <a:rPr lang="el-G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Size1"/>
              </a:rPr>
              <a:t>)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Size1"/>
              </a:rPr>
              <a:t>.</a:t>
            </a:r>
          </a:p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KaTeX_Size1"/>
              </a:rPr>
              <a:t>Here we can see that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𝛽 power increases for older dat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KaTeX_Main"/>
              </a:rPr>
              <a:t>a points thus, they are given less weightage.   </a:t>
            </a:r>
          </a:p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KaTeX_Main"/>
              </a:rPr>
              <a:t>Now, if we give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𝛽=0.9 is considered for better results. As curve will be smooth.  </a:t>
            </a: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KaTeX_Mai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183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507334-C4C8-41E4-898A-65FD358E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>
            <a:normAutofit fontScale="97500"/>
          </a:bodyPr>
          <a:lstStyle/>
          <a:p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1.3)</a:t>
            </a:r>
          </a:p>
          <a:p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Solver = ADAM</a:t>
            </a:r>
            <a:endParaRPr lang="en-IN" b="0" i="0" dirty="0">
              <a:effectLst/>
              <a:latin typeface="Menlo"/>
            </a:endParaRPr>
          </a:p>
          <a:p>
            <a:r>
              <a:rPr lang="en-IN" b="0" i="0" u="none" strike="noStrike" dirty="0">
                <a:effectLst/>
                <a:latin typeface="Menlo"/>
              </a:rPr>
              <a:t>MiniBatchSize</a:t>
            </a:r>
            <a:r>
              <a:rPr lang="en-IN" b="0" i="0" u="none" strike="noStrike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= </a:t>
            </a:r>
            <a:r>
              <a:rPr lang="en-IN" b="0" i="0" dirty="0">
                <a:solidFill>
                  <a:srgbClr val="212121"/>
                </a:solidFill>
                <a:effectLst/>
                <a:latin typeface="Menlo"/>
              </a:rPr>
              <a:t>16</a:t>
            </a:r>
          </a:p>
          <a:p>
            <a:r>
              <a:rPr lang="en-IN" b="0" i="0" u="none" strike="noStrike" dirty="0">
                <a:effectLst/>
                <a:latin typeface="Menlo"/>
              </a:rPr>
              <a:t>InitialLearnRate = </a:t>
            </a:r>
            <a:r>
              <a:rPr lang="en-IN" b="0" i="0" dirty="0">
                <a:solidFill>
                  <a:srgbClr val="212121"/>
                </a:solidFill>
                <a:effectLst/>
                <a:latin typeface="Menlo"/>
              </a:rPr>
              <a:t>1e-3</a:t>
            </a:r>
          </a:p>
          <a:p>
            <a:r>
              <a:rPr lang="en-IN" b="0" i="0" u="none" strike="noStrike" dirty="0">
                <a:effectLst/>
                <a:latin typeface="Menlo"/>
              </a:rPr>
              <a:t>MaxEpochs =</a:t>
            </a:r>
            <a:r>
              <a:rPr lang="en-IN" u="none" strike="noStrike" dirty="0">
                <a:latin typeface="Menlo"/>
              </a:rPr>
              <a:t> </a:t>
            </a:r>
            <a:r>
              <a:rPr lang="en-IN" b="0" i="0" dirty="0">
                <a:solidFill>
                  <a:srgbClr val="212121"/>
                </a:solidFill>
                <a:effectLst/>
                <a:latin typeface="Menlo"/>
              </a:rPr>
              <a:t>20</a:t>
            </a:r>
          </a:p>
          <a:p>
            <a:r>
              <a:rPr lang="en-IN" dirty="0">
                <a:solidFill>
                  <a:srgbClr val="212121"/>
                </a:solidFill>
                <a:latin typeface="Menlo"/>
              </a:rPr>
              <a:t>Validation frequency = 50 iteration.</a:t>
            </a:r>
            <a:endParaRPr lang="en-IN" b="0" i="0" dirty="0">
              <a:solidFill>
                <a:srgbClr val="212121"/>
              </a:solidFill>
              <a:effectLst/>
              <a:latin typeface="Menlo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2F5C5-F993-7C35-F861-0C88E041E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97" y="3774272"/>
            <a:ext cx="2090755" cy="2090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6340C4-86BE-BE25-5025-46CC03762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7" t="9668" r="19757" b="16416"/>
          <a:stretch/>
        </p:blipFill>
        <p:spPr>
          <a:xfrm>
            <a:off x="8023626" y="3774272"/>
            <a:ext cx="2171700" cy="2090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E3FC0A-90B1-8074-AFEA-E61E620E4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22" y="3774271"/>
            <a:ext cx="2090755" cy="2090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5AB826-2165-9B86-A10D-795DC110871E}"/>
              </a:ext>
            </a:extLst>
          </p:cNvPr>
          <p:cNvSpPr txBox="1"/>
          <p:nvPr/>
        </p:nvSpPr>
        <p:spPr>
          <a:xfrm>
            <a:off x="6096000" y="787891"/>
            <a:ext cx="54959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Training Time elapse = 22min 42 sec</a:t>
            </a:r>
          </a:p>
          <a:p>
            <a:r>
              <a:rPr lang="en-IN" sz="2800" dirty="0"/>
              <a:t>FinalvalidationRSME = 0.6596</a:t>
            </a:r>
          </a:p>
          <a:p>
            <a:r>
              <a:rPr lang="en-IN" sz="2800" dirty="0"/>
              <a:t>FinaltrainingRSME = 0.2516 </a:t>
            </a:r>
          </a:p>
        </p:txBody>
      </p:sp>
    </p:spTree>
    <p:extLst>
      <p:ext uri="{BB962C8B-B14F-4D97-AF65-F5344CB8AC3E}">
        <p14:creationId xmlns:p14="http://schemas.microsoft.com/office/powerpoint/2010/main" val="3011394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7A2C-8F33-C35E-55C7-785E91E6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4B1662-80FF-9FFF-707F-E91857EE7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0" y="206374"/>
            <a:ext cx="11641859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1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04DE-1FFF-3A02-C081-3952D5E8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34C4-85BD-FDAD-DCCA-206FC449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543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2D03-D695-02C4-1DF8-CB35BE66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231776"/>
            <a:ext cx="10515600" cy="587374"/>
          </a:xfrm>
        </p:spPr>
        <p:txBody>
          <a:bodyPr>
            <a:normAutofit/>
          </a:bodyPr>
          <a:lstStyle/>
          <a:p>
            <a:r>
              <a:rPr lang="en-IN" sz="2800" dirty="0"/>
              <a:t>2)Now we will change mini-batch size.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43D7-D396-A35B-5057-4C105B3F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IN" dirty="0"/>
              <a:t>2.1)</a:t>
            </a:r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 </a:t>
            </a:r>
          </a:p>
          <a:p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Solver = ADAM</a:t>
            </a:r>
            <a:endParaRPr lang="en-IN" b="0" i="0" dirty="0">
              <a:effectLst/>
              <a:latin typeface="Menlo"/>
            </a:endParaRPr>
          </a:p>
          <a:p>
            <a:r>
              <a:rPr lang="en-IN" b="0" i="0" u="none" strike="noStrike" dirty="0">
                <a:effectLst/>
                <a:latin typeface="Menlo"/>
              </a:rPr>
              <a:t>MiniBatchSize</a:t>
            </a:r>
            <a:r>
              <a:rPr lang="en-IN" b="0" i="0" u="none" strike="noStrike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IN" u="none" strike="noStrike" dirty="0">
                <a:solidFill>
                  <a:srgbClr val="212121"/>
                </a:solidFill>
                <a:latin typeface="Menlo"/>
              </a:rPr>
              <a:t>= </a:t>
            </a:r>
            <a:r>
              <a:rPr lang="en-IN" b="0" i="0" dirty="0">
                <a:solidFill>
                  <a:srgbClr val="212121"/>
                </a:solidFill>
                <a:effectLst/>
                <a:latin typeface="Menlo"/>
              </a:rPr>
              <a:t>10</a:t>
            </a:r>
          </a:p>
          <a:p>
            <a:r>
              <a:rPr lang="en-IN" b="0" i="0" u="none" strike="noStrike" dirty="0">
                <a:effectLst/>
                <a:latin typeface="Menlo"/>
              </a:rPr>
              <a:t>InitialLearnRate = </a:t>
            </a:r>
            <a:r>
              <a:rPr lang="en-IN" b="0" i="0" dirty="0">
                <a:solidFill>
                  <a:srgbClr val="212121"/>
                </a:solidFill>
                <a:effectLst/>
                <a:latin typeface="Menlo"/>
              </a:rPr>
              <a:t>1e-3</a:t>
            </a:r>
          </a:p>
          <a:p>
            <a:r>
              <a:rPr lang="en-IN" b="0" i="0" u="none" strike="noStrike" dirty="0">
                <a:effectLst/>
                <a:latin typeface="Menlo"/>
              </a:rPr>
              <a:t>MaxEpochs =</a:t>
            </a:r>
            <a:r>
              <a:rPr lang="en-IN" u="none" strike="noStrike" dirty="0">
                <a:latin typeface="Menlo"/>
              </a:rPr>
              <a:t> </a:t>
            </a:r>
            <a:r>
              <a:rPr lang="en-IN" b="0" i="0" dirty="0">
                <a:solidFill>
                  <a:srgbClr val="212121"/>
                </a:solidFill>
                <a:effectLst/>
                <a:latin typeface="Menlo"/>
              </a:rPr>
              <a:t>20</a:t>
            </a:r>
          </a:p>
          <a:p>
            <a:r>
              <a:rPr lang="en-IN" dirty="0">
                <a:solidFill>
                  <a:srgbClr val="212121"/>
                </a:solidFill>
                <a:latin typeface="Menlo"/>
              </a:rPr>
              <a:t>Validation frequency = 50 iteration.</a:t>
            </a:r>
            <a:endParaRPr lang="en-IN" b="0" i="0" dirty="0">
              <a:solidFill>
                <a:srgbClr val="212121"/>
              </a:solidFill>
              <a:effectLst/>
              <a:latin typeface="Menlo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13F68-1EBF-121D-2D22-753BC5952996}"/>
              </a:ext>
            </a:extLst>
          </p:cNvPr>
          <p:cNvSpPr txBox="1"/>
          <p:nvPr/>
        </p:nvSpPr>
        <p:spPr>
          <a:xfrm>
            <a:off x="6096000" y="1148060"/>
            <a:ext cx="5715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Training Time elapse = 23min 42 sec</a:t>
            </a:r>
          </a:p>
          <a:p>
            <a:r>
              <a:rPr lang="en-IN" sz="2800" dirty="0"/>
              <a:t>FinalvalidationRSME = 0.68167</a:t>
            </a:r>
          </a:p>
          <a:p>
            <a:r>
              <a:rPr lang="en-IN" sz="2800" dirty="0"/>
              <a:t>FinaltrainingRSME = 0.2413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42018-A8E3-4439-05BD-DE9F62348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3974297"/>
            <a:ext cx="2090755" cy="2090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7149D-B133-C29F-DCEF-6F149ACA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22" y="3974297"/>
            <a:ext cx="2090755" cy="20907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59E109-2F05-EA2B-4C59-F898291D3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97" y="3974297"/>
            <a:ext cx="2090755" cy="20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91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3C6F-AB8D-0EE3-F1D6-EAB27D52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EBA99-3700-EA16-3952-B66CFEFD8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9" y="285749"/>
            <a:ext cx="11505335" cy="6029325"/>
          </a:xfrm>
        </p:spPr>
      </p:pic>
    </p:spTree>
    <p:extLst>
      <p:ext uri="{BB962C8B-B14F-4D97-AF65-F5344CB8AC3E}">
        <p14:creationId xmlns:p14="http://schemas.microsoft.com/office/powerpoint/2010/main" val="148929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D66A6-A78B-FF92-6005-AE682F5BE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6" t="11503" r="9556" b="11888"/>
          <a:stretch/>
        </p:blipFill>
        <p:spPr>
          <a:xfrm>
            <a:off x="1971675" y="733424"/>
            <a:ext cx="8002336" cy="4791077"/>
          </a:xfrm>
        </p:spPr>
      </p:pic>
    </p:spTree>
    <p:extLst>
      <p:ext uri="{BB962C8B-B14F-4D97-AF65-F5344CB8AC3E}">
        <p14:creationId xmlns:p14="http://schemas.microsoft.com/office/powerpoint/2010/main" val="396407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F725-7592-C854-6CDA-C3B6C73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238125"/>
            <a:ext cx="10915650" cy="6162675"/>
          </a:xfrm>
        </p:spPr>
        <p:txBody>
          <a:bodyPr/>
          <a:lstStyle/>
          <a:p>
            <a:r>
              <a:rPr lang="en-IN" b="1" dirty="0">
                <a:solidFill>
                  <a:srgbClr val="04003F"/>
                </a:solidFill>
                <a:effectLst/>
                <a:highlight>
                  <a:srgbClr val="FFFFFF"/>
                </a:highlight>
                <a:latin typeface="Barlow Condensed" panose="00000506000000000000" pitchFamily="2" charset="0"/>
              </a:rPr>
              <a:t>Introduction to Gradient Descent</a:t>
            </a:r>
          </a:p>
          <a:p>
            <a:r>
              <a:rPr lang="en-US" b="0" i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Gradient descent is an optimization algorithm that’s used  when training a machine learning model. </a:t>
            </a:r>
          </a:p>
          <a:p>
            <a:r>
              <a:rPr lang="en-US" b="0" i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It’s based on a convex function and tweaks its parameters iteratively to minimize a given function to its local minimum.</a:t>
            </a:r>
          </a:p>
          <a:p>
            <a:r>
              <a:rPr lang="en-US" b="0" i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 gradient simply measures the change in all weights with regard to the change in error.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EB675-3CD9-4E6B-8429-E0F7585FF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3186112"/>
            <a:ext cx="4029075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6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B034F7-AC3D-AEE4-A0A6-B8382245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666750"/>
            <a:ext cx="10839450" cy="5867400"/>
          </a:xfrm>
        </p:spPr>
        <p:txBody>
          <a:bodyPr/>
          <a:lstStyle/>
          <a:p>
            <a:r>
              <a:rPr lang="en-US" b="0" i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You can also think of a gradient as the slope of a function. The higher the gradient, the steeper the slope and the faster a model can learn. </a:t>
            </a:r>
          </a:p>
          <a:p>
            <a:r>
              <a:rPr lang="en-US" b="0" i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But if the slope is zero, the model stops learning. In mathematical terms, a gradient is a partial derivative with respect to its inputs.</a:t>
            </a:r>
            <a:endParaRPr lang="en-IN" dirty="0"/>
          </a:p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Algorithm: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Initialize Weights: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Start with an initial guess for the weights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𝑊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Compute Gradient: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Calculate the gradient of the function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𝐽(𝑊)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with respect to the weights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𝑊</a:t>
            </a: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KaTeX_Mai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A58E43-AEE5-6FA2-D07D-5F3B7A41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90" y="5457786"/>
            <a:ext cx="3600686" cy="6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2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37E5-ECED-F325-6DAB-335830B0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Update Weights: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Adjust the weights in the opposite direction of the gradient to minimize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𝐽(𝑊)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where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𝛼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learning rate, a small positive scalar.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Repeat: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Iterate steps 2 and 3 until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convergence criteria are met.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09889-4D92-12C9-6F0D-C4CAAC603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32" y="1595414"/>
            <a:ext cx="2568229" cy="385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8B0BE-C62F-2137-4EE6-74D611BFD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1745404"/>
            <a:ext cx="4435129" cy="41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3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CC0A-370E-E495-1624-DC008E67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4003F"/>
                </a:solidFill>
                <a:effectLst/>
                <a:highlight>
                  <a:srgbClr val="FFFFFF"/>
                </a:highlight>
                <a:latin typeface="Barlow Condensed" panose="00000506000000000000" pitchFamily="2" charset="0"/>
              </a:rPr>
              <a:t>Types of Gradient Descent</a:t>
            </a:r>
            <a:br>
              <a:rPr lang="en-IN" b="1" dirty="0">
                <a:solidFill>
                  <a:srgbClr val="04003F"/>
                </a:solidFill>
                <a:effectLst/>
                <a:highlight>
                  <a:srgbClr val="FFFFFF"/>
                </a:highlight>
                <a:latin typeface="Barlow Condensed" panose="00000506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4E52-41F6-6072-96EB-4ED06284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325"/>
            <a:ext cx="10515600" cy="51006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There are three popular types of gradient descent that mainly differ in the amount of data they use.</a:t>
            </a:r>
          </a:p>
          <a:p>
            <a:endParaRPr lang="en-US" b="0" i="0" dirty="0">
              <a:solidFill>
                <a:srgbClr val="3A3B41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algn="l"/>
            <a:endParaRPr lang="en-US" b="1" dirty="0">
              <a:solidFill>
                <a:srgbClr val="04003F"/>
              </a:solidFill>
              <a:effectLst/>
              <a:highlight>
                <a:srgbClr val="FFFFFF"/>
              </a:highlight>
              <a:latin typeface="Montserrat" panose="020F0502020204030204" pitchFamily="2" charset="0"/>
            </a:endParaRPr>
          </a:p>
          <a:p>
            <a:pPr algn="l"/>
            <a:r>
              <a:rPr lang="en-US" b="1" dirty="0">
                <a:solidFill>
                  <a:srgbClr val="04003F"/>
                </a:solidFill>
                <a:effectLst/>
                <a:highlight>
                  <a:srgbClr val="FFFFFF"/>
                </a:highlight>
                <a:latin typeface="Montserrat" panose="020F0502020204030204" pitchFamily="2" charset="0"/>
              </a:rPr>
              <a:t>Batch Gradient Descent</a:t>
            </a:r>
          </a:p>
          <a:p>
            <a:pPr algn="l"/>
            <a:endParaRPr lang="en-US" b="1" dirty="0">
              <a:solidFill>
                <a:srgbClr val="04003F"/>
              </a:solidFill>
              <a:effectLst/>
              <a:highlight>
                <a:srgbClr val="FFFFFF"/>
              </a:highlight>
              <a:latin typeface="Montserrat" panose="020F0502020204030204" pitchFamily="2" charset="0"/>
            </a:endParaRPr>
          </a:p>
          <a:p>
            <a:r>
              <a:rPr lang="en-IN" b="1" dirty="0">
                <a:solidFill>
                  <a:srgbClr val="04003F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Stochastic Gradient Descent</a:t>
            </a:r>
          </a:p>
          <a:p>
            <a:endParaRPr lang="en-IN" b="1" dirty="0">
              <a:solidFill>
                <a:srgbClr val="04003F"/>
              </a:solidFill>
              <a:effectLst/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r>
              <a:rPr lang="en-IN" b="1" dirty="0">
                <a:solidFill>
                  <a:srgbClr val="04003F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Mini-Batch Gradient Descent</a:t>
            </a:r>
          </a:p>
          <a:p>
            <a:pPr algn="l"/>
            <a:endParaRPr lang="en-US" b="1" dirty="0">
              <a:solidFill>
                <a:srgbClr val="04003F"/>
              </a:solidFill>
              <a:effectLst/>
              <a:highlight>
                <a:srgbClr val="FFFFFF"/>
              </a:highlight>
              <a:latin typeface="Montserrat" panose="020F0502020204030204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98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5D0FC3-0D38-E0CF-C4BE-2E74ECCBF9BF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838200" y="390524"/>
            <a:ext cx="10515600" cy="6162675"/>
          </a:xfrm>
        </p:spPr>
        <p:txBody>
          <a:bodyPr>
            <a:normAutofit fontScale="97500"/>
          </a:bodyPr>
          <a:lstStyle/>
          <a:p>
            <a:r>
              <a:rPr lang="en-US" b="1" dirty="0">
                <a:solidFill>
                  <a:srgbClr val="04003F"/>
                </a:solidFill>
                <a:effectLst/>
                <a:highlight>
                  <a:srgbClr val="FFFFFF"/>
                </a:highlight>
                <a:latin typeface="Montserrat" panose="020F0502020204030204" pitchFamily="2" charset="0"/>
              </a:rPr>
              <a:t>Batch Gradient Descent</a:t>
            </a:r>
            <a:endParaRPr lang="en-US" dirty="0">
              <a:solidFill>
                <a:srgbClr val="3A3B41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algn="l"/>
            <a:r>
              <a:rPr lang="en-US" dirty="0">
                <a:solidFill>
                  <a:srgbClr val="3A3B41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C</a:t>
            </a:r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alculates the error for each example within the training dataset, but only after all training examples have been evaluated does the model get updated. </a:t>
            </a:r>
          </a:p>
          <a:p>
            <a:pPr algn="l"/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This whole process is like a cycle and it’s called a training epoch.</a:t>
            </a:r>
          </a:p>
          <a:p>
            <a:pPr algn="l"/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batch gradient descent are computational efficient</a:t>
            </a:r>
            <a:r>
              <a:rPr lang="en-US" dirty="0">
                <a:solidFill>
                  <a:srgbClr val="3A3B41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.</a:t>
            </a:r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</a:t>
            </a:r>
            <a:endParaRPr lang="en-US" dirty="0">
              <a:solidFill>
                <a:srgbClr val="3A3B41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algn="l"/>
            <a:r>
              <a:rPr lang="en-US" dirty="0">
                <a:solidFill>
                  <a:srgbClr val="3A3B41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S</a:t>
            </a:r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ometimes result in a state of convergence that isn’t the best the model can achieve.</a:t>
            </a:r>
          </a:p>
          <a:p>
            <a:pPr algn="l"/>
            <a:r>
              <a:rPr lang="en-US" b="0" dirty="0">
                <a:solidFill>
                  <a:srgbClr val="3A3B4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 also requires the entire training dataset to be in memory and available to the algorithm.</a:t>
            </a:r>
          </a:p>
          <a:p>
            <a:pPr algn="l"/>
            <a:endParaRPr lang="en-US" b="0" dirty="0">
              <a:solidFill>
                <a:srgbClr val="3A3B41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8E3A2-FBE8-5A30-D053-9DAD9B86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96" y="5357784"/>
            <a:ext cx="2557038" cy="5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3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1606</Words>
  <Application>Microsoft Office PowerPoint</Application>
  <PresentationFormat>Widescreen</PresentationFormat>
  <Paragraphs>178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</vt:lpstr>
      <vt:lpstr>Barlow Condensed</vt:lpstr>
      <vt:lpstr>Calibri</vt:lpstr>
      <vt:lpstr>Calibri Light</vt:lpstr>
      <vt:lpstr>Georgia</vt:lpstr>
      <vt:lpstr>Helvetica</vt:lpstr>
      <vt:lpstr>KaTeX_Main</vt:lpstr>
      <vt:lpstr>KaTeX_Math</vt:lpstr>
      <vt:lpstr>KaTeX_Size1</vt:lpstr>
      <vt:lpstr>Menlo</vt:lpstr>
      <vt:lpstr>Montserrat</vt:lpstr>
      <vt:lpstr>Söhne</vt:lpstr>
      <vt:lpstr>Times New Roman</vt:lpstr>
      <vt:lpstr>Office Theme</vt:lpstr>
      <vt:lpstr>ANALYSIS yolov2</vt:lpstr>
      <vt:lpstr>Optimization techniques.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Gradient Descent </vt:lpstr>
      <vt:lpstr>PowerPoint Presentation</vt:lpstr>
      <vt:lpstr>Stochastic Gradient Descent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Detection Using YOLO v2 Deep Learning: </vt:lpstr>
      <vt:lpstr>Load Data set :</vt:lpstr>
      <vt:lpstr>  </vt:lpstr>
      <vt:lpstr>  </vt:lpstr>
      <vt:lpstr>Create a YOLO v2 Object Detection Network </vt:lpstr>
      <vt:lpstr>Network Model</vt:lpstr>
      <vt:lpstr>Resnet-50</vt:lpstr>
      <vt:lpstr>PowerPoint Presentation</vt:lpstr>
      <vt:lpstr>PowerPoint Presentation</vt:lpstr>
      <vt:lpstr>PowerPoint Presentation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2)Now we will change mini-batch size.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NAGARAJU LAKUMALLA</dc:creator>
  <cp:lastModifiedBy>NAGARAJU LAKUMALLA</cp:lastModifiedBy>
  <cp:revision>2</cp:revision>
  <dcterms:created xsi:type="dcterms:W3CDTF">2024-04-29T07:39:01Z</dcterms:created>
  <dcterms:modified xsi:type="dcterms:W3CDTF">2024-04-29T19:37:13Z</dcterms:modified>
</cp:coreProperties>
</file>