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7" r:id="rId2"/>
    <p:sldId id="309" r:id="rId3"/>
    <p:sldId id="312" r:id="rId4"/>
    <p:sldId id="295" r:id="rId5"/>
    <p:sldId id="262" r:id="rId6"/>
    <p:sldId id="310" r:id="rId7"/>
    <p:sldId id="311" r:id="rId8"/>
    <p:sldId id="266" r:id="rId9"/>
    <p:sldId id="314" r:id="rId10"/>
    <p:sldId id="313" r:id="rId11"/>
    <p:sldId id="315" r:id="rId12"/>
    <p:sldId id="316" r:id="rId13"/>
    <p:sldId id="296" r:id="rId14"/>
    <p:sldId id="259" r:id="rId15"/>
  </p:sldIdLst>
  <p:sldSz cx="12192000" cy="6858000"/>
  <p:notesSz cx="6858000" cy="9144000"/>
  <p:custShowLst>
    <p:custShow name="Custom Show 1" id="0">
      <p:sldLst>
        <p:sld r:id="rId2"/>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94C0074-342B-43CE-AB7B-76684FC0189A}">
          <p14:sldIdLst>
            <p14:sldId id="257"/>
            <p14:sldId id="309"/>
            <p14:sldId id="312"/>
            <p14:sldId id="295"/>
            <p14:sldId id="262"/>
            <p14:sldId id="310"/>
            <p14:sldId id="311"/>
            <p14:sldId id="266"/>
            <p14:sldId id="314"/>
            <p14:sldId id="313"/>
            <p14:sldId id="315"/>
            <p14:sldId id="316"/>
            <p14:sldId id="296"/>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snapToGrid="0">
      <p:cViewPr varScale="1">
        <p:scale>
          <a:sx n="74" d="100"/>
          <a:sy n="74" d="100"/>
        </p:scale>
        <p:origin x="101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F0ED49-8245-4446-9D5F-C99DFF4C6A03}" type="datetimeFigureOut">
              <a:rPr lang="en-IN" smtClean="0"/>
              <a:t>08-07-2024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FB372A-AF43-41B5-853F-322D8C783C1B}"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panose="020F0502020204030204"/>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FB372A-AF43-41B5-853F-322D8C783C1B}" type="slidenum">
              <a:rPr lang="en-IN" smtClean="0"/>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FB372A-AF43-41B5-853F-322D8C783C1B}" type="slidenum">
              <a:rPr lang="en-IN" smtClean="0"/>
              <a:t>9</a:t>
            </a:fld>
            <a:endParaRPr lang="en-IN"/>
          </a:p>
        </p:txBody>
      </p:sp>
    </p:spTree>
    <p:extLst>
      <p:ext uri="{BB962C8B-B14F-4D97-AF65-F5344CB8AC3E}">
        <p14:creationId xmlns:p14="http://schemas.microsoft.com/office/powerpoint/2010/main" val="1465384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FB372A-AF43-41B5-853F-322D8C783C1B}" type="slidenum">
              <a:rPr lang="en-IN" smtClean="0"/>
              <a:t>10</a:t>
            </a:fld>
            <a:endParaRPr lang="en-IN"/>
          </a:p>
        </p:txBody>
      </p:sp>
    </p:spTree>
    <p:extLst>
      <p:ext uri="{BB962C8B-B14F-4D97-AF65-F5344CB8AC3E}">
        <p14:creationId xmlns:p14="http://schemas.microsoft.com/office/powerpoint/2010/main" val="4258922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FB372A-AF43-41B5-853F-322D8C783C1B}" type="slidenum">
              <a:rPr lang="en-IN" smtClean="0"/>
              <a:t>11</a:t>
            </a:fld>
            <a:endParaRPr lang="en-IN"/>
          </a:p>
        </p:txBody>
      </p:sp>
    </p:spTree>
    <p:extLst>
      <p:ext uri="{BB962C8B-B14F-4D97-AF65-F5344CB8AC3E}">
        <p14:creationId xmlns:p14="http://schemas.microsoft.com/office/powerpoint/2010/main" val="354809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FB372A-AF43-41B5-853F-322D8C783C1B}" type="slidenum">
              <a:rPr lang="en-IN" smtClean="0"/>
              <a:t>12</a:t>
            </a:fld>
            <a:endParaRPr lang="en-IN"/>
          </a:p>
        </p:txBody>
      </p:sp>
    </p:spTree>
    <p:extLst>
      <p:ext uri="{BB962C8B-B14F-4D97-AF65-F5344CB8AC3E}">
        <p14:creationId xmlns:p14="http://schemas.microsoft.com/office/powerpoint/2010/main" val="1212876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5859B87-F067-4F3E-BB04-9949BFB2F802}"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754288-A7CA-4D55-AC16-07501CA5569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5859B87-F067-4F3E-BB04-9949BFB2F802}"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754288-A7CA-4D55-AC16-07501CA5569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5859B87-F067-4F3E-BB04-9949BFB2F802}"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754288-A7CA-4D55-AC16-07501CA5569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5859B87-F067-4F3E-BB04-9949BFB2F802}"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754288-A7CA-4D55-AC16-07501CA5569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859B87-F067-4F3E-BB04-9949BFB2F802}"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754288-A7CA-4D55-AC16-07501CA5569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5859B87-F067-4F3E-BB04-9949BFB2F802}"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754288-A7CA-4D55-AC16-07501CA5569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5859B87-F067-4F3E-BB04-9949BFB2F802}" type="datetimeFigureOut">
              <a:rPr lang="en-IN" smtClean="0"/>
              <a:t>08-07-2024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754288-A7CA-4D55-AC16-07501CA5569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5859B87-F067-4F3E-BB04-9949BFB2F802}"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754288-A7CA-4D55-AC16-07501CA5569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859B87-F067-4F3E-BB04-9949BFB2F802}" type="datetimeFigureOut">
              <a:rPr lang="en-IN" smtClean="0"/>
              <a:t>08-07-2024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754288-A7CA-4D55-AC16-07501CA5569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859B87-F067-4F3E-BB04-9949BFB2F802}"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754288-A7CA-4D55-AC16-07501CA5569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859B87-F067-4F3E-BB04-9949BFB2F802}"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754288-A7CA-4D55-AC16-07501CA5569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859B87-F067-4F3E-BB04-9949BFB2F802}" type="datetimeFigureOut">
              <a:rPr lang="en-IN" smtClean="0"/>
              <a:t>08-07-2024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754288-A7CA-4D55-AC16-07501CA5569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koushik-katakam/"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srcRect/>
          <a:stretch>
            <a:fillRect/>
          </a:stretch>
        </p:blipFill>
        <p:spPr>
          <a:xfrm>
            <a:off x="592" y="27993"/>
            <a:ext cx="12190815" cy="6858000"/>
          </a:xfrm>
          <a:prstGeom prst="rect">
            <a:avLst/>
          </a:prstGeom>
          <a:noFill/>
          <a:ln>
            <a:noFill/>
          </a:ln>
        </p:spPr>
      </p:pic>
      <p:sp>
        <p:nvSpPr>
          <p:cNvPr id="99" name="Google Shape;99;p1"/>
          <p:cNvSpPr txBox="1"/>
          <p:nvPr/>
        </p:nvSpPr>
        <p:spPr>
          <a:xfrm>
            <a:off x="2472905" y="4041543"/>
            <a:ext cx="7246189" cy="954067"/>
          </a:xfrm>
          <a:prstGeom prst="rect">
            <a:avLst/>
          </a:prstGeom>
          <a:noFill/>
          <a:ln>
            <a:noFill/>
          </a:ln>
        </p:spPr>
        <p:txBody>
          <a:bodyPr spcFirstLastPara="1" wrap="square" lIns="91425" tIns="45700" rIns="91425" bIns="45700" anchor="t" anchorCtr="0">
            <a:spAutoFit/>
          </a:bodyPr>
          <a:lstStyle/>
          <a:p>
            <a:pPr algn="ctr"/>
            <a:r>
              <a:rPr lang="en-IN" sz="2800" b="1" i="0" u="none" strike="noStrike" cap="none" dirty="0">
                <a:latin typeface="Times New Roman" panose="02020603050405020304"/>
                <a:ea typeface="Calibri" panose="020F0502020204030204"/>
                <a:cs typeface="Times New Roman" panose="02020603050405020304"/>
                <a:sym typeface="Calibri" panose="020F0502020204030204"/>
              </a:rPr>
              <a:t>Exploratory Data Analysis on</a:t>
            </a:r>
          </a:p>
          <a:p>
            <a:pPr algn="ctr"/>
            <a:r>
              <a:rPr lang="en-IN" sz="2800" b="1" dirty="0">
                <a:latin typeface="Times New Roman" panose="02020603050405020304"/>
                <a:ea typeface="Calibri" panose="020F0502020204030204"/>
                <a:cs typeface="Times New Roman" panose="02020603050405020304"/>
                <a:sym typeface="Calibri" panose="020F0502020204030204"/>
              </a:rPr>
              <a:t> AMCAT Data</a:t>
            </a:r>
            <a:r>
              <a:rPr lang="en-IN" sz="2800" b="1" dirty="0">
                <a:latin typeface="Times New Roman" panose="02020603050405020304"/>
                <a:cs typeface="Times New Roman" panose="02020603050405020304"/>
                <a:sym typeface="Calibri" panose="020F0502020204030204"/>
              </a:rPr>
              <a:t> </a:t>
            </a:r>
          </a:p>
        </p:txBody>
      </p:sp>
      <p:sp>
        <p:nvSpPr>
          <p:cNvPr id="2" name="Google Shape;99;p1">
            <a:extLst>
              <a:ext uri="{FF2B5EF4-FFF2-40B4-BE49-F238E27FC236}">
                <a16:creationId xmlns:a16="http://schemas.microsoft.com/office/drawing/2014/main" id="{13A0CFBD-5B48-4787-C203-4EA25AA416B5}"/>
              </a:ext>
            </a:extLst>
          </p:cNvPr>
          <p:cNvSpPr txBox="1"/>
          <p:nvPr/>
        </p:nvSpPr>
        <p:spPr>
          <a:xfrm>
            <a:off x="8052955" y="5102001"/>
            <a:ext cx="3273266" cy="1015622"/>
          </a:xfrm>
          <a:prstGeom prst="rect">
            <a:avLst/>
          </a:prstGeom>
          <a:noFill/>
          <a:ln>
            <a:noFill/>
          </a:ln>
        </p:spPr>
        <p:txBody>
          <a:bodyPr spcFirstLastPara="1" wrap="square" lIns="91425" tIns="45700" rIns="91425" bIns="45700" anchor="t" anchorCtr="0">
            <a:spAutoFit/>
          </a:bodyPr>
          <a:lstStyle/>
          <a:p>
            <a:pPr algn="ctr"/>
            <a:r>
              <a:rPr lang="en-IN" sz="2000" b="1" dirty="0">
                <a:solidFill>
                  <a:srgbClr val="FF0000"/>
                </a:solidFill>
                <a:latin typeface="Times New Roman" panose="02020603050405020304"/>
                <a:ea typeface="Calibri" panose="020F0502020204030204"/>
                <a:cs typeface="Times New Roman" panose="02020603050405020304"/>
                <a:sym typeface="Calibri" panose="020F0502020204030204"/>
              </a:rPr>
              <a:t>By             </a:t>
            </a:r>
          </a:p>
          <a:p>
            <a:pPr algn="ctr"/>
            <a:r>
              <a:rPr lang="en-IN" sz="2000" b="1" dirty="0">
                <a:latin typeface="Times New Roman" panose="02020603050405020304"/>
                <a:ea typeface="Calibri" panose="020F0502020204030204"/>
                <a:cs typeface="Times New Roman" panose="02020603050405020304"/>
                <a:sym typeface="Calibri" panose="020F0502020204030204"/>
              </a:rPr>
              <a:t>  Koushik Katakam</a:t>
            </a:r>
          </a:p>
          <a:p>
            <a:pPr algn="ctr"/>
            <a:r>
              <a:rPr lang="en-IN" sz="2000" b="1" dirty="0">
                <a:latin typeface="Times New Roman" panose="02020603050405020304"/>
                <a:ea typeface="Calibri" panose="020F0502020204030204"/>
                <a:cs typeface="Times New Roman" panose="02020603050405020304"/>
                <a:sym typeface="Calibri" panose="020F0502020204030204"/>
              </a:rPr>
              <a:t> IN1242004</a:t>
            </a:r>
            <a:endParaRPr lang="en-IN" sz="2000" b="1" dirty="0">
              <a:latin typeface="Times New Roman" panose="02020603050405020304"/>
              <a:cs typeface="Times New Roman" panose="020206030504050203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9040095" y="6284926"/>
            <a:ext cx="3151905" cy="573074"/>
          </a:xfrm>
          <a:prstGeom prst="rect">
            <a:avLst/>
          </a:prstGeom>
        </p:spPr>
      </p:pic>
      <p:sp>
        <p:nvSpPr>
          <p:cNvPr id="9" name="TextBox 8"/>
          <p:cNvSpPr txBox="1"/>
          <p:nvPr/>
        </p:nvSpPr>
        <p:spPr>
          <a:xfrm>
            <a:off x="895740" y="335197"/>
            <a:ext cx="10618236" cy="2492990"/>
          </a:xfrm>
          <a:prstGeom prst="rect">
            <a:avLst/>
          </a:prstGeom>
          <a:noFill/>
        </p:spPr>
        <p:txBody>
          <a:bodyPr wrap="square" lIns="91440" tIns="45720" rIns="91440" bIns="45720" anchor="t">
            <a:spAutoFit/>
          </a:bodyPr>
          <a:lstStyle/>
          <a:p>
            <a:pPr algn="ctr"/>
            <a:r>
              <a:rPr lang="en-US" sz="2800" b="1" dirty="0">
                <a:solidFill>
                  <a:srgbClr val="FF0000"/>
                </a:solidFill>
                <a:latin typeface="Times New Roman" panose="02020603050405020304"/>
                <a:cs typeface="Times New Roman" panose="02020603050405020304"/>
              </a:rPr>
              <a:t>Bivariate analysis (numerical vs numerical)</a:t>
            </a:r>
          </a:p>
          <a:p>
            <a:pPr algn="ctr"/>
            <a:endParaRPr lang="en-US" sz="2800" dirty="0">
              <a:solidFill>
                <a:srgbClr val="002060"/>
              </a:solidFill>
              <a:latin typeface="Times New Roman" panose="02020603050405020304"/>
              <a:cs typeface="Times New Roman" panose="02020603050405020304"/>
            </a:endParaRPr>
          </a:p>
          <a:p>
            <a:pPr algn="ctr"/>
            <a:endParaRPr lang="en-US" sz="2800" dirty="0">
              <a:solidFill>
                <a:srgbClr val="000000"/>
              </a:solidFill>
              <a:latin typeface="Times New Roman" panose="02020603050405020304"/>
              <a:cs typeface="Times New Roman" panose="02020603050405020304"/>
            </a:endParaRPr>
          </a:p>
          <a:p>
            <a:pPr algn="ctr"/>
            <a:endParaRPr lang="en-US" sz="2000" dirty="0">
              <a:solidFill>
                <a:srgbClr val="000000"/>
              </a:solidFill>
              <a:latin typeface="Times New Roman" panose="02020603050405020304"/>
              <a:cs typeface="Times New Roman" panose="02020603050405020304"/>
            </a:endParaRPr>
          </a:p>
          <a:p>
            <a:pPr algn="ctr"/>
            <a:endParaRPr lang="en-US" sz="2400" dirty="0">
              <a:solidFill>
                <a:srgbClr val="000000"/>
              </a:solidFill>
              <a:latin typeface="Times New Roman" panose="02020603050405020304" pitchFamily="18" charset="0"/>
              <a:cs typeface="Times New Roman" panose="02020603050405020304" pitchFamily="18" charset="0"/>
            </a:endParaRPr>
          </a:p>
          <a:p>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6204858" y="4739936"/>
            <a:ext cx="541797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lgn="just">
              <a:buFont typeface="Arial" panose="020B0604020202020204"/>
              <a:buChar char="•"/>
            </a:pPr>
            <a:r>
              <a:rPr lang="en-US" dirty="0">
                <a:latin typeface="Times New Roman" panose="02020603050405020304" pitchFamily="18" charset="0"/>
                <a:ea typeface="Calibri" panose="020F0502020204030204"/>
                <a:cs typeface="Times New Roman" panose="02020603050405020304" pitchFamily="18" charset="0"/>
              </a:rPr>
              <a:t>Employees with computer engineering </a:t>
            </a:r>
            <a:r>
              <a:rPr lang="en-US" dirty="0" err="1">
                <a:latin typeface="Times New Roman" panose="02020603050405020304" pitchFamily="18" charset="0"/>
                <a:ea typeface="Calibri" panose="020F0502020204030204"/>
                <a:cs typeface="Times New Roman" panose="02020603050405020304" pitchFamily="18" charset="0"/>
              </a:rPr>
              <a:t>specilization</a:t>
            </a:r>
            <a:r>
              <a:rPr lang="en-US" dirty="0">
                <a:latin typeface="Times New Roman" panose="02020603050405020304" pitchFamily="18" charset="0"/>
                <a:ea typeface="Calibri" panose="020F0502020204030204"/>
                <a:cs typeface="Times New Roman" panose="02020603050405020304" pitchFamily="18" charset="0"/>
              </a:rPr>
              <a:t> have more salaries.</a:t>
            </a:r>
          </a:p>
          <a:p>
            <a:pPr marL="285750" indent="-285750" algn="just">
              <a:buFont typeface="Arial" panose="020B0604020202020204"/>
              <a:buChar char="•"/>
            </a:pPr>
            <a:r>
              <a:rPr lang="en-US" dirty="0">
                <a:latin typeface="Times New Roman" panose="02020603050405020304" pitchFamily="18" charset="0"/>
                <a:ea typeface="Calibri" panose="020F0502020204030204"/>
                <a:cs typeface="Times New Roman" panose="02020603050405020304" pitchFamily="18" charset="0"/>
              </a:rPr>
              <a:t>Employees with computer application specialization have less salaries</a:t>
            </a:r>
          </a:p>
        </p:txBody>
      </p:sp>
      <p:sp>
        <p:nvSpPr>
          <p:cNvPr id="10" name="TextBox 9"/>
          <p:cNvSpPr txBox="1"/>
          <p:nvPr/>
        </p:nvSpPr>
        <p:spPr>
          <a:xfrm>
            <a:off x="569165" y="4086618"/>
            <a:ext cx="521031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dirty="0" err="1">
                <a:latin typeface="Times New Roman" panose="02020603050405020304"/>
                <a:ea typeface="Calibri" panose="020F0502020204030204"/>
                <a:cs typeface="Calibri" panose="020F0502020204030204"/>
              </a:rPr>
              <a:t>Mtech</a:t>
            </a:r>
            <a:r>
              <a:rPr lang="en-US" dirty="0">
                <a:latin typeface="Times New Roman" panose="02020603050405020304"/>
                <a:ea typeface="Calibri" panose="020F0502020204030204"/>
                <a:cs typeface="Calibri" panose="020F0502020204030204"/>
              </a:rPr>
              <a:t>/ME people having more salaries followed by </a:t>
            </a:r>
            <a:r>
              <a:rPr lang="en-US" dirty="0" err="1">
                <a:latin typeface="Times New Roman" panose="02020603050405020304"/>
                <a:ea typeface="Calibri" panose="020F0502020204030204"/>
                <a:cs typeface="Calibri" panose="020F0502020204030204"/>
              </a:rPr>
              <a:t>Btech</a:t>
            </a:r>
            <a:r>
              <a:rPr lang="en-US" dirty="0">
                <a:latin typeface="Times New Roman" panose="02020603050405020304"/>
                <a:ea typeface="Calibri" panose="020F0502020204030204"/>
                <a:cs typeface="Calibri" panose="020F0502020204030204"/>
              </a:rPr>
              <a:t> and MCA and MSc.</a:t>
            </a:r>
          </a:p>
          <a:p>
            <a:pPr marL="285750" indent="-285750">
              <a:buFont typeface="Arial" panose="020B0604020202020204"/>
              <a:buChar char="•"/>
            </a:pPr>
            <a:r>
              <a:rPr lang="en-US" dirty="0">
                <a:latin typeface="Times New Roman" panose="02020603050405020304"/>
                <a:ea typeface="Calibri" panose="020F0502020204030204"/>
                <a:cs typeface="Calibri" panose="020F0502020204030204"/>
              </a:rPr>
              <a:t>MCA people have less salaries comparing </a:t>
            </a:r>
            <a:r>
              <a:rPr lang="en-US">
                <a:latin typeface="Times New Roman" panose="02020603050405020304"/>
                <a:ea typeface="Calibri" panose="020F0502020204030204"/>
                <a:cs typeface="Calibri" panose="020F0502020204030204"/>
              </a:rPr>
              <a:t>to others.</a:t>
            </a:r>
            <a:endParaRPr lang="en-US" dirty="0">
              <a:latin typeface="Times New Roman" panose="02020603050405020304"/>
              <a:ea typeface="Calibri" panose="020F0502020204030204"/>
              <a:cs typeface="Calibri" panose="020F0502020204030204"/>
            </a:endParaRPr>
          </a:p>
        </p:txBody>
      </p:sp>
      <p:pic>
        <p:nvPicPr>
          <p:cNvPr id="4" name="Picture 3">
            <a:extLst>
              <a:ext uri="{FF2B5EF4-FFF2-40B4-BE49-F238E27FC236}">
                <a16:creationId xmlns:a16="http://schemas.microsoft.com/office/drawing/2014/main" id="{F620D78B-93CA-1B6B-89CC-EF2F7B8AAAFE}"/>
              </a:ext>
            </a:extLst>
          </p:cNvPr>
          <p:cNvPicPr>
            <a:picLocks noChangeAspect="1"/>
          </p:cNvPicPr>
          <p:nvPr/>
        </p:nvPicPr>
        <p:blipFill>
          <a:blip r:embed="rId4"/>
          <a:stretch>
            <a:fillRect/>
          </a:stretch>
        </p:blipFill>
        <p:spPr>
          <a:xfrm>
            <a:off x="569165" y="939194"/>
            <a:ext cx="5417977" cy="2905975"/>
          </a:xfrm>
          <a:prstGeom prst="rect">
            <a:avLst/>
          </a:prstGeom>
        </p:spPr>
      </p:pic>
      <p:pic>
        <p:nvPicPr>
          <p:cNvPr id="11" name="Picture 10">
            <a:extLst>
              <a:ext uri="{FF2B5EF4-FFF2-40B4-BE49-F238E27FC236}">
                <a16:creationId xmlns:a16="http://schemas.microsoft.com/office/drawing/2014/main" id="{8DB469CC-569C-014B-5918-E10BA56E11C6}"/>
              </a:ext>
            </a:extLst>
          </p:cNvPr>
          <p:cNvPicPr>
            <a:picLocks noChangeAspect="1"/>
          </p:cNvPicPr>
          <p:nvPr/>
        </p:nvPicPr>
        <p:blipFill>
          <a:blip r:embed="rId5"/>
          <a:stretch>
            <a:fillRect/>
          </a:stretch>
        </p:blipFill>
        <p:spPr>
          <a:xfrm>
            <a:off x="6095999" y="963716"/>
            <a:ext cx="5744551" cy="3769233"/>
          </a:xfrm>
          <a:prstGeom prst="rect">
            <a:avLst/>
          </a:prstGeom>
        </p:spPr>
      </p:pic>
    </p:spTree>
    <p:extLst>
      <p:ext uri="{BB962C8B-B14F-4D97-AF65-F5344CB8AC3E}">
        <p14:creationId xmlns:p14="http://schemas.microsoft.com/office/powerpoint/2010/main" val="2522178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9040095" y="6284926"/>
            <a:ext cx="3151905" cy="573074"/>
          </a:xfrm>
          <a:prstGeom prst="rect">
            <a:avLst/>
          </a:prstGeom>
        </p:spPr>
      </p:pic>
      <p:sp>
        <p:nvSpPr>
          <p:cNvPr id="9" name="TextBox 8"/>
          <p:cNvSpPr txBox="1"/>
          <p:nvPr/>
        </p:nvSpPr>
        <p:spPr>
          <a:xfrm>
            <a:off x="895740" y="335197"/>
            <a:ext cx="10618236" cy="2492990"/>
          </a:xfrm>
          <a:prstGeom prst="rect">
            <a:avLst/>
          </a:prstGeom>
          <a:noFill/>
        </p:spPr>
        <p:txBody>
          <a:bodyPr wrap="square" lIns="91440" tIns="45720" rIns="91440" bIns="45720" anchor="t">
            <a:spAutoFit/>
          </a:bodyPr>
          <a:lstStyle/>
          <a:p>
            <a:pPr algn="ctr"/>
            <a:r>
              <a:rPr lang="en-US" sz="2800" b="1" dirty="0">
                <a:solidFill>
                  <a:srgbClr val="FF0000"/>
                </a:solidFill>
                <a:latin typeface="Times New Roman" panose="02020603050405020304"/>
                <a:cs typeface="Times New Roman" panose="02020603050405020304"/>
              </a:rPr>
              <a:t>Bivariate analysis (categorical vs categorical)</a:t>
            </a:r>
          </a:p>
          <a:p>
            <a:pPr algn="ctr"/>
            <a:endParaRPr lang="en-US" sz="2800" dirty="0">
              <a:solidFill>
                <a:srgbClr val="002060"/>
              </a:solidFill>
              <a:latin typeface="Times New Roman" panose="02020603050405020304"/>
              <a:cs typeface="Times New Roman" panose="02020603050405020304"/>
            </a:endParaRPr>
          </a:p>
          <a:p>
            <a:pPr algn="ctr"/>
            <a:endParaRPr lang="en-US" sz="2800" dirty="0">
              <a:solidFill>
                <a:srgbClr val="000000"/>
              </a:solidFill>
              <a:latin typeface="Times New Roman" panose="02020603050405020304"/>
              <a:cs typeface="Times New Roman" panose="02020603050405020304"/>
            </a:endParaRPr>
          </a:p>
          <a:p>
            <a:pPr algn="ctr"/>
            <a:endParaRPr lang="en-US" sz="2000" dirty="0">
              <a:solidFill>
                <a:srgbClr val="000000"/>
              </a:solidFill>
              <a:latin typeface="Times New Roman" panose="02020603050405020304"/>
              <a:cs typeface="Times New Roman" panose="02020603050405020304"/>
            </a:endParaRPr>
          </a:p>
          <a:p>
            <a:pPr algn="ctr"/>
            <a:endParaRPr lang="en-US" sz="2400" dirty="0">
              <a:solidFill>
                <a:srgbClr val="000000"/>
              </a:solidFill>
              <a:latin typeface="Times New Roman" panose="02020603050405020304" pitchFamily="18" charset="0"/>
              <a:cs typeface="Times New Roman" panose="02020603050405020304" pitchFamily="18" charset="0"/>
            </a:endParaRPr>
          </a:p>
          <a:p>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6204858" y="4878435"/>
            <a:ext cx="541797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lgn="just">
              <a:buFont typeface="Arial" panose="020B0604020202020204"/>
              <a:buChar char="•"/>
            </a:pPr>
            <a:r>
              <a:rPr lang="en-US" dirty="0">
                <a:latin typeface="Times New Roman" panose="02020603050405020304" pitchFamily="18" charset="0"/>
                <a:ea typeface="Calibri" panose="020F0502020204030204"/>
                <a:cs typeface="Times New Roman" panose="02020603050405020304" pitchFamily="18" charset="0"/>
              </a:rPr>
              <a:t>There is a relationship between gender and </a:t>
            </a:r>
            <a:r>
              <a:rPr lang="en-US" dirty="0" err="1">
                <a:latin typeface="Times New Roman" panose="02020603050405020304" pitchFamily="18" charset="0"/>
                <a:ea typeface="Calibri" panose="020F0502020204030204"/>
                <a:cs typeface="Times New Roman" panose="02020603050405020304" pitchFamily="18" charset="0"/>
              </a:rPr>
              <a:t>CollegeState</a:t>
            </a:r>
            <a:r>
              <a:rPr lang="en-US" dirty="0">
                <a:latin typeface="Times New Roman" panose="02020603050405020304" pitchFamily="18" charset="0"/>
                <a:ea typeface="Calibri" panose="020F0502020204030204"/>
                <a:cs typeface="Times New Roman" panose="02020603050405020304" pitchFamily="18" charset="0"/>
              </a:rPr>
              <a:t>. Irrespective  of specialization male </a:t>
            </a:r>
            <a:r>
              <a:rPr lang="en-US" dirty="0" err="1">
                <a:latin typeface="Times New Roman" panose="02020603050405020304" pitchFamily="18" charset="0"/>
                <a:ea typeface="Calibri" panose="020F0502020204030204"/>
                <a:cs typeface="Times New Roman" panose="02020603050405020304" pitchFamily="18" charset="0"/>
              </a:rPr>
              <a:t>condidates</a:t>
            </a:r>
            <a:r>
              <a:rPr lang="en-US" dirty="0">
                <a:latin typeface="Times New Roman" panose="02020603050405020304" pitchFamily="18" charset="0"/>
                <a:ea typeface="Calibri" panose="020F0502020204030204"/>
                <a:cs typeface="Times New Roman" panose="02020603050405020304" pitchFamily="18" charset="0"/>
              </a:rPr>
              <a:t> are more than female candidates,</a:t>
            </a:r>
          </a:p>
        </p:txBody>
      </p:sp>
      <p:sp>
        <p:nvSpPr>
          <p:cNvPr id="10" name="TextBox 9"/>
          <p:cNvSpPr txBox="1"/>
          <p:nvPr/>
        </p:nvSpPr>
        <p:spPr>
          <a:xfrm>
            <a:off x="484498" y="5016934"/>
            <a:ext cx="521031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dirty="0">
                <a:latin typeface="Times New Roman" panose="02020603050405020304"/>
                <a:ea typeface="Calibri" panose="020F0502020204030204"/>
                <a:cs typeface="Calibri" panose="020F0502020204030204"/>
              </a:rPr>
              <a:t>There is a relationship between gender and </a:t>
            </a:r>
            <a:r>
              <a:rPr lang="en-US" dirty="0" err="1">
                <a:latin typeface="Times New Roman" panose="02020603050405020304"/>
                <a:ea typeface="Calibri" panose="020F0502020204030204"/>
                <a:cs typeface="Calibri" panose="020F0502020204030204"/>
              </a:rPr>
              <a:t>specilization</a:t>
            </a:r>
            <a:r>
              <a:rPr lang="en-US" dirty="0">
                <a:latin typeface="Times New Roman" panose="02020603050405020304"/>
                <a:ea typeface="Calibri" panose="020F0502020204030204"/>
                <a:cs typeface="Calibri" panose="020F0502020204030204"/>
              </a:rPr>
              <a:t>. Irrespective  of specialization male </a:t>
            </a:r>
            <a:r>
              <a:rPr lang="en-US" dirty="0" err="1">
                <a:latin typeface="Times New Roman" panose="02020603050405020304"/>
                <a:ea typeface="Calibri" panose="020F0502020204030204"/>
                <a:cs typeface="Calibri" panose="020F0502020204030204"/>
              </a:rPr>
              <a:t>condidates</a:t>
            </a:r>
            <a:r>
              <a:rPr lang="en-US" dirty="0">
                <a:latin typeface="Times New Roman" panose="02020603050405020304"/>
                <a:ea typeface="Calibri" panose="020F0502020204030204"/>
                <a:cs typeface="Calibri" panose="020F0502020204030204"/>
              </a:rPr>
              <a:t> are more than female candidates.</a:t>
            </a:r>
          </a:p>
        </p:txBody>
      </p:sp>
      <p:pic>
        <p:nvPicPr>
          <p:cNvPr id="3" name="Picture 2">
            <a:extLst>
              <a:ext uri="{FF2B5EF4-FFF2-40B4-BE49-F238E27FC236}">
                <a16:creationId xmlns:a16="http://schemas.microsoft.com/office/drawing/2014/main" id="{F7B0D936-3108-C989-6549-C192B6A1B58F}"/>
              </a:ext>
            </a:extLst>
          </p:cNvPr>
          <p:cNvPicPr>
            <a:picLocks noChangeAspect="1"/>
          </p:cNvPicPr>
          <p:nvPr/>
        </p:nvPicPr>
        <p:blipFill>
          <a:blip r:embed="rId4"/>
          <a:stretch>
            <a:fillRect/>
          </a:stretch>
        </p:blipFill>
        <p:spPr>
          <a:xfrm>
            <a:off x="380666" y="948278"/>
            <a:ext cx="5417976" cy="4068656"/>
          </a:xfrm>
          <a:prstGeom prst="rect">
            <a:avLst/>
          </a:prstGeom>
        </p:spPr>
      </p:pic>
      <p:pic>
        <p:nvPicPr>
          <p:cNvPr id="8" name="Picture 7">
            <a:extLst>
              <a:ext uri="{FF2B5EF4-FFF2-40B4-BE49-F238E27FC236}">
                <a16:creationId xmlns:a16="http://schemas.microsoft.com/office/drawing/2014/main" id="{69ACFB35-F65C-0BA1-2B98-EB945552377A}"/>
              </a:ext>
            </a:extLst>
          </p:cNvPr>
          <p:cNvPicPr>
            <a:picLocks noChangeAspect="1"/>
          </p:cNvPicPr>
          <p:nvPr/>
        </p:nvPicPr>
        <p:blipFill>
          <a:blip r:embed="rId5"/>
          <a:stretch>
            <a:fillRect/>
          </a:stretch>
        </p:blipFill>
        <p:spPr>
          <a:xfrm>
            <a:off x="6262126" y="917735"/>
            <a:ext cx="5549208" cy="3477540"/>
          </a:xfrm>
          <a:prstGeom prst="rect">
            <a:avLst/>
          </a:prstGeom>
        </p:spPr>
      </p:pic>
    </p:spTree>
    <p:extLst>
      <p:ext uri="{BB962C8B-B14F-4D97-AF65-F5344CB8AC3E}">
        <p14:creationId xmlns:p14="http://schemas.microsoft.com/office/powerpoint/2010/main" val="3939958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9040095" y="6284926"/>
            <a:ext cx="3151905" cy="573074"/>
          </a:xfrm>
          <a:prstGeom prst="rect">
            <a:avLst/>
          </a:prstGeom>
        </p:spPr>
      </p:pic>
      <p:sp>
        <p:nvSpPr>
          <p:cNvPr id="9" name="TextBox 8"/>
          <p:cNvSpPr txBox="1"/>
          <p:nvPr/>
        </p:nvSpPr>
        <p:spPr>
          <a:xfrm>
            <a:off x="895740" y="335197"/>
            <a:ext cx="10618236" cy="2492990"/>
          </a:xfrm>
          <a:prstGeom prst="rect">
            <a:avLst/>
          </a:prstGeom>
          <a:noFill/>
        </p:spPr>
        <p:txBody>
          <a:bodyPr wrap="square" lIns="91440" tIns="45720" rIns="91440" bIns="45720" anchor="t">
            <a:spAutoFit/>
          </a:bodyPr>
          <a:lstStyle/>
          <a:p>
            <a:pPr algn="ctr"/>
            <a:r>
              <a:rPr lang="en-US" sz="2800" b="1" dirty="0">
                <a:solidFill>
                  <a:srgbClr val="FF0000"/>
                </a:solidFill>
                <a:latin typeface="Times New Roman" panose="02020603050405020304"/>
                <a:cs typeface="Times New Roman" panose="02020603050405020304"/>
              </a:rPr>
              <a:t>Multivariate analysis </a:t>
            </a:r>
          </a:p>
          <a:p>
            <a:pPr algn="ctr"/>
            <a:endParaRPr lang="en-US" sz="2800" dirty="0">
              <a:solidFill>
                <a:srgbClr val="002060"/>
              </a:solidFill>
              <a:latin typeface="Times New Roman" panose="02020603050405020304"/>
              <a:cs typeface="Times New Roman" panose="02020603050405020304"/>
            </a:endParaRPr>
          </a:p>
          <a:p>
            <a:pPr algn="ctr"/>
            <a:endParaRPr lang="en-US" sz="2800" dirty="0">
              <a:solidFill>
                <a:srgbClr val="000000"/>
              </a:solidFill>
              <a:latin typeface="Times New Roman" panose="02020603050405020304"/>
              <a:cs typeface="Times New Roman" panose="02020603050405020304"/>
            </a:endParaRPr>
          </a:p>
          <a:p>
            <a:pPr algn="ctr"/>
            <a:endParaRPr lang="en-US" sz="2000" dirty="0">
              <a:solidFill>
                <a:srgbClr val="000000"/>
              </a:solidFill>
              <a:latin typeface="Times New Roman" panose="02020603050405020304"/>
              <a:cs typeface="Times New Roman" panose="02020603050405020304"/>
            </a:endParaRPr>
          </a:p>
          <a:p>
            <a:pPr algn="ctr"/>
            <a:endParaRPr lang="en-US" sz="2400" dirty="0">
              <a:solidFill>
                <a:srgbClr val="000000"/>
              </a:solidFill>
              <a:latin typeface="Times New Roman" panose="02020603050405020304" pitchFamily="18" charset="0"/>
              <a:cs typeface="Times New Roman" panose="02020603050405020304" pitchFamily="18" charset="0"/>
            </a:endParaRPr>
          </a:p>
          <a:p>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6161127" y="4258537"/>
            <a:ext cx="541797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lgn="just">
              <a:buFont typeface="Arial" panose="020B0604020202020204" pitchFamily="34" charset="0"/>
              <a:buChar char="•"/>
            </a:pPr>
            <a:r>
              <a:rPr lang="en-US" dirty="0">
                <a:latin typeface="Times New Roman" panose="02020603050405020304" pitchFamily="18" charset="0"/>
                <a:ea typeface="Calibri" panose="020F0502020204030204"/>
                <a:cs typeface="Times New Roman" panose="02020603050405020304" pitchFamily="18" charset="0"/>
              </a:rPr>
              <a:t>we have data from 2007 to 2014,so for specialization computer science and engineering, salary is between 2.8 to 3.5 lack for Programmer analyst, associate engineer and junior software  engineer</a:t>
            </a:r>
          </a:p>
        </p:txBody>
      </p:sp>
      <p:sp>
        <p:nvSpPr>
          <p:cNvPr id="10" name="TextBox 9"/>
          <p:cNvSpPr txBox="1"/>
          <p:nvPr/>
        </p:nvSpPr>
        <p:spPr>
          <a:xfrm>
            <a:off x="484497" y="5016934"/>
            <a:ext cx="541797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dirty="0">
                <a:latin typeface="Times New Roman" panose="02020603050405020304"/>
                <a:ea typeface="Calibri" panose="020F0502020204030204"/>
                <a:cs typeface="Calibri" panose="020F0502020204030204"/>
              </a:rPr>
              <a:t>There is a relationship between gender, Specialization and salary. Some specialization candidates belongs to male have more salary and some female candidates have more salary</a:t>
            </a:r>
          </a:p>
        </p:txBody>
      </p:sp>
      <p:pic>
        <p:nvPicPr>
          <p:cNvPr id="4" name="Picture 3">
            <a:extLst>
              <a:ext uri="{FF2B5EF4-FFF2-40B4-BE49-F238E27FC236}">
                <a16:creationId xmlns:a16="http://schemas.microsoft.com/office/drawing/2014/main" id="{A97C7A76-6343-23C5-5207-0E86AE44F2D8}"/>
              </a:ext>
            </a:extLst>
          </p:cNvPr>
          <p:cNvPicPr>
            <a:picLocks noChangeAspect="1"/>
          </p:cNvPicPr>
          <p:nvPr/>
        </p:nvPicPr>
        <p:blipFill>
          <a:blip r:embed="rId4"/>
          <a:stretch>
            <a:fillRect/>
          </a:stretch>
        </p:blipFill>
        <p:spPr>
          <a:xfrm>
            <a:off x="276835" y="1008370"/>
            <a:ext cx="5417975" cy="3783763"/>
          </a:xfrm>
          <a:prstGeom prst="rect">
            <a:avLst/>
          </a:prstGeom>
        </p:spPr>
      </p:pic>
      <p:pic>
        <p:nvPicPr>
          <p:cNvPr id="13" name="Picture 12">
            <a:extLst>
              <a:ext uri="{FF2B5EF4-FFF2-40B4-BE49-F238E27FC236}">
                <a16:creationId xmlns:a16="http://schemas.microsoft.com/office/drawing/2014/main" id="{19C50FC5-8A3C-96C8-546A-3B7F12BA0FDB}"/>
              </a:ext>
            </a:extLst>
          </p:cNvPr>
          <p:cNvPicPr>
            <a:picLocks noChangeAspect="1"/>
          </p:cNvPicPr>
          <p:nvPr/>
        </p:nvPicPr>
        <p:blipFill>
          <a:blip r:embed="rId5"/>
          <a:stretch>
            <a:fillRect/>
          </a:stretch>
        </p:blipFill>
        <p:spPr>
          <a:xfrm>
            <a:off x="5825066" y="1008370"/>
            <a:ext cx="6090099" cy="2861103"/>
          </a:xfrm>
          <a:prstGeom prst="rect">
            <a:avLst/>
          </a:prstGeom>
        </p:spPr>
      </p:pic>
    </p:spTree>
    <p:extLst>
      <p:ext uri="{BB962C8B-B14F-4D97-AF65-F5344CB8AC3E}">
        <p14:creationId xmlns:p14="http://schemas.microsoft.com/office/powerpoint/2010/main" val="1664142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554" y="18256"/>
            <a:ext cx="10515600" cy="1031180"/>
          </a:xfrm>
        </p:spPr>
        <p:txBody>
          <a:bodyPr>
            <a:normAutofit/>
          </a:bodyPr>
          <a:lstStyle/>
          <a:p>
            <a:r>
              <a:rPr lang="en-US" sz="2400" b="1" dirty="0">
                <a:solidFill>
                  <a:srgbClr val="FF0000"/>
                </a:solidFill>
                <a:latin typeface="Times New Roman" panose="02020603050405020304"/>
                <a:ea typeface="+mn-ea"/>
                <a:cs typeface="Times New Roman" panose="02020603050405020304"/>
              </a:rPr>
              <a:t>CONCLUSION</a:t>
            </a:r>
          </a:p>
        </p:txBody>
      </p:sp>
      <p:sp>
        <p:nvSpPr>
          <p:cNvPr id="3" name="Content Placeholder 2"/>
          <p:cNvSpPr>
            <a:spLocks noGrp="1"/>
          </p:cNvSpPr>
          <p:nvPr>
            <p:ph idx="1"/>
          </p:nvPr>
        </p:nvSpPr>
        <p:spPr>
          <a:xfrm>
            <a:off x="744682" y="564973"/>
            <a:ext cx="10515600" cy="4759129"/>
          </a:xfrm>
        </p:spPr>
        <p:txBody>
          <a:bodyPr vert="horz" lIns="91440" tIns="45720" rIns="91440" bIns="45720" rtlCol="0" anchor="t">
            <a:noAutofit/>
          </a:bodyPr>
          <a:lstStyle/>
          <a:p>
            <a:pPr>
              <a:lnSpc>
                <a:spcPct val="170000"/>
              </a:lnSpc>
            </a:pPr>
            <a:r>
              <a:rPr lang="en-US" sz="1600" dirty="0">
                <a:latin typeface="Times New Roman" panose="02020603050405020304" pitchFamily="18" charset="0"/>
                <a:cs typeface="Times New Roman" panose="02020603050405020304" pitchFamily="18" charset="0"/>
              </a:rPr>
              <a:t>After conducting a comprehensive Exploratory Data Analysis (EDA) on the AMCAT dataset, several key insights and trends have been identified. These findings can help in understanding candidate performance, the impact of demographic factors, and areas for potential improvement in the AMCAT testing process. Here are the main conclusions:</a:t>
            </a:r>
          </a:p>
          <a:p>
            <a:pPr lvl="1">
              <a:lnSpc>
                <a:spcPct val="170000"/>
              </a:lnSpc>
              <a:buFont typeface="+mj-lt"/>
              <a:buAutoNum type="arabicPeriod"/>
            </a:pPr>
            <a:r>
              <a:rPr lang="en-US" sz="1600" dirty="0" err="1"/>
              <a:t>Mtech</a:t>
            </a:r>
            <a:r>
              <a:rPr lang="en-US" sz="1600" dirty="0"/>
              <a:t>/ME people having more salaries followed by </a:t>
            </a:r>
            <a:r>
              <a:rPr lang="en-US" sz="1600" dirty="0" err="1"/>
              <a:t>Btech</a:t>
            </a:r>
            <a:r>
              <a:rPr lang="en-US" sz="1600" dirty="0"/>
              <a:t> and MCA and MSc.</a:t>
            </a:r>
          </a:p>
          <a:p>
            <a:pPr lvl="1">
              <a:lnSpc>
                <a:spcPct val="170000"/>
              </a:lnSpc>
              <a:buFont typeface="+mj-lt"/>
              <a:buAutoNum type="arabicPeriod"/>
            </a:pPr>
            <a:r>
              <a:rPr lang="en-US" sz="1600" dirty="0"/>
              <a:t>Male and Female have same range of salaries.</a:t>
            </a:r>
          </a:p>
          <a:p>
            <a:pPr lvl="1">
              <a:lnSpc>
                <a:spcPct val="170000"/>
              </a:lnSpc>
              <a:buFont typeface="+mj-lt"/>
              <a:buAutoNum type="arabicPeriod"/>
            </a:pPr>
            <a:r>
              <a:rPr lang="en-US" sz="1600" dirty="0"/>
              <a:t>we have data from 2007 to 2014,so for specialization computer science and engineering, salary is between 2.8 to 3.5 lack for Programmer analyst, associate engineer and junior software  engineer.</a:t>
            </a:r>
          </a:p>
          <a:p>
            <a:pPr lvl="1">
              <a:lnSpc>
                <a:spcPct val="170000"/>
              </a:lnSpc>
              <a:buFont typeface="+mj-lt"/>
              <a:buAutoNum type="arabicPeriod"/>
            </a:pPr>
            <a:r>
              <a:rPr lang="en-US" sz="1600" dirty="0"/>
              <a:t>Most of the students are employed as software engineer with 13.5% of total students followed by system engineer and software developer so on.</a:t>
            </a:r>
          </a:p>
          <a:p>
            <a:pPr lvl="1">
              <a:lnSpc>
                <a:spcPct val="170000"/>
              </a:lnSpc>
              <a:buFont typeface="+mj-lt"/>
              <a:buAutoNum type="arabicPeriod"/>
            </a:pPr>
            <a:r>
              <a:rPr lang="en-US" sz="1600" dirty="0"/>
              <a:t>Most of the students got job in Bangalore followed by Noida and Hyderabad.</a:t>
            </a:r>
          </a:p>
          <a:p>
            <a:pPr lvl="1">
              <a:lnSpc>
                <a:spcPct val="170000"/>
              </a:lnSpc>
              <a:buFont typeface="+mj-lt"/>
              <a:buAutoNum type="arabicPeriod"/>
            </a:pPr>
            <a:r>
              <a:rPr lang="en-US" sz="1600" dirty="0"/>
              <a:t>Male candidates are more who are employed </a:t>
            </a:r>
            <a:r>
              <a:rPr lang="en-US" sz="1600" dirty="0" err="1"/>
              <a:t>i.e</a:t>
            </a:r>
            <a:r>
              <a:rPr lang="en-US" sz="1600" dirty="0"/>
              <a:t> 76.1% compared with female candidates 23.9%.</a:t>
            </a:r>
          </a:p>
          <a:p>
            <a:pPr lvl="1">
              <a:lnSpc>
                <a:spcPct val="170000"/>
              </a:lnSpc>
              <a:buFont typeface="+mj-lt"/>
              <a:buAutoNum type="arabicPeriod"/>
            </a:pPr>
            <a:r>
              <a:rPr lang="en-US" sz="1600" dirty="0"/>
              <a:t> Most of the students with Degree Specialization is electronics  and communication engineering with 22% followed by computer science and engineering with 18.6%, Information Technology with 16.5%</a:t>
            </a:r>
            <a:r>
              <a:rPr lang="en-US" sz="1600" dirty="0">
                <a:latin typeface="Times New Roman" panose="02020603050405020304"/>
                <a:cs typeface="Calibri" panose="020F0502020204030204"/>
              </a:rPr>
              <a:t>.</a:t>
            </a:r>
            <a:endParaRPr 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599" y="2997200"/>
            <a:ext cx="4480885" cy="73845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1" i="0" u="none" strike="noStrike" cap="none" dirty="0">
                <a:solidFill>
                  <a:srgbClr val="FF0000"/>
                </a:solidFill>
                <a:latin typeface="Times New Roman" panose="02020603050405020304" pitchFamily="18" charset="0"/>
                <a:ea typeface="Libre Baskerville"/>
                <a:cs typeface="Times New Roman" panose="02020603050405020304" pitchFamily="18" charset="0"/>
                <a:sym typeface="Libre Baskerville"/>
              </a:rPr>
              <a:t>THANK YOU</a:t>
            </a:r>
            <a:endParaRPr sz="18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68983" y="912459"/>
            <a:ext cx="11066261" cy="563227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b="1" i="0" u="none" strike="noStrike" cap="none" dirty="0">
                <a:solidFill>
                  <a:schemeClr val="dk1"/>
                </a:solidFill>
                <a:latin typeface="Calibri"/>
                <a:ea typeface="Calibri"/>
                <a:cs typeface="Calibri"/>
                <a:sym typeface="Calibri"/>
              </a:rPr>
              <a:t>Background ? </a:t>
            </a:r>
          </a:p>
          <a:p>
            <a:pPr marR="0" lvl="0" algn="l" rtl="0">
              <a:spcBef>
                <a:spcPts val="0"/>
              </a:spcBef>
              <a:spcAft>
                <a:spcPts val="0"/>
              </a:spcAft>
              <a:buClr>
                <a:schemeClr val="dk1"/>
              </a:buClr>
              <a:buSzPts val="1800"/>
            </a:pPr>
            <a:endParaRPr lang="en-IN" b="1"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US" dirty="0">
                <a:solidFill>
                  <a:schemeClr val="dk1"/>
                </a:solidFill>
                <a:latin typeface="Calibri"/>
                <a:ea typeface="Calibri"/>
                <a:cs typeface="Calibri"/>
                <a:sym typeface="Calibri"/>
              </a:rPr>
              <a:t>      </a:t>
            </a:r>
            <a:r>
              <a:rPr lang="en-US" sz="1800" i="0" u="none" strike="noStrike" cap="none" dirty="0">
                <a:solidFill>
                  <a:schemeClr val="dk1"/>
                </a:solidFill>
                <a:latin typeface="Calibri"/>
                <a:ea typeface="Calibri"/>
                <a:cs typeface="Calibri"/>
                <a:sym typeface="Calibri"/>
              </a:rPr>
              <a:t>I am Koushik Katakam completed </a:t>
            </a:r>
            <a:r>
              <a:rPr lang="en-US" sz="1800" i="0" u="none" strike="noStrike" cap="none" dirty="0" err="1">
                <a:solidFill>
                  <a:schemeClr val="dk1"/>
                </a:solidFill>
                <a:latin typeface="Calibri"/>
                <a:ea typeface="Calibri"/>
                <a:cs typeface="Calibri"/>
                <a:sym typeface="Calibri"/>
              </a:rPr>
              <a:t>Mtech</a:t>
            </a:r>
            <a:r>
              <a:rPr lang="en-US" sz="1800" i="0" u="none" strike="noStrike" cap="none" dirty="0">
                <a:solidFill>
                  <a:schemeClr val="dk1"/>
                </a:solidFill>
                <a:latin typeface="Calibri"/>
                <a:ea typeface="Calibri"/>
                <a:cs typeface="Calibri"/>
                <a:sym typeface="Calibri"/>
              </a:rPr>
              <a:t> in 2022 Information Technology(Data Sciences) in </a:t>
            </a:r>
          </a:p>
          <a:p>
            <a:pPr marR="0" lvl="0" algn="l" rtl="0">
              <a:spcBef>
                <a:spcPts val="0"/>
              </a:spcBef>
              <a:spcAft>
                <a:spcPts val="0"/>
              </a:spcAft>
              <a:buClr>
                <a:schemeClr val="dk1"/>
              </a:buClr>
              <a:buSzPts val="1800"/>
            </a:pPr>
            <a:r>
              <a:rPr lang="en-US" sz="1800" i="0" u="none" strike="noStrike" cap="none" dirty="0">
                <a:solidFill>
                  <a:schemeClr val="dk1"/>
                </a:solidFill>
                <a:latin typeface="Calibri"/>
                <a:ea typeface="Calibri"/>
                <a:cs typeface="Calibri"/>
                <a:sym typeface="Calibri"/>
              </a:rPr>
              <a:t>      </a:t>
            </a:r>
            <a:r>
              <a:rPr lang="en-US" sz="1800" i="0" u="none" strike="noStrike" cap="none" dirty="0" err="1">
                <a:solidFill>
                  <a:schemeClr val="dk1"/>
                </a:solidFill>
                <a:latin typeface="Calibri"/>
                <a:ea typeface="Calibri"/>
                <a:cs typeface="Calibri"/>
                <a:sym typeface="Calibri"/>
              </a:rPr>
              <a:t>Cvr</a:t>
            </a:r>
            <a:r>
              <a:rPr lang="en-US" sz="1800" i="0" u="none" strike="noStrike" cap="none" dirty="0">
                <a:solidFill>
                  <a:schemeClr val="dk1"/>
                </a:solidFill>
                <a:latin typeface="Calibri"/>
                <a:ea typeface="Calibri"/>
                <a:cs typeface="Calibri"/>
                <a:sym typeface="Calibri"/>
              </a:rPr>
              <a:t> College of Engineering</a:t>
            </a:r>
          </a:p>
          <a:p>
            <a:pPr marR="0" lvl="0" algn="l" rtl="0">
              <a:spcBef>
                <a:spcPts val="0"/>
              </a:spcBef>
              <a:spcAft>
                <a:spcPts val="0"/>
              </a:spcAft>
              <a:buClr>
                <a:schemeClr val="dk1"/>
              </a:buClr>
              <a:buSzPts val="1800"/>
            </a:pPr>
            <a:endParaRPr lang="en-US" sz="1800" b="1" i="0" u="none" strike="noStrike" cap="none"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endParaRPr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Why you want to learn Data Science</a:t>
            </a:r>
          </a:p>
          <a:p>
            <a:pPr marR="0" lvl="0" algn="l" rtl="0">
              <a:spcBef>
                <a:spcPts val="0"/>
              </a:spcBef>
              <a:spcAft>
                <a:spcPts val="0"/>
              </a:spcAft>
              <a:buClr>
                <a:schemeClr val="dk1"/>
              </a:buClr>
              <a:buSzPts val="1800"/>
            </a:pPr>
            <a:endParaRPr lang="en-IN" sz="1800" b="1" i="0" u="none" strike="noStrike" cap="none"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IN" dirty="0">
                <a:solidFill>
                  <a:schemeClr val="dk1"/>
                </a:solidFill>
                <a:latin typeface="Calibri"/>
                <a:ea typeface="Calibri"/>
                <a:cs typeface="Calibri"/>
                <a:sym typeface="Calibri"/>
              </a:rPr>
              <a:t>      I want upskill myself and be there in a good position in future and should able to solve challenging tasks</a:t>
            </a:r>
          </a:p>
          <a:p>
            <a:pPr marR="0" lvl="0" algn="l" rtl="0">
              <a:spcBef>
                <a:spcPts val="0"/>
              </a:spcBef>
              <a:spcAft>
                <a:spcPts val="0"/>
              </a:spcAft>
              <a:buClr>
                <a:schemeClr val="dk1"/>
              </a:buClr>
              <a:buSzPts val="1800"/>
            </a:pPr>
            <a:endParaRPr lang="en-US" sz="1800" b="1" i="0" u="none" strike="noStrike" cap="none"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endParaRPr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Any work experience</a:t>
            </a:r>
          </a:p>
          <a:p>
            <a:pPr marR="0" lvl="0" algn="l" rtl="0">
              <a:spcBef>
                <a:spcPts val="0"/>
              </a:spcBef>
              <a:spcAft>
                <a:spcPts val="0"/>
              </a:spcAft>
              <a:buClr>
                <a:schemeClr val="dk1"/>
              </a:buClr>
              <a:buSzPts val="1800"/>
            </a:pPr>
            <a:endParaRPr lang="en-IN" sz="1800" b="1" i="0" u="none" strike="noStrike" cap="none"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IN" sz="1800" i="0" u="none" strike="noStrike" cap="none" dirty="0">
                <a:solidFill>
                  <a:schemeClr val="dk1"/>
                </a:solidFill>
                <a:latin typeface="Calibri"/>
                <a:ea typeface="Calibri"/>
                <a:cs typeface="Calibri"/>
                <a:sym typeface="Calibri"/>
              </a:rPr>
              <a:t>      I Worked as a ‘</a:t>
            </a:r>
            <a:r>
              <a:rPr lang="en-IN" sz="1800" i="0" u="none" strike="noStrike" cap="none" dirty="0" err="1">
                <a:solidFill>
                  <a:schemeClr val="dk1"/>
                </a:solidFill>
                <a:latin typeface="Calibri"/>
                <a:ea typeface="Calibri"/>
                <a:cs typeface="Calibri"/>
                <a:sym typeface="Calibri"/>
              </a:rPr>
              <a:t>Php</a:t>
            </a:r>
            <a:r>
              <a:rPr lang="en-IN" sz="1800" i="0" u="none" strike="noStrike" cap="none" dirty="0">
                <a:solidFill>
                  <a:schemeClr val="dk1"/>
                </a:solidFill>
                <a:latin typeface="Calibri"/>
                <a:ea typeface="Calibri"/>
                <a:cs typeface="Calibri"/>
                <a:sym typeface="Calibri"/>
              </a:rPr>
              <a:t> Developer for 10 months in </a:t>
            </a:r>
            <a:r>
              <a:rPr lang="en-IN" sz="1800" i="0" u="none" strike="noStrike" cap="none" dirty="0" err="1">
                <a:solidFill>
                  <a:schemeClr val="dk1"/>
                </a:solidFill>
                <a:latin typeface="Calibri"/>
                <a:ea typeface="Calibri"/>
                <a:cs typeface="Calibri"/>
                <a:sym typeface="Calibri"/>
              </a:rPr>
              <a:t>Ceipal</a:t>
            </a:r>
            <a:r>
              <a:rPr lang="en-IN" sz="1800" i="0" u="none" strike="noStrike" cap="none" dirty="0">
                <a:solidFill>
                  <a:schemeClr val="dk1"/>
                </a:solidFill>
                <a:latin typeface="Calibri"/>
                <a:ea typeface="Calibri"/>
                <a:cs typeface="Calibri"/>
                <a:sym typeface="Calibri"/>
              </a:rPr>
              <a:t> Software </a:t>
            </a:r>
            <a:r>
              <a:rPr lang="en-IN" sz="1800" i="0" u="none" strike="noStrike" cap="none" dirty="0" err="1">
                <a:solidFill>
                  <a:schemeClr val="dk1"/>
                </a:solidFill>
                <a:latin typeface="Calibri"/>
                <a:ea typeface="Calibri"/>
                <a:cs typeface="Calibri"/>
                <a:sym typeface="Calibri"/>
              </a:rPr>
              <a:t>pvt</a:t>
            </a:r>
            <a:r>
              <a:rPr lang="en-IN" sz="1800" i="0" u="none" strike="noStrike" cap="none" dirty="0">
                <a:solidFill>
                  <a:schemeClr val="dk1"/>
                </a:solidFill>
                <a:latin typeface="Calibri"/>
                <a:ea typeface="Calibri"/>
                <a:cs typeface="Calibri"/>
                <a:sym typeface="Calibri"/>
              </a:rPr>
              <a:t> ltd’</a:t>
            </a:r>
          </a:p>
          <a:p>
            <a:pPr marR="0" lvl="0" algn="l" rtl="0">
              <a:spcBef>
                <a:spcPts val="0"/>
              </a:spcBef>
              <a:spcAft>
                <a:spcPts val="0"/>
              </a:spcAft>
              <a:buClr>
                <a:schemeClr val="dk1"/>
              </a:buClr>
              <a:buSzPts val="1800"/>
            </a:pPr>
            <a:endParaRPr lang="en-US" sz="1800" b="1" i="0" u="none" strike="noStrike" cap="none"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endParaRPr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IN" sz="1800" b="1" dirty="0">
                <a:solidFill>
                  <a:schemeClr val="dk1"/>
                </a:solidFill>
                <a:latin typeface="Calibri"/>
                <a:ea typeface="Calibri"/>
                <a:cs typeface="Calibri"/>
                <a:sym typeface="Calibri"/>
              </a:rPr>
              <a:t>Share your </a:t>
            </a:r>
            <a:r>
              <a:rPr lang="en-IN" sz="1800" b="1" dirty="0" err="1">
                <a:solidFill>
                  <a:schemeClr val="dk1"/>
                </a:solidFill>
                <a:latin typeface="Calibri"/>
                <a:ea typeface="Calibri"/>
                <a:cs typeface="Calibri"/>
                <a:sym typeface="Calibri"/>
              </a:rPr>
              <a:t>linkedIn</a:t>
            </a:r>
            <a:r>
              <a:rPr lang="en-IN" sz="1800" b="1" dirty="0">
                <a:solidFill>
                  <a:schemeClr val="dk1"/>
                </a:solidFill>
                <a:latin typeface="Calibri"/>
                <a:ea typeface="Calibri"/>
                <a:cs typeface="Calibri"/>
                <a:sym typeface="Calibri"/>
              </a:rPr>
              <a:t> and </a:t>
            </a:r>
            <a:r>
              <a:rPr lang="en-IN" sz="1800" b="1" dirty="0" err="1">
                <a:solidFill>
                  <a:schemeClr val="dk1"/>
                </a:solidFill>
                <a:latin typeface="Calibri"/>
                <a:ea typeface="Calibri"/>
                <a:cs typeface="Calibri"/>
                <a:sym typeface="Calibri"/>
              </a:rPr>
              <a:t>github</a:t>
            </a:r>
            <a:r>
              <a:rPr lang="en-IN" sz="1800" b="1" dirty="0">
                <a:solidFill>
                  <a:schemeClr val="dk1"/>
                </a:solidFill>
                <a:latin typeface="Calibri"/>
                <a:ea typeface="Calibri"/>
                <a:cs typeface="Calibri"/>
                <a:sym typeface="Calibri"/>
              </a:rPr>
              <a:t> profile </a:t>
            </a:r>
            <a:r>
              <a:rPr lang="en-IN" sz="1800" b="1" dirty="0" err="1">
                <a:solidFill>
                  <a:schemeClr val="dk1"/>
                </a:solidFill>
                <a:latin typeface="Calibri"/>
                <a:ea typeface="Calibri"/>
                <a:cs typeface="Calibri"/>
                <a:sym typeface="Calibri"/>
              </a:rPr>
              <a:t>urls</a:t>
            </a:r>
            <a:endParaRPr lang="en-IN" sz="1800" b="1"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endParaRPr lang="en-IN" sz="1800" b="1"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IN" b="1" dirty="0">
                <a:solidFill>
                  <a:schemeClr val="dk1"/>
                </a:solidFill>
                <a:latin typeface="Calibri"/>
                <a:ea typeface="Calibri"/>
                <a:cs typeface="Calibri"/>
                <a:sym typeface="Calibri"/>
              </a:rPr>
              <a:t>      </a:t>
            </a:r>
            <a:r>
              <a:rPr lang="en-IN" b="1" dirty="0" err="1">
                <a:solidFill>
                  <a:schemeClr val="dk1"/>
                </a:solidFill>
                <a:latin typeface="Calibri"/>
                <a:ea typeface="Calibri"/>
                <a:cs typeface="Calibri"/>
                <a:sym typeface="Calibri"/>
              </a:rPr>
              <a:t>linkedIn</a:t>
            </a:r>
            <a:r>
              <a:rPr lang="en-IN" b="1" dirty="0">
                <a:solidFill>
                  <a:schemeClr val="dk1"/>
                </a:solidFill>
                <a:latin typeface="Calibri"/>
                <a:ea typeface="Calibri"/>
                <a:cs typeface="Calibri"/>
                <a:sym typeface="Calibri"/>
              </a:rPr>
              <a:t> : </a:t>
            </a:r>
            <a:r>
              <a:rPr lang="en-IN" dirty="0">
                <a:solidFill>
                  <a:schemeClr val="dk1"/>
                </a:solidFill>
                <a:latin typeface="Calibri"/>
                <a:ea typeface="Calibri"/>
                <a:cs typeface="Calibri"/>
                <a:sym typeface="Calibri"/>
                <a:hlinkClick r:id="rId3"/>
              </a:rPr>
              <a:t>https://www.linkedin.com/in/koushik-katakam/</a:t>
            </a:r>
            <a:endParaRPr lang="en-IN"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IN" dirty="0">
                <a:solidFill>
                  <a:schemeClr val="dk1"/>
                </a:solidFill>
                <a:latin typeface="Calibri"/>
                <a:ea typeface="Calibri"/>
                <a:cs typeface="Calibri"/>
                <a:sym typeface="Calibri"/>
              </a:rPr>
              <a:t>      </a:t>
            </a:r>
            <a:r>
              <a:rPr lang="en-IN" b="1" dirty="0" err="1">
                <a:solidFill>
                  <a:schemeClr val="dk1"/>
                </a:solidFill>
                <a:latin typeface="Calibri"/>
                <a:ea typeface="Calibri"/>
                <a:cs typeface="Calibri"/>
                <a:sym typeface="Calibri"/>
              </a:rPr>
              <a:t>github</a:t>
            </a:r>
            <a:r>
              <a:rPr lang="en-IN" b="1" dirty="0">
                <a:solidFill>
                  <a:schemeClr val="dk1"/>
                </a:solidFill>
                <a:latin typeface="Calibri"/>
                <a:ea typeface="Calibri"/>
                <a:cs typeface="Calibri"/>
                <a:sym typeface="Calibri"/>
              </a:rPr>
              <a:t>    : </a:t>
            </a:r>
            <a:r>
              <a:rPr lang="en-IN" dirty="0">
                <a:solidFill>
                  <a:schemeClr val="dk1"/>
                </a:solidFill>
                <a:latin typeface="Calibri"/>
                <a:ea typeface="Calibri"/>
                <a:cs typeface="Calibri"/>
                <a:sym typeface="Calibri"/>
              </a:rPr>
              <a:t>https://github.com/koushikkatakam</a:t>
            </a:r>
            <a:endParaRPr sz="1800"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1D0356-1ADE-FCFC-B0CB-660CF1FB4FD0}"/>
              </a:ext>
            </a:extLst>
          </p:cNvPr>
          <p:cNvSpPr txBox="1"/>
          <p:nvPr/>
        </p:nvSpPr>
        <p:spPr>
          <a:xfrm>
            <a:off x="499621" y="322970"/>
            <a:ext cx="10699422" cy="5727850"/>
          </a:xfrm>
          <a:prstGeom prst="rect">
            <a:avLst/>
          </a:prstGeom>
          <a:noFill/>
        </p:spPr>
        <p:txBody>
          <a:bodyPr wrap="square">
            <a:spAutoFit/>
          </a:bodyPr>
          <a:lstStyle/>
          <a:p>
            <a:pPr algn="just">
              <a:lnSpc>
                <a:spcPct val="150000"/>
              </a:lnSpc>
            </a:pPr>
            <a:r>
              <a:rPr lang="en-US" sz="2400" b="1" dirty="0">
                <a:solidFill>
                  <a:srgbClr val="FF0000"/>
                </a:solidFill>
              </a:rPr>
              <a:t>Problem statement:</a:t>
            </a:r>
          </a:p>
          <a:p>
            <a:pPr algn="just">
              <a:lnSpc>
                <a:spcPct val="150000"/>
              </a:lnSpc>
            </a:pPr>
            <a:r>
              <a:rPr lang="en-US" dirty="0"/>
              <a:t> Analysis AMCAT test data point to identify certificate performance trends ,strength and weakness job selection processes often lead to mismatches between candidates and positions, resulting in decreased productivity and increased turnover. This project aims to streamline the job selection process by identifying key criteria for successful optimize the use of AMCAT scores in the hiring candidate evaluation and implementing strategies to improve the efficiency and effectiveness of the selection process, ultimately enhancing organizational performance and employee satisfaction. </a:t>
            </a:r>
          </a:p>
          <a:p>
            <a:pPr algn="just">
              <a:lnSpc>
                <a:spcPct val="150000"/>
              </a:lnSpc>
            </a:pPr>
            <a:r>
              <a:rPr lang="en-US" sz="2400" b="1" dirty="0">
                <a:solidFill>
                  <a:srgbClr val="FF0000"/>
                </a:solidFill>
              </a:rPr>
              <a:t>Objective of the Project: </a:t>
            </a:r>
          </a:p>
          <a:p>
            <a:pPr algn="just">
              <a:lnSpc>
                <a:spcPct val="150000"/>
              </a:lnSpc>
            </a:pPr>
            <a:r>
              <a:rPr lang="en-US" dirty="0"/>
              <a:t>To develop and implement a comprehensive job selection framework that enhances the efficiency, fairness, and effectiveness of the recruitment process. This framework should include standardized criteria for evaluating candidates, streamlined procedures for application and assessment, and tools for ensuring alignment between candidates' skills and organizational needs. The ultimate goal is to optimize hiring outcomes by selecting candidates who are best suited for the roles and contribute positively to the organization's success." </a:t>
            </a:r>
          </a:p>
        </p:txBody>
      </p:sp>
    </p:spTree>
    <p:extLst>
      <p:ext uri="{BB962C8B-B14F-4D97-AF65-F5344CB8AC3E}">
        <p14:creationId xmlns:p14="http://schemas.microsoft.com/office/powerpoint/2010/main" val="721258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9040095" y="6108840"/>
            <a:ext cx="3151905" cy="573074"/>
          </a:xfrm>
          <a:prstGeom prst="rect">
            <a:avLst/>
          </a:prstGeom>
        </p:spPr>
      </p:pic>
      <p:sp>
        <p:nvSpPr>
          <p:cNvPr id="12" name="TextBox 11"/>
          <p:cNvSpPr txBox="1"/>
          <p:nvPr/>
        </p:nvSpPr>
        <p:spPr>
          <a:xfrm>
            <a:off x="6255913" y="431914"/>
            <a:ext cx="4835833" cy="523220"/>
          </a:xfrm>
          <a:prstGeom prst="rect">
            <a:avLst/>
          </a:prstGeom>
          <a:noFill/>
        </p:spPr>
        <p:txBody>
          <a:bodyPr wrap="square" lIns="91440" tIns="45720" rIns="91440" bIns="45720" anchor="t">
            <a:spAutoFit/>
          </a:bodyPr>
          <a:lstStyle/>
          <a:p>
            <a:pPr algn="ctr"/>
            <a:r>
              <a:rPr lang="en-US" sz="2800" b="1" dirty="0">
                <a:solidFill>
                  <a:srgbClr val="FF0000"/>
                </a:solidFill>
                <a:latin typeface="Times New Roman" panose="02020603050405020304"/>
                <a:cs typeface="Times New Roman" panose="02020603050405020304"/>
              </a:rPr>
              <a:t>Handling outliers</a:t>
            </a:r>
          </a:p>
        </p:txBody>
      </p:sp>
      <p:sp>
        <p:nvSpPr>
          <p:cNvPr id="13" name="TextBox 12"/>
          <p:cNvSpPr txBox="1"/>
          <p:nvPr/>
        </p:nvSpPr>
        <p:spPr>
          <a:xfrm>
            <a:off x="6096000" y="1036005"/>
            <a:ext cx="3071973" cy="461665"/>
          </a:xfrm>
          <a:prstGeom prst="rect">
            <a:avLst/>
          </a:prstGeom>
          <a:noFill/>
        </p:spPr>
        <p:txBody>
          <a:bodyPr wrap="square" lIns="91440" tIns="45720" rIns="91440" bIns="45720" anchor="t">
            <a:spAutoFit/>
          </a:bodyPr>
          <a:lstStyle/>
          <a:p>
            <a:pPr algn="ctr"/>
            <a:r>
              <a:rPr lang="en-US" sz="2400" b="1" dirty="0">
                <a:solidFill>
                  <a:srgbClr val="FF0000"/>
                </a:solidFill>
                <a:latin typeface="Times New Roman" panose="02020603050405020304"/>
                <a:cs typeface="Times New Roman" panose="02020603050405020304"/>
              </a:rPr>
              <a:t>Before outliers</a:t>
            </a:r>
          </a:p>
        </p:txBody>
      </p:sp>
      <p:sp>
        <p:nvSpPr>
          <p:cNvPr id="15" name="TextBox 14"/>
          <p:cNvSpPr txBox="1"/>
          <p:nvPr/>
        </p:nvSpPr>
        <p:spPr>
          <a:xfrm>
            <a:off x="5649899" y="3508801"/>
            <a:ext cx="3779242" cy="461665"/>
          </a:xfrm>
          <a:prstGeom prst="rect">
            <a:avLst/>
          </a:prstGeom>
          <a:noFill/>
        </p:spPr>
        <p:txBody>
          <a:bodyPr wrap="square" lIns="91440" tIns="45720" rIns="91440" bIns="45720" anchor="t">
            <a:spAutoFit/>
          </a:bodyPr>
          <a:lstStyle/>
          <a:p>
            <a:pPr algn="ctr"/>
            <a:r>
              <a:rPr lang="en-US" sz="2400" b="1" dirty="0">
                <a:solidFill>
                  <a:srgbClr val="FF0000"/>
                </a:solidFill>
                <a:latin typeface="Times New Roman" panose="02020603050405020304"/>
                <a:cs typeface="Times New Roman" panose="02020603050405020304"/>
              </a:rPr>
              <a:t>After outliers</a:t>
            </a:r>
          </a:p>
        </p:txBody>
      </p:sp>
      <p:pic>
        <p:nvPicPr>
          <p:cNvPr id="6" name="Picture 5">
            <a:extLst>
              <a:ext uri="{FF2B5EF4-FFF2-40B4-BE49-F238E27FC236}">
                <a16:creationId xmlns:a16="http://schemas.microsoft.com/office/drawing/2014/main" id="{D4387DE4-3394-1BA7-6557-EDF339CBAECE}"/>
              </a:ext>
            </a:extLst>
          </p:cNvPr>
          <p:cNvPicPr>
            <a:picLocks noChangeAspect="1"/>
          </p:cNvPicPr>
          <p:nvPr/>
        </p:nvPicPr>
        <p:blipFill>
          <a:blip r:embed="rId3"/>
          <a:stretch>
            <a:fillRect/>
          </a:stretch>
        </p:blipFill>
        <p:spPr>
          <a:xfrm>
            <a:off x="6473103" y="1524923"/>
            <a:ext cx="4618643" cy="1983878"/>
          </a:xfrm>
          <a:prstGeom prst="rect">
            <a:avLst/>
          </a:prstGeom>
        </p:spPr>
      </p:pic>
      <p:pic>
        <p:nvPicPr>
          <p:cNvPr id="9" name="Picture 8">
            <a:extLst>
              <a:ext uri="{FF2B5EF4-FFF2-40B4-BE49-F238E27FC236}">
                <a16:creationId xmlns:a16="http://schemas.microsoft.com/office/drawing/2014/main" id="{A8DA65D9-9480-6FE6-307D-B0F6B8C0838A}"/>
              </a:ext>
            </a:extLst>
          </p:cNvPr>
          <p:cNvPicPr>
            <a:picLocks noChangeAspect="1"/>
          </p:cNvPicPr>
          <p:nvPr/>
        </p:nvPicPr>
        <p:blipFill>
          <a:blip r:embed="rId4"/>
          <a:stretch>
            <a:fillRect/>
          </a:stretch>
        </p:blipFill>
        <p:spPr>
          <a:xfrm>
            <a:off x="6379516" y="3970466"/>
            <a:ext cx="4712230" cy="2229858"/>
          </a:xfrm>
          <a:prstGeom prst="rect">
            <a:avLst/>
          </a:prstGeom>
        </p:spPr>
      </p:pic>
      <p:sp>
        <p:nvSpPr>
          <p:cNvPr id="10" name="TextBox 9">
            <a:extLst>
              <a:ext uri="{FF2B5EF4-FFF2-40B4-BE49-F238E27FC236}">
                <a16:creationId xmlns:a16="http://schemas.microsoft.com/office/drawing/2014/main" id="{1B4C0264-A443-177B-DA4D-4C53BCA2F05F}"/>
              </a:ext>
            </a:extLst>
          </p:cNvPr>
          <p:cNvSpPr txBox="1"/>
          <p:nvPr/>
        </p:nvSpPr>
        <p:spPr>
          <a:xfrm>
            <a:off x="757062" y="457648"/>
            <a:ext cx="3392925" cy="523220"/>
          </a:xfrm>
          <a:prstGeom prst="rect">
            <a:avLst/>
          </a:prstGeom>
          <a:noFill/>
        </p:spPr>
        <p:txBody>
          <a:bodyPr wrap="square">
            <a:spAutoFit/>
          </a:bodyPr>
          <a:lstStyle/>
          <a:p>
            <a:r>
              <a:rPr lang="en-IN" sz="2800" b="1" dirty="0">
                <a:solidFill>
                  <a:srgbClr val="FF0000"/>
                </a:solidFill>
                <a:latin typeface="Times New Roman" panose="02020603050405020304" pitchFamily="18" charset="0"/>
                <a:cs typeface="Times New Roman" panose="02020603050405020304" pitchFamily="18" charset="0"/>
              </a:rPr>
              <a:t>Data Cleaning Steps</a:t>
            </a:r>
          </a:p>
        </p:txBody>
      </p:sp>
      <p:sp>
        <p:nvSpPr>
          <p:cNvPr id="17" name="TextBox 16">
            <a:extLst>
              <a:ext uri="{FF2B5EF4-FFF2-40B4-BE49-F238E27FC236}">
                <a16:creationId xmlns:a16="http://schemas.microsoft.com/office/drawing/2014/main" id="{9A0B8A10-1A0A-AF95-2430-B72C1DE1F37B}"/>
              </a:ext>
            </a:extLst>
          </p:cNvPr>
          <p:cNvSpPr txBox="1"/>
          <p:nvPr/>
        </p:nvSpPr>
        <p:spPr>
          <a:xfrm>
            <a:off x="757062" y="1448951"/>
            <a:ext cx="6097712" cy="4439933"/>
          </a:xfrm>
          <a:prstGeom prst="rect">
            <a:avLst/>
          </a:prstGeom>
          <a:noFill/>
        </p:spPr>
        <p:txBody>
          <a:bodyPr wrap="square">
            <a:spAutoFit/>
          </a:bodyPr>
          <a:lstStyle/>
          <a:p>
            <a:pPr marL="457200" indent="-457200">
              <a:lnSpc>
                <a:spcPct val="200000"/>
              </a:lnSpc>
              <a:buFont typeface="Arial" panose="020B0604020202020204"/>
              <a:buChar char="•"/>
            </a:pPr>
            <a:r>
              <a:rPr lang="en-US" sz="1800" dirty="0">
                <a:latin typeface="Times New Roman" panose="02020603050405020304"/>
                <a:ea typeface="Calibri" panose="020F0502020204030204"/>
                <a:cs typeface="Calibri" panose="020F0502020204030204"/>
              </a:rPr>
              <a:t>Handle Duplicates</a:t>
            </a:r>
            <a:endParaRPr lang="en-US" dirty="0"/>
          </a:p>
          <a:p>
            <a:pPr>
              <a:lnSpc>
                <a:spcPct val="200000"/>
              </a:lnSpc>
            </a:pPr>
            <a:endParaRPr lang="en-US" sz="1800" dirty="0">
              <a:latin typeface="Times New Roman" panose="02020603050405020304"/>
              <a:ea typeface="Calibri" panose="020F0502020204030204"/>
              <a:cs typeface="Calibri" panose="020F0502020204030204"/>
            </a:endParaRPr>
          </a:p>
          <a:p>
            <a:pPr marL="457200" indent="-457200">
              <a:lnSpc>
                <a:spcPct val="200000"/>
              </a:lnSpc>
              <a:buFont typeface="Arial" panose="020B0604020202020204"/>
              <a:buChar char="•"/>
            </a:pPr>
            <a:r>
              <a:rPr lang="en-US" dirty="0">
                <a:latin typeface="Times New Roman" panose="02020603050405020304"/>
                <a:ea typeface="Calibri" panose="020F0502020204030204"/>
                <a:cs typeface="Calibri" panose="020F0502020204030204"/>
              </a:rPr>
              <a:t>Removing Outliers</a:t>
            </a:r>
          </a:p>
          <a:p>
            <a:pPr>
              <a:lnSpc>
                <a:spcPct val="200000"/>
              </a:lnSpc>
            </a:pPr>
            <a:endParaRPr lang="en-US" sz="1800" dirty="0">
              <a:latin typeface="Times New Roman" panose="02020603050405020304"/>
              <a:ea typeface="Calibri" panose="020F0502020204030204"/>
              <a:cs typeface="Calibri" panose="020F0502020204030204"/>
            </a:endParaRPr>
          </a:p>
          <a:p>
            <a:pPr marL="457200" indent="-457200">
              <a:lnSpc>
                <a:spcPct val="200000"/>
              </a:lnSpc>
              <a:buFont typeface="Arial" panose="020B0604020202020204"/>
              <a:buChar char="•"/>
            </a:pPr>
            <a:r>
              <a:rPr lang="en-US" dirty="0">
                <a:latin typeface="Times New Roman" panose="02020603050405020304"/>
                <a:ea typeface="Calibri" panose="020F0502020204030204"/>
                <a:cs typeface="Calibri" panose="020F0502020204030204"/>
              </a:rPr>
              <a:t>Cleaning column values</a:t>
            </a:r>
          </a:p>
          <a:p>
            <a:pPr marL="457200" indent="-457200">
              <a:lnSpc>
                <a:spcPct val="200000"/>
              </a:lnSpc>
              <a:buFont typeface="Arial" panose="020B0604020202020204"/>
              <a:buChar char="•"/>
            </a:pPr>
            <a:endParaRPr lang="en-US" dirty="0">
              <a:latin typeface="Times New Roman" panose="02020603050405020304"/>
              <a:ea typeface="Calibri" panose="020F0502020204030204"/>
              <a:cs typeface="Calibri" panose="020F0502020204030204"/>
            </a:endParaRPr>
          </a:p>
          <a:p>
            <a:pPr marL="457200" indent="-457200">
              <a:lnSpc>
                <a:spcPct val="200000"/>
              </a:lnSpc>
              <a:buFont typeface="Arial" panose="020B0604020202020204"/>
              <a:buChar char="•"/>
            </a:pPr>
            <a:r>
              <a:rPr lang="en-US" dirty="0">
                <a:latin typeface="Times New Roman" panose="02020603050405020304"/>
                <a:ea typeface="Calibri" panose="020F0502020204030204"/>
                <a:cs typeface="Calibri" panose="020F0502020204030204"/>
              </a:rPr>
              <a:t>Converting to proper data types</a:t>
            </a:r>
          </a:p>
          <a:p>
            <a:pPr marL="457200" indent="-457200">
              <a:lnSpc>
                <a:spcPct val="200000"/>
              </a:lnSpc>
              <a:buFont typeface="Arial" panose="020B0604020202020204"/>
              <a:buChar char="•"/>
            </a:pPr>
            <a:endParaRPr lang="en-US" sz="1800" dirty="0">
              <a:latin typeface="Times New Roman" panose="02020603050405020304"/>
              <a:cs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040095" y="6231466"/>
            <a:ext cx="3151905" cy="573074"/>
          </a:xfrm>
          <a:prstGeom prst="rect">
            <a:avLst/>
          </a:prstGeom>
        </p:spPr>
      </p:pic>
      <p:sp>
        <p:nvSpPr>
          <p:cNvPr id="3" name="TextBox 2"/>
          <p:cNvSpPr txBox="1"/>
          <p:nvPr/>
        </p:nvSpPr>
        <p:spPr>
          <a:xfrm>
            <a:off x="1656851" y="339354"/>
            <a:ext cx="8959196" cy="523220"/>
          </a:xfrm>
          <a:prstGeom prst="rect">
            <a:avLst/>
          </a:prstGeom>
          <a:noFill/>
        </p:spPr>
        <p:txBody>
          <a:bodyPr wrap="square" lIns="91440" tIns="45720" rIns="91440" bIns="45720" anchor="t">
            <a:spAutoFit/>
          </a:bodyPr>
          <a:lstStyle/>
          <a:p>
            <a:pPr algn="ctr"/>
            <a:r>
              <a:rPr lang="en-US" sz="2800" b="1" dirty="0">
                <a:solidFill>
                  <a:srgbClr val="FF0000"/>
                </a:solidFill>
                <a:latin typeface="Times New Roman" panose="02020603050405020304"/>
                <a:cs typeface="Times New Roman" panose="02020603050405020304"/>
              </a:rPr>
              <a:t>Univariate</a:t>
            </a:r>
            <a:r>
              <a:rPr lang="en-US" sz="2800" b="1" dirty="0">
                <a:solidFill>
                  <a:srgbClr val="FF0000"/>
                </a:solidFill>
                <a:highlight>
                  <a:srgbClr val="FFFFFF"/>
                </a:highlight>
                <a:latin typeface="Times New Roman" panose="02020603050405020304"/>
                <a:cs typeface="Times New Roman" panose="02020603050405020304"/>
              </a:rPr>
              <a:t> - </a:t>
            </a:r>
            <a:r>
              <a:rPr lang="en-US" sz="2800" b="1" dirty="0">
                <a:solidFill>
                  <a:srgbClr val="FF0000"/>
                </a:solidFill>
                <a:latin typeface="Times New Roman" panose="02020603050405020304"/>
                <a:cs typeface="Times New Roman" panose="02020603050405020304"/>
              </a:rPr>
              <a:t>Visual</a:t>
            </a:r>
            <a:r>
              <a:rPr lang="en-US" sz="2800" b="1" dirty="0">
                <a:solidFill>
                  <a:srgbClr val="FF0000"/>
                </a:solidFill>
                <a:highlight>
                  <a:srgbClr val="FFFFFF"/>
                </a:highlight>
                <a:latin typeface="Times New Roman" panose="02020603050405020304"/>
                <a:cs typeface="Times New Roman" panose="02020603050405020304"/>
              </a:rPr>
              <a:t> </a:t>
            </a:r>
            <a:r>
              <a:rPr lang="en-US" sz="2800" b="1" dirty="0">
                <a:solidFill>
                  <a:srgbClr val="FF0000"/>
                </a:solidFill>
                <a:latin typeface="Times New Roman" panose="02020603050405020304"/>
                <a:cs typeface="Times New Roman" panose="02020603050405020304"/>
              </a:rPr>
              <a:t>Analysis (Categorical Column)</a:t>
            </a:r>
          </a:p>
        </p:txBody>
      </p:sp>
      <p:sp>
        <p:nvSpPr>
          <p:cNvPr id="15" name="TextBox 14"/>
          <p:cNvSpPr txBox="1"/>
          <p:nvPr/>
        </p:nvSpPr>
        <p:spPr>
          <a:xfrm>
            <a:off x="455010" y="4852899"/>
            <a:ext cx="578992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lgn="just">
              <a:buFont typeface="Arial" panose="020B0604020202020204" pitchFamily="34" charset="0"/>
              <a:buChar char="•"/>
            </a:pPr>
            <a:r>
              <a:rPr lang="en-US" dirty="0">
                <a:latin typeface="Times New Roman" panose="02020603050405020304"/>
                <a:ea typeface="+mn-lt"/>
                <a:cs typeface="+mn-lt"/>
              </a:rPr>
              <a:t>This plot only shows top ten Job Cities.</a:t>
            </a:r>
          </a:p>
          <a:p>
            <a:pPr marL="285750" indent="-285750" algn="just">
              <a:buFont typeface="Arial" panose="020B0604020202020204" pitchFamily="34" charset="0"/>
              <a:buChar char="•"/>
            </a:pPr>
            <a:r>
              <a:rPr lang="en-US" dirty="0">
                <a:latin typeface="Times New Roman" panose="02020603050405020304"/>
                <a:ea typeface="+mn-lt"/>
                <a:cs typeface="+mn-lt"/>
              </a:rPr>
              <a:t>Most of the students got job in Bangalore followed by Noida and Hyderabad.</a:t>
            </a:r>
          </a:p>
          <a:p>
            <a:pPr marL="285750" indent="-285750" algn="just">
              <a:buFont typeface="Arial" panose="020B0604020202020204" pitchFamily="34" charset="0"/>
              <a:buChar char="•"/>
            </a:pPr>
            <a:r>
              <a:rPr lang="en-US" dirty="0">
                <a:latin typeface="Times New Roman" panose="02020603050405020304"/>
                <a:ea typeface="+mn-lt"/>
                <a:cs typeface="+mn-lt"/>
              </a:rPr>
              <a:t>Almost 11.5% students who are employed are Not Mentioned their Job City</a:t>
            </a:r>
          </a:p>
        </p:txBody>
      </p:sp>
      <p:sp>
        <p:nvSpPr>
          <p:cNvPr id="16" name="TextBox 15"/>
          <p:cNvSpPr txBox="1"/>
          <p:nvPr/>
        </p:nvSpPr>
        <p:spPr>
          <a:xfrm>
            <a:off x="6837218" y="4721658"/>
            <a:ext cx="499548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lgn="just">
              <a:buFont typeface="Arial" panose="020B0604020202020204" pitchFamily="34" charset="0"/>
              <a:buChar char="•"/>
            </a:pPr>
            <a:r>
              <a:rPr lang="en-US" dirty="0">
                <a:latin typeface="Times New Roman" panose="02020603050405020304"/>
                <a:ea typeface="+mn-lt"/>
                <a:cs typeface="+mn-lt"/>
              </a:rPr>
              <a:t>Most of the students have their Degree is </a:t>
            </a:r>
            <a:r>
              <a:rPr lang="en-US" dirty="0" err="1">
                <a:latin typeface="Times New Roman" panose="02020603050405020304"/>
                <a:ea typeface="+mn-lt"/>
                <a:cs typeface="+mn-lt"/>
              </a:rPr>
              <a:t>Btech</a:t>
            </a:r>
            <a:r>
              <a:rPr lang="en-US" dirty="0">
                <a:latin typeface="Times New Roman" panose="02020603050405020304"/>
                <a:ea typeface="+mn-lt"/>
                <a:cs typeface="+mn-lt"/>
              </a:rPr>
              <a:t> with almost of 92.5% followed by MCA, </a:t>
            </a:r>
            <a:r>
              <a:rPr lang="en-US" dirty="0" err="1">
                <a:latin typeface="Times New Roman" panose="02020603050405020304"/>
                <a:ea typeface="+mn-lt"/>
                <a:cs typeface="+mn-lt"/>
              </a:rPr>
              <a:t>M.Tech</a:t>
            </a:r>
            <a:r>
              <a:rPr lang="en-US" dirty="0">
                <a:latin typeface="Times New Roman" panose="02020603050405020304"/>
                <a:ea typeface="+mn-lt"/>
                <a:cs typeface="+mn-lt"/>
              </a:rPr>
              <a:t>/M.E and </a:t>
            </a:r>
            <a:r>
              <a:rPr lang="en-US" dirty="0" err="1">
                <a:latin typeface="Times New Roman" panose="02020603050405020304"/>
                <a:ea typeface="+mn-lt"/>
                <a:cs typeface="+mn-lt"/>
              </a:rPr>
              <a:t>M.Sc</a:t>
            </a:r>
            <a:endParaRPr lang="en-US" dirty="0">
              <a:latin typeface="Times New Roman" panose="02020603050405020304"/>
              <a:ea typeface="+mn-lt"/>
              <a:cs typeface="+mn-lt"/>
            </a:endParaRPr>
          </a:p>
        </p:txBody>
      </p:sp>
      <p:pic>
        <p:nvPicPr>
          <p:cNvPr id="4" name="Picture 3">
            <a:extLst>
              <a:ext uri="{FF2B5EF4-FFF2-40B4-BE49-F238E27FC236}">
                <a16:creationId xmlns:a16="http://schemas.microsoft.com/office/drawing/2014/main" id="{3B0E1381-6315-8DD6-76BD-3382DA4CCC62}"/>
              </a:ext>
            </a:extLst>
          </p:cNvPr>
          <p:cNvPicPr>
            <a:picLocks noChangeAspect="1"/>
          </p:cNvPicPr>
          <p:nvPr/>
        </p:nvPicPr>
        <p:blipFill>
          <a:blip r:embed="rId3"/>
          <a:stretch>
            <a:fillRect/>
          </a:stretch>
        </p:blipFill>
        <p:spPr>
          <a:xfrm>
            <a:off x="309537" y="1161674"/>
            <a:ext cx="5935399" cy="3368761"/>
          </a:xfrm>
          <a:prstGeom prst="rect">
            <a:avLst/>
          </a:prstGeom>
        </p:spPr>
      </p:pic>
      <p:pic>
        <p:nvPicPr>
          <p:cNvPr id="8" name="Picture 7">
            <a:extLst>
              <a:ext uri="{FF2B5EF4-FFF2-40B4-BE49-F238E27FC236}">
                <a16:creationId xmlns:a16="http://schemas.microsoft.com/office/drawing/2014/main" id="{0742CE9D-2AE2-7B01-4E75-FD96313746B6}"/>
              </a:ext>
            </a:extLst>
          </p:cNvPr>
          <p:cNvPicPr>
            <a:picLocks noChangeAspect="1"/>
          </p:cNvPicPr>
          <p:nvPr/>
        </p:nvPicPr>
        <p:blipFill>
          <a:blip r:embed="rId4"/>
          <a:stretch>
            <a:fillRect/>
          </a:stretch>
        </p:blipFill>
        <p:spPr>
          <a:xfrm>
            <a:off x="6705775" y="1161674"/>
            <a:ext cx="5126927" cy="331361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040095" y="6231466"/>
            <a:ext cx="3151905" cy="573074"/>
          </a:xfrm>
          <a:prstGeom prst="rect">
            <a:avLst/>
          </a:prstGeom>
        </p:spPr>
      </p:pic>
      <p:sp>
        <p:nvSpPr>
          <p:cNvPr id="3" name="TextBox 2"/>
          <p:cNvSpPr txBox="1"/>
          <p:nvPr/>
        </p:nvSpPr>
        <p:spPr>
          <a:xfrm>
            <a:off x="1556247" y="243328"/>
            <a:ext cx="8959196" cy="523220"/>
          </a:xfrm>
          <a:prstGeom prst="rect">
            <a:avLst/>
          </a:prstGeom>
          <a:noFill/>
        </p:spPr>
        <p:txBody>
          <a:bodyPr wrap="square" lIns="91440" tIns="45720" rIns="91440" bIns="45720" anchor="t">
            <a:spAutoFit/>
          </a:bodyPr>
          <a:lstStyle/>
          <a:p>
            <a:pPr algn="ctr"/>
            <a:r>
              <a:rPr lang="en-US" sz="2800" b="1" dirty="0">
                <a:solidFill>
                  <a:srgbClr val="FF0000"/>
                </a:solidFill>
                <a:latin typeface="Times New Roman" panose="02020603050405020304"/>
                <a:cs typeface="Times New Roman" panose="02020603050405020304"/>
              </a:rPr>
              <a:t>Univariate</a:t>
            </a:r>
            <a:r>
              <a:rPr lang="en-US" sz="2800" b="1" dirty="0">
                <a:solidFill>
                  <a:srgbClr val="FF0000"/>
                </a:solidFill>
                <a:highlight>
                  <a:srgbClr val="FFFFFF"/>
                </a:highlight>
                <a:latin typeface="Times New Roman" panose="02020603050405020304"/>
                <a:cs typeface="Times New Roman" panose="02020603050405020304"/>
              </a:rPr>
              <a:t> - </a:t>
            </a:r>
            <a:r>
              <a:rPr lang="en-US" sz="2800" b="1" dirty="0">
                <a:solidFill>
                  <a:srgbClr val="FF0000"/>
                </a:solidFill>
                <a:latin typeface="Times New Roman" panose="02020603050405020304"/>
                <a:cs typeface="Times New Roman" panose="02020603050405020304"/>
              </a:rPr>
              <a:t>Visual</a:t>
            </a:r>
            <a:r>
              <a:rPr lang="en-US" sz="2800" b="1" dirty="0">
                <a:solidFill>
                  <a:srgbClr val="FF0000"/>
                </a:solidFill>
                <a:highlight>
                  <a:srgbClr val="FFFFFF"/>
                </a:highlight>
                <a:latin typeface="Times New Roman" panose="02020603050405020304"/>
                <a:cs typeface="Times New Roman" panose="02020603050405020304"/>
              </a:rPr>
              <a:t> </a:t>
            </a:r>
            <a:r>
              <a:rPr lang="en-US" sz="2800" b="1" dirty="0">
                <a:solidFill>
                  <a:srgbClr val="FF0000"/>
                </a:solidFill>
                <a:latin typeface="Times New Roman" panose="02020603050405020304"/>
                <a:cs typeface="Times New Roman" panose="02020603050405020304"/>
              </a:rPr>
              <a:t>Analysis (Categorical Column)</a:t>
            </a:r>
          </a:p>
        </p:txBody>
      </p:sp>
      <p:sp>
        <p:nvSpPr>
          <p:cNvPr id="15" name="TextBox 14"/>
          <p:cNvSpPr txBox="1"/>
          <p:nvPr/>
        </p:nvSpPr>
        <p:spPr>
          <a:xfrm>
            <a:off x="468227" y="5028109"/>
            <a:ext cx="1125554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lgn="just">
              <a:buFont typeface="Arial" panose="020B0604020202020204" pitchFamily="34" charset="0"/>
              <a:buChar char="•"/>
            </a:pPr>
            <a:r>
              <a:rPr lang="en-US" dirty="0">
                <a:latin typeface="Times New Roman" panose="02020603050405020304"/>
                <a:ea typeface="+mn-lt"/>
                <a:cs typeface="+mn-lt"/>
              </a:rPr>
              <a:t>This plot contains only top 10 </a:t>
            </a:r>
            <a:r>
              <a:rPr lang="en-US" dirty="0" err="1">
                <a:latin typeface="Times New Roman" panose="02020603050405020304"/>
                <a:ea typeface="+mn-lt"/>
                <a:cs typeface="+mn-lt"/>
              </a:rPr>
              <a:t>CollegeState</a:t>
            </a:r>
            <a:r>
              <a:rPr lang="en-US" dirty="0">
                <a:latin typeface="Times New Roman" panose="02020603050405020304"/>
                <a:ea typeface="+mn-lt"/>
                <a:cs typeface="+mn-lt"/>
              </a:rPr>
              <a:t> among many of them.</a:t>
            </a:r>
          </a:p>
          <a:p>
            <a:pPr marL="285750" indent="-285750" algn="just">
              <a:buFont typeface="Arial" panose="020B0604020202020204" pitchFamily="34" charset="0"/>
              <a:buChar char="•"/>
            </a:pPr>
            <a:r>
              <a:rPr lang="en-US" dirty="0">
                <a:latin typeface="Times New Roman" panose="02020603050405020304"/>
                <a:ea typeface="+mn-lt"/>
                <a:cs typeface="+mn-lt"/>
              </a:rPr>
              <a:t>Most of the students are from Uttar Pradesh with 22.9% followed by </a:t>
            </a:r>
            <a:r>
              <a:rPr lang="en-US" dirty="0" err="1">
                <a:latin typeface="Times New Roman" panose="02020603050405020304"/>
                <a:ea typeface="+mn-lt"/>
                <a:cs typeface="+mn-lt"/>
              </a:rPr>
              <a:t>karnataka</a:t>
            </a:r>
            <a:r>
              <a:rPr lang="en-US" dirty="0">
                <a:latin typeface="Times New Roman" panose="02020603050405020304"/>
                <a:ea typeface="+mn-lt"/>
                <a:cs typeface="+mn-lt"/>
              </a:rPr>
              <a:t> with 9.3% followed by </a:t>
            </a:r>
            <a:r>
              <a:rPr lang="en-US" dirty="0" err="1">
                <a:latin typeface="Times New Roman" panose="02020603050405020304"/>
                <a:ea typeface="+mn-lt"/>
                <a:cs typeface="+mn-lt"/>
              </a:rPr>
              <a:t>Tamilnadu</a:t>
            </a:r>
            <a:r>
              <a:rPr lang="en-US" dirty="0">
                <a:latin typeface="Times New Roman" panose="02020603050405020304"/>
                <a:ea typeface="+mn-lt"/>
                <a:cs typeface="+mn-lt"/>
              </a:rPr>
              <a:t> 9.2% so on</a:t>
            </a:r>
          </a:p>
        </p:txBody>
      </p:sp>
      <p:pic>
        <p:nvPicPr>
          <p:cNvPr id="6" name="Picture 5">
            <a:extLst>
              <a:ext uri="{FF2B5EF4-FFF2-40B4-BE49-F238E27FC236}">
                <a16:creationId xmlns:a16="http://schemas.microsoft.com/office/drawing/2014/main" id="{80DFAC6A-3A91-128E-F02B-24614BD6B77D}"/>
              </a:ext>
            </a:extLst>
          </p:cNvPr>
          <p:cNvPicPr>
            <a:picLocks noChangeAspect="1"/>
          </p:cNvPicPr>
          <p:nvPr/>
        </p:nvPicPr>
        <p:blipFill>
          <a:blip r:embed="rId3"/>
          <a:stretch>
            <a:fillRect/>
          </a:stretch>
        </p:blipFill>
        <p:spPr>
          <a:xfrm>
            <a:off x="238990" y="906561"/>
            <a:ext cx="11593711" cy="3945994"/>
          </a:xfrm>
          <a:prstGeom prst="rect">
            <a:avLst/>
          </a:prstGeom>
        </p:spPr>
      </p:pic>
    </p:spTree>
    <p:extLst>
      <p:ext uri="{BB962C8B-B14F-4D97-AF65-F5344CB8AC3E}">
        <p14:creationId xmlns:p14="http://schemas.microsoft.com/office/powerpoint/2010/main" val="3002233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040095" y="6231466"/>
            <a:ext cx="3151905" cy="573074"/>
          </a:xfrm>
          <a:prstGeom prst="rect">
            <a:avLst/>
          </a:prstGeom>
        </p:spPr>
      </p:pic>
      <p:sp>
        <p:nvSpPr>
          <p:cNvPr id="3" name="TextBox 2"/>
          <p:cNvSpPr txBox="1"/>
          <p:nvPr/>
        </p:nvSpPr>
        <p:spPr>
          <a:xfrm>
            <a:off x="1561936" y="334889"/>
            <a:ext cx="8959196" cy="523220"/>
          </a:xfrm>
          <a:prstGeom prst="rect">
            <a:avLst/>
          </a:prstGeom>
          <a:noFill/>
        </p:spPr>
        <p:txBody>
          <a:bodyPr wrap="square" lIns="91440" tIns="45720" rIns="91440" bIns="45720" anchor="t">
            <a:spAutoFit/>
          </a:bodyPr>
          <a:lstStyle/>
          <a:p>
            <a:pPr algn="ctr"/>
            <a:r>
              <a:rPr lang="en-US" sz="2800" b="1" dirty="0">
                <a:solidFill>
                  <a:srgbClr val="FF0000"/>
                </a:solidFill>
                <a:latin typeface="Times New Roman" panose="02020603050405020304"/>
                <a:cs typeface="Times New Roman" panose="02020603050405020304"/>
              </a:rPr>
              <a:t>Univariate</a:t>
            </a:r>
            <a:r>
              <a:rPr lang="en-US" sz="2800" b="1" dirty="0">
                <a:solidFill>
                  <a:srgbClr val="FF0000"/>
                </a:solidFill>
                <a:highlight>
                  <a:srgbClr val="FFFFFF"/>
                </a:highlight>
                <a:latin typeface="Times New Roman" panose="02020603050405020304"/>
                <a:cs typeface="Times New Roman" panose="02020603050405020304"/>
              </a:rPr>
              <a:t> - </a:t>
            </a:r>
            <a:r>
              <a:rPr lang="en-US" sz="2800" b="1" dirty="0">
                <a:solidFill>
                  <a:srgbClr val="FF0000"/>
                </a:solidFill>
                <a:latin typeface="Times New Roman" panose="02020603050405020304"/>
                <a:cs typeface="Times New Roman" panose="02020603050405020304"/>
              </a:rPr>
              <a:t>Visual</a:t>
            </a:r>
            <a:r>
              <a:rPr lang="en-US" sz="2800" b="1" dirty="0">
                <a:solidFill>
                  <a:srgbClr val="FF0000"/>
                </a:solidFill>
                <a:highlight>
                  <a:srgbClr val="FFFFFF"/>
                </a:highlight>
                <a:latin typeface="Times New Roman" panose="02020603050405020304"/>
                <a:cs typeface="Times New Roman" panose="02020603050405020304"/>
              </a:rPr>
              <a:t> </a:t>
            </a:r>
            <a:r>
              <a:rPr lang="en-US" sz="2800" b="1" dirty="0">
                <a:solidFill>
                  <a:srgbClr val="FF0000"/>
                </a:solidFill>
                <a:latin typeface="Times New Roman" panose="02020603050405020304"/>
                <a:cs typeface="Times New Roman" panose="02020603050405020304"/>
              </a:rPr>
              <a:t>Analysis (Categorical Column)</a:t>
            </a:r>
          </a:p>
        </p:txBody>
      </p:sp>
      <p:sp>
        <p:nvSpPr>
          <p:cNvPr id="15" name="TextBox 14"/>
          <p:cNvSpPr txBox="1"/>
          <p:nvPr/>
        </p:nvSpPr>
        <p:spPr>
          <a:xfrm>
            <a:off x="556181" y="5028109"/>
            <a:ext cx="1116759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lgn="just">
              <a:buFont typeface="Arial" panose="020B0604020202020204" pitchFamily="34" charset="0"/>
              <a:buChar char="•"/>
            </a:pPr>
            <a:r>
              <a:rPr lang="en-US" dirty="0">
                <a:latin typeface="Times New Roman" panose="02020603050405020304"/>
                <a:ea typeface="+mn-lt"/>
                <a:cs typeface="+mn-lt"/>
              </a:rPr>
              <a:t>This plot contains only top 10 Specializations among many of them.</a:t>
            </a:r>
          </a:p>
          <a:p>
            <a:pPr marL="285750" indent="-285750" algn="just">
              <a:buFont typeface="Arial" panose="020B0604020202020204" pitchFamily="34" charset="0"/>
              <a:buChar char="•"/>
            </a:pPr>
            <a:r>
              <a:rPr lang="en-US" dirty="0">
                <a:latin typeface="Times New Roman" panose="02020603050405020304"/>
                <a:ea typeface="+mn-lt"/>
                <a:cs typeface="+mn-lt"/>
              </a:rPr>
              <a:t>Most of the students with Degree Specialization is electronics  and communication engineering with 22% followed by computer science and engineering with 18.6%, Information Technology with 16.5%</a:t>
            </a:r>
          </a:p>
        </p:txBody>
      </p:sp>
      <p:pic>
        <p:nvPicPr>
          <p:cNvPr id="8" name="Picture 7">
            <a:extLst>
              <a:ext uri="{FF2B5EF4-FFF2-40B4-BE49-F238E27FC236}">
                <a16:creationId xmlns:a16="http://schemas.microsoft.com/office/drawing/2014/main" id="{64066BC4-D19B-48E4-606F-4471DEDF5CA9}"/>
              </a:ext>
            </a:extLst>
          </p:cNvPr>
          <p:cNvPicPr>
            <a:picLocks noChangeAspect="1"/>
          </p:cNvPicPr>
          <p:nvPr/>
        </p:nvPicPr>
        <p:blipFill>
          <a:blip r:embed="rId3"/>
          <a:stretch>
            <a:fillRect/>
          </a:stretch>
        </p:blipFill>
        <p:spPr>
          <a:xfrm>
            <a:off x="359296" y="1138136"/>
            <a:ext cx="11364476" cy="3519533"/>
          </a:xfrm>
          <a:prstGeom prst="rect">
            <a:avLst/>
          </a:prstGeom>
        </p:spPr>
      </p:pic>
    </p:spTree>
    <p:extLst>
      <p:ext uri="{BB962C8B-B14F-4D97-AF65-F5344CB8AC3E}">
        <p14:creationId xmlns:p14="http://schemas.microsoft.com/office/powerpoint/2010/main" val="1367863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9040095" y="6284926"/>
            <a:ext cx="3151905" cy="573074"/>
          </a:xfrm>
          <a:prstGeom prst="rect">
            <a:avLst/>
          </a:prstGeom>
        </p:spPr>
      </p:pic>
      <p:sp>
        <p:nvSpPr>
          <p:cNvPr id="9" name="TextBox 8"/>
          <p:cNvSpPr txBox="1"/>
          <p:nvPr/>
        </p:nvSpPr>
        <p:spPr>
          <a:xfrm>
            <a:off x="895740" y="335197"/>
            <a:ext cx="10618236" cy="2492990"/>
          </a:xfrm>
          <a:prstGeom prst="rect">
            <a:avLst/>
          </a:prstGeom>
          <a:noFill/>
        </p:spPr>
        <p:txBody>
          <a:bodyPr wrap="square" lIns="91440" tIns="45720" rIns="91440" bIns="45720" anchor="t">
            <a:spAutoFit/>
          </a:bodyPr>
          <a:lstStyle/>
          <a:p>
            <a:pPr algn="ctr"/>
            <a:r>
              <a:rPr lang="en-US" sz="2800" b="1" dirty="0">
                <a:solidFill>
                  <a:srgbClr val="FF0000"/>
                </a:solidFill>
                <a:latin typeface="Times New Roman" panose="02020603050405020304"/>
                <a:cs typeface="Times New Roman" panose="02020603050405020304"/>
              </a:rPr>
              <a:t>Bivariate analysis (numerical vs numerical)</a:t>
            </a:r>
          </a:p>
          <a:p>
            <a:pPr algn="ctr"/>
            <a:endParaRPr lang="en-US" sz="2800" dirty="0">
              <a:solidFill>
                <a:srgbClr val="002060"/>
              </a:solidFill>
              <a:latin typeface="Times New Roman" panose="02020603050405020304"/>
              <a:cs typeface="Times New Roman" panose="02020603050405020304"/>
            </a:endParaRPr>
          </a:p>
          <a:p>
            <a:pPr algn="ctr"/>
            <a:endParaRPr lang="en-US" sz="2800" dirty="0">
              <a:solidFill>
                <a:srgbClr val="000000"/>
              </a:solidFill>
              <a:latin typeface="Times New Roman" panose="02020603050405020304"/>
              <a:cs typeface="Times New Roman" panose="02020603050405020304"/>
            </a:endParaRPr>
          </a:p>
          <a:p>
            <a:pPr algn="ctr"/>
            <a:endParaRPr lang="en-US" sz="2000" dirty="0">
              <a:solidFill>
                <a:srgbClr val="000000"/>
              </a:solidFill>
              <a:latin typeface="Times New Roman" panose="02020603050405020304"/>
              <a:cs typeface="Times New Roman" panose="02020603050405020304"/>
            </a:endParaRPr>
          </a:p>
          <a:p>
            <a:pPr algn="ctr"/>
            <a:endParaRPr lang="en-US" sz="2400" dirty="0">
              <a:solidFill>
                <a:srgbClr val="000000"/>
              </a:solidFill>
              <a:latin typeface="Times New Roman" panose="02020603050405020304" pitchFamily="18" charset="0"/>
              <a:cs typeface="Times New Roman" panose="02020603050405020304" pitchFamily="18" charset="0"/>
            </a:endParaRPr>
          </a:p>
          <a:p>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6204859" y="4086618"/>
            <a:ext cx="541797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lgn="just">
              <a:buFont typeface="Arial" panose="020B0604020202020204"/>
              <a:buChar char="•"/>
            </a:pPr>
            <a:r>
              <a:rPr lang="en-US" dirty="0">
                <a:latin typeface="Times New Roman" panose="02020603050405020304" pitchFamily="18" charset="0"/>
                <a:ea typeface="Calibri" panose="020F0502020204030204"/>
                <a:cs typeface="Times New Roman" panose="02020603050405020304" pitchFamily="18" charset="0"/>
              </a:rPr>
              <a:t>who have 50 to 60 Degree Percentage have got rarely above 4lac package.</a:t>
            </a:r>
          </a:p>
          <a:p>
            <a:pPr marL="285750" indent="-285750" algn="just">
              <a:buFont typeface="Arial" panose="020B0604020202020204"/>
              <a:buChar char="•"/>
            </a:pPr>
            <a:r>
              <a:rPr lang="en-US" dirty="0">
                <a:latin typeface="Times New Roman" panose="02020603050405020304" pitchFamily="18" charset="0"/>
                <a:ea typeface="Calibri" panose="020F0502020204030204"/>
                <a:cs typeface="Times New Roman" panose="02020603050405020304" pitchFamily="18" charset="0"/>
              </a:rPr>
              <a:t>who have 60 to 85 Degree percentage have got package from 1lac to 4lac and rarely 5 to 6lac package</a:t>
            </a:r>
          </a:p>
        </p:txBody>
      </p:sp>
      <p:sp>
        <p:nvSpPr>
          <p:cNvPr id="10" name="TextBox 9"/>
          <p:cNvSpPr txBox="1"/>
          <p:nvPr/>
        </p:nvSpPr>
        <p:spPr>
          <a:xfrm>
            <a:off x="569165" y="4086618"/>
            <a:ext cx="521031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dirty="0">
                <a:latin typeface="Times New Roman" panose="02020603050405020304"/>
                <a:ea typeface="Calibri" panose="020F0502020204030204"/>
                <a:cs typeface="Calibri" panose="020F0502020204030204"/>
              </a:rPr>
              <a:t>2004 to 2010 12th graduation students have packages from 1lac to 6lac.</a:t>
            </a:r>
          </a:p>
          <a:p>
            <a:pPr marL="285750" indent="-285750">
              <a:buFont typeface="Arial" panose="020B0604020202020204"/>
              <a:buChar char="•"/>
            </a:pPr>
            <a:r>
              <a:rPr lang="en-US" dirty="0">
                <a:latin typeface="Times New Roman" panose="02020603050405020304"/>
                <a:ea typeface="Calibri" panose="020F0502020204030204"/>
                <a:cs typeface="Calibri" panose="020F0502020204030204"/>
              </a:rPr>
              <a:t>2012 graduation students are rarely got job that means data may not be there or who are 2012 12th </a:t>
            </a:r>
            <a:r>
              <a:rPr lang="en-US" dirty="0" err="1">
                <a:latin typeface="Times New Roman" panose="02020603050405020304"/>
                <a:ea typeface="Calibri" panose="020F0502020204030204"/>
                <a:cs typeface="Calibri" panose="020F0502020204030204"/>
              </a:rPr>
              <a:t>passedout</a:t>
            </a:r>
            <a:r>
              <a:rPr lang="en-US" dirty="0">
                <a:latin typeface="Times New Roman" panose="02020603050405020304"/>
                <a:ea typeface="Calibri" panose="020F0502020204030204"/>
                <a:cs typeface="Calibri" panose="020F0502020204030204"/>
              </a:rPr>
              <a:t> students are not employed in software industry</a:t>
            </a:r>
          </a:p>
        </p:txBody>
      </p:sp>
      <p:pic>
        <p:nvPicPr>
          <p:cNvPr id="3" name="Picture 2">
            <a:extLst>
              <a:ext uri="{FF2B5EF4-FFF2-40B4-BE49-F238E27FC236}">
                <a16:creationId xmlns:a16="http://schemas.microsoft.com/office/drawing/2014/main" id="{E035DF2C-D39F-1F69-0123-D0A2A2DC9075}"/>
              </a:ext>
            </a:extLst>
          </p:cNvPr>
          <p:cNvPicPr>
            <a:picLocks noChangeAspect="1"/>
          </p:cNvPicPr>
          <p:nvPr/>
        </p:nvPicPr>
        <p:blipFill>
          <a:blip r:embed="rId4"/>
          <a:stretch>
            <a:fillRect/>
          </a:stretch>
        </p:blipFill>
        <p:spPr>
          <a:xfrm>
            <a:off x="491693" y="893945"/>
            <a:ext cx="5495450" cy="2999759"/>
          </a:xfrm>
          <a:prstGeom prst="rect">
            <a:avLst/>
          </a:prstGeom>
        </p:spPr>
      </p:pic>
      <p:pic>
        <p:nvPicPr>
          <p:cNvPr id="7" name="Picture 6">
            <a:extLst>
              <a:ext uri="{FF2B5EF4-FFF2-40B4-BE49-F238E27FC236}">
                <a16:creationId xmlns:a16="http://schemas.microsoft.com/office/drawing/2014/main" id="{47882BF0-3061-C63E-3CA1-57EC6A4996C6}"/>
              </a:ext>
            </a:extLst>
          </p:cNvPr>
          <p:cNvPicPr>
            <a:picLocks noChangeAspect="1"/>
          </p:cNvPicPr>
          <p:nvPr/>
        </p:nvPicPr>
        <p:blipFill>
          <a:blip r:embed="rId5"/>
          <a:stretch>
            <a:fillRect/>
          </a:stretch>
        </p:blipFill>
        <p:spPr>
          <a:xfrm>
            <a:off x="6204858" y="939194"/>
            <a:ext cx="5877012" cy="299975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9040095" y="6284926"/>
            <a:ext cx="3151905" cy="573074"/>
          </a:xfrm>
          <a:prstGeom prst="rect">
            <a:avLst/>
          </a:prstGeom>
        </p:spPr>
      </p:pic>
      <p:sp>
        <p:nvSpPr>
          <p:cNvPr id="9" name="TextBox 8"/>
          <p:cNvSpPr txBox="1"/>
          <p:nvPr/>
        </p:nvSpPr>
        <p:spPr>
          <a:xfrm>
            <a:off x="895740" y="335197"/>
            <a:ext cx="10618236" cy="2492990"/>
          </a:xfrm>
          <a:prstGeom prst="rect">
            <a:avLst/>
          </a:prstGeom>
          <a:noFill/>
        </p:spPr>
        <p:txBody>
          <a:bodyPr wrap="square" lIns="91440" tIns="45720" rIns="91440" bIns="45720" anchor="t">
            <a:spAutoFit/>
          </a:bodyPr>
          <a:lstStyle/>
          <a:p>
            <a:pPr algn="ctr"/>
            <a:r>
              <a:rPr lang="en-US" sz="2800" b="1" dirty="0">
                <a:solidFill>
                  <a:srgbClr val="FF0000"/>
                </a:solidFill>
                <a:latin typeface="Times New Roman" panose="02020603050405020304"/>
                <a:cs typeface="Times New Roman" panose="02020603050405020304"/>
              </a:rPr>
              <a:t>Bivariate analysis (numerical vs numerical)</a:t>
            </a:r>
          </a:p>
          <a:p>
            <a:pPr algn="ctr"/>
            <a:endParaRPr lang="en-US" sz="2800" dirty="0">
              <a:solidFill>
                <a:srgbClr val="002060"/>
              </a:solidFill>
              <a:latin typeface="Times New Roman" panose="02020603050405020304"/>
              <a:cs typeface="Times New Roman" panose="02020603050405020304"/>
            </a:endParaRPr>
          </a:p>
          <a:p>
            <a:pPr algn="ctr"/>
            <a:endParaRPr lang="en-US" sz="2800" dirty="0">
              <a:solidFill>
                <a:srgbClr val="000000"/>
              </a:solidFill>
              <a:latin typeface="Times New Roman" panose="02020603050405020304"/>
              <a:cs typeface="Times New Roman" panose="02020603050405020304"/>
            </a:endParaRPr>
          </a:p>
          <a:p>
            <a:pPr algn="ctr"/>
            <a:endParaRPr lang="en-US" sz="2000" dirty="0">
              <a:solidFill>
                <a:srgbClr val="000000"/>
              </a:solidFill>
              <a:latin typeface="Times New Roman" panose="02020603050405020304"/>
              <a:cs typeface="Times New Roman" panose="02020603050405020304"/>
            </a:endParaRPr>
          </a:p>
          <a:p>
            <a:pPr algn="ctr"/>
            <a:endParaRPr lang="en-US" sz="2400" dirty="0">
              <a:solidFill>
                <a:srgbClr val="000000"/>
              </a:solidFill>
              <a:latin typeface="Times New Roman" panose="02020603050405020304" pitchFamily="18" charset="0"/>
              <a:cs typeface="Times New Roman" panose="02020603050405020304" pitchFamily="18" charset="0"/>
            </a:endParaRPr>
          </a:p>
          <a:p>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6256500" y="4290646"/>
            <a:ext cx="541797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lgn="just">
              <a:buFont typeface="Arial" panose="020B0604020202020204"/>
              <a:buChar char="•"/>
            </a:pPr>
            <a:r>
              <a:rPr lang="en-US" dirty="0">
                <a:latin typeface="Times New Roman" panose="02020603050405020304" pitchFamily="18" charset="0"/>
                <a:ea typeface="Calibri" panose="020F0502020204030204"/>
                <a:cs typeface="Times New Roman" panose="02020603050405020304" pitchFamily="18" charset="0"/>
              </a:rPr>
              <a:t>Employees who are in Mumbai and Bangalore having highest salaries.</a:t>
            </a:r>
          </a:p>
          <a:p>
            <a:pPr marL="285750" indent="-285750" algn="just">
              <a:buFont typeface="Arial" panose="020B0604020202020204"/>
              <a:buChar char="•"/>
            </a:pPr>
            <a:r>
              <a:rPr lang="en-US" dirty="0">
                <a:latin typeface="Times New Roman" panose="02020603050405020304" pitchFamily="18" charset="0"/>
                <a:ea typeface="Calibri" panose="020F0502020204030204"/>
                <a:cs typeface="Times New Roman" panose="02020603050405020304" pitchFamily="18" charset="0"/>
              </a:rPr>
              <a:t>Employees who are in New Delhi and </a:t>
            </a:r>
            <a:r>
              <a:rPr lang="en-US" dirty="0" err="1">
                <a:latin typeface="Times New Roman" panose="02020603050405020304" pitchFamily="18" charset="0"/>
                <a:ea typeface="Calibri" panose="020F0502020204030204"/>
                <a:cs typeface="Times New Roman" panose="02020603050405020304" pitchFamily="18" charset="0"/>
              </a:rPr>
              <a:t>kolkata</a:t>
            </a:r>
            <a:r>
              <a:rPr lang="en-US" dirty="0">
                <a:latin typeface="Times New Roman" panose="02020603050405020304" pitchFamily="18" charset="0"/>
                <a:ea typeface="Calibri" panose="020F0502020204030204"/>
                <a:cs typeface="Times New Roman" panose="02020603050405020304" pitchFamily="18" charset="0"/>
              </a:rPr>
              <a:t> have less salaries</a:t>
            </a:r>
          </a:p>
        </p:txBody>
      </p:sp>
      <p:sp>
        <p:nvSpPr>
          <p:cNvPr id="10" name="TextBox 9"/>
          <p:cNvSpPr txBox="1"/>
          <p:nvPr/>
        </p:nvSpPr>
        <p:spPr>
          <a:xfrm>
            <a:off x="647566" y="4309356"/>
            <a:ext cx="521031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dirty="0">
                <a:latin typeface="Times New Roman" panose="02020603050405020304"/>
                <a:ea typeface="Calibri" panose="020F0502020204030204"/>
                <a:cs typeface="Calibri" panose="020F0502020204030204"/>
              </a:rPr>
              <a:t>Employees with Designation of senior software engineer have more salaries followed by system engineer.</a:t>
            </a:r>
          </a:p>
          <a:p>
            <a:pPr marL="285750" indent="-285750">
              <a:buFont typeface="Arial" panose="020B0604020202020204"/>
              <a:buChar char="•"/>
            </a:pPr>
            <a:r>
              <a:rPr lang="en-US" dirty="0">
                <a:latin typeface="Times New Roman" panose="02020603050405020304"/>
                <a:ea typeface="Calibri" panose="020F0502020204030204"/>
                <a:cs typeface="Calibri" panose="020F0502020204030204"/>
              </a:rPr>
              <a:t>Employees with Designation of technical support engineer have less salaries.</a:t>
            </a:r>
          </a:p>
        </p:txBody>
      </p:sp>
      <p:pic>
        <p:nvPicPr>
          <p:cNvPr id="4" name="Picture 3">
            <a:extLst>
              <a:ext uri="{FF2B5EF4-FFF2-40B4-BE49-F238E27FC236}">
                <a16:creationId xmlns:a16="http://schemas.microsoft.com/office/drawing/2014/main" id="{365E9C70-0E2E-83F6-36E4-319C878DA8CC}"/>
              </a:ext>
            </a:extLst>
          </p:cNvPr>
          <p:cNvPicPr>
            <a:picLocks noChangeAspect="1"/>
          </p:cNvPicPr>
          <p:nvPr/>
        </p:nvPicPr>
        <p:blipFill>
          <a:blip r:embed="rId4"/>
          <a:stretch>
            <a:fillRect/>
          </a:stretch>
        </p:blipFill>
        <p:spPr>
          <a:xfrm>
            <a:off x="569165" y="881458"/>
            <a:ext cx="5367114" cy="3409188"/>
          </a:xfrm>
          <a:prstGeom prst="rect">
            <a:avLst/>
          </a:prstGeom>
        </p:spPr>
      </p:pic>
      <p:pic>
        <p:nvPicPr>
          <p:cNvPr id="11" name="Picture 10">
            <a:extLst>
              <a:ext uri="{FF2B5EF4-FFF2-40B4-BE49-F238E27FC236}">
                <a16:creationId xmlns:a16="http://schemas.microsoft.com/office/drawing/2014/main" id="{56D31F9B-0941-ABA6-B7DC-D62FCE7EF579}"/>
              </a:ext>
            </a:extLst>
          </p:cNvPr>
          <p:cNvPicPr>
            <a:picLocks noChangeAspect="1"/>
          </p:cNvPicPr>
          <p:nvPr/>
        </p:nvPicPr>
        <p:blipFill>
          <a:blip r:embed="rId5"/>
          <a:stretch>
            <a:fillRect/>
          </a:stretch>
        </p:blipFill>
        <p:spPr>
          <a:xfrm>
            <a:off x="6184453" y="881458"/>
            <a:ext cx="5562070" cy="3409188"/>
          </a:xfrm>
          <a:prstGeom prst="rect">
            <a:avLst/>
          </a:prstGeom>
        </p:spPr>
      </p:pic>
    </p:spTree>
    <p:extLst>
      <p:ext uri="{BB962C8B-B14F-4D97-AF65-F5344CB8AC3E}">
        <p14:creationId xmlns:p14="http://schemas.microsoft.com/office/powerpoint/2010/main" val="3035993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977</Words>
  <Application>Microsoft Office PowerPoint</Application>
  <PresentationFormat>Widescreen</PresentationFormat>
  <Paragraphs>103</Paragraphs>
  <Slides>14</Slides>
  <Notes>8</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14</vt:i4>
      </vt:variant>
      <vt:variant>
        <vt:lpstr>Custom Shows</vt:lpstr>
      </vt:variant>
      <vt:variant>
        <vt:i4>1</vt:i4>
      </vt:variant>
    </vt:vector>
  </HeadingPairs>
  <TitlesOfParts>
    <vt:vector size="22" baseType="lpstr">
      <vt:lpstr>Arial</vt:lpstr>
      <vt:lpstr>Calibri</vt:lpstr>
      <vt:lpstr>Calibri Light</vt:lpstr>
      <vt:lpstr>Lato Black</vt:lpstr>
      <vt:lpstr>Libre Baskerville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katakam koushik</cp:lastModifiedBy>
  <cp:revision>393</cp:revision>
  <dcterms:created xsi:type="dcterms:W3CDTF">2024-02-23T08:13:00Z</dcterms:created>
  <dcterms:modified xsi:type="dcterms:W3CDTF">2024-07-08T13:48:04Z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E35ADE2C56EF459FA3BEEB3759FF7541_12</vt:lpwstr>
  </property>
  <property fmtid="{D5CDD505-2E9C-101B-9397-08002B2CF9AE}" pid="3" name="KSOProductBuildVer">
    <vt:lpwstr>1033-12.2.0.17119</vt:lpwstr>
  </property>
</Properties>
</file>