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2"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88" autoAdjust="0"/>
    <p:restoredTop sz="94660"/>
  </p:normalViewPr>
  <p:slideViewPr>
    <p:cSldViewPr snapToGrid="0">
      <p:cViewPr varScale="1">
        <p:scale>
          <a:sx n="88" d="100"/>
          <a:sy n="88" d="100"/>
        </p:scale>
        <p:origin x="88"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62ED-8AE4-4100-84CD-1DCF687E48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75B1D-B8C6-4504-B5F9-85AEAABFC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326E2B-4BB7-4A26-9CCA-8A12EC9F15C9}"/>
              </a:ext>
            </a:extLst>
          </p:cNvPr>
          <p:cNvSpPr>
            <a:spLocks noGrp="1"/>
          </p:cNvSpPr>
          <p:nvPr>
            <p:ph type="dt" sz="half" idx="10"/>
          </p:nvPr>
        </p:nvSpPr>
        <p:spPr/>
        <p:txBody>
          <a:bodyPr/>
          <a:lstStyle/>
          <a:p>
            <a:fld id="{056BA43D-4F59-4581-B073-FC1F9CDD6246}" type="datetimeFigureOut">
              <a:rPr lang="en-US" smtClean="0"/>
              <a:t>5/7/2018</a:t>
            </a:fld>
            <a:endParaRPr lang="en-US"/>
          </a:p>
        </p:txBody>
      </p:sp>
      <p:sp>
        <p:nvSpPr>
          <p:cNvPr id="5" name="Footer Placeholder 4">
            <a:extLst>
              <a:ext uri="{FF2B5EF4-FFF2-40B4-BE49-F238E27FC236}">
                <a16:creationId xmlns:a16="http://schemas.microsoft.com/office/drawing/2014/main" id="{576C01CC-DF54-49E2-8C7F-47DFF4C04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38C4A-5C8C-4BBF-8F42-42689A347A2D}"/>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334734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9AAE-06B3-498C-A5E0-606837E024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864288-1A02-4DC7-A710-DB22231EAA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BD28A-BC65-4FDC-9FDF-30FC717BB6D3}"/>
              </a:ext>
            </a:extLst>
          </p:cNvPr>
          <p:cNvSpPr>
            <a:spLocks noGrp="1"/>
          </p:cNvSpPr>
          <p:nvPr>
            <p:ph type="dt" sz="half" idx="10"/>
          </p:nvPr>
        </p:nvSpPr>
        <p:spPr/>
        <p:txBody>
          <a:bodyPr/>
          <a:lstStyle/>
          <a:p>
            <a:fld id="{056BA43D-4F59-4581-B073-FC1F9CDD6246}" type="datetimeFigureOut">
              <a:rPr lang="en-US" smtClean="0"/>
              <a:t>5/7/2018</a:t>
            </a:fld>
            <a:endParaRPr lang="en-US"/>
          </a:p>
        </p:txBody>
      </p:sp>
      <p:sp>
        <p:nvSpPr>
          <p:cNvPr id="5" name="Footer Placeholder 4">
            <a:extLst>
              <a:ext uri="{FF2B5EF4-FFF2-40B4-BE49-F238E27FC236}">
                <a16:creationId xmlns:a16="http://schemas.microsoft.com/office/drawing/2014/main" id="{99A4109E-7D4A-4E62-A979-19FF9E437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44B12-828A-4711-9B74-3EFB21DE1071}"/>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371590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9E2E11-5D67-46D8-B4C3-DF0E68128E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FD6C6F-18BD-473D-A3F0-109FA1ABDD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E1F42-2187-431D-883A-76C01A7E43AE}"/>
              </a:ext>
            </a:extLst>
          </p:cNvPr>
          <p:cNvSpPr>
            <a:spLocks noGrp="1"/>
          </p:cNvSpPr>
          <p:nvPr>
            <p:ph type="dt" sz="half" idx="10"/>
          </p:nvPr>
        </p:nvSpPr>
        <p:spPr/>
        <p:txBody>
          <a:bodyPr/>
          <a:lstStyle/>
          <a:p>
            <a:fld id="{056BA43D-4F59-4581-B073-FC1F9CDD6246}" type="datetimeFigureOut">
              <a:rPr lang="en-US" smtClean="0"/>
              <a:t>5/7/2018</a:t>
            </a:fld>
            <a:endParaRPr lang="en-US"/>
          </a:p>
        </p:txBody>
      </p:sp>
      <p:sp>
        <p:nvSpPr>
          <p:cNvPr id="5" name="Footer Placeholder 4">
            <a:extLst>
              <a:ext uri="{FF2B5EF4-FFF2-40B4-BE49-F238E27FC236}">
                <a16:creationId xmlns:a16="http://schemas.microsoft.com/office/drawing/2014/main" id="{1257FCC8-ADC2-4F89-909A-D067F07A0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2EB3C-6B62-4F55-9B97-0FD240BE95A3}"/>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386452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B507-BD33-4F7E-AD73-C6C1B17C3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6F271D-F8B5-410A-A078-FB21519264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1D6EC-CF89-48C5-A22C-50C179AFDDC7}"/>
              </a:ext>
            </a:extLst>
          </p:cNvPr>
          <p:cNvSpPr>
            <a:spLocks noGrp="1"/>
          </p:cNvSpPr>
          <p:nvPr>
            <p:ph type="dt" sz="half" idx="10"/>
          </p:nvPr>
        </p:nvSpPr>
        <p:spPr/>
        <p:txBody>
          <a:bodyPr/>
          <a:lstStyle/>
          <a:p>
            <a:fld id="{056BA43D-4F59-4581-B073-FC1F9CDD6246}" type="datetimeFigureOut">
              <a:rPr lang="en-US" smtClean="0"/>
              <a:t>5/7/2018</a:t>
            </a:fld>
            <a:endParaRPr lang="en-US"/>
          </a:p>
        </p:txBody>
      </p:sp>
      <p:sp>
        <p:nvSpPr>
          <p:cNvPr id="5" name="Footer Placeholder 4">
            <a:extLst>
              <a:ext uri="{FF2B5EF4-FFF2-40B4-BE49-F238E27FC236}">
                <a16:creationId xmlns:a16="http://schemas.microsoft.com/office/drawing/2014/main" id="{9767B305-9E50-4C8B-8B39-C94018768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C9105-1231-42D1-9DE6-E5877C1B3339}"/>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17632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FFB5-10B8-4613-BA65-9982AFC4AB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38E44E-6048-475E-8943-03199DAC3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E95052-5A8F-433C-810C-65A2D0EEC525}"/>
              </a:ext>
            </a:extLst>
          </p:cNvPr>
          <p:cNvSpPr>
            <a:spLocks noGrp="1"/>
          </p:cNvSpPr>
          <p:nvPr>
            <p:ph type="dt" sz="half" idx="10"/>
          </p:nvPr>
        </p:nvSpPr>
        <p:spPr/>
        <p:txBody>
          <a:bodyPr/>
          <a:lstStyle/>
          <a:p>
            <a:fld id="{056BA43D-4F59-4581-B073-FC1F9CDD6246}" type="datetimeFigureOut">
              <a:rPr lang="en-US" smtClean="0"/>
              <a:t>5/7/2018</a:t>
            </a:fld>
            <a:endParaRPr lang="en-US"/>
          </a:p>
        </p:txBody>
      </p:sp>
      <p:sp>
        <p:nvSpPr>
          <p:cNvPr id="5" name="Footer Placeholder 4">
            <a:extLst>
              <a:ext uri="{FF2B5EF4-FFF2-40B4-BE49-F238E27FC236}">
                <a16:creationId xmlns:a16="http://schemas.microsoft.com/office/drawing/2014/main" id="{3005722F-C382-4A51-9B08-7A30E432A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134B2-713F-45F9-BBD9-3D8DC044557B}"/>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53406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63DD-F9FA-4705-A718-2F7DB8EB0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7EB850-2AF0-4078-8EE4-E0F190E2C9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A96188-DB58-459A-99AD-3EDE43BD4C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99B5A-35CA-4D85-8C29-A95C6DA8E8AD}"/>
              </a:ext>
            </a:extLst>
          </p:cNvPr>
          <p:cNvSpPr>
            <a:spLocks noGrp="1"/>
          </p:cNvSpPr>
          <p:nvPr>
            <p:ph type="dt" sz="half" idx="10"/>
          </p:nvPr>
        </p:nvSpPr>
        <p:spPr/>
        <p:txBody>
          <a:bodyPr/>
          <a:lstStyle/>
          <a:p>
            <a:fld id="{056BA43D-4F59-4581-B073-FC1F9CDD6246}" type="datetimeFigureOut">
              <a:rPr lang="en-US" smtClean="0"/>
              <a:t>5/7/2018</a:t>
            </a:fld>
            <a:endParaRPr lang="en-US"/>
          </a:p>
        </p:txBody>
      </p:sp>
      <p:sp>
        <p:nvSpPr>
          <p:cNvPr id="6" name="Footer Placeholder 5">
            <a:extLst>
              <a:ext uri="{FF2B5EF4-FFF2-40B4-BE49-F238E27FC236}">
                <a16:creationId xmlns:a16="http://schemas.microsoft.com/office/drawing/2014/main" id="{43F34C61-E904-4E41-A7C0-41AF462E5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6D575-F277-46CE-9050-85B59060E112}"/>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37135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D5A4-27FA-4ED4-B978-C4494F9864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2FB84F-886E-4548-A33A-4A65602F1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3681B4-23CD-430F-AA23-3C97B59A12F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298774-1D49-4197-A646-91C5B239B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633826-F967-41B6-8F41-F82D867E87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10BF38-C24E-4C32-97BF-709285B90BB2}"/>
              </a:ext>
            </a:extLst>
          </p:cNvPr>
          <p:cNvSpPr>
            <a:spLocks noGrp="1"/>
          </p:cNvSpPr>
          <p:nvPr>
            <p:ph type="dt" sz="half" idx="10"/>
          </p:nvPr>
        </p:nvSpPr>
        <p:spPr/>
        <p:txBody>
          <a:bodyPr/>
          <a:lstStyle/>
          <a:p>
            <a:fld id="{056BA43D-4F59-4581-B073-FC1F9CDD6246}" type="datetimeFigureOut">
              <a:rPr lang="en-US" smtClean="0"/>
              <a:t>5/7/2018</a:t>
            </a:fld>
            <a:endParaRPr lang="en-US"/>
          </a:p>
        </p:txBody>
      </p:sp>
      <p:sp>
        <p:nvSpPr>
          <p:cNvPr id="8" name="Footer Placeholder 7">
            <a:extLst>
              <a:ext uri="{FF2B5EF4-FFF2-40B4-BE49-F238E27FC236}">
                <a16:creationId xmlns:a16="http://schemas.microsoft.com/office/drawing/2014/main" id="{2BC26E18-9EB1-4176-B17A-1730817FF6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2F657-0610-4B95-889F-84CCA3EDADC7}"/>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49570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7668-6B7B-4BE3-899F-DF7F54C6BD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9C83C-E6DA-485B-9A7B-EAA3B0BF082F}"/>
              </a:ext>
            </a:extLst>
          </p:cNvPr>
          <p:cNvSpPr>
            <a:spLocks noGrp="1"/>
          </p:cNvSpPr>
          <p:nvPr>
            <p:ph type="dt" sz="half" idx="10"/>
          </p:nvPr>
        </p:nvSpPr>
        <p:spPr/>
        <p:txBody>
          <a:bodyPr/>
          <a:lstStyle/>
          <a:p>
            <a:fld id="{056BA43D-4F59-4581-B073-FC1F9CDD6246}" type="datetimeFigureOut">
              <a:rPr lang="en-US" smtClean="0"/>
              <a:t>5/7/2018</a:t>
            </a:fld>
            <a:endParaRPr lang="en-US"/>
          </a:p>
        </p:txBody>
      </p:sp>
      <p:sp>
        <p:nvSpPr>
          <p:cNvPr id="4" name="Footer Placeholder 3">
            <a:extLst>
              <a:ext uri="{FF2B5EF4-FFF2-40B4-BE49-F238E27FC236}">
                <a16:creationId xmlns:a16="http://schemas.microsoft.com/office/drawing/2014/main" id="{6C9E3EFA-F0D7-454E-A2A4-23C6AE690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DEB5B1-3FB5-4815-817B-585F2A8C30B5}"/>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48858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0B99E-A610-4A11-878F-5C496448DCA4}"/>
              </a:ext>
            </a:extLst>
          </p:cNvPr>
          <p:cNvSpPr>
            <a:spLocks noGrp="1"/>
          </p:cNvSpPr>
          <p:nvPr>
            <p:ph type="dt" sz="half" idx="10"/>
          </p:nvPr>
        </p:nvSpPr>
        <p:spPr/>
        <p:txBody>
          <a:bodyPr/>
          <a:lstStyle/>
          <a:p>
            <a:fld id="{056BA43D-4F59-4581-B073-FC1F9CDD6246}" type="datetimeFigureOut">
              <a:rPr lang="en-US" smtClean="0"/>
              <a:t>5/7/2018</a:t>
            </a:fld>
            <a:endParaRPr lang="en-US"/>
          </a:p>
        </p:txBody>
      </p:sp>
      <p:sp>
        <p:nvSpPr>
          <p:cNvPr id="3" name="Footer Placeholder 2">
            <a:extLst>
              <a:ext uri="{FF2B5EF4-FFF2-40B4-BE49-F238E27FC236}">
                <a16:creationId xmlns:a16="http://schemas.microsoft.com/office/drawing/2014/main" id="{7B2AF5C4-736A-4E49-BD95-D822FF61AC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F46A0F-55C7-435A-A97C-CB04AA172A3D}"/>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56636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1020-F0D6-4618-8F9B-D556457B4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5A15A0-C0CE-4765-968A-F885B43EC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29710D-42CA-432E-81B1-A972225FC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A547DA-73BE-451F-9984-E229F95A5F56}"/>
              </a:ext>
            </a:extLst>
          </p:cNvPr>
          <p:cNvSpPr>
            <a:spLocks noGrp="1"/>
          </p:cNvSpPr>
          <p:nvPr>
            <p:ph type="dt" sz="half" idx="10"/>
          </p:nvPr>
        </p:nvSpPr>
        <p:spPr/>
        <p:txBody>
          <a:bodyPr/>
          <a:lstStyle/>
          <a:p>
            <a:fld id="{056BA43D-4F59-4581-B073-FC1F9CDD6246}" type="datetimeFigureOut">
              <a:rPr lang="en-US" smtClean="0"/>
              <a:t>5/7/2018</a:t>
            </a:fld>
            <a:endParaRPr lang="en-US"/>
          </a:p>
        </p:txBody>
      </p:sp>
      <p:sp>
        <p:nvSpPr>
          <p:cNvPr id="6" name="Footer Placeholder 5">
            <a:extLst>
              <a:ext uri="{FF2B5EF4-FFF2-40B4-BE49-F238E27FC236}">
                <a16:creationId xmlns:a16="http://schemas.microsoft.com/office/drawing/2014/main" id="{AC8798D3-8B2A-4B18-A2F1-7A9FBFA58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F9ECC-C5FD-4331-9FF6-01263A4D6A44}"/>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39877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2A7F-693A-4ED8-AA94-D3F87534A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D4DBE3-54CF-4692-9D00-9F3A0F7CC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2702F2-9614-496F-96F4-BA083EAD0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E12A5C-4F55-43A1-BCB9-1C266154173D}"/>
              </a:ext>
            </a:extLst>
          </p:cNvPr>
          <p:cNvSpPr>
            <a:spLocks noGrp="1"/>
          </p:cNvSpPr>
          <p:nvPr>
            <p:ph type="dt" sz="half" idx="10"/>
          </p:nvPr>
        </p:nvSpPr>
        <p:spPr/>
        <p:txBody>
          <a:bodyPr/>
          <a:lstStyle/>
          <a:p>
            <a:fld id="{056BA43D-4F59-4581-B073-FC1F9CDD6246}" type="datetimeFigureOut">
              <a:rPr lang="en-US" smtClean="0"/>
              <a:t>5/7/2018</a:t>
            </a:fld>
            <a:endParaRPr lang="en-US"/>
          </a:p>
        </p:txBody>
      </p:sp>
      <p:sp>
        <p:nvSpPr>
          <p:cNvPr id="6" name="Footer Placeholder 5">
            <a:extLst>
              <a:ext uri="{FF2B5EF4-FFF2-40B4-BE49-F238E27FC236}">
                <a16:creationId xmlns:a16="http://schemas.microsoft.com/office/drawing/2014/main" id="{EFBDEE85-F45B-483B-BA20-78D8DD040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9EF7E-E9C9-4D5C-9B57-8CA15D096095}"/>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212438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B221B-2E32-47E3-8427-2304A594F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E58E94-C0A4-46A7-A01D-9F1258EB0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09710-E918-4A59-A0E4-C377410A0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BA43D-4F59-4581-B073-FC1F9CDD6246}" type="datetimeFigureOut">
              <a:rPr lang="en-US" smtClean="0"/>
              <a:t>5/7/2018</a:t>
            </a:fld>
            <a:endParaRPr lang="en-US"/>
          </a:p>
        </p:txBody>
      </p:sp>
      <p:sp>
        <p:nvSpPr>
          <p:cNvPr id="5" name="Footer Placeholder 4">
            <a:extLst>
              <a:ext uri="{FF2B5EF4-FFF2-40B4-BE49-F238E27FC236}">
                <a16:creationId xmlns:a16="http://schemas.microsoft.com/office/drawing/2014/main" id="{7FCFDC3A-1193-4D1A-B82E-8D95957AB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DBBE01-6485-4D99-BA23-94C06E6CAB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A7F8E-55AB-4CFF-B324-705EDA5AE740}" type="slidenum">
              <a:rPr lang="en-US" smtClean="0"/>
              <a:t>‹#›</a:t>
            </a:fld>
            <a:endParaRPr lang="en-US"/>
          </a:p>
        </p:txBody>
      </p:sp>
    </p:spTree>
    <p:extLst>
      <p:ext uri="{BB962C8B-B14F-4D97-AF65-F5344CB8AC3E}">
        <p14:creationId xmlns:p14="http://schemas.microsoft.com/office/powerpoint/2010/main" val="1843331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35EA-D63A-4B0D-A79F-B5ACDA858C40}"/>
              </a:ext>
            </a:extLst>
          </p:cNvPr>
          <p:cNvSpPr>
            <a:spLocks noGrp="1"/>
          </p:cNvSpPr>
          <p:nvPr>
            <p:ph type="ctrTitle"/>
          </p:nvPr>
        </p:nvSpPr>
        <p:spPr/>
        <p:txBody>
          <a:bodyPr/>
          <a:lstStyle/>
          <a:p>
            <a:r>
              <a:rPr lang="en-US" dirty="0"/>
              <a:t>Salary Prediction EDA</a:t>
            </a:r>
          </a:p>
        </p:txBody>
      </p:sp>
      <p:sp>
        <p:nvSpPr>
          <p:cNvPr id="3" name="Subtitle 2">
            <a:extLst>
              <a:ext uri="{FF2B5EF4-FFF2-40B4-BE49-F238E27FC236}">
                <a16:creationId xmlns:a16="http://schemas.microsoft.com/office/drawing/2014/main" id="{14754630-2F88-4087-98C6-B6CAFF3DEC29}"/>
              </a:ext>
            </a:extLst>
          </p:cNvPr>
          <p:cNvSpPr>
            <a:spLocks noGrp="1"/>
          </p:cNvSpPr>
          <p:nvPr>
            <p:ph type="subTitle" idx="1"/>
          </p:nvPr>
        </p:nvSpPr>
        <p:spPr/>
        <p:txBody>
          <a:bodyPr/>
          <a:lstStyle/>
          <a:p>
            <a:r>
              <a:rPr lang="en-US" dirty="0"/>
              <a:t>DSDJ Team</a:t>
            </a:r>
          </a:p>
        </p:txBody>
      </p:sp>
    </p:spTree>
    <p:extLst>
      <p:ext uri="{BB962C8B-B14F-4D97-AF65-F5344CB8AC3E}">
        <p14:creationId xmlns:p14="http://schemas.microsoft.com/office/powerpoint/2010/main" val="365155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F3BA-A297-47DF-B932-2A92CF6035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77AE37-634C-473B-9DDF-FBAEEF49C371}"/>
              </a:ext>
            </a:extLst>
          </p:cNvPr>
          <p:cNvSpPr>
            <a:spLocks noGrp="1"/>
          </p:cNvSpPr>
          <p:nvPr>
            <p:ph idx="1"/>
          </p:nvPr>
        </p:nvSpPr>
        <p:spPr>
          <a:xfrm>
            <a:off x="633046" y="3798277"/>
            <a:ext cx="10720754" cy="2378686"/>
          </a:xfrm>
        </p:spPr>
        <p:txBody>
          <a:bodyPr/>
          <a:lstStyle/>
          <a:p>
            <a:pPr marL="0" indent="0">
              <a:buNone/>
            </a:pPr>
            <a:r>
              <a:rPr lang="en-US" dirty="0"/>
              <a:t>Left plot</a:t>
            </a:r>
          </a:p>
          <a:p>
            <a:pPr lvl="1"/>
            <a:r>
              <a:rPr lang="en-US" dirty="0"/>
              <a:t>Break down of the salary based on major</a:t>
            </a:r>
          </a:p>
          <a:p>
            <a:pPr marL="0" indent="0">
              <a:buNone/>
            </a:pPr>
            <a:r>
              <a:rPr lang="en-US" dirty="0"/>
              <a:t>Right plot</a:t>
            </a:r>
          </a:p>
          <a:p>
            <a:pPr lvl="1"/>
            <a:r>
              <a:rPr lang="en-US" dirty="0"/>
              <a:t>Same plot, but with each major analyzed in terms of </a:t>
            </a:r>
            <a:r>
              <a:rPr lang="en-US" dirty="0" err="1"/>
              <a:t>jobType</a:t>
            </a:r>
            <a:r>
              <a:rPr lang="en-US" dirty="0"/>
              <a:t> openings</a:t>
            </a:r>
          </a:p>
        </p:txBody>
      </p:sp>
      <p:pic>
        <p:nvPicPr>
          <p:cNvPr id="4" name="Picture 3">
            <a:extLst>
              <a:ext uri="{FF2B5EF4-FFF2-40B4-BE49-F238E27FC236}">
                <a16:creationId xmlns:a16="http://schemas.microsoft.com/office/drawing/2014/main" id="{9800B101-202D-4644-A68B-D9F55DA97837}"/>
              </a:ext>
            </a:extLst>
          </p:cNvPr>
          <p:cNvPicPr>
            <a:picLocks noChangeAspect="1"/>
          </p:cNvPicPr>
          <p:nvPr/>
        </p:nvPicPr>
        <p:blipFill>
          <a:blip r:embed="rId2"/>
          <a:stretch>
            <a:fillRect/>
          </a:stretch>
        </p:blipFill>
        <p:spPr>
          <a:xfrm>
            <a:off x="0" y="0"/>
            <a:ext cx="6356893" cy="3710354"/>
          </a:xfrm>
          <a:prstGeom prst="rect">
            <a:avLst/>
          </a:prstGeom>
        </p:spPr>
      </p:pic>
      <p:pic>
        <p:nvPicPr>
          <p:cNvPr id="5" name="Picture 4">
            <a:extLst>
              <a:ext uri="{FF2B5EF4-FFF2-40B4-BE49-F238E27FC236}">
                <a16:creationId xmlns:a16="http://schemas.microsoft.com/office/drawing/2014/main" id="{FE2A5D28-CA31-45AE-9C1B-28AF8F504747}"/>
              </a:ext>
            </a:extLst>
          </p:cNvPr>
          <p:cNvPicPr>
            <a:picLocks noChangeAspect="1"/>
          </p:cNvPicPr>
          <p:nvPr/>
        </p:nvPicPr>
        <p:blipFill>
          <a:blip r:embed="rId3"/>
          <a:stretch>
            <a:fillRect/>
          </a:stretch>
        </p:blipFill>
        <p:spPr>
          <a:xfrm>
            <a:off x="6208105" y="153082"/>
            <a:ext cx="5860857" cy="3345086"/>
          </a:xfrm>
          <a:prstGeom prst="rect">
            <a:avLst/>
          </a:prstGeom>
        </p:spPr>
      </p:pic>
    </p:spTree>
    <p:extLst>
      <p:ext uri="{BB962C8B-B14F-4D97-AF65-F5344CB8AC3E}">
        <p14:creationId xmlns:p14="http://schemas.microsoft.com/office/powerpoint/2010/main" val="401319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CA00-BADB-4FA4-BBE1-F1D7C52043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0A57B7-6C53-4C52-A678-288859F188E0}"/>
              </a:ext>
            </a:extLst>
          </p:cNvPr>
          <p:cNvSpPr>
            <a:spLocks noGrp="1"/>
          </p:cNvSpPr>
          <p:nvPr>
            <p:ph idx="1"/>
          </p:nvPr>
        </p:nvSpPr>
        <p:spPr>
          <a:xfrm>
            <a:off x="228600" y="3961179"/>
            <a:ext cx="11125200" cy="2615467"/>
          </a:xfrm>
        </p:spPr>
        <p:txBody>
          <a:bodyPr>
            <a:normAutofit/>
          </a:bodyPr>
          <a:lstStyle/>
          <a:p>
            <a:pPr marL="0" indent="0">
              <a:buNone/>
            </a:pPr>
            <a:r>
              <a:rPr lang="en-US" dirty="0"/>
              <a:t>Left plot</a:t>
            </a:r>
          </a:p>
          <a:p>
            <a:pPr lvl="1"/>
            <a:r>
              <a:rPr lang="en-US" dirty="0"/>
              <a:t>The salary order among different industries</a:t>
            </a:r>
          </a:p>
          <a:p>
            <a:pPr marL="0" indent="0">
              <a:buNone/>
            </a:pPr>
            <a:r>
              <a:rPr lang="en-US" dirty="0"/>
              <a:t>Right plot</a:t>
            </a:r>
          </a:p>
          <a:p>
            <a:pPr lvl="1"/>
            <a:r>
              <a:rPr lang="en-US" dirty="0"/>
              <a:t>Similar to left plot, only each industry is divided into </a:t>
            </a:r>
            <a:r>
              <a:rPr lang="en-US" dirty="0" err="1"/>
              <a:t>jobTypes</a:t>
            </a:r>
            <a:r>
              <a:rPr lang="en-US" dirty="0"/>
              <a:t>. Notice that the CEO in education makes, on average, less money than several executives in the financial industry</a:t>
            </a:r>
          </a:p>
        </p:txBody>
      </p:sp>
      <p:pic>
        <p:nvPicPr>
          <p:cNvPr id="4" name="Picture 3">
            <a:extLst>
              <a:ext uri="{FF2B5EF4-FFF2-40B4-BE49-F238E27FC236}">
                <a16:creationId xmlns:a16="http://schemas.microsoft.com/office/drawing/2014/main" id="{B6A247F5-F31F-4166-878C-7D553D1702CB}"/>
              </a:ext>
            </a:extLst>
          </p:cNvPr>
          <p:cNvPicPr>
            <a:picLocks noChangeAspect="1"/>
          </p:cNvPicPr>
          <p:nvPr/>
        </p:nvPicPr>
        <p:blipFill>
          <a:blip r:embed="rId2"/>
          <a:stretch>
            <a:fillRect/>
          </a:stretch>
        </p:blipFill>
        <p:spPr>
          <a:xfrm>
            <a:off x="5834321" y="41009"/>
            <a:ext cx="6228725" cy="3555046"/>
          </a:xfrm>
          <a:prstGeom prst="rect">
            <a:avLst/>
          </a:prstGeom>
        </p:spPr>
      </p:pic>
      <p:pic>
        <p:nvPicPr>
          <p:cNvPr id="6" name="Picture 5">
            <a:extLst>
              <a:ext uri="{FF2B5EF4-FFF2-40B4-BE49-F238E27FC236}">
                <a16:creationId xmlns:a16="http://schemas.microsoft.com/office/drawing/2014/main" id="{1FBA16BF-6EAF-40C8-B2CC-890BC11CFEF1}"/>
              </a:ext>
            </a:extLst>
          </p:cNvPr>
          <p:cNvPicPr>
            <a:picLocks noChangeAspect="1"/>
          </p:cNvPicPr>
          <p:nvPr/>
        </p:nvPicPr>
        <p:blipFill>
          <a:blip r:embed="rId3"/>
          <a:stretch>
            <a:fillRect/>
          </a:stretch>
        </p:blipFill>
        <p:spPr>
          <a:xfrm>
            <a:off x="0" y="0"/>
            <a:ext cx="5679831" cy="3596055"/>
          </a:xfrm>
          <a:prstGeom prst="rect">
            <a:avLst/>
          </a:prstGeom>
        </p:spPr>
      </p:pic>
    </p:spTree>
    <p:extLst>
      <p:ext uri="{BB962C8B-B14F-4D97-AF65-F5344CB8AC3E}">
        <p14:creationId xmlns:p14="http://schemas.microsoft.com/office/powerpoint/2010/main" val="139597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52B6-52B2-464C-90B1-C67B8E4B16DD}"/>
              </a:ext>
            </a:extLst>
          </p:cNvPr>
          <p:cNvSpPr>
            <a:spLocks noGrp="1"/>
          </p:cNvSpPr>
          <p:nvPr>
            <p:ph type="title"/>
          </p:nvPr>
        </p:nvSpPr>
        <p:spPr/>
        <p:txBody>
          <a:bodyPr/>
          <a:lstStyle/>
          <a:p>
            <a:r>
              <a:rPr lang="en-US" dirty="0"/>
              <a:t>Data Exploration Overview</a:t>
            </a:r>
          </a:p>
        </p:txBody>
      </p:sp>
      <p:sp>
        <p:nvSpPr>
          <p:cNvPr id="3" name="Content Placeholder 2">
            <a:extLst>
              <a:ext uri="{FF2B5EF4-FFF2-40B4-BE49-F238E27FC236}">
                <a16:creationId xmlns:a16="http://schemas.microsoft.com/office/drawing/2014/main" id="{7EC24DE8-C929-4588-A844-614DAA214510}"/>
              </a:ext>
            </a:extLst>
          </p:cNvPr>
          <p:cNvSpPr>
            <a:spLocks noGrp="1"/>
          </p:cNvSpPr>
          <p:nvPr>
            <p:ph idx="1"/>
          </p:nvPr>
        </p:nvSpPr>
        <p:spPr/>
        <p:txBody>
          <a:bodyPr/>
          <a:lstStyle/>
          <a:p>
            <a:r>
              <a:rPr lang="en-US" dirty="0"/>
              <a:t>Several plots were made to explore the relationships between various features </a:t>
            </a:r>
          </a:p>
          <a:p>
            <a:r>
              <a:rPr lang="en-US" dirty="0"/>
              <a:t>This will guide our approach to modeling the data, especially categorical features</a:t>
            </a:r>
          </a:p>
          <a:p>
            <a:r>
              <a:rPr lang="en-US" dirty="0"/>
              <a:t>The data covers over one million records (with few duplicates)</a:t>
            </a:r>
          </a:p>
          <a:p>
            <a:r>
              <a:rPr lang="en-US" dirty="0"/>
              <a:t>Generally appears to be uniformly distributed among many features</a:t>
            </a:r>
          </a:p>
          <a:p>
            <a:pPr marL="457200" lvl="1" indent="0">
              <a:buNone/>
            </a:pPr>
            <a:endParaRPr lang="en-US" dirty="0"/>
          </a:p>
        </p:txBody>
      </p:sp>
    </p:spTree>
    <p:extLst>
      <p:ext uri="{BB962C8B-B14F-4D97-AF65-F5344CB8AC3E}">
        <p14:creationId xmlns:p14="http://schemas.microsoft.com/office/powerpoint/2010/main" val="126269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C936-444F-46CE-96F5-DF257FD242B0}"/>
              </a:ext>
            </a:extLst>
          </p:cNvPr>
          <p:cNvSpPr>
            <a:spLocks noGrp="1"/>
          </p:cNvSpPr>
          <p:nvPr>
            <p:ph type="title"/>
          </p:nvPr>
        </p:nvSpPr>
        <p:spPr/>
        <p:txBody>
          <a:bodyPr/>
          <a:lstStyle/>
          <a:p>
            <a:endParaRPr lang="en-US"/>
          </a:p>
        </p:txBody>
      </p:sp>
      <p:sp>
        <p:nvSpPr>
          <p:cNvPr id="11" name="Content Placeholder 10">
            <a:extLst>
              <a:ext uri="{FF2B5EF4-FFF2-40B4-BE49-F238E27FC236}">
                <a16:creationId xmlns:a16="http://schemas.microsoft.com/office/drawing/2014/main" id="{352DE615-1DB1-4321-9407-4D3CF4C39732}"/>
              </a:ext>
            </a:extLst>
          </p:cNvPr>
          <p:cNvSpPr>
            <a:spLocks noGrp="1"/>
          </p:cNvSpPr>
          <p:nvPr>
            <p:ph idx="1"/>
          </p:nvPr>
        </p:nvSpPr>
        <p:spPr>
          <a:xfrm>
            <a:off x="838200" y="2127377"/>
            <a:ext cx="10515600" cy="4351338"/>
          </a:xfrm>
        </p:spPr>
        <p:txBody>
          <a:bodyPr>
            <a:normAutofit/>
          </a:bodyPr>
          <a:lstStyle/>
          <a:p>
            <a:endParaRPr lang="en-US" dirty="0"/>
          </a:p>
          <a:p>
            <a:endParaRPr lang="en-US" dirty="0"/>
          </a:p>
          <a:p>
            <a:endParaRPr lang="en-US" dirty="0"/>
          </a:p>
          <a:p>
            <a:pPr marL="0" indent="0">
              <a:buNone/>
            </a:pPr>
            <a:r>
              <a:rPr lang="en-US" dirty="0"/>
              <a:t>Left plot</a:t>
            </a:r>
          </a:p>
          <a:p>
            <a:pPr lvl="1"/>
            <a:r>
              <a:rPr lang="en-US" dirty="0"/>
              <a:t>All Janitors had “none” major</a:t>
            </a:r>
          </a:p>
          <a:p>
            <a:pPr lvl="1"/>
            <a:r>
              <a:rPr lang="en-US" dirty="0"/>
              <a:t>The rest have equal percentage of everting</a:t>
            </a:r>
          </a:p>
          <a:p>
            <a:pPr lvl="1"/>
            <a:r>
              <a:rPr lang="en-US" dirty="0"/>
              <a:t>None Major -&gt; Janitor but the opposite is not necessarily true</a:t>
            </a:r>
          </a:p>
          <a:p>
            <a:pPr marL="0" indent="0">
              <a:buNone/>
            </a:pPr>
            <a:r>
              <a:rPr lang="en-US" dirty="0"/>
              <a:t>Right plot</a:t>
            </a:r>
          </a:p>
          <a:p>
            <a:pPr lvl="1"/>
            <a:r>
              <a:rPr lang="en-US" dirty="0"/>
              <a:t>All jobs have similar distribution across majors, except Janitors</a:t>
            </a:r>
          </a:p>
          <a:p>
            <a:pPr marL="0" indent="0">
              <a:buNone/>
            </a:pPr>
            <a:endParaRPr lang="en-US" dirty="0"/>
          </a:p>
        </p:txBody>
      </p:sp>
      <p:pic>
        <p:nvPicPr>
          <p:cNvPr id="12" name="Picture 11">
            <a:extLst>
              <a:ext uri="{FF2B5EF4-FFF2-40B4-BE49-F238E27FC236}">
                <a16:creationId xmlns:a16="http://schemas.microsoft.com/office/drawing/2014/main" id="{6535B909-FE88-4EBE-949A-B295852F9FF3}"/>
              </a:ext>
            </a:extLst>
          </p:cNvPr>
          <p:cNvPicPr>
            <a:picLocks noChangeAspect="1"/>
          </p:cNvPicPr>
          <p:nvPr/>
        </p:nvPicPr>
        <p:blipFill>
          <a:blip r:embed="rId2"/>
          <a:stretch>
            <a:fillRect/>
          </a:stretch>
        </p:blipFill>
        <p:spPr>
          <a:xfrm>
            <a:off x="535447" y="151380"/>
            <a:ext cx="5630401" cy="3213553"/>
          </a:xfrm>
          <a:prstGeom prst="rect">
            <a:avLst/>
          </a:prstGeom>
        </p:spPr>
      </p:pic>
      <p:pic>
        <p:nvPicPr>
          <p:cNvPr id="13" name="Picture 12">
            <a:extLst>
              <a:ext uri="{FF2B5EF4-FFF2-40B4-BE49-F238E27FC236}">
                <a16:creationId xmlns:a16="http://schemas.microsoft.com/office/drawing/2014/main" id="{E171C63B-311A-48E7-A9A6-04BED6BFACD4}"/>
              </a:ext>
            </a:extLst>
          </p:cNvPr>
          <p:cNvPicPr>
            <a:picLocks noChangeAspect="1"/>
          </p:cNvPicPr>
          <p:nvPr/>
        </p:nvPicPr>
        <p:blipFill>
          <a:blip r:embed="rId3"/>
          <a:stretch>
            <a:fillRect/>
          </a:stretch>
        </p:blipFill>
        <p:spPr>
          <a:xfrm>
            <a:off x="6165848" y="294310"/>
            <a:ext cx="5379976" cy="3070623"/>
          </a:xfrm>
          <a:prstGeom prst="rect">
            <a:avLst/>
          </a:prstGeom>
        </p:spPr>
      </p:pic>
    </p:spTree>
    <p:extLst>
      <p:ext uri="{BB962C8B-B14F-4D97-AF65-F5344CB8AC3E}">
        <p14:creationId xmlns:p14="http://schemas.microsoft.com/office/powerpoint/2010/main" val="214675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8503DEC-A743-4497-BF84-9CF6A6A4199D}"/>
              </a:ext>
            </a:extLst>
          </p:cNvPr>
          <p:cNvPicPr>
            <a:picLocks noGrp="1" noChangeAspect="1"/>
          </p:cNvPicPr>
          <p:nvPr>
            <p:ph idx="1"/>
          </p:nvPr>
        </p:nvPicPr>
        <p:blipFill>
          <a:blip r:embed="rId2"/>
          <a:stretch>
            <a:fillRect/>
          </a:stretch>
        </p:blipFill>
        <p:spPr>
          <a:xfrm>
            <a:off x="914400" y="76654"/>
            <a:ext cx="10786624" cy="5025698"/>
          </a:xfrm>
          <a:prstGeom prst="rect">
            <a:avLst/>
          </a:prstGeom>
        </p:spPr>
      </p:pic>
      <p:sp>
        <p:nvSpPr>
          <p:cNvPr id="12" name="Content Placeholder 10">
            <a:extLst>
              <a:ext uri="{FF2B5EF4-FFF2-40B4-BE49-F238E27FC236}">
                <a16:creationId xmlns:a16="http://schemas.microsoft.com/office/drawing/2014/main" id="{FDBC1099-34BF-421D-946F-1C843712574E}"/>
              </a:ext>
            </a:extLst>
          </p:cNvPr>
          <p:cNvSpPr txBox="1">
            <a:spLocks/>
          </p:cNvSpPr>
          <p:nvPr/>
        </p:nvSpPr>
        <p:spPr>
          <a:xfrm>
            <a:off x="838200" y="3767327"/>
            <a:ext cx="10515600" cy="271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All </a:t>
            </a:r>
            <a:r>
              <a:rPr lang="en-US" dirty="0" err="1"/>
              <a:t>JobTypes</a:t>
            </a:r>
            <a:r>
              <a:rPr lang="en-US" dirty="0"/>
              <a:t> have the same experience distribution </a:t>
            </a:r>
          </a:p>
          <a:p>
            <a:pPr marL="0" indent="0">
              <a:buNone/>
            </a:pPr>
            <a:endParaRPr lang="en-US" dirty="0"/>
          </a:p>
        </p:txBody>
      </p:sp>
    </p:spTree>
    <p:extLst>
      <p:ext uri="{BB962C8B-B14F-4D97-AF65-F5344CB8AC3E}">
        <p14:creationId xmlns:p14="http://schemas.microsoft.com/office/powerpoint/2010/main" val="113998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3B99FE-73E9-4847-A759-DE3B105BF713}"/>
              </a:ext>
            </a:extLst>
          </p:cNvPr>
          <p:cNvPicPr>
            <a:picLocks noChangeAspect="1"/>
          </p:cNvPicPr>
          <p:nvPr/>
        </p:nvPicPr>
        <p:blipFill>
          <a:blip r:embed="rId2"/>
          <a:stretch>
            <a:fillRect/>
          </a:stretch>
        </p:blipFill>
        <p:spPr>
          <a:xfrm>
            <a:off x="6199633" y="6668"/>
            <a:ext cx="6404956" cy="3655630"/>
          </a:xfrm>
          <a:prstGeom prst="rect">
            <a:avLst/>
          </a:prstGeom>
        </p:spPr>
      </p:pic>
      <p:sp>
        <p:nvSpPr>
          <p:cNvPr id="2" name="Title 1">
            <a:extLst>
              <a:ext uri="{FF2B5EF4-FFF2-40B4-BE49-F238E27FC236}">
                <a16:creationId xmlns:a16="http://schemas.microsoft.com/office/drawing/2014/main" id="{5F4E732B-5A6C-4AE8-8F55-4DFA6ED684B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FC2DDD1-D4C5-4760-B72E-2DD8B6FB5C35}"/>
              </a:ext>
            </a:extLst>
          </p:cNvPr>
          <p:cNvSpPr>
            <a:spLocks noGrp="1"/>
          </p:cNvSpPr>
          <p:nvPr>
            <p:ph idx="1"/>
          </p:nvPr>
        </p:nvSpPr>
        <p:spPr>
          <a:xfrm>
            <a:off x="182880" y="3502152"/>
            <a:ext cx="11448288" cy="3355848"/>
          </a:xfrm>
        </p:spPr>
        <p:txBody>
          <a:bodyPr>
            <a:normAutofit/>
          </a:bodyPr>
          <a:lstStyle/>
          <a:p>
            <a:pPr marL="0" indent="0">
              <a:buNone/>
            </a:pPr>
            <a:r>
              <a:rPr lang="en-US" dirty="0"/>
              <a:t>Left plot</a:t>
            </a:r>
          </a:p>
          <a:p>
            <a:pPr lvl="1"/>
            <a:r>
              <a:rPr lang="en-US" dirty="0"/>
              <a:t>Salary distribution for different majors</a:t>
            </a:r>
          </a:p>
          <a:p>
            <a:pPr lvl="1"/>
            <a:r>
              <a:rPr lang="en-US" dirty="0"/>
              <a:t>All seem to have gaussian distribution, NONE has more value (it cover two classes: pre-college and unlisted majors</a:t>
            </a:r>
          </a:p>
          <a:p>
            <a:pPr marL="0" indent="0">
              <a:buNone/>
            </a:pPr>
            <a:r>
              <a:rPr lang="en-US" dirty="0"/>
              <a:t>Right plot</a:t>
            </a:r>
          </a:p>
          <a:p>
            <a:pPr lvl="1"/>
            <a:r>
              <a:rPr lang="en-US" dirty="0"/>
              <a:t>Salary distribution for different job types</a:t>
            </a:r>
          </a:p>
          <a:p>
            <a:pPr lvl="1"/>
            <a:r>
              <a:rPr lang="en-US" dirty="0"/>
              <a:t>Birds-eye view. We can see the all of the types have a distribution around a center</a:t>
            </a:r>
          </a:p>
        </p:txBody>
      </p:sp>
      <p:pic>
        <p:nvPicPr>
          <p:cNvPr id="5" name="Picture 4">
            <a:extLst>
              <a:ext uri="{FF2B5EF4-FFF2-40B4-BE49-F238E27FC236}">
                <a16:creationId xmlns:a16="http://schemas.microsoft.com/office/drawing/2014/main" id="{6EABF9BC-7C6A-4FD3-B5AB-7E1B9B55B1F0}"/>
              </a:ext>
            </a:extLst>
          </p:cNvPr>
          <p:cNvPicPr>
            <a:picLocks noChangeAspect="1"/>
          </p:cNvPicPr>
          <p:nvPr/>
        </p:nvPicPr>
        <p:blipFill>
          <a:blip r:embed="rId3"/>
          <a:stretch>
            <a:fillRect/>
          </a:stretch>
        </p:blipFill>
        <p:spPr>
          <a:xfrm>
            <a:off x="1" y="96576"/>
            <a:ext cx="6089904" cy="3475814"/>
          </a:xfrm>
          <a:prstGeom prst="rect">
            <a:avLst/>
          </a:prstGeom>
        </p:spPr>
      </p:pic>
    </p:spTree>
    <p:extLst>
      <p:ext uri="{BB962C8B-B14F-4D97-AF65-F5344CB8AC3E}">
        <p14:creationId xmlns:p14="http://schemas.microsoft.com/office/powerpoint/2010/main" val="3483720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354F-6887-445C-86A8-AB1611BE70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C67D6A-4C7E-47A3-BC21-8AAE1005AE35}"/>
              </a:ext>
            </a:extLst>
          </p:cNvPr>
          <p:cNvSpPr>
            <a:spLocks noGrp="1"/>
          </p:cNvSpPr>
          <p:nvPr>
            <p:ph idx="1"/>
          </p:nvPr>
        </p:nvSpPr>
        <p:spPr>
          <a:xfrm>
            <a:off x="838200" y="5125915"/>
            <a:ext cx="10515600" cy="1051048"/>
          </a:xfrm>
        </p:spPr>
        <p:txBody>
          <a:bodyPr/>
          <a:lstStyle/>
          <a:p>
            <a:r>
              <a:rPr lang="en-US" dirty="0"/>
              <a:t>Similar plot to the one on the right of the previous slide. This time for 3 </a:t>
            </a:r>
            <a:r>
              <a:rPr lang="en-US" dirty="0" err="1"/>
              <a:t>jobType</a:t>
            </a:r>
            <a:r>
              <a:rPr lang="en-US" dirty="0"/>
              <a:t> values. Notice the overlap</a:t>
            </a:r>
          </a:p>
        </p:txBody>
      </p:sp>
      <p:pic>
        <p:nvPicPr>
          <p:cNvPr id="4" name="Picture 3">
            <a:extLst>
              <a:ext uri="{FF2B5EF4-FFF2-40B4-BE49-F238E27FC236}">
                <a16:creationId xmlns:a16="http://schemas.microsoft.com/office/drawing/2014/main" id="{E2F430AA-66BF-4DD2-AA3C-4FE02C27D7E9}"/>
              </a:ext>
            </a:extLst>
          </p:cNvPr>
          <p:cNvPicPr>
            <a:picLocks noChangeAspect="1"/>
          </p:cNvPicPr>
          <p:nvPr/>
        </p:nvPicPr>
        <p:blipFill>
          <a:blip r:embed="rId2"/>
          <a:stretch>
            <a:fillRect/>
          </a:stretch>
        </p:blipFill>
        <p:spPr>
          <a:xfrm>
            <a:off x="483578" y="0"/>
            <a:ext cx="10870222" cy="4976446"/>
          </a:xfrm>
          <a:prstGeom prst="rect">
            <a:avLst/>
          </a:prstGeom>
        </p:spPr>
      </p:pic>
    </p:spTree>
    <p:extLst>
      <p:ext uri="{BB962C8B-B14F-4D97-AF65-F5344CB8AC3E}">
        <p14:creationId xmlns:p14="http://schemas.microsoft.com/office/powerpoint/2010/main" val="122445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D1AD-B32D-41D6-BCAA-6A32E49EEB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E71ADA-ADB7-42E9-A29E-38B58D7EC418}"/>
              </a:ext>
            </a:extLst>
          </p:cNvPr>
          <p:cNvSpPr>
            <a:spLocks noGrp="1"/>
          </p:cNvSpPr>
          <p:nvPr>
            <p:ph idx="1"/>
          </p:nvPr>
        </p:nvSpPr>
        <p:spPr>
          <a:xfrm>
            <a:off x="474785" y="5090745"/>
            <a:ext cx="10879015" cy="1652955"/>
          </a:xfrm>
        </p:spPr>
        <p:txBody>
          <a:bodyPr>
            <a:normAutofit lnSpcReduction="10000"/>
          </a:bodyPr>
          <a:lstStyle/>
          <a:p>
            <a:r>
              <a:rPr lang="en-US" dirty="0"/>
              <a:t>Clear difference is observed in the salary of different degree holders. Though the groups certainly overlap! </a:t>
            </a:r>
          </a:p>
          <a:p>
            <a:r>
              <a:rPr lang="en-US" dirty="0"/>
              <a:t>The box-plot shows a large number of outliers. A common there in all the box-plots we will show</a:t>
            </a:r>
          </a:p>
        </p:txBody>
      </p:sp>
      <p:pic>
        <p:nvPicPr>
          <p:cNvPr id="4" name="Picture 3">
            <a:extLst>
              <a:ext uri="{FF2B5EF4-FFF2-40B4-BE49-F238E27FC236}">
                <a16:creationId xmlns:a16="http://schemas.microsoft.com/office/drawing/2014/main" id="{7B2A107C-6860-424E-8606-39FCEE4E56ED}"/>
              </a:ext>
            </a:extLst>
          </p:cNvPr>
          <p:cNvPicPr>
            <a:picLocks noChangeAspect="1"/>
          </p:cNvPicPr>
          <p:nvPr/>
        </p:nvPicPr>
        <p:blipFill>
          <a:blip r:embed="rId2"/>
          <a:stretch>
            <a:fillRect/>
          </a:stretch>
        </p:blipFill>
        <p:spPr>
          <a:xfrm>
            <a:off x="1995799" y="189421"/>
            <a:ext cx="8024555" cy="4580017"/>
          </a:xfrm>
          <a:prstGeom prst="rect">
            <a:avLst/>
          </a:prstGeom>
        </p:spPr>
      </p:pic>
    </p:spTree>
    <p:extLst>
      <p:ext uri="{BB962C8B-B14F-4D97-AF65-F5344CB8AC3E}">
        <p14:creationId xmlns:p14="http://schemas.microsoft.com/office/powerpoint/2010/main" val="8683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9C1F-A103-4A4D-AFE6-457378BA81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131C6E-0E23-49A4-8152-CCD55BA40FFD}"/>
              </a:ext>
            </a:extLst>
          </p:cNvPr>
          <p:cNvSpPr>
            <a:spLocks noGrp="1"/>
          </p:cNvSpPr>
          <p:nvPr>
            <p:ph idx="1"/>
          </p:nvPr>
        </p:nvSpPr>
        <p:spPr>
          <a:xfrm>
            <a:off x="600808" y="5142889"/>
            <a:ext cx="10515600" cy="1349986"/>
          </a:xfrm>
        </p:spPr>
        <p:txBody>
          <a:bodyPr>
            <a:normAutofit fontScale="92500" lnSpcReduction="20000"/>
          </a:bodyPr>
          <a:lstStyle/>
          <a:p>
            <a:r>
              <a:rPr lang="en-US" dirty="0"/>
              <a:t>This box-plot shows all the companies with postings. Though cluttered a bit, it clearly shows that the salaries are distributed almost uniformly among the companies -&gt; we will consider this data categorical without order</a:t>
            </a:r>
          </a:p>
        </p:txBody>
      </p:sp>
      <p:pic>
        <p:nvPicPr>
          <p:cNvPr id="4" name="Picture 3">
            <a:extLst>
              <a:ext uri="{FF2B5EF4-FFF2-40B4-BE49-F238E27FC236}">
                <a16:creationId xmlns:a16="http://schemas.microsoft.com/office/drawing/2014/main" id="{CE0F06CA-2498-4E3C-8C66-14F0D708E672}"/>
              </a:ext>
            </a:extLst>
          </p:cNvPr>
          <p:cNvPicPr>
            <a:picLocks noChangeAspect="1"/>
          </p:cNvPicPr>
          <p:nvPr/>
        </p:nvPicPr>
        <p:blipFill>
          <a:blip r:embed="rId2"/>
          <a:stretch>
            <a:fillRect/>
          </a:stretch>
        </p:blipFill>
        <p:spPr>
          <a:xfrm>
            <a:off x="87922" y="123093"/>
            <a:ext cx="11693769" cy="4822050"/>
          </a:xfrm>
          <a:prstGeom prst="rect">
            <a:avLst/>
          </a:prstGeom>
        </p:spPr>
      </p:pic>
    </p:spTree>
    <p:extLst>
      <p:ext uri="{BB962C8B-B14F-4D97-AF65-F5344CB8AC3E}">
        <p14:creationId xmlns:p14="http://schemas.microsoft.com/office/powerpoint/2010/main" val="297379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976E-1353-4B89-AC45-2668CBE48A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D98CBD-C949-4305-A18D-7D3A3904D8F3}"/>
              </a:ext>
            </a:extLst>
          </p:cNvPr>
          <p:cNvSpPr>
            <a:spLocks noGrp="1"/>
          </p:cNvSpPr>
          <p:nvPr>
            <p:ph idx="1"/>
          </p:nvPr>
        </p:nvSpPr>
        <p:spPr>
          <a:xfrm>
            <a:off x="767861" y="5280024"/>
            <a:ext cx="10281138" cy="1267803"/>
          </a:xfrm>
        </p:spPr>
        <p:txBody>
          <a:bodyPr/>
          <a:lstStyle/>
          <a:p>
            <a:r>
              <a:rPr lang="en-US" dirty="0"/>
              <a:t>We see clear order for the salaries of different job types. We can either assign order to all eight or group few types together. Both were explored during the feature engineering phase</a:t>
            </a:r>
          </a:p>
        </p:txBody>
      </p:sp>
      <p:pic>
        <p:nvPicPr>
          <p:cNvPr id="5" name="Picture 4">
            <a:extLst>
              <a:ext uri="{FF2B5EF4-FFF2-40B4-BE49-F238E27FC236}">
                <a16:creationId xmlns:a16="http://schemas.microsoft.com/office/drawing/2014/main" id="{B796C111-21AF-4F31-B11D-740BC95E1485}"/>
              </a:ext>
            </a:extLst>
          </p:cNvPr>
          <p:cNvPicPr>
            <a:picLocks noChangeAspect="1"/>
          </p:cNvPicPr>
          <p:nvPr/>
        </p:nvPicPr>
        <p:blipFill>
          <a:blip r:embed="rId2"/>
          <a:stretch>
            <a:fillRect/>
          </a:stretch>
        </p:blipFill>
        <p:spPr>
          <a:xfrm>
            <a:off x="334108" y="66329"/>
            <a:ext cx="11271738" cy="5075115"/>
          </a:xfrm>
          <a:prstGeom prst="rect">
            <a:avLst/>
          </a:prstGeom>
        </p:spPr>
      </p:pic>
    </p:spTree>
    <p:extLst>
      <p:ext uri="{BB962C8B-B14F-4D97-AF65-F5344CB8AC3E}">
        <p14:creationId xmlns:p14="http://schemas.microsoft.com/office/powerpoint/2010/main" val="752777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350</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Salary Prediction EDA</vt:lpstr>
      <vt:lpstr>Data Exploration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EDA</dc:title>
  <dc:creator>DSDJ Team</dc:creator>
  <cp:lastModifiedBy>Kyle McKiou</cp:lastModifiedBy>
  <cp:revision>9</cp:revision>
  <dcterms:created xsi:type="dcterms:W3CDTF">2018-01-01T08:24:31Z</dcterms:created>
  <dcterms:modified xsi:type="dcterms:W3CDTF">2018-05-07T17:10:07Z</dcterms:modified>
</cp:coreProperties>
</file>