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8" r:id="rId3"/>
    <p:sldId id="257" r:id="rId4"/>
    <p:sldId id="266" r:id="rId5"/>
    <p:sldId id="259" r:id="rId6"/>
    <p:sldId id="260" r:id="rId7"/>
    <p:sldId id="267" r:id="rId8"/>
    <p:sldId id="268" r:id="rId9"/>
    <p:sldId id="261" r:id="rId10"/>
    <p:sldId id="262" r:id="rId11"/>
    <p:sldId id="263" r:id="rId12"/>
    <p:sldId id="272" r:id="rId13"/>
    <p:sldId id="273" r:id="rId14"/>
    <p:sldId id="264" r:id="rId15"/>
    <p:sldId id="265" r:id="rId16"/>
    <p:sldId id="271" r:id="rId17"/>
    <p:sldId id="269"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9AE43-DA77-40D4-B467-7BACBC7540A5}" v="2" dt="2024-06-13T06:00:04.3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varScale="1">
        <p:scale>
          <a:sx n="68" d="100"/>
          <a:sy n="68" d="100"/>
        </p:scale>
        <p:origin x="73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14</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83487" y="2545948"/>
            <a:ext cx="8463025" cy="632224"/>
          </a:xfrm>
          <a:prstGeom prst="rect">
            <a:avLst/>
          </a:prstGeom>
        </p:spPr>
        <p:txBody>
          <a:bodyPr vert="horz" wrap="square" lIns="0" tIns="16510" rIns="0" bIns="0" rtlCol="0">
            <a:spAutoFit/>
          </a:bodyPr>
          <a:lstStyle/>
          <a:p>
            <a:pPr marL="3213735" algn="l">
              <a:lnSpc>
                <a:spcPct val="100000"/>
              </a:lnSpc>
              <a:spcBef>
                <a:spcPts val="130"/>
              </a:spcBef>
            </a:pPr>
            <a:r>
              <a:rPr lang="en-US" sz="4000" b="1" spc="15" dirty="0">
                <a:solidFill>
                  <a:srgbClr val="002060"/>
                </a:solidFill>
                <a:latin typeface="Times New Roman" panose="02020603050405020304" pitchFamily="18" charset="0"/>
                <a:cs typeface="Times New Roman" panose="02020603050405020304" pitchFamily="18" charset="0"/>
              </a:rPr>
              <a:t>K</a:t>
            </a:r>
            <a:r>
              <a:rPr lang="en-IN" sz="4000" b="1" spc="15" dirty="0" err="1">
                <a:solidFill>
                  <a:srgbClr val="002060"/>
                </a:solidFill>
                <a:latin typeface="Times New Roman" panose="02020603050405020304" pitchFamily="18" charset="0"/>
                <a:cs typeface="Times New Roman" panose="02020603050405020304" pitchFamily="18" charset="0"/>
              </a:rPr>
              <a:t>oushik</a:t>
            </a:r>
            <a:r>
              <a:rPr lang="en-IN" sz="4000" b="1" spc="15" dirty="0">
                <a:solidFill>
                  <a:srgbClr val="002060"/>
                </a:solidFill>
                <a:latin typeface="Times New Roman" panose="02020603050405020304" pitchFamily="18" charset="0"/>
                <a:cs typeface="Times New Roman" panose="02020603050405020304" pitchFamily="18" charset="0"/>
              </a:rPr>
              <a:t> Mallela</a:t>
            </a:r>
            <a:endParaRPr sz="4000" b="1" spc="15" dirty="0">
              <a:solidFill>
                <a:srgbClr val="00206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1037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356016"/>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85" y="3452593"/>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dirty="0">
                <a:solidFill>
                  <a:schemeClr val="accent4"/>
                </a:solidFill>
              </a:rPr>
              <a:t>    </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704975" y="58582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5FC7-5F00-D289-90A8-A0160B7DCFC4}"/>
              </a:ext>
            </a:extLst>
          </p:cNvPr>
          <p:cNvSpPr>
            <a:spLocks noGrp="1"/>
          </p:cNvSpPr>
          <p:nvPr>
            <p:ph type="title"/>
          </p:nvPr>
        </p:nvSpPr>
        <p:spPr>
          <a:xfrm>
            <a:off x="290365" y="408652"/>
            <a:ext cx="10681335" cy="758190"/>
          </a:xfrm>
        </p:spPr>
        <p:txBody>
          <a:bodyPr/>
          <a:lstStyle/>
          <a:p>
            <a:r>
              <a:rPr lang="en-US" dirty="0">
                <a:solidFill>
                  <a:schemeClr val="accent4">
                    <a:lumMod val="75000"/>
                  </a:schemeClr>
                </a:solidFill>
              </a:rPr>
              <a:t>   </a:t>
            </a:r>
            <a:r>
              <a:rPr lang="en-US" sz="3600" dirty="0">
                <a:solidFill>
                  <a:schemeClr val="accent4">
                    <a:lumMod val="75000"/>
                  </a:schemeClr>
                </a:solidFill>
                <a:latin typeface="Trebuchet MS" panose="020B0603020202020204" pitchFamily="34" charset="0"/>
                <a:cs typeface="Times New Roman" panose="02020603050405020304" pitchFamily="18" charset="0"/>
              </a:rPr>
              <a:t>Detection of keyloggers</a:t>
            </a:r>
            <a:endParaRPr lang="en-IN" sz="3600" dirty="0">
              <a:solidFill>
                <a:schemeClr val="accent4">
                  <a:lumMod val="75000"/>
                </a:schemeClr>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37DEABE-4278-395F-DFE1-C514E36A455A}"/>
              </a:ext>
            </a:extLst>
          </p:cNvPr>
          <p:cNvSpPr txBox="1"/>
          <p:nvPr/>
        </p:nvSpPr>
        <p:spPr>
          <a:xfrm>
            <a:off x="609600" y="1295400"/>
            <a:ext cx="9234635" cy="4801314"/>
          </a:xfrm>
          <a:prstGeom prst="rect">
            <a:avLst/>
          </a:prstGeom>
          <a:noFill/>
        </p:spPr>
        <p:txBody>
          <a:bodyPr wrap="square">
            <a:spAutoFit/>
          </a:bodyPr>
          <a:lstStyle/>
          <a:p>
            <a:r>
              <a:rPr lang="en-US" b="0" i="0" dirty="0">
                <a:solidFill>
                  <a:srgbClr val="000000"/>
                </a:solidFill>
                <a:effectLst/>
                <a:highlight>
                  <a:srgbClr val="FFFFFF"/>
                </a:highlight>
                <a:latin typeface="SophosSans-Regular"/>
              </a:rPr>
              <a:t>Detecting a keylogger on your device can be crucial for maintaining your privacy and security. Keyloggers are malicious software or hardware tools that record your keystrokes, potentially capturing sensitive information such as passwords, credit card numbers, and personal messages. Here's how you can tell if you have a keylogger on your device:</a:t>
            </a:r>
          </a:p>
          <a:p>
            <a:r>
              <a:rPr lang="en-US" b="0" i="0" dirty="0">
                <a:solidFill>
                  <a:srgbClr val="000000"/>
                </a:solidFill>
                <a:effectLst/>
                <a:highlight>
                  <a:srgbClr val="FFFFFF"/>
                </a:highlight>
                <a:latin typeface="SophosSans-Regular"/>
              </a:rPr>
              <a:t>1. </a:t>
            </a:r>
            <a:r>
              <a:rPr lang="en-US" b="0" i="0" dirty="0">
                <a:solidFill>
                  <a:srgbClr val="000000"/>
                </a:solidFill>
                <a:effectLst/>
                <a:highlight>
                  <a:srgbClr val="FFFFFF"/>
                </a:highlight>
                <a:latin typeface="SophosSans-Medium"/>
              </a:rPr>
              <a:t>Performance Changes</a:t>
            </a:r>
            <a:r>
              <a:rPr lang="en-US" b="0" i="0" dirty="0">
                <a:solidFill>
                  <a:srgbClr val="000000"/>
                </a:solidFill>
                <a:effectLst/>
                <a:highlight>
                  <a:srgbClr val="FFFFFF"/>
                </a:highlight>
                <a:latin typeface="SophosSans-Regular"/>
              </a:rPr>
              <a:t>: If your device suddenly becomes slow, lags, or experiences unusual resource usage even during basic tasks, it could indicate the presence of a keylogger or other malicious software.</a:t>
            </a:r>
          </a:p>
          <a:p>
            <a:r>
              <a:rPr lang="en-US" b="0" i="0" dirty="0">
                <a:solidFill>
                  <a:srgbClr val="000000"/>
                </a:solidFill>
                <a:effectLst/>
                <a:highlight>
                  <a:srgbClr val="FFFFFF"/>
                </a:highlight>
                <a:latin typeface="SophosSans-Regular"/>
              </a:rPr>
              <a:t>2. </a:t>
            </a:r>
            <a:r>
              <a:rPr lang="en-US" b="0" i="0" dirty="0">
                <a:solidFill>
                  <a:srgbClr val="000000"/>
                </a:solidFill>
                <a:effectLst/>
                <a:highlight>
                  <a:srgbClr val="FFFFFF"/>
                </a:highlight>
                <a:latin typeface="SophosSans-Medium"/>
              </a:rPr>
              <a:t>Unfamiliar Processes in Task Manager or Activity Monitor</a:t>
            </a:r>
            <a:r>
              <a:rPr lang="en-US" b="0" i="0" dirty="0">
                <a:solidFill>
                  <a:srgbClr val="000000"/>
                </a:solidFill>
                <a:effectLst/>
                <a:highlight>
                  <a:srgbClr val="FFFFFF"/>
                </a:highlight>
                <a:latin typeface="SophosSans-Regular"/>
              </a:rPr>
              <a:t>: Open your device's Task Manager (Windows) or Activity Monitor (Mac) to see if there are any unfamiliar processes running that are consuming excessive resources. Look for processes with unusual or random names.</a:t>
            </a:r>
          </a:p>
          <a:p>
            <a:r>
              <a:rPr lang="en-US" b="0" i="0" dirty="0">
                <a:solidFill>
                  <a:srgbClr val="000000"/>
                </a:solidFill>
                <a:effectLst/>
                <a:highlight>
                  <a:srgbClr val="FFFFFF"/>
                </a:highlight>
                <a:latin typeface="SophosSans-Regular"/>
              </a:rPr>
              <a:t>3. </a:t>
            </a:r>
            <a:r>
              <a:rPr lang="en-US" b="0" i="0" dirty="0">
                <a:solidFill>
                  <a:srgbClr val="000000"/>
                </a:solidFill>
                <a:effectLst/>
                <a:highlight>
                  <a:srgbClr val="FFFFFF"/>
                </a:highlight>
                <a:latin typeface="SophosSans-Medium"/>
              </a:rPr>
              <a:t>Antivirus and Anti-malware Scans</a:t>
            </a:r>
            <a:r>
              <a:rPr lang="en-US" b="0" i="0" dirty="0">
                <a:solidFill>
                  <a:srgbClr val="000000"/>
                </a:solidFill>
                <a:effectLst/>
                <a:highlight>
                  <a:srgbClr val="FFFFFF"/>
                </a:highlight>
                <a:latin typeface="SophosSans-Regular"/>
              </a:rPr>
              <a:t>: Run an anti-malware software. These tools can detect and remove many types of keyloggers and other malware.</a:t>
            </a:r>
          </a:p>
          <a:p>
            <a:r>
              <a:rPr lang="en-US" b="0" i="0" dirty="0">
                <a:solidFill>
                  <a:srgbClr val="000000"/>
                </a:solidFill>
                <a:effectLst/>
                <a:highlight>
                  <a:srgbClr val="FFFFFF"/>
                </a:highlight>
                <a:latin typeface="SophosSans-Regular"/>
              </a:rPr>
              <a:t>4. </a:t>
            </a:r>
            <a:r>
              <a:rPr lang="en-US" b="0" i="0" dirty="0">
                <a:solidFill>
                  <a:srgbClr val="000000"/>
                </a:solidFill>
                <a:effectLst/>
                <a:highlight>
                  <a:srgbClr val="FFFFFF"/>
                </a:highlight>
                <a:latin typeface="SophosSans-Medium"/>
              </a:rPr>
              <a:t>Review Installed Programs/Apps</a:t>
            </a:r>
            <a:r>
              <a:rPr lang="en-US" b="0" i="0" dirty="0">
                <a:solidFill>
                  <a:srgbClr val="000000"/>
                </a:solidFill>
                <a:effectLst/>
                <a:highlight>
                  <a:srgbClr val="FFFFFF"/>
                </a:highlight>
                <a:latin typeface="SophosSans-Regular"/>
              </a:rPr>
              <a:t>: Check the list of installed programs or applications on your device. Look for any unfamiliar or suspicious software that you didn't install yourself.</a:t>
            </a:r>
          </a:p>
          <a:p>
            <a:r>
              <a:rPr lang="en-US" b="0" i="0" dirty="0">
                <a:solidFill>
                  <a:srgbClr val="000000"/>
                </a:solidFill>
                <a:effectLst/>
                <a:highlight>
                  <a:srgbClr val="FFFFFF"/>
                </a:highlight>
                <a:latin typeface="SophosSans-Regular"/>
              </a:rPr>
              <a:t>5. </a:t>
            </a:r>
            <a:r>
              <a:rPr lang="en-US" b="0" i="0" dirty="0">
                <a:solidFill>
                  <a:srgbClr val="000000"/>
                </a:solidFill>
                <a:effectLst/>
                <a:highlight>
                  <a:srgbClr val="FFFFFF"/>
                </a:highlight>
                <a:latin typeface="SophosSans-Medium"/>
              </a:rPr>
              <a:t>Unusual Network Activity</a:t>
            </a:r>
            <a:r>
              <a:rPr lang="en-US" b="0" i="0" dirty="0">
                <a:solidFill>
                  <a:srgbClr val="000000"/>
                </a:solidFill>
                <a:effectLst/>
                <a:highlight>
                  <a:srgbClr val="FFFFFF"/>
                </a:highlight>
                <a:latin typeface="SophosSans-Regular"/>
              </a:rPr>
              <a:t>: Monitor your network activity using your device's built-in network monitoring tools or third-party software. If you notice a lot of data being sent to unfamiliar destinations, it could indicate the presence of a keylogger.</a:t>
            </a:r>
          </a:p>
        </p:txBody>
      </p:sp>
    </p:spTree>
    <p:extLst>
      <p:ext uri="{BB962C8B-B14F-4D97-AF65-F5344CB8AC3E}">
        <p14:creationId xmlns:p14="http://schemas.microsoft.com/office/powerpoint/2010/main" val="282049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0AC7-12E8-4D5D-E9AD-195A56584B78}"/>
              </a:ext>
            </a:extLst>
          </p:cNvPr>
          <p:cNvSpPr>
            <a:spLocks noGrp="1"/>
          </p:cNvSpPr>
          <p:nvPr>
            <p:ph type="title"/>
          </p:nvPr>
        </p:nvSpPr>
        <p:spPr>
          <a:xfrm>
            <a:off x="755332" y="385444"/>
            <a:ext cx="10681335" cy="553998"/>
          </a:xfrm>
        </p:spPr>
        <p:txBody>
          <a:bodyPr/>
          <a:lstStyle/>
          <a:p>
            <a:r>
              <a:rPr lang="en-US" sz="3600" dirty="0">
                <a:solidFill>
                  <a:schemeClr val="accent4">
                    <a:lumMod val="75000"/>
                  </a:schemeClr>
                </a:solidFill>
              </a:rPr>
              <a:t>Protection strategies</a:t>
            </a:r>
            <a:endParaRPr lang="en-IN" sz="3600" dirty="0">
              <a:solidFill>
                <a:schemeClr val="accent4">
                  <a:lumMod val="75000"/>
                </a:schemeClr>
              </a:solidFill>
            </a:endParaRPr>
          </a:p>
        </p:txBody>
      </p:sp>
      <p:sp>
        <p:nvSpPr>
          <p:cNvPr id="4" name="TextBox 3">
            <a:extLst>
              <a:ext uri="{FF2B5EF4-FFF2-40B4-BE49-F238E27FC236}">
                <a16:creationId xmlns:a16="http://schemas.microsoft.com/office/drawing/2014/main" id="{99CF0837-E98F-AFA2-7899-820343E38DEF}"/>
              </a:ext>
            </a:extLst>
          </p:cNvPr>
          <p:cNvSpPr txBox="1"/>
          <p:nvPr/>
        </p:nvSpPr>
        <p:spPr>
          <a:xfrm>
            <a:off x="755332" y="1177394"/>
            <a:ext cx="8402735" cy="3416320"/>
          </a:xfrm>
          <a:prstGeom prst="rect">
            <a:avLst/>
          </a:prstGeom>
          <a:noFill/>
        </p:spPr>
        <p:txBody>
          <a:bodyPr wrap="square">
            <a:spAutoFit/>
          </a:bodyPr>
          <a:lstStyle/>
          <a:p>
            <a:pPr algn="l"/>
            <a:r>
              <a:rPr lang="en-US" b="0" i="0" dirty="0">
                <a:solidFill>
                  <a:srgbClr val="000000"/>
                </a:solidFill>
                <a:effectLst/>
                <a:highlight>
                  <a:srgbClr val="FFFFFF"/>
                </a:highlight>
                <a:latin typeface="SophosSans-Regular"/>
              </a:rPr>
              <a:t>1. Use Security Software: Install reputable antivirus and anti-malware software that can help detect and prevent keyloggers. Or, outsource your security  provider.</a:t>
            </a:r>
          </a:p>
          <a:p>
            <a:pPr algn="l"/>
            <a:r>
              <a:rPr lang="en-US" b="0" i="0" dirty="0">
                <a:solidFill>
                  <a:srgbClr val="000000"/>
                </a:solidFill>
                <a:effectLst/>
                <a:highlight>
                  <a:srgbClr val="FFFFFF"/>
                </a:highlight>
                <a:latin typeface="SophosSans-Regular"/>
              </a:rPr>
              <a:t>2. Keep Software Updated: Regularly update your operating system, applications, and security software to patch vulnerabilities that attackers might exploit.</a:t>
            </a:r>
          </a:p>
          <a:p>
            <a:pPr algn="l"/>
            <a:r>
              <a:rPr lang="en-US" b="0" i="0" dirty="0">
                <a:solidFill>
                  <a:srgbClr val="000000"/>
                </a:solidFill>
                <a:effectLst/>
                <a:highlight>
                  <a:srgbClr val="FFFFFF"/>
                </a:highlight>
                <a:latin typeface="SophosSans-Regular"/>
              </a:rPr>
              <a:t>3. Use Common Sense. Avoid downloading files or clicking on links from unknown sources. Be cautious when opening email attachments, especially if they're from unfamiliar senders.</a:t>
            </a:r>
          </a:p>
          <a:p>
            <a:pPr algn="l"/>
            <a:r>
              <a:rPr lang="en-US" b="0" i="0" dirty="0">
                <a:solidFill>
                  <a:srgbClr val="000000"/>
                </a:solidFill>
                <a:effectLst/>
                <a:highlight>
                  <a:srgbClr val="FFFFFF"/>
                </a:highlight>
                <a:latin typeface="SophosSans-Regular"/>
              </a:rPr>
              <a:t>4. Use Virtual Keyboards: Some security-sensitive activities (like entering passwords) can be done using virtual keyboards, which can help thwart keyloggers that are designed to capture physical keystrokes.</a:t>
            </a:r>
          </a:p>
          <a:p>
            <a:pPr algn="l"/>
            <a:r>
              <a:rPr lang="en-US" b="0" i="0" dirty="0">
                <a:solidFill>
                  <a:srgbClr val="000000"/>
                </a:solidFill>
                <a:effectLst/>
                <a:highlight>
                  <a:srgbClr val="FFFFFF"/>
                </a:highlight>
                <a:latin typeface="SophosSans-Regular"/>
              </a:rPr>
              <a:t>5. Regular Security Scans: Perform regular malware scans on your computer to identify and remove any potential threats.</a:t>
            </a:r>
          </a:p>
        </p:txBody>
      </p:sp>
    </p:spTree>
    <p:extLst>
      <p:ext uri="{BB962C8B-B14F-4D97-AF65-F5344CB8AC3E}">
        <p14:creationId xmlns:p14="http://schemas.microsoft.com/office/powerpoint/2010/main" val="64429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C08AE-4CCF-1348-736B-8D34E2C14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24000"/>
            <a:ext cx="7924800" cy="5334000"/>
          </a:xfrm>
          <a:prstGeom prst="rect">
            <a:avLst/>
          </a:prstGeom>
        </p:spPr>
      </p:pic>
      <p:sp>
        <p:nvSpPr>
          <p:cNvPr id="5" name="TextBox 4">
            <a:extLst>
              <a:ext uri="{FF2B5EF4-FFF2-40B4-BE49-F238E27FC236}">
                <a16:creationId xmlns:a16="http://schemas.microsoft.com/office/drawing/2014/main" id="{5CA71F65-D3E4-1F2D-5872-1D33087163B8}"/>
              </a:ext>
            </a:extLst>
          </p:cNvPr>
          <p:cNvSpPr txBox="1"/>
          <p:nvPr/>
        </p:nvSpPr>
        <p:spPr>
          <a:xfrm>
            <a:off x="838200" y="685800"/>
            <a:ext cx="8077200" cy="584775"/>
          </a:xfrm>
          <a:prstGeom prst="rect">
            <a:avLst/>
          </a:prstGeom>
          <a:noFill/>
        </p:spPr>
        <p:txBody>
          <a:bodyPr wrap="square">
            <a:spAutoFit/>
          </a:bodyPr>
          <a:lstStyle/>
          <a:p>
            <a:r>
              <a:rPr lang="en-US" sz="3200" b="1" spc="15" dirty="0">
                <a:solidFill>
                  <a:schemeClr val="accent4"/>
                </a:solidFill>
                <a:latin typeface="Times New Roman" panose="02020603050405020304" pitchFamily="18" charset="0"/>
                <a:cs typeface="Times New Roman" panose="02020603050405020304" pitchFamily="18" charset="0"/>
              </a:rPr>
              <a:t>THE</a:t>
            </a:r>
            <a:r>
              <a:rPr lang="en-US" sz="3200" b="1" spc="20" dirty="0">
                <a:solidFill>
                  <a:schemeClr val="accent4"/>
                </a:solidFill>
                <a:latin typeface="Times New Roman" panose="02020603050405020304" pitchFamily="18" charset="0"/>
                <a:cs typeface="Times New Roman" panose="02020603050405020304" pitchFamily="18" charset="0"/>
              </a:rPr>
              <a:t> </a:t>
            </a:r>
            <a:r>
              <a:rPr lang="en-US" sz="3200" b="1" spc="10" dirty="0">
                <a:solidFill>
                  <a:schemeClr val="accent4"/>
                </a:solidFill>
                <a:latin typeface="Times New Roman" panose="02020603050405020304" pitchFamily="18" charset="0"/>
                <a:cs typeface="Times New Roman" panose="02020603050405020304" pitchFamily="18" charset="0"/>
              </a:rPr>
              <a:t>WOW</a:t>
            </a:r>
            <a:r>
              <a:rPr lang="en-US" sz="3200" b="1" spc="85" dirty="0">
                <a:solidFill>
                  <a:schemeClr val="accent4"/>
                </a:solidFill>
                <a:latin typeface="Times New Roman" panose="02020603050405020304" pitchFamily="18" charset="0"/>
                <a:cs typeface="Times New Roman" panose="02020603050405020304" pitchFamily="18" charset="0"/>
              </a:rPr>
              <a:t> </a:t>
            </a:r>
            <a:r>
              <a:rPr lang="en-US" sz="3200" b="1" spc="10" dirty="0">
                <a:solidFill>
                  <a:schemeClr val="accent4"/>
                </a:solidFill>
                <a:latin typeface="Times New Roman" panose="02020603050405020304" pitchFamily="18" charset="0"/>
                <a:cs typeface="Times New Roman" panose="02020603050405020304" pitchFamily="18" charset="0"/>
              </a:rPr>
              <a:t>IN</a:t>
            </a:r>
            <a:r>
              <a:rPr lang="en-US" sz="3200" b="1" spc="-5" dirty="0">
                <a:solidFill>
                  <a:schemeClr val="accent4"/>
                </a:solidFill>
                <a:latin typeface="Times New Roman" panose="02020603050405020304" pitchFamily="18" charset="0"/>
                <a:cs typeface="Times New Roman" panose="02020603050405020304" pitchFamily="18" charset="0"/>
              </a:rPr>
              <a:t> </a:t>
            </a:r>
            <a:r>
              <a:rPr lang="en-US" sz="3200" b="1" spc="15" dirty="0">
                <a:solidFill>
                  <a:schemeClr val="accent4"/>
                </a:solidFill>
                <a:latin typeface="Times New Roman" panose="02020603050405020304" pitchFamily="18" charset="0"/>
                <a:cs typeface="Times New Roman" panose="02020603050405020304" pitchFamily="18" charset="0"/>
              </a:rPr>
              <a:t>YOUR</a:t>
            </a:r>
            <a:r>
              <a:rPr lang="en-US" sz="3200" b="1" spc="-10" dirty="0">
                <a:solidFill>
                  <a:schemeClr val="accent4"/>
                </a:solidFill>
                <a:latin typeface="Times New Roman" panose="02020603050405020304" pitchFamily="18" charset="0"/>
                <a:cs typeface="Times New Roman" panose="02020603050405020304" pitchFamily="18" charset="0"/>
              </a:rPr>
              <a:t> </a:t>
            </a:r>
            <a:r>
              <a:rPr lang="en-US" sz="3200" b="1" spc="20" dirty="0">
                <a:solidFill>
                  <a:schemeClr val="accent4"/>
                </a:solidFill>
                <a:latin typeface="Times New Roman" panose="02020603050405020304" pitchFamily="18" charset="0"/>
                <a:cs typeface="Times New Roman" panose="02020603050405020304" pitchFamily="18" charset="0"/>
              </a:rPr>
              <a:t>SOLUTION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25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81F4-F58E-9569-D3B1-4AEB30158886}"/>
              </a:ext>
            </a:extLst>
          </p:cNvPr>
          <p:cNvSpPr>
            <a:spLocks noGrp="1"/>
          </p:cNvSpPr>
          <p:nvPr>
            <p:ph type="title"/>
          </p:nvPr>
        </p:nvSpPr>
        <p:spPr/>
        <p:txBody>
          <a:bodyPr/>
          <a:lstStyle/>
          <a:p>
            <a:r>
              <a:rPr lang="en-IN" dirty="0"/>
              <a:t>PROJECT LINK</a:t>
            </a:r>
          </a:p>
        </p:txBody>
      </p:sp>
    </p:spTree>
    <p:extLst>
      <p:ext uri="{BB962C8B-B14F-4D97-AF65-F5344CB8AC3E}">
        <p14:creationId xmlns:p14="http://schemas.microsoft.com/office/powerpoint/2010/main" val="364906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82" y="-855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4154984"/>
          </a:xfrm>
          <a:prstGeom prst="rect">
            <a:avLst/>
          </a:prstGeom>
          <a:noFill/>
        </p:spPr>
        <p:txBody>
          <a:bodyPr wrap="square" rtlCol="0">
            <a:spAutoFit/>
          </a:bodyPr>
          <a:lstStyle/>
          <a:p>
            <a:pPr marL="342900" indent="-342900" algn="just">
              <a:buAutoNum type="arabicPeriod"/>
            </a:pP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 </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FontTx/>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1940</Words>
  <Application>Microsoft Office PowerPoint</Application>
  <PresentationFormat>Widescreen</PresentationFormat>
  <Paragraphs>121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SophosSans-Medium</vt:lpstr>
      <vt:lpstr>SophosSans-Regular</vt:lpstr>
      <vt:lpstr>Times New Roman</vt:lpstr>
      <vt:lpstr>Trebuchet MS</vt:lpstr>
      <vt:lpstr>Wingdings</vt:lpstr>
      <vt:lpstr>Office Theme</vt:lpstr>
      <vt:lpstr>Koushik Mallela</vt:lpstr>
      <vt:lpstr>AGENDA</vt:lpstr>
      <vt:lpstr>PowerPoint Presentation</vt:lpstr>
      <vt:lpstr>PowerPoint Presentation</vt:lpstr>
      <vt:lpstr>PROBLEM STATEMENT</vt:lpstr>
      <vt:lpstr>PROJECT OVERVIEW</vt:lpstr>
      <vt:lpstr>PowerPoint Presentation</vt:lpstr>
      <vt:lpstr>PowerPoint Presentation</vt:lpstr>
      <vt:lpstr>WHO ARE THE END USERS?</vt:lpstr>
      <vt:lpstr>SOLUTION AND ITS VALUE PROPOSITION</vt:lpstr>
      <vt:lpstr>    </vt:lpstr>
      <vt:lpstr>   Detection of keyloggers</vt:lpstr>
      <vt:lpstr>Protection strategies</vt:lpstr>
      <vt:lpstr>PowerPoint Presentation</vt:lpstr>
      <vt:lpstr>RESULTS</vt:lpstr>
      <vt:lpstr>PowerPoint Presentation</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koushik mallela</cp:lastModifiedBy>
  <cp:revision>8</cp:revision>
  <dcterms:created xsi:type="dcterms:W3CDTF">2024-06-03T05:48:59Z</dcterms:created>
  <dcterms:modified xsi:type="dcterms:W3CDTF">2024-06-15T08:41:23Z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