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3" r:id="rId3"/>
    <p:sldId id="258" r:id="rId4"/>
    <p:sldId id="264" r:id="rId5"/>
    <p:sldId id="260" r:id="rId6"/>
    <p:sldId id="261" r:id="rId7"/>
    <p:sldId id="262"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3/22/2025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3/22/2025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3/22/2025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aikoushik51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27AB-FEDD-6D8B-1304-FF9FD738C910}"/>
              </a:ext>
            </a:extLst>
          </p:cNvPr>
          <p:cNvSpPr>
            <a:spLocks noGrp="1"/>
          </p:cNvSpPr>
          <p:nvPr>
            <p:ph type="ctrTitle"/>
          </p:nvPr>
        </p:nvSpPr>
        <p:spPr>
          <a:xfrm>
            <a:off x="1597742" y="2038719"/>
            <a:ext cx="8991600" cy="1645920"/>
          </a:xfrm>
        </p:spPr>
        <p:txBody>
          <a:bodyPr/>
          <a:lstStyle/>
          <a:p>
            <a:r>
              <a:rPr lang="en-US" dirty="0"/>
              <a:t>  Hubli Route Division </a:t>
            </a:r>
            <a:br>
              <a:rPr lang="en-US" dirty="0"/>
            </a:br>
            <a:r>
              <a:rPr lang="en-US" sz="2800" dirty="0"/>
              <a:t>(government Dataset)</a:t>
            </a:r>
            <a:endParaRPr lang="en-IN" sz="2800" dirty="0"/>
          </a:p>
        </p:txBody>
      </p:sp>
      <p:sp>
        <p:nvSpPr>
          <p:cNvPr id="3" name="Subtitle 2">
            <a:extLst>
              <a:ext uri="{FF2B5EF4-FFF2-40B4-BE49-F238E27FC236}">
                <a16:creationId xmlns:a16="http://schemas.microsoft.com/office/drawing/2014/main" id="{4CBBC0D6-1C06-0687-9776-61F60EECAA9C}"/>
              </a:ext>
            </a:extLst>
          </p:cNvPr>
          <p:cNvSpPr>
            <a:spLocks noGrp="1"/>
          </p:cNvSpPr>
          <p:nvPr>
            <p:ph type="subTitle" idx="1"/>
          </p:nvPr>
        </p:nvSpPr>
        <p:spPr>
          <a:xfrm>
            <a:off x="1597742" y="4725382"/>
            <a:ext cx="7589348" cy="1871275"/>
          </a:xfrm>
        </p:spPr>
        <p:txBody>
          <a:bodyPr>
            <a:normAutofit/>
          </a:bodyPr>
          <a:lstStyle/>
          <a:p>
            <a:pPr algn="l"/>
            <a:r>
              <a:rPr lang="en-IN" dirty="0">
                <a:solidFill>
                  <a:schemeClr val="bg1"/>
                </a:solidFill>
              </a:rPr>
              <a:t>Source: https://www.data.gov.in/</a:t>
            </a:r>
            <a:br>
              <a:rPr lang="en-IN" dirty="0">
                <a:solidFill>
                  <a:schemeClr val="bg1"/>
                </a:solidFill>
              </a:rPr>
            </a:br>
            <a:r>
              <a:rPr lang="en-IN" dirty="0">
                <a:solidFill>
                  <a:schemeClr val="bg1"/>
                </a:solidFill>
              </a:rPr>
              <a:t>Dataset: Hubli Route Division Details</a:t>
            </a:r>
            <a:br>
              <a:rPr lang="en-IN" dirty="0">
                <a:solidFill>
                  <a:schemeClr val="bg1"/>
                </a:solidFill>
              </a:rPr>
            </a:br>
            <a:r>
              <a:rPr lang="en-IN" dirty="0">
                <a:solidFill>
                  <a:schemeClr val="bg1"/>
                </a:solidFill>
              </a:rPr>
              <a:t>Email: </a:t>
            </a:r>
            <a:r>
              <a:rPr lang="en-IN" dirty="0">
                <a:solidFill>
                  <a:schemeClr val="bg1"/>
                </a:solidFill>
                <a:hlinkClick r:id="rId2">
                  <a:extLst>
                    <a:ext uri="{A12FA001-AC4F-418D-AE19-62706E023703}">
                      <ahyp:hlinkClr xmlns:ahyp="http://schemas.microsoft.com/office/drawing/2018/hyperlinkcolor" val="tx"/>
                    </a:ext>
                  </a:extLst>
                </a:hlinkClick>
              </a:rPr>
              <a:t>saikoushik510@gmail.com</a:t>
            </a:r>
            <a:br>
              <a:rPr lang="en-IN" dirty="0">
                <a:solidFill>
                  <a:schemeClr val="bg1"/>
                </a:solidFill>
              </a:rPr>
            </a:br>
            <a:r>
              <a:rPr lang="en-IN" dirty="0">
                <a:solidFill>
                  <a:schemeClr val="bg1"/>
                </a:solidFill>
              </a:rPr>
              <a:t>LinkedIn: https://www.linkedin.com/in/koushik-madisetty-6525972aa/</a:t>
            </a:r>
          </a:p>
        </p:txBody>
      </p:sp>
      <p:pic>
        <p:nvPicPr>
          <p:cNvPr id="1028" name="Picture 4" descr="Government of India png images | PNGWing">
            <a:extLst>
              <a:ext uri="{FF2B5EF4-FFF2-40B4-BE49-F238E27FC236}">
                <a16:creationId xmlns:a16="http://schemas.microsoft.com/office/drawing/2014/main" id="{1993FFC6-D944-453C-3E74-CA077E70A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188" y="2397771"/>
            <a:ext cx="1005348" cy="92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4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4FC6D-BFA4-C98F-DAAA-B03A88CB2FA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2B273C0-E60D-856C-30A9-A323A30FA804}"/>
              </a:ext>
            </a:extLst>
          </p:cNvPr>
          <p:cNvSpPr>
            <a:spLocks noGrp="1"/>
          </p:cNvSpPr>
          <p:nvPr>
            <p:ph type="subTitle" idx="1"/>
          </p:nvPr>
        </p:nvSpPr>
        <p:spPr>
          <a:xfrm>
            <a:off x="771541" y="5899698"/>
            <a:ext cx="10879684" cy="766722"/>
          </a:xfrm>
        </p:spPr>
        <p:txBody>
          <a:bodyPr>
            <a:normAutofit lnSpcReduction="10000"/>
          </a:bodyPr>
          <a:lstStyle/>
          <a:p>
            <a:pPr algn="l">
              <a:buNone/>
            </a:pPr>
            <a:r>
              <a:rPr lang="en-US" sz="2400" dirty="0">
                <a:solidFill>
                  <a:schemeClr val="bg1"/>
                </a:solidFill>
              </a:rPr>
              <a:t>The scatter plot describes the route length in km vs route length in miles how it was going through </a:t>
            </a:r>
          </a:p>
        </p:txBody>
      </p:sp>
      <p:sp>
        <p:nvSpPr>
          <p:cNvPr id="9" name="TextBox 8">
            <a:extLst>
              <a:ext uri="{FF2B5EF4-FFF2-40B4-BE49-F238E27FC236}">
                <a16:creationId xmlns:a16="http://schemas.microsoft.com/office/drawing/2014/main" id="{AC9C8242-8954-0A2F-0C42-130A865FCC5A}"/>
              </a:ext>
            </a:extLst>
          </p:cNvPr>
          <p:cNvSpPr txBox="1"/>
          <p:nvPr/>
        </p:nvSpPr>
        <p:spPr>
          <a:xfrm>
            <a:off x="560437" y="453075"/>
            <a:ext cx="11090788" cy="615553"/>
          </a:xfrm>
          <a:prstGeom prst="rect">
            <a:avLst/>
          </a:prstGeom>
          <a:noFill/>
        </p:spPr>
        <p:txBody>
          <a:bodyPr wrap="square">
            <a:spAutoFit/>
          </a:bodyPr>
          <a:lstStyle/>
          <a:p>
            <a:pPr algn="l"/>
            <a:r>
              <a:rPr lang="en-US" sz="3400" b="1" i="0" dirty="0">
                <a:solidFill>
                  <a:schemeClr val="bg1"/>
                </a:solidFill>
                <a:effectLst/>
                <a:latin typeface="system-ui"/>
              </a:rPr>
              <a:t>Route length </a:t>
            </a:r>
            <a:r>
              <a:rPr lang="en-US" sz="3400" b="1" dirty="0">
                <a:solidFill>
                  <a:schemeClr val="bg1"/>
                </a:solidFill>
                <a:latin typeface="system-ui"/>
              </a:rPr>
              <a:t>(KM) vs Route length (Miles)</a:t>
            </a:r>
            <a:endParaRPr lang="en-US" sz="3400" b="1" i="0" dirty="0">
              <a:solidFill>
                <a:schemeClr val="bg1"/>
              </a:solidFill>
              <a:effectLst/>
              <a:latin typeface="system-ui"/>
            </a:endParaRPr>
          </a:p>
        </p:txBody>
      </p:sp>
      <p:pic>
        <p:nvPicPr>
          <p:cNvPr id="4098" name="Picture 2">
            <a:extLst>
              <a:ext uri="{FF2B5EF4-FFF2-40B4-BE49-F238E27FC236}">
                <a16:creationId xmlns:a16="http://schemas.microsoft.com/office/drawing/2014/main" id="{A5E1E75C-DCAB-AED6-A3F3-7C2D88311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766" y="1214437"/>
            <a:ext cx="657225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CCA68-C86A-E781-909C-F18AB63996A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36E302BB-9C08-2B5A-004F-AFFBF2C15CA0}"/>
              </a:ext>
            </a:extLst>
          </p:cNvPr>
          <p:cNvSpPr>
            <a:spLocks noGrp="1"/>
          </p:cNvSpPr>
          <p:nvPr>
            <p:ph type="subTitle" idx="1"/>
          </p:nvPr>
        </p:nvSpPr>
        <p:spPr>
          <a:xfrm>
            <a:off x="771541" y="5899698"/>
            <a:ext cx="10879684" cy="766722"/>
          </a:xfrm>
        </p:spPr>
        <p:txBody>
          <a:bodyPr>
            <a:normAutofit lnSpcReduction="10000"/>
          </a:bodyPr>
          <a:lstStyle/>
          <a:p>
            <a:pPr algn="l">
              <a:buNone/>
            </a:pPr>
            <a:r>
              <a:rPr lang="en-US" sz="2400" dirty="0">
                <a:solidFill>
                  <a:schemeClr val="bg1"/>
                </a:solidFill>
              </a:rPr>
              <a:t>This Heatmap shows that the correlation between the all factors that how they are interlinked.</a:t>
            </a:r>
          </a:p>
        </p:txBody>
      </p:sp>
      <p:sp>
        <p:nvSpPr>
          <p:cNvPr id="9" name="TextBox 8">
            <a:extLst>
              <a:ext uri="{FF2B5EF4-FFF2-40B4-BE49-F238E27FC236}">
                <a16:creationId xmlns:a16="http://schemas.microsoft.com/office/drawing/2014/main" id="{C56F8CE5-93A5-0350-65E1-CAF4E0F5E951}"/>
              </a:ext>
            </a:extLst>
          </p:cNvPr>
          <p:cNvSpPr txBox="1"/>
          <p:nvPr/>
        </p:nvSpPr>
        <p:spPr>
          <a:xfrm>
            <a:off x="560437" y="315423"/>
            <a:ext cx="11090788" cy="615553"/>
          </a:xfrm>
          <a:prstGeom prst="rect">
            <a:avLst/>
          </a:prstGeom>
          <a:noFill/>
        </p:spPr>
        <p:txBody>
          <a:bodyPr wrap="square">
            <a:spAutoFit/>
          </a:bodyPr>
          <a:lstStyle/>
          <a:p>
            <a:pPr algn="l"/>
            <a:r>
              <a:rPr lang="en-US" sz="3400" b="1" i="0" dirty="0">
                <a:solidFill>
                  <a:schemeClr val="bg1"/>
                </a:solidFill>
                <a:effectLst/>
                <a:latin typeface="system-ui"/>
              </a:rPr>
              <a:t>Correlation Heatmap of Numeric Features</a:t>
            </a:r>
          </a:p>
        </p:txBody>
      </p:sp>
      <p:pic>
        <p:nvPicPr>
          <p:cNvPr id="5122" name="Picture 2">
            <a:extLst>
              <a:ext uri="{FF2B5EF4-FFF2-40B4-BE49-F238E27FC236}">
                <a16:creationId xmlns:a16="http://schemas.microsoft.com/office/drawing/2014/main" id="{676B839B-01B1-AE4B-3875-BB2B7B0F0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742" y="1051386"/>
            <a:ext cx="6830194" cy="472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2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409DA-6A2F-635C-8518-F1CE79EBB1FC}"/>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54A89273-BEA7-F822-18EE-D4A84104585E}"/>
              </a:ext>
            </a:extLst>
          </p:cNvPr>
          <p:cNvSpPr>
            <a:spLocks noGrp="1"/>
          </p:cNvSpPr>
          <p:nvPr>
            <p:ph type="subTitle" idx="1"/>
          </p:nvPr>
        </p:nvSpPr>
        <p:spPr>
          <a:xfrm>
            <a:off x="771541" y="5899698"/>
            <a:ext cx="10879684" cy="766722"/>
          </a:xfrm>
        </p:spPr>
        <p:txBody>
          <a:bodyPr>
            <a:normAutofit/>
          </a:bodyPr>
          <a:lstStyle/>
          <a:p>
            <a:pPr algn="l">
              <a:buNone/>
            </a:pPr>
            <a:r>
              <a:rPr lang="en-US" sz="2400" dirty="0">
                <a:solidFill>
                  <a:schemeClr val="bg1"/>
                </a:solidFill>
              </a:rPr>
              <a:t>The </a:t>
            </a:r>
            <a:r>
              <a:rPr lang="en-US" sz="2400" dirty="0" err="1">
                <a:solidFill>
                  <a:schemeClr val="bg1"/>
                </a:solidFill>
              </a:rPr>
              <a:t>Voilin</a:t>
            </a:r>
            <a:r>
              <a:rPr lang="en-US" sz="2400" dirty="0">
                <a:solidFill>
                  <a:schemeClr val="bg1"/>
                </a:solidFill>
              </a:rPr>
              <a:t> plot describes the Route length how it was varying</a:t>
            </a:r>
          </a:p>
        </p:txBody>
      </p:sp>
      <p:sp>
        <p:nvSpPr>
          <p:cNvPr id="9" name="TextBox 8">
            <a:extLst>
              <a:ext uri="{FF2B5EF4-FFF2-40B4-BE49-F238E27FC236}">
                <a16:creationId xmlns:a16="http://schemas.microsoft.com/office/drawing/2014/main" id="{19CB373E-EE59-16A6-48D9-DA38A9AB25A5}"/>
              </a:ext>
            </a:extLst>
          </p:cNvPr>
          <p:cNvSpPr txBox="1"/>
          <p:nvPr/>
        </p:nvSpPr>
        <p:spPr>
          <a:xfrm>
            <a:off x="560437" y="315423"/>
            <a:ext cx="11090788" cy="615553"/>
          </a:xfrm>
          <a:prstGeom prst="rect">
            <a:avLst/>
          </a:prstGeom>
          <a:noFill/>
        </p:spPr>
        <p:txBody>
          <a:bodyPr wrap="square">
            <a:spAutoFit/>
          </a:bodyPr>
          <a:lstStyle/>
          <a:p>
            <a:pPr algn="l"/>
            <a:r>
              <a:rPr lang="en-US" sz="3400" b="1" i="0" dirty="0">
                <a:solidFill>
                  <a:schemeClr val="bg1"/>
                </a:solidFill>
                <a:effectLst/>
                <a:latin typeface="system-ui"/>
              </a:rPr>
              <a:t>Route length</a:t>
            </a:r>
            <a:r>
              <a:rPr lang="en-US" sz="3400" b="1" dirty="0">
                <a:solidFill>
                  <a:schemeClr val="bg1"/>
                </a:solidFill>
                <a:latin typeface="system-ui"/>
              </a:rPr>
              <a:t>s in the KM </a:t>
            </a:r>
            <a:endParaRPr lang="en-US" sz="3400" b="1" i="0" dirty="0">
              <a:solidFill>
                <a:schemeClr val="bg1"/>
              </a:solidFill>
              <a:effectLst/>
              <a:latin typeface="system-ui"/>
            </a:endParaRPr>
          </a:p>
        </p:txBody>
      </p:sp>
      <p:pic>
        <p:nvPicPr>
          <p:cNvPr id="6146" name="Picture 2">
            <a:extLst>
              <a:ext uri="{FF2B5EF4-FFF2-40B4-BE49-F238E27FC236}">
                <a16:creationId xmlns:a16="http://schemas.microsoft.com/office/drawing/2014/main" id="{C4459A6E-D6ED-C9A0-E7C5-781299627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675" y="1386512"/>
            <a:ext cx="59150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21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228E5-2163-BAC1-2B78-0D30938DB6D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794056F-B0A0-478F-6B9A-127F3D95883F}"/>
              </a:ext>
            </a:extLst>
          </p:cNvPr>
          <p:cNvSpPr txBox="1"/>
          <p:nvPr/>
        </p:nvSpPr>
        <p:spPr>
          <a:xfrm>
            <a:off x="560437" y="315423"/>
            <a:ext cx="11090788" cy="615553"/>
          </a:xfrm>
          <a:prstGeom prst="rect">
            <a:avLst/>
          </a:prstGeom>
          <a:noFill/>
        </p:spPr>
        <p:txBody>
          <a:bodyPr wrap="square">
            <a:spAutoFit/>
          </a:bodyPr>
          <a:lstStyle/>
          <a:p>
            <a:pPr algn="l"/>
            <a:r>
              <a:rPr lang="en-US" sz="3400" b="1" i="0" dirty="0">
                <a:solidFill>
                  <a:schemeClr val="bg1"/>
                </a:solidFill>
                <a:effectLst/>
                <a:latin typeface="system-ui"/>
              </a:rPr>
              <a:t>DATASET OBSERVATIONS:</a:t>
            </a:r>
          </a:p>
        </p:txBody>
      </p:sp>
      <p:sp>
        <p:nvSpPr>
          <p:cNvPr id="3" name="Subtitle 2">
            <a:extLst>
              <a:ext uri="{FF2B5EF4-FFF2-40B4-BE49-F238E27FC236}">
                <a16:creationId xmlns:a16="http://schemas.microsoft.com/office/drawing/2014/main" id="{D9B42EF9-0A0B-ED08-AF49-F6BB19B62F05}"/>
              </a:ext>
            </a:extLst>
          </p:cNvPr>
          <p:cNvSpPr>
            <a:spLocks noGrp="1" noChangeArrowheads="1"/>
          </p:cNvSpPr>
          <p:nvPr>
            <p:ph type="subTitle" idx="1"/>
          </p:nvPr>
        </p:nvSpPr>
        <p:spPr bwMode="auto">
          <a:xfrm>
            <a:off x="560437" y="812899"/>
            <a:ext cx="1126776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bg1"/>
                </a:solidFill>
                <a:effectLst/>
                <a:latin typeface="Arial" panose="020B0604020202020204" pitchFamily="34" charset="0"/>
              </a:rPr>
              <a:t>Dealing with Missing Values:</a:t>
            </a:r>
            <a:br>
              <a:rPr kumimoji="0" lang="en-US" altLang="en-US" sz="2200" b="0" i="0" u="none" strike="noStrike" cap="none" normalizeH="0" baseline="0" dirty="0">
                <a:ln>
                  <a:noFill/>
                </a:ln>
                <a:solidFill>
                  <a:schemeClr val="bg1"/>
                </a:solidFill>
                <a:effectLst/>
                <a:latin typeface="Arial" panose="020B0604020202020204" pitchFamily="34" charset="0"/>
              </a:rPr>
            </a:br>
            <a:r>
              <a:rPr kumimoji="0" lang="en-US" altLang="en-US" sz="2200" b="0" i="0" u="none" strike="noStrike" cap="none" normalizeH="0" baseline="0" dirty="0">
                <a:ln>
                  <a:noFill/>
                </a:ln>
                <a:solidFill>
                  <a:schemeClr val="bg1"/>
                </a:solidFill>
                <a:effectLst/>
                <a:latin typeface="Arial" panose="020B0604020202020204" pitchFamily="34" charset="0"/>
              </a:rPr>
              <a:t>Missing route distances were filled with the median value to avoid skewing the data</a:t>
            </a:r>
            <a:r>
              <a:rPr kumimoji="0" lang="en-US" altLang="en-US" sz="2400" b="1"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bg1"/>
                </a:solidFill>
                <a:effectLst/>
                <a:latin typeface="Arial" panose="020B0604020202020204" pitchFamily="34" charset="0"/>
              </a:rPr>
              <a:t>Checking Data Types and Converting Units:</a:t>
            </a:r>
            <a:br>
              <a:rPr kumimoji="0" lang="en-US" altLang="en-US" sz="2200" b="0" i="0" u="none" strike="noStrike" cap="none" normalizeH="0" baseline="0" dirty="0">
                <a:ln>
                  <a:noFill/>
                </a:ln>
                <a:solidFill>
                  <a:schemeClr val="bg1"/>
                </a:solidFill>
                <a:effectLst/>
                <a:latin typeface="Arial" panose="020B0604020202020204" pitchFamily="34" charset="0"/>
              </a:rPr>
            </a:br>
            <a:r>
              <a:rPr kumimoji="0" lang="en-US" altLang="en-US" sz="2200" b="0" i="0" u="none" strike="noStrike" cap="none" normalizeH="0" baseline="0" dirty="0">
                <a:ln>
                  <a:noFill/>
                </a:ln>
                <a:solidFill>
                  <a:schemeClr val="bg1"/>
                </a:solidFill>
                <a:effectLst/>
                <a:latin typeface="Arial" panose="020B0604020202020204" pitchFamily="34" charset="0"/>
              </a:rPr>
              <a:t>We ensured numbers were correctly formatted and added a "Miles" column (1 km ≈ 0.62 miles) for better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bg1"/>
                </a:solidFill>
                <a:effectLst/>
                <a:latin typeface="Arial" panose="020B0604020202020204" pitchFamily="34" charset="0"/>
              </a:rPr>
              <a:t>Removing Duplicates and Identifying Outliers:</a:t>
            </a:r>
            <a:br>
              <a:rPr kumimoji="0" lang="en-US" altLang="en-US" sz="2200" b="0" i="0" u="none" strike="noStrike" cap="none" normalizeH="0" baseline="0" dirty="0">
                <a:ln>
                  <a:noFill/>
                </a:ln>
                <a:solidFill>
                  <a:schemeClr val="bg1"/>
                </a:solidFill>
                <a:effectLst/>
                <a:latin typeface="Arial" panose="020B0604020202020204" pitchFamily="34" charset="0"/>
              </a:rPr>
            </a:br>
            <a:r>
              <a:rPr kumimoji="0" lang="en-US" altLang="en-US" sz="2200" b="0" i="0" u="none" strike="noStrike" cap="none" normalizeH="0" baseline="0" dirty="0">
                <a:ln>
                  <a:noFill/>
                </a:ln>
                <a:solidFill>
                  <a:schemeClr val="bg1"/>
                </a:solidFill>
                <a:effectLst/>
                <a:latin typeface="Arial" panose="020B0604020202020204" pitchFamily="34" charset="0"/>
              </a:rPr>
              <a:t>Duplicates were removed, and outliers in route lengths were detected using a box plot.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bg1"/>
                </a:solidFill>
                <a:effectLst/>
                <a:latin typeface="Arial" panose="020B0604020202020204" pitchFamily="34" charset="0"/>
              </a:rPr>
              <a:t>Categorizing Routes</a:t>
            </a:r>
            <a:br>
              <a:rPr kumimoji="0" lang="en-US" altLang="en-US" sz="2200" b="0" i="0" u="none" strike="noStrike" cap="none" normalizeH="0" baseline="0" dirty="0">
                <a:ln>
                  <a:noFill/>
                </a:ln>
                <a:solidFill>
                  <a:schemeClr val="bg1"/>
                </a:solidFill>
                <a:effectLst/>
                <a:latin typeface="Arial" panose="020B0604020202020204" pitchFamily="34" charset="0"/>
              </a:rPr>
            </a:br>
            <a:r>
              <a:rPr lang="en-US" altLang="en-US" sz="2200" dirty="0">
                <a:solidFill>
                  <a:schemeClr val="bg1"/>
                </a:solidFill>
                <a:latin typeface="Arial" panose="020B0604020202020204" pitchFamily="34" charset="0"/>
              </a:rPr>
              <a:t> </a:t>
            </a:r>
            <a:r>
              <a:rPr kumimoji="0" lang="en-US" altLang="en-US" sz="2200" b="0" i="0" u="none" strike="noStrike" cap="none" normalizeH="0" baseline="0" dirty="0" err="1">
                <a:ln>
                  <a:noFill/>
                </a:ln>
                <a:solidFill>
                  <a:schemeClr val="bg1"/>
                </a:solidFill>
                <a:effectLst/>
                <a:latin typeface="Arial" panose="020B0604020202020204" pitchFamily="34" charset="0"/>
              </a:rPr>
              <a:t>Routes</a:t>
            </a:r>
            <a:r>
              <a:rPr kumimoji="0" lang="en-US" altLang="en-US" sz="2200" b="0" i="0" u="none" strike="noStrike" cap="none" normalizeH="0" baseline="0" dirty="0">
                <a:ln>
                  <a:noFill/>
                </a:ln>
                <a:solidFill>
                  <a:schemeClr val="bg1"/>
                </a:solidFill>
                <a:effectLst/>
                <a:latin typeface="Arial" panose="020B0604020202020204" pitchFamily="34" charset="0"/>
              </a:rPr>
              <a:t> were grouped into: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bg1"/>
                </a:solidFill>
                <a:effectLst/>
                <a:latin typeface="Arial" panose="020B0604020202020204" pitchFamily="34" charset="0"/>
              </a:rPr>
              <a:t>Short (&lt;50 km)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bg1"/>
                </a:solidFill>
                <a:effectLst/>
                <a:latin typeface="Arial" panose="020B0604020202020204" pitchFamily="34" charset="0"/>
              </a:rPr>
              <a:t>Medium (50–150 km)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bg1"/>
                </a:solidFill>
                <a:effectLst/>
                <a:latin typeface="Arial" panose="020B0604020202020204" pitchFamily="34" charset="0"/>
              </a:rPr>
              <a:t>Long (&gt;150 km)</a:t>
            </a:r>
            <a:br>
              <a:rPr kumimoji="0" lang="en-US" altLang="en-US" sz="2200" b="0" i="0" u="none" strike="noStrike" cap="none" normalizeH="0" baseline="0" dirty="0">
                <a:ln>
                  <a:noFill/>
                </a:ln>
                <a:solidFill>
                  <a:schemeClr val="bg1"/>
                </a:solidFill>
                <a:effectLst/>
                <a:latin typeface="Arial" panose="020B0604020202020204" pitchFamily="34" charset="0"/>
              </a:rPr>
            </a:br>
            <a:r>
              <a:rPr kumimoji="0" lang="en-US" altLang="en-US" sz="2200" b="0" i="0" u="none" strike="noStrike" cap="none" normalizeH="0" baseline="0" dirty="0">
                <a:ln>
                  <a:noFill/>
                </a:ln>
                <a:solidFill>
                  <a:schemeClr val="bg1"/>
                </a:solidFill>
                <a:effectLst/>
                <a:latin typeface="Arial" panose="020B0604020202020204" pitchFamily="34" charset="0"/>
              </a:rPr>
              <a:t> This helped reveal travel patterns.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2398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BAE3C-1FF2-A07F-302D-ECF7C54F56D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EE5161B-C5A0-371D-DE40-0F244AB69EE7}"/>
              </a:ext>
            </a:extLst>
          </p:cNvPr>
          <p:cNvSpPr txBox="1"/>
          <p:nvPr/>
        </p:nvSpPr>
        <p:spPr>
          <a:xfrm>
            <a:off x="560437" y="315423"/>
            <a:ext cx="11090788" cy="615553"/>
          </a:xfrm>
          <a:prstGeom prst="rect">
            <a:avLst/>
          </a:prstGeom>
          <a:noFill/>
        </p:spPr>
        <p:txBody>
          <a:bodyPr wrap="square">
            <a:spAutoFit/>
          </a:bodyPr>
          <a:lstStyle/>
          <a:p>
            <a:pPr algn="l"/>
            <a:r>
              <a:rPr lang="en-US" sz="3400" b="1" i="0" dirty="0">
                <a:solidFill>
                  <a:schemeClr val="bg1"/>
                </a:solidFill>
                <a:effectLst/>
                <a:latin typeface="system-ui"/>
              </a:rPr>
              <a:t>DATASET OBSERVATIONS:</a:t>
            </a:r>
          </a:p>
        </p:txBody>
      </p:sp>
      <p:sp>
        <p:nvSpPr>
          <p:cNvPr id="3" name="Subtitle 2">
            <a:extLst>
              <a:ext uri="{FF2B5EF4-FFF2-40B4-BE49-F238E27FC236}">
                <a16:creationId xmlns:a16="http://schemas.microsoft.com/office/drawing/2014/main" id="{DB22226F-0046-5869-8C4E-B503FFA6357C}"/>
              </a:ext>
            </a:extLst>
          </p:cNvPr>
          <p:cNvSpPr>
            <a:spLocks noGrp="1"/>
          </p:cNvSpPr>
          <p:nvPr>
            <p:ph type="subTitle" idx="1"/>
          </p:nvPr>
        </p:nvSpPr>
        <p:spPr>
          <a:xfrm>
            <a:off x="560437" y="1307689"/>
            <a:ext cx="10726995" cy="498495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bg1"/>
                </a:solidFill>
                <a:effectLst/>
                <a:latin typeface="Arial" panose="020B0604020202020204" pitchFamily="34" charset="0"/>
              </a:rPr>
              <a:t>Adding Useful Features </a:t>
            </a:r>
            <a:br>
              <a:rPr kumimoji="0" lang="en-US" altLang="en-US" sz="1200" b="1" i="0" u="none" strike="noStrike" cap="none" normalizeH="0" baseline="0" dirty="0">
                <a:ln>
                  <a:noFill/>
                </a:ln>
                <a:solidFill>
                  <a:schemeClr val="bg1"/>
                </a:solidFill>
                <a:effectLst/>
                <a:latin typeface="Arial" panose="020B0604020202020204" pitchFamily="34" charset="0"/>
              </a:rPr>
            </a:b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bg1"/>
                </a:solidFill>
                <a:effectLst/>
                <a:latin typeface="Arial" panose="020B0604020202020204" pitchFamily="34" charset="0"/>
              </a:rPr>
              <a:t>Start Count: Frequency of a location as a starting point.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bg1"/>
                </a:solidFill>
                <a:effectLst/>
                <a:latin typeface="Arial" panose="020B0604020202020204" pitchFamily="34" charset="0"/>
              </a:rPr>
              <a:t>Moving Average: Smoothed out distance trends.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1" i="0" u="none" strike="noStrike" cap="none" normalizeH="0" baseline="0" dirty="0">
                <a:ln>
                  <a:noFill/>
                </a:ln>
                <a:solidFill>
                  <a:schemeClr val="bg1"/>
                </a:solidFill>
                <a:effectLst/>
                <a:latin typeface="Arial" panose="020B0604020202020204" pitchFamily="34" charset="0"/>
              </a:rPr>
              <a:t>Insights from Visuals </a:t>
            </a:r>
            <a:br>
              <a:rPr kumimoji="0" lang="en-US" altLang="en-US" sz="1200" b="1" i="0" u="none" strike="noStrike" cap="none" normalizeH="0" baseline="0" dirty="0">
                <a:ln>
                  <a:noFill/>
                </a:ln>
                <a:solidFill>
                  <a:schemeClr val="bg1"/>
                </a:solidFill>
                <a:effectLst/>
                <a:latin typeface="Arial" panose="020B0604020202020204" pitchFamily="34" charset="0"/>
              </a:rPr>
            </a:b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solidFill>
                <a:effectLst/>
                <a:latin typeface="Arial" panose="020B0604020202020204" pitchFamily="34" charset="0"/>
              </a:rPr>
              <a:t>Bar Plot:</a:t>
            </a:r>
            <a:r>
              <a:rPr kumimoji="0" lang="en-US" altLang="en-US" sz="2200" b="0" i="0" u="none" strike="noStrike" cap="none" normalizeH="0" baseline="0" dirty="0">
                <a:ln>
                  <a:noFill/>
                </a:ln>
                <a:solidFill>
                  <a:schemeClr val="bg1"/>
                </a:solidFill>
                <a:effectLst/>
                <a:latin typeface="Arial" panose="020B0604020202020204" pitchFamily="34" charset="0"/>
              </a:rPr>
              <a:t> Hubli had the most routes and highest total distance.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solidFill>
                <a:effectLst/>
                <a:latin typeface="Arial" panose="020B0604020202020204" pitchFamily="34" charset="0"/>
              </a:rPr>
              <a:t>Box Plot:</a:t>
            </a:r>
            <a:r>
              <a:rPr kumimoji="0" lang="en-US" altLang="en-US" sz="2200" b="0" i="0" u="none" strike="noStrike" cap="none" normalizeH="0" baseline="0" dirty="0">
                <a:ln>
                  <a:noFill/>
                </a:ln>
                <a:solidFill>
                  <a:schemeClr val="bg1"/>
                </a:solidFill>
                <a:effectLst/>
                <a:latin typeface="Arial" panose="020B0604020202020204" pitchFamily="34" charset="0"/>
              </a:rPr>
              <a:t> Some locations had extreme route lengths.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solidFill>
                <a:effectLst/>
                <a:latin typeface="Arial" panose="020B0604020202020204" pitchFamily="34" charset="0"/>
              </a:rPr>
              <a:t>Line Plot:</a:t>
            </a:r>
            <a:r>
              <a:rPr kumimoji="0" lang="en-US" altLang="en-US" sz="2200" b="0" i="0" u="none" strike="noStrike" cap="none" normalizeH="0" baseline="0" dirty="0">
                <a:ln>
                  <a:noFill/>
                </a:ln>
                <a:solidFill>
                  <a:schemeClr val="bg1"/>
                </a:solidFill>
                <a:effectLst/>
                <a:latin typeface="Arial" panose="020B0604020202020204" pitchFamily="34" charset="0"/>
              </a:rPr>
              <a:t> Route distances fluctuated but showed trends.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solidFill>
                <a:effectLst/>
                <a:latin typeface="Arial" panose="020B0604020202020204" pitchFamily="34" charset="0"/>
              </a:rPr>
              <a:t>Scatter Plot:</a:t>
            </a:r>
            <a:r>
              <a:rPr kumimoji="0" lang="en-US" altLang="en-US" sz="2200" b="0" i="0" u="none" strike="noStrike" cap="none" normalizeH="0" baseline="0" dirty="0">
                <a:ln>
                  <a:noFill/>
                </a:ln>
                <a:solidFill>
                  <a:schemeClr val="bg1"/>
                </a:solidFill>
                <a:effectLst/>
                <a:latin typeface="Arial" panose="020B0604020202020204" pitchFamily="34" charset="0"/>
              </a:rPr>
              <a:t> More routes didn’t always mean longer distances.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solidFill>
                <a:effectLst/>
                <a:latin typeface="Arial" panose="020B0604020202020204" pitchFamily="34" charset="0"/>
              </a:rPr>
              <a:t>Pie Chart:</a:t>
            </a:r>
            <a:r>
              <a:rPr kumimoji="0" lang="en-US" altLang="en-US" sz="2200" b="0" i="0" u="none" strike="noStrike" cap="none" normalizeH="0" baseline="0" dirty="0">
                <a:ln>
                  <a:noFill/>
                </a:ln>
                <a:solidFill>
                  <a:schemeClr val="bg1"/>
                </a:solidFill>
                <a:effectLst/>
                <a:latin typeface="Arial" panose="020B0604020202020204" pitchFamily="34" charset="0"/>
              </a:rPr>
              <a:t> A few locations covered most of the total distance. </a:t>
            </a:r>
          </a:p>
          <a:p>
            <a:endParaRPr lang="en-IN" sz="2200" dirty="0"/>
          </a:p>
        </p:txBody>
      </p:sp>
    </p:spTree>
    <p:extLst>
      <p:ext uri="{BB962C8B-B14F-4D97-AF65-F5344CB8AC3E}">
        <p14:creationId xmlns:p14="http://schemas.microsoft.com/office/powerpoint/2010/main" val="255045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7C4FE-3DC7-F691-DF9F-21E3590FF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500FD-257E-B713-B0E9-971AE15B77D0}"/>
              </a:ext>
            </a:extLst>
          </p:cNvPr>
          <p:cNvSpPr>
            <a:spLocks noGrp="1"/>
          </p:cNvSpPr>
          <p:nvPr>
            <p:ph type="ctrTitle"/>
          </p:nvPr>
        </p:nvSpPr>
        <p:spPr>
          <a:xfrm>
            <a:off x="844996" y="734274"/>
            <a:ext cx="3829665" cy="645488"/>
          </a:xfrm>
        </p:spPr>
        <p:txBody>
          <a:bodyPr>
            <a:normAutofit fontScale="90000"/>
          </a:bodyPr>
          <a:lstStyle/>
          <a:p>
            <a:r>
              <a:rPr lang="en-IN" sz="2800" dirty="0"/>
              <a:t>Introduction:</a:t>
            </a:r>
          </a:p>
        </p:txBody>
      </p:sp>
      <p:sp>
        <p:nvSpPr>
          <p:cNvPr id="3" name="Subtitle 2">
            <a:extLst>
              <a:ext uri="{FF2B5EF4-FFF2-40B4-BE49-F238E27FC236}">
                <a16:creationId xmlns:a16="http://schemas.microsoft.com/office/drawing/2014/main" id="{5F40EF3C-23F0-6858-842B-FCD2928FBA65}"/>
              </a:ext>
            </a:extLst>
          </p:cNvPr>
          <p:cNvSpPr>
            <a:spLocks noGrp="1"/>
          </p:cNvSpPr>
          <p:nvPr>
            <p:ph type="subTitle" idx="1"/>
          </p:nvPr>
        </p:nvSpPr>
        <p:spPr>
          <a:xfrm>
            <a:off x="653845" y="2080504"/>
            <a:ext cx="7589348" cy="3927005"/>
          </a:xfrm>
        </p:spPr>
        <p:txBody>
          <a:bodyPr>
            <a:normAutofit/>
          </a:bodyPr>
          <a:lstStyle/>
          <a:p>
            <a:pPr algn="l"/>
            <a:r>
              <a:rPr lang="en-IN" sz="2800" dirty="0">
                <a:solidFill>
                  <a:schemeClr val="bg1"/>
                </a:solidFill>
              </a:rPr>
              <a:t>The presentation provides an analysis of the Hubli Route Division Dataset covering:</a:t>
            </a:r>
          </a:p>
          <a:p>
            <a:pPr algn="l"/>
            <a:endParaRPr lang="en-IN" sz="2800" dirty="0">
              <a:solidFill>
                <a:schemeClr val="bg1"/>
              </a:solidFill>
            </a:endParaRPr>
          </a:p>
          <a:p>
            <a:pPr algn="l"/>
            <a:r>
              <a:rPr lang="en-IN" sz="2800" dirty="0">
                <a:solidFill>
                  <a:schemeClr val="bg1"/>
                </a:solidFill>
              </a:rPr>
              <a:t>- Route length &amp; Types</a:t>
            </a:r>
          </a:p>
          <a:p>
            <a:pPr algn="l"/>
            <a:r>
              <a:rPr lang="en-IN" sz="2800" dirty="0">
                <a:solidFill>
                  <a:schemeClr val="bg1"/>
                </a:solidFill>
              </a:rPr>
              <a:t>- Frequent Visited Destinations</a:t>
            </a:r>
          </a:p>
          <a:p>
            <a:pPr algn="l"/>
            <a:r>
              <a:rPr lang="en-IN" sz="2800" dirty="0">
                <a:solidFill>
                  <a:schemeClr val="bg1"/>
                </a:solidFill>
              </a:rPr>
              <a:t>- Variation And Clustering Patterns</a:t>
            </a:r>
          </a:p>
          <a:p>
            <a:pPr algn="l"/>
            <a:r>
              <a:rPr lang="en-IN" sz="2800" dirty="0">
                <a:solidFill>
                  <a:schemeClr val="bg1"/>
                </a:solidFill>
              </a:rPr>
              <a:t>- Key Insights and Conclusion</a:t>
            </a:r>
          </a:p>
          <a:p>
            <a:pPr marL="342900" indent="-342900" algn="l">
              <a:buFontTx/>
              <a:buChar char="-"/>
            </a:pPr>
            <a:endParaRPr lang="en-IN" dirty="0">
              <a:solidFill>
                <a:schemeClr val="bg1"/>
              </a:solidFill>
            </a:endParaRPr>
          </a:p>
        </p:txBody>
      </p:sp>
    </p:spTree>
    <p:extLst>
      <p:ext uri="{BB962C8B-B14F-4D97-AF65-F5344CB8AC3E}">
        <p14:creationId xmlns:p14="http://schemas.microsoft.com/office/powerpoint/2010/main" val="158733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6D2FC-FDAF-3D45-584B-457B393541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1BC0723-E106-3B08-7C7B-F4A69D2D0F63}"/>
              </a:ext>
            </a:extLst>
          </p:cNvPr>
          <p:cNvSpPr>
            <a:spLocks noGrp="1"/>
          </p:cNvSpPr>
          <p:nvPr>
            <p:ph type="subTitle" idx="1"/>
          </p:nvPr>
        </p:nvSpPr>
        <p:spPr>
          <a:xfrm>
            <a:off x="498409" y="1589678"/>
            <a:ext cx="9874623" cy="4732464"/>
          </a:xfrm>
        </p:spPr>
        <p:txBody>
          <a:bodyPr>
            <a:normAutofit/>
          </a:bodyPr>
          <a:lstStyle/>
          <a:p>
            <a:pPr algn="l">
              <a:buNone/>
            </a:pPr>
            <a:r>
              <a:rPr lang="en-US" b="0" i="0" dirty="0">
                <a:solidFill>
                  <a:schemeClr val="bg1"/>
                </a:solidFill>
                <a:effectLst/>
                <a:latin typeface="system-ui"/>
              </a:rPr>
              <a:t>The "Hubli Division Route Details" data set has 360 entries, each corresponding to a transport route in the Hubli division. It contains four important attributes: Serial Number (</a:t>
            </a:r>
            <a:r>
              <a:rPr lang="en-US" b="0" i="0" dirty="0" err="1">
                <a:solidFill>
                  <a:schemeClr val="bg1"/>
                </a:solidFill>
                <a:effectLst/>
                <a:latin typeface="system-ui"/>
              </a:rPr>
              <a:t>Sl</a:t>
            </a:r>
            <a:r>
              <a:rPr lang="en-US" b="0" i="0" dirty="0">
                <a:solidFill>
                  <a:schemeClr val="bg1"/>
                </a:solidFill>
                <a:effectLst/>
                <a:latin typeface="system-ui"/>
              </a:rPr>
              <a:t> no), From, To, and Route Length, specifying the source and destination points and the corresponding distances in kilometers.</a:t>
            </a:r>
          </a:p>
          <a:p>
            <a:pPr algn="l">
              <a:buNone/>
            </a:pPr>
            <a:r>
              <a:rPr lang="en-US" b="0" i="0" dirty="0">
                <a:solidFill>
                  <a:schemeClr val="bg1"/>
                </a:solidFill>
                <a:effectLst/>
                <a:latin typeface="system-ui"/>
              </a:rPr>
              <a:t>All routes are from Hubballi (Hubli) and go to other towns, cities, and villages. The ROUTE Length column emphasizes different lengths, from short routes such as Hubballi to </a:t>
            </a:r>
            <a:r>
              <a:rPr lang="en-US" b="0" i="0" dirty="0" err="1">
                <a:solidFill>
                  <a:schemeClr val="bg1"/>
                </a:solidFill>
                <a:effectLst/>
                <a:latin typeface="system-ui"/>
              </a:rPr>
              <a:t>Aralikatti</a:t>
            </a:r>
            <a:r>
              <a:rPr lang="en-US" b="0" i="0" dirty="0">
                <a:solidFill>
                  <a:schemeClr val="bg1"/>
                </a:solidFill>
                <a:effectLst/>
                <a:latin typeface="system-ui"/>
              </a:rPr>
              <a:t> (20 km) to longer ones such as Hubballi to </a:t>
            </a:r>
            <a:r>
              <a:rPr lang="en-US" b="0" i="0" dirty="0" err="1">
                <a:solidFill>
                  <a:schemeClr val="bg1"/>
                </a:solidFill>
                <a:effectLst/>
                <a:latin typeface="system-ui"/>
              </a:rPr>
              <a:t>Belgam</a:t>
            </a:r>
            <a:r>
              <a:rPr lang="en-US" b="0" i="0" dirty="0">
                <a:solidFill>
                  <a:schemeClr val="bg1"/>
                </a:solidFill>
                <a:effectLst/>
                <a:latin typeface="system-ui"/>
              </a:rPr>
              <a:t> (100 km). The data is complete with no missing values, hence suitable for analysis.</a:t>
            </a:r>
          </a:p>
          <a:p>
            <a:pPr algn="l"/>
            <a:r>
              <a:rPr lang="en-US" b="0" i="0" dirty="0">
                <a:solidFill>
                  <a:schemeClr val="bg1"/>
                </a:solidFill>
                <a:effectLst/>
                <a:latin typeface="system-ui"/>
              </a:rPr>
              <a:t>This information can be applied to transportation planning, logistics, and infrastructure development, enabling the optimization of travel paths and network connectivity. If you would like additional analysis or visualizations, please let me know!</a:t>
            </a:r>
          </a:p>
          <a:p>
            <a:endParaRPr lang="en-IN" dirty="0">
              <a:solidFill>
                <a:schemeClr val="bg1"/>
              </a:solidFill>
            </a:endParaRPr>
          </a:p>
        </p:txBody>
      </p:sp>
      <p:sp>
        <p:nvSpPr>
          <p:cNvPr id="5" name="Title 4">
            <a:extLst>
              <a:ext uri="{FF2B5EF4-FFF2-40B4-BE49-F238E27FC236}">
                <a16:creationId xmlns:a16="http://schemas.microsoft.com/office/drawing/2014/main" id="{F4FB766D-80B8-C8BC-303B-F46DE7BFD867}"/>
              </a:ext>
            </a:extLst>
          </p:cNvPr>
          <p:cNvSpPr>
            <a:spLocks noGrp="1"/>
          </p:cNvSpPr>
          <p:nvPr>
            <p:ph type="ctrTitle"/>
          </p:nvPr>
        </p:nvSpPr>
        <p:spPr>
          <a:xfrm>
            <a:off x="613360" y="639247"/>
            <a:ext cx="3919310" cy="560288"/>
          </a:xfrm>
        </p:spPr>
        <p:txBody>
          <a:bodyPr>
            <a:noAutofit/>
          </a:bodyPr>
          <a:lstStyle/>
          <a:p>
            <a:r>
              <a:rPr lang="en-US" sz="2000" dirty="0"/>
              <a:t>DATASET Description:</a:t>
            </a:r>
            <a:endParaRPr lang="en-IN" sz="2000" dirty="0"/>
          </a:p>
        </p:txBody>
      </p:sp>
    </p:spTree>
    <p:extLst>
      <p:ext uri="{BB962C8B-B14F-4D97-AF65-F5344CB8AC3E}">
        <p14:creationId xmlns:p14="http://schemas.microsoft.com/office/powerpoint/2010/main" val="11553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E5BA9-FABC-C423-A36E-B6A4B9837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C20A6-2D77-5874-105F-8239FFE9F422}"/>
              </a:ext>
            </a:extLst>
          </p:cNvPr>
          <p:cNvSpPr>
            <a:spLocks noGrp="1"/>
          </p:cNvSpPr>
          <p:nvPr>
            <p:ph type="ctrTitle"/>
          </p:nvPr>
        </p:nvSpPr>
        <p:spPr>
          <a:xfrm>
            <a:off x="653844" y="703007"/>
            <a:ext cx="5477146" cy="645488"/>
          </a:xfrm>
        </p:spPr>
        <p:txBody>
          <a:bodyPr>
            <a:normAutofit fontScale="90000"/>
          </a:bodyPr>
          <a:lstStyle/>
          <a:p>
            <a:r>
              <a:rPr lang="en-IN" sz="2800" dirty="0"/>
              <a:t>Initial dataset Analysis:</a:t>
            </a:r>
          </a:p>
        </p:txBody>
      </p:sp>
      <p:sp>
        <p:nvSpPr>
          <p:cNvPr id="3" name="Subtitle 2">
            <a:extLst>
              <a:ext uri="{FF2B5EF4-FFF2-40B4-BE49-F238E27FC236}">
                <a16:creationId xmlns:a16="http://schemas.microsoft.com/office/drawing/2014/main" id="{3D579842-AB97-8661-96C5-71C63F06D9B9}"/>
              </a:ext>
            </a:extLst>
          </p:cNvPr>
          <p:cNvSpPr>
            <a:spLocks noGrp="1"/>
          </p:cNvSpPr>
          <p:nvPr>
            <p:ph type="subTitle" idx="1"/>
          </p:nvPr>
        </p:nvSpPr>
        <p:spPr>
          <a:xfrm>
            <a:off x="653844" y="2080504"/>
            <a:ext cx="9089923" cy="3927005"/>
          </a:xfrm>
        </p:spPr>
        <p:txBody>
          <a:bodyPr>
            <a:normAutofit/>
          </a:bodyPr>
          <a:lstStyle/>
          <a:p>
            <a:pPr algn="l"/>
            <a:r>
              <a:rPr lang="en-US" sz="3600" dirty="0">
                <a:solidFill>
                  <a:schemeClr val="bg1"/>
                </a:solidFill>
              </a:rPr>
              <a:t>- Loaded dataset and checked for missing values</a:t>
            </a:r>
          </a:p>
          <a:p>
            <a:pPr algn="l"/>
            <a:r>
              <a:rPr lang="en-US" sz="3600" dirty="0">
                <a:solidFill>
                  <a:schemeClr val="bg1"/>
                </a:solidFill>
              </a:rPr>
              <a:t>- Converted necessary columns to appropriate data types</a:t>
            </a:r>
          </a:p>
          <a:p>
            <a:pPr algn="l"/>
            <a:r>
              <a:rPr lang="en-US" sz="3600" dirty="0">
                <a:solidFill>
                  <a:schemeClr val="bg1"/>
                </a:solidFill>
              </a:rPr>
              <a:t>- Identified unique stations, routes, and patterns</a:t>
            </a:r>
          </a:p>
        </p:txBody>
      </p:sp>
    </p:spTree>
    <p:extLst>
      <p:ext uri="{BB962C8B-B14F-4D97-AF65-F5344CB8AC3E}">
        <p14:creationId xmlns:p14="http://schemas.microsoft.com/office/powerpoint/2010/main" val="396072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31F39-CB20-B7EC-6B8E-AFEDFD98678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2E9742-22DC-74FF-5C0D-3FC37E97831A}"/>
              </a:ext>
            </a:extLst>
          </p:cNvPr>
          <p:cNvPicPr>
            <a:picLocks noChangeAspect="1"/>
          </p:cNvPicPr>
          <p:nvPr/>
        </p:nvPicPr>
        <p:blipFill>
          <a:blip r:embed="rId2"/>
          <a:stretch>
            <a:fillRect/>
          </a:stretch>
        </p:blipFill>
        <p:spPr>
          <a:xfrm>
            <a:off x="1936954" y="1602071"/>
            <a:ext cx="8318090" cy="4014096"/>
          </a:xfrm>
          <a:prstGeom prst="rect">
            <a:avLst/>
          </a:prstGeom>
        </p:spPr>
      </p:pic>
      <p:sp>
        <p:nvSpPr>
          <p:cNvPr id="9" name="Subtitle 8">
            <a:extLst>
              <a:ext uri="{FF2B5EF4-FFF2-40B4-BE49-F238E27FC236}">
                <a16:creationId xmlns:a16="http://schemas.microsoft.com/office/drawing/2014/main" id="{C9490A7B-B311-C574-21DB-B537ED3B2432}"/>
              </a:ext>
            </a:extLst>
          </p:cNvPr>
          <p:cNvSpPr>
            <a:spLocks noGrp="1"/>
          </p:cNvSpPr>
          <p:nvPr>
            <p:ph type="subTitle" idx="1"/>
          </p:nvPr>
        </p:nvSpPr>
        <p:spPr>
          <a:xfrm>
            <a:off x="840657" y="5948515"/>
            <a:ext cx="10510684" cy="705805"/>
          </a:xfrm>
        </p:spPr>
        <p:txBody>
          <a:bodyPr>
            <a:normAutofit/>
          </a:bodyPr>
          <a:lstStyle/>
          <a:p>
            <a:pPr algn="l"/>
            <a:r>
              <a:rPr lang="en-IN" sz="2400" dirty="0">
                <a:solidFill>
                  <a:schemeClr val="bg1"/>
                </a:solidFill>
              </a:rPr>
              <a:t>This shows the Route length across the various </a:t>
            </a:r>
            <a:r>
              <a:rPr lang="en-IN" sz="2400" dirty="0" err="1">
                <a:solidFill>
                  <a:schemeClr val="bg1"/>
                </a:solidFill>
              </a:rPr>
              <a:t>kilometers</a:t>
            </a:r>
            <a:r>
              <a:rPr lang="en-IN" sz="2400" dirty="0">
                <a:solidFill>
                  <a:schemeClr val="bg1"/>
                </a:solidFill>
              </a:rPr>
              <a:t> (km) travelled </a:t>
            </a:r>
          </a:p>
        </p:txBody>
      </p:sp>
      <p:sp>
        <p:nvSpPr>
          <p:cNvPr id="4" name="TextBox 3">
            <a:extLst>
              <a:ext uri="{FF2B5EF4-FFF2-40B4-BE49-F238E27FC236}">
                <a16:creationId xmlns:a16="http://schemas.microsoft.com/office/drawing/2014/main" id="{CB931647-9099-C930-0D13-D4913AB0D886}"/>
              </a:ext>
            </a:extLst>
          </p:cNvPr>
          <p:cNvSpPr txBox="1"/>
          <p:nvPr/>
        </p:nvSpPr>
        <p:spPr>
          <a:xfrm>
            <a:off x="695630" y="533947"/>
            <a:ext cx="10800737" cy="707886"/>
          </a:xfrm>
          <a:prstGeom prst="rect">
            <a:avLst/>
          </a:prstGeom>
          <a:noFill/>
        </p:spPr>
        <p:txBody>
          <a:bodyPr wrap="square">
            <a:spAutoFit/>
          </a:bodyPr>
          <a:lstStyle/>
          <a:p>
            <a:r>
              <a:rPr lang="en-IN" sz="4000" b="1" dirty="0">
                <a:solidFill>
                  <a:schemeClr val="bg1"/>
                </a:solidFill>
              </a:rPr>
              <a:t> Showing the route length across the dataset</a:t>
            </a:r>
          </a:p>
        </p:txBody>
      </p:sp>
    </p:spTree>
    <p:extLst>
      <p:ext uri="{BB962C8B-B14F-4D97-AF65-F5344CB8AC3E}">
        <p14:creationId xmlns:p14="http://schemas.microsoft.com/office/powerpoint/2010/main" val="405615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50E50-E26C-C467-DFA4-05B2509CD7BE}"/>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B8796EC8-D43B-CEDD-6E95-D4C1F57AAF66}"/>
              </a:ext>
            </a:extLst>
          </p:cNvPr>
          <p:cNvSpPr>
            <a:spLocks noGrp="1"/>
          </p:cNvSpPr>
          <p:nvPr>
            <p:ph type="subTitle" idx="1"/>
          </p:nvPr>
        </p:nvSpPr>
        <p:spPr>
          <a:xfrm>
            <a:off x="796413" y="5947477"/>
            <a:ext cx="11316929" cy="668591"/>
          </a:xfrm>
        </p:spPr>
        <p:txBody>
          <a:bodyPr>
            <a:normAutofit/>
          </a:bodyPr>
          <a:lstStyle/>
          <a:p>
            <a:pPr algn="l"/>
            <a:r>
              <a:rPr lang="en-US" sz="2400" dirty="0">
                <a:solidFill>
                  <a:schemeClr val="bg1"/>
                </a:solidFill>
              </a:rPr>
              <a:t>This </a:t>
            </a:r>
            <a:r>
              <a:rPr lang="en-US" sz="2400" dirty="0" err="1">
                <a:solidFill>
                  <a:schemeClr val="bg1"/>
                </a:solidFill>
              </a:rPr>
              <a:t>barplot</a:t>
            </a:r>
            <a:r>
              <a:rPr lang="en-US" sz="2400" dirty="0">
                <a:solidFill>
                  <a:schemeClr val="bg1"/>
                </a:solidFill>
              </a:rPr>
              <a:t> shows the top 10 most frequent destination visited from the </a:t>
            </a:r>
            <a:r>
              <a:rPr lang="en-US" sz="2400" dirty="0" err="1">
                <a:solidFill>
                  <a:schemeClr val="bg1"/>
                </a:solidFill>
              </a:rPr>
              <a:t>hubbali</a:t>
            </a:r>
            <a:endParaRPr lang="en-US" sz="2400" dirty="0">
              <a:solidFill>
                <a:schemeClr val="bg1"/>
              </a:solidFill>
            </a:endParaRPr>
          </a:p>
        </p:txBody>
      </p:sp>
      <p:pic>
        <p:nvPicPr>
          <p:cNvPr id="6" name="Picture 5">
            <a:extLst>
              <a:ext uri="{FF2B5EF4-FFF2-40B4-BE49-F238E27FC236}">
                <a16:creationId xmlns:a16="http://schemas.microsoft.com/office/drawing/2014/main" id="{F8295107-4E96-C417-C411-A82E613D5407}"/>
              </a:ext>
            </a:extLst>
          </p:cNvPr>
          <p:cNvPicPr>
            <a:picLocks noChangeAspect="1"/>
          </p:cNvPicPr>
          <p:nvPr/>
        </p:nvPicPr>
        <p:blipFill>
          <a:blip r:embed="rId2"/>
          <a:stretch>
            <a:fillRect/>
          </a:stretch>
        </p:blipFill>
        <p:spPr>
          <a:xfrm>
            <a:off x="1661652" y="1388793"/>
            <a:ext cx="8159410" cy="4252288"/>
          </a:xfrm>
          <a:prstGeom prst="rect">
            <a:avLst/>
          </a:prstGeom>
        </p:spPr>
      </p:pic>
      <p:sp>
        <p:nvSpPr>
          <p:cNvPr id="8" name="TextBox 7">
            <a:extLst>
              <a:ext uri="{FF2B5EF4-FFF2-40B4-BE49-F238E27FC236}">
                <a16:creationId xmlns:a16="http://schemas.microsoft.com/office/drawing/2014/main" id="{9E291B56-454A-CABB-EED2-E7C56DC3E09B}"/>
              </a:ext>
            </a:extLst>
          </p:cNvPr>
          <p:cNvSpPr txBox="1"/>
          <p:nvPr/>
        </p:nvSpPr>
        <p:spPr>
          <a:xfrm>
            <a:off x="1130710" y="576227"/>
            <a:ext cx="7885471" cy="615553"/>
          </a:xfrm>
          <a:prstGeom prst="rect">
            <a:avLst/>
          </a:prstGeom>
          <a:noFill/>
        </p:spPr>
        <p:txBody>
          <a:bodyPr wrap="square">
            <a:spAutoFit/>
          </a:bodyPr>
          <a:lstStyle/>
          <a:p>
            <a:r>
              <a:rPr lang="en-IN" sz="3400" b="1" dirty="0">
                <a:solidFill>
                  <a:schemeClr val="bg1"/>
                </a:solidFill>
              </a:rPr>
              <a:t>Top 10 Most Frequent Destinations</a:t>
            </a:r>
          </a:p>
        </p:txBody>
      </p:sp>
    </p:spTree>
    <p:extLst>
      <p:ext uri="{BB962C8B-B14F-4D97-AF65-F5344CB8AC3E}">
        <p14:creationId xmlns:p14="http://schemas.microsoft.com/office/powerpoint/2010/main" val="312519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BA005-CE05-9C37-1041-22066D2E4DF4}"/>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D07790E9-15E5-D083-52A7-9F6D488891CE}"/>
              </a:ext>
            </a:extLst>
          </p:cNvPr>
          <p:cNvSpPr>
            <a:spLocks noGrp="1"/>
          </p:cNvSpPr>
          <p:nvPr>
            <p:ph type="subTitle" idx="1"/>
          </p:nvPr>
        </p:nvSpPr>
        <p:spPr>
          <a:xfrm>
            <a:off x="771541" y="5899698"/>
            <a:ext cx="10879684" cy="766722"/>
          </a:xfrm>
        </p:spPr>
        <p:txBody>
          <a:bodyPr>
            <a:normAutofit/>
          </a:bodyPr>
          <a:lstStyle/>
          <a:p>
            <a:pPr algn="l">
              <a:buNone/>
            </a:pPr>
            <a:r>
              <a:rPr lang="en-US" sz="2400" dirty="0">
                <a:solidFill>
                  <a:schemeClr val="bg1"/>
                </a:solidFill>
              </a:rPr>
              <a:t>This pie chart describes that how much percentage of the distance is travelling </a:t>
            </a:r>
          </a:p>
        </p:txBody>
      </p:sp>
      <p:pic>
        <p:nvPicPr>
          <p:cNvPr id="1026" name="Picture 2">
            <a:extLst>
              <a:ext uri="{FF2B5EF4-FFF2-40B4-BE49-F238E27FC236}">
                <a16:creationId xmlns:a16="http://schemas.microsoft.com/office/drawing/2014/main" id="{467DE8AF-589C-26B4-4C7A-1802A9200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58" y="1759629"/>
            <a:ext cx="4276880" cy="3745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7EBEF29-3C19-3AD2-EB4E-B15C75069979}"/>
              </a:ext>
            </a:extLst>
          </p:cNvPr>
          <p:cNvSpPr txBox="1"/>
          <p:nvPr/>
        </p:nvSpPr>
        <p:spPr>
          <a:xfrm>
            <a:off x="560437" y="453075"/>
            <a:ext cx="11090788" cy="1138773"/>
          </a:xfrm>
          <a:prstGeom prst="rect">
            <a:avLst/>
          </a:prstGeom>
          <a:noFill/>
        </p:spPr>
        <p:txBody>
          <a:bodyPr wrap="square">
            <a:spAutoFit/>
          </a:bodyPr>
          <a:lstStyle/>
          <a:p>
            <a:pPr algn="l"/>
            <a:r>
              <a:rPr lang="en-US" sz="3400" b="1" i="0" dirty="0">
                <a:solidFill>
                  <a:schemeClr val="bg1"/>
                </a:solidFill>
                <a:effectLst/>
                <a:latin typeface="system-ui"/>
              </a:rPr>
              <a:t>The percentage distribution of short, medium, and long routes</a:t>
            </a:r>
          </a:p>
        </p:txBody>
      </p:sp>
    </p:spTree>
    <p:extLst>
      <p:ext uri="{BB962C8B-B14F-4D97-AF65-F5344CB8AC3E}">
        <p14:creationId xmlns:p14="http://schemas.microsoft.com/office/powerpoint/2010/main" val="38637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EFEEF-99E8-F065-5E11-D13A65DBA71F}"/>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43BE8630-D642-EE34-AEFC-8530D2829A61}"/>
              </a:ext>
            </a:extLst>
          </p:cNvPr>
          <p:cNvSpPr>
            <a:spLocks noGrp="1"/>
          </p:cNvSpPr>
          <p:nvPr>
            <p:ph type="subTitle" idx="1"/>
          </p:nvPr>
        </p:nvSpPr>
        <p:spPr>
          <a:xfrm>
            <a:off x="771541" y="5899698"/>
            <a:ext cx="10879684" cy="766722"/>
          </a:xfrm>
        </p:spPr>
        <p:txBody>
          <a:bodyPr>
            <a:normAutofit/>
          </a:bodyPr>
          <a:lstStyle/>
          <a:p>
            <a:pPr algn="l">
              <a:buNone/>
            </a:pPr>
            <a:r>
              <a:rPr lang="en-US" sz="2400" dirty="0">
                <a:solidFill>
                  <a:schemeClr val="bg1"/>
                </a:solidFill>
              </a:rPr>
              <a:t>The box plot describes the route length distributed by destination type</a:t>
            </a:r>
          </a:p>
        </p:txBody>
      </p:sp>
      <p:sp>
        <p:nvSpPr>
          <p:cNvPr id="9" name="TextBox 8">
            <a:extLst>
              <a:ext uri="{FF2B5EF4-FFF2-40B4-BE49-F238E27FC236}">
                <a16:creationId xmlns:a16="http://schemas.microsoft.com/office/drawing/2014/main" id="{EAD098D6-00DF-25D1-0050-DFE23CADE122}"/>
              </a:ext>
            </a:extLst>
          </p:cNvPr>
          <p:cNvSpPr txBox="1"/>
          <p:nvPr/>
        </p:nvSpPr>
        <p:spPr>
          <a:xfrm>
            <a:off x="560437" y="453075"/>
            <a:ext cx="11090788" cy="615553"/>
          </a:xfrm>
          <a:prstGeom prst="rect">
            <a:avLst/>
          </a:prstGeom>
          <a:noFill/>
        </p:spPr>
        <p:txBody>
          <a:bodyPr wrap="square">
            <a:spAutoFit/>
          </a:bodyPr>
          <a:lstStyle/>
          <a:p>
            <a:pPr algn="l"/>
            <a:r>
              <a:rPr lang="en-US" sz="3400" b="1" dirty="0">
                <a:solidFill>
                  <a:schemeClr val="bg1"/>
                </a:solidFill>
                <a:latin typeface="system-ui"/>
              </a:rPr>
              <a:t>Route length distribution by destination type</a:t>
            </a:r>
            <a:endParaRPr lang="en-US" sz="3400" b="1" i="0" dirty="0">
              <a:solidFill>
                <a:schemeClr val="bg1"/>
              </a:solidFill>
              <a:effectLst/>
              <a:latin typeface="system-ui"/>
            </a:endParaRPr>
          </a:p>
        </p:txBody>
      </p:sp>
      <p:pic>
        <p:nvPicPr>
          <p:cNvPr id="2050" name="Picture 2">
            <a:extLst>
              <a:ext uri="{FF2B5EF4-FFF2-40B4-BE49-F238E27FC236}">
                <a16:creationId xmlns:a16="http://schemas.microsoft.com/office/drawing/2014/main" id="{179A4916-79DA-2EDC-1C99-A70B2B41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470" y="1566862"/>
            <a:ext cx="5143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2340-161C-FAA5-3072-2D948FE61704}"/>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573521E-556B-51F9-6179-E29B56A2C784}"/>
              </a:ext>
            </a:extLst>
          </p:cNvPr>
          <p:cNvSpPr>
            <a:spLocks noGrp="1"/>
          </p:cNvSpPr>
          <p:nvPr>
            <p:ph type="subTitle" idx="1"/>
          </p:nvPr>
        </p:nvSpPr>
        <p:spPr>
          <a:xfrm>
            <a:off x="771541" y="5781711"/>
            <a:ext cx="10879684" cy="766722"/>
          </a:xfrm>
        </p:spPr>
        <p:txBody>
          <a:bodyPr>
            <a:normAutofit lnSpcReduction="10000"/>
          </a:bodyPr>
          <a:lstStyle/>
          <a:p>
            <a:pPr algn="l">
              <a:buNone/>
            </a:pPr>
            <a:r>
              <a:rPr lang="en-US" sz="2400" dirty="0">
                <a:solidFill>
                  <a:schemeClr val="bg1"/>
                </a:solidFill>
              </a:rPr>
              <a:t>The pie chart describes the 97.2% travels &amp; covering the town and 2.8% is travels the major city</a:t>
            </a:r>
          </a:p>
        </p:txBody>
      </p:sp>
      <p:sp>
        <p:nvSpPr>
          <p:cNvPr id="9" name="TextBox 8">
            <a:extLst>
              <a:ext uri="{FF2B5EF4-FFF2-40B4-BE49-F238E27FC236}">
                <a16:creationId xmlns:a16="http://schemas.microsoft.com/office/drawing/2014/main" id="{4018EB3E-1DDD-31BA-A55F-7A44DB733477}"/>
              </a:ext>
            </a:extLst>
          </p:cNvPr>
          <p:cNvSpPr txBox="1"/>
          <p:nvPr/>
        </p:nvSpPr>
        <p:spPr>
          <a:xfrm>
            <a:off x="560437" y="453075"/>
            <a:ext cx="11090788" cy="615553"/>
          </a:xfrm>
          <a:prstGeom prst="rect">
            <a:avLst/>
          </a:prstGeom>
          <a:noFill/>
        </p:spPr>
        <p:txBody>
          <a:bodyPr wrap="square">
            <a:spAutoFit/>
          </a:bodyPr>
          <a:lstStyle/>
          <a:p>
            <a:pPr algn="l"/>
            <a:r>
              <a:rPr lang="en-US" sz="3400" b="1" dirty="0">
                <a:solidFill>
                  <a:schemeClr val="bg1"/>
                </a:solidFill>
                <a:latin typeface="system-ui"/>
              </a:rPr>
              <a:t>Share of total Route length by Destination Type</a:t>
            </a:r>
            <a:endParaRPr lang="en-US" sz="3400" b="1" i="0" dirty="0">
              <a:solidFill>
                <a:schemeClr val="bg1"/>
              </a:solidFill>
              <a:effectLst/>
              <a:latin typeface="system-ui"/>
            </a:endParaRPr>
          </a:p>
        </p:txBody>
      </p:sp>
      <p:pic>
        <p:nvPicPr>
          <p:cNvPr id="3074" name="Picture 2">
            <a:extLst>
              <a:ext uri="{FF2B5EF4-FFF2-40B4-BE49-F238E27FC236}">
                <a16:creationId xmlns:a16="http://schemas.microsoft.com/office/drawing/2014/main" id="{C367E0C1-BEB0-AFBB-EA66-DD064E1F3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565" y="1555043"/>
            <a:ext cx="4073441" cy="38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7057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132</TotalTime>
  <Words>652</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system-ui</vt:lpstr>
      <vt:lpstr>Parcel</vt:lpstr>
      <vt:lpstr>  Hubli Route Division  (government Dataset)</vt:lpstr>
      <vt:lpstr>Introduction:</vt:lpstr>
      <vt:lpstr>DATASET Description:</vt:lpstr>
      <vt:lpstr>Initial dataset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koushik</dc:creator>
  <cp:lastModifiedBy>M koushik</cp:lastModifiedBy>
  <cp:revision>4</cp:revision>
  <dcterms:created xsi:type="dcterms:W3CDTF">2025-03-22T04:42:20Z</dcterms:created>
  <dcterms:modified xsi:type="dcterms:W3CDTF">2025-03-22T14:17:25Z</dcterms:modified>
</cp:coreProperties>
</file>