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23"/>
  </p:notesMasterIdLst>
  <p:sldIdLst>
    <p:sldId id="257" r:id="rId5"/>
    <p:sldId id="258" r:id="rId6"/>
    <p:sldId id="259" r:id="rId7"/>
    <p:sldId id="277" r:id="rId8"/>
    <p:sldId id="262" r:id="rId9"/>
    <p:sldId id="263" r:id="rId10"/>
    <p:sldId id="266" r:id="rId11"/>
    <p:sldId id="267" r:id="rId12"/>
    <p:sldId id="270" r:id="rId13"/>
    <p:sldId id="271" r:id="rId14"/>
    <p:sldId id="275" r:id="rId15"/>
    <p:sldId id="276" r:id="rId16"/>
    <p:sldId id="278" r:id="rId17"/>
    <p:sldId id="282" r:id="rId18"/>
    <p:sldId id="279" r:id="rId19"/>
    <p:sldId id="281" r:id="rId20"/>
    <p:sldId id="280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77"/>
          </p14:sldIdLst>
        </p14:section>
        <p14:section name="Group Member 1" id="{0860697E-8C4A-43F9-A7C0-C435911657B2}">
          <p14:sldIdLst>
            <p14:sldId id="262"/>
            <p14:sldId id="263"/>
          </p14:sldIdLst>
        </p14:section>
        <p14:section name="Group Member 2" id="{ED02CA79-8112-418E-8BC2-0FD9B68AECB3}">
          <p14:sldIdLst>
            <p14:sldId id="266"/>
            <p14:sldId id="267"/>
          </p14:sldIdLst>
        </p14:section>
        <p14:section name="Group Member 3" id="{0DAD77B1-60C5-4EB2-933E-C56E97A5B2A7}">
          <p14:sldIdLst>
            <p14:sldId id="270"/>
            <p14:sldId id="271"/>
          </p14:sldIdLst>
        </p14:section>
        <p14:section name="General Closing" id="{4AB6C702-EE4D-4283-ACB0-770710E41AE6}">
          <p14:sldIdLst>
            <p14:sldId id="275"/>
            <p14:sldId id="276"/>
            <p14:sldId id="278"/>
            <p14:sldId id="282"/>
            <p14:sldId id="279"/>
            <p14:sldId id="281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803A1-1209-48D0-84E5-C0BA6052EEE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E45EC5-2761-4FFD-AB4E-974C91174403}">
      <dgm:prSet phldrT="[Text]"/>
      <dgm:spPr/>
      <dgm:t>
        <a:bodyPr/>
        <a:lstStyle/>
        <a:p>
          <a:pPr algn="l"/>
          <a:r>
            <a:rPr lang="en-IN" dirty="0" smtClean="0">
              <a:solidFill>
                <a:schemeClr val="tx2">
                  <a:lumMod val="10000"/>
                </a:schemeClr>
              </a:solidFill>
            </a:rPr>
            <a:t>Increment of voting percentage.</a:t>
          </a:r>
        </a:p>
        <a:p>
          <a:pPr algn="l"/>
          <a:r>
            <a:rPr lang="en-IN" dirty="0" smtClean="0">
              <a:solidFill>
                <a:schemeClr val="tx2">
                  <a:lumMod val="10000"/>
                </a:schemeClr>
              </a:solidFill>
            </a:rPr>
            <a:t>Can be implemented with less budget.</a:t>
          </a:r>
        </a:p>
        <a:p>
          <a:pPr algn="l"/>
          <a:r>
            <a:rPr lang="en-IN" dirty="0" smtClean="0">
              <a:solidFill>
                <a:schemeClr val="tx2">
                  <a:lumMod val="10000"/>
                </a:schemeClr>
              </a:solidFill>
            </a:rPr>
            <a:t>Saves the time of voter.</a:t>
          </a:r>
        </a:p>
        <a:p>
          <a:pPr algn="l"/>
          <a:r>
            <a:rPr lang="en-IN" dirty="0" smtClean="0">
              <a:solidFill>
                <a:schemeClr val="tx2">
                  <a:lumMod val="10000"/>
                </a:schemeClr>
              </a:solidFill>
            </a:rPr>
            <a:t>Rigging can be controlled.</a:t>
          </a:r>
          <a:endParaRPr lang="en-IN" dirty="0"/>
        </a:p>
      </dgm:t>
    </dgm:pt>
    <dgm:pt modelId="{05FB0186-A032-405A-A08B-8C9F9E9F9F6F}" type="parTrans" cxnId="{F4EAED62-72BE-4F4D-8898-C915F0C6112C}">
      <dgm:prSet/>
      <dgm:spPr/>
      <dgm:t>
        <a:bodyPr/>
        <a:lstStyle/>
        <a:p>
          <a:endParaRPr lang="en-IN"/>
        </a:p>
      </dgm:t>
    </dgm:pt>
    <dgm:pt modelId="{E7B8CECF-DCA7-400E-838B-F4E01E4D4654}" type="sibTrans" cxnId="{F4EAED62-72BE-4F4D-8898-C915F0C6112C}">
      <dgm:prSet/>
      <dgm:spPr/>
      <dgm:t>
        <a:bodyPr/>
        <a:lstStyle/>
        <a:p>
          <a:endParaRPr lang="en-IN"/>
        </a:p>
      </dgm:t>
    </dgm:pt>
    <dgm:pt modelId="{E87B6E2D-0CE6-4F94-BB3C-821F745771A8}">
      <dgm:prSet phldrT="[Text]"/>
      <dgm:spPr/>
      <dgm:t>
        <a:bodyPr/>
        <a:lstStyle/>
        <a:p>
          <a:r>
            <a:rPr lang="en-IN" dirty="0" smtClean="0">
              <a:solidFill>
                <a:schemeClr val="tx2">
                  <a:lumMod val="10000"/>
                </a:schemeClr>
              </a:solidFill>
            </a:rPr>
            <a:t>Every voter should have a mobile.</a:t>
          </a:r>
          <a:endParaRPr lang="en-IN" dirty="0"/>
        </a:p>
      </dgm:t>
    </dgm:pt>
    <dgm:pt modelId="{DDD6E8FC-C761-4C3D-BBB4-0326D777CA57}" type="parTrans" cxnId="{7FCD4DAF-E3C5-471E-995C-339396818BD8}">
      <dgm:prSet/>
      <dgm:spPr/>
      <dgm:t>
        <a:bodyPr/>
        <a:lstStyle/>
        <a:p>
          <a:endParaRPr lang="en-IN"/>
        </a:p>
      </dgm:t>
    </dgm:pt>
    <dgm:pt modelId="{1D21DEDF-46C2-4DF8-ADA5-BBCEC7B478BF}" type="sibTrans" cxnId="{7FCD4DAF-E3C5-471E-995C-339396818BD8}">
      <dgm:prSet/>
      <dgm:spPr/>
      <dgm:t>
        <a:bodyPr/>
        <a:lstStyle/>
        <a:p>
          <a:endParaRPr lang="en-IN"/>
        </a:p>
      </dgm:t>
    </dgm:pt>
    <dgm:pt modelId="{55568790-534F-4DE7-890B-AD38B74F07B2}" type="pres">
      <dgm:prSet presAssocID="{96B803A1-1209-48D0-84E5-C0BA6052EEE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AF3E637-5BEB-45ED-9420-9C67FB20A171}" type="pres">
      <dgm:prSet presAssocID="{96B803A1-1209-48D0-84E5-C0BA6052EEED}" presName="Background" presStyleLbl="bgImgPlace1" presStyleIdx="0" presStyleCnt="1"/>
      <dgm:spPr/>
    </dgm:pt>
    <dgm:pt modelId="{41961909-DCAE-49BC-AA82-CE66D515C47A}" type="pres">
      <dgm:prSet presAssocID="{96B803A1-1209-48D0-84E5-C0BA6052EEE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6BF105-E91F-402C-B6C3-36008249CF6D}" type="pres">
      <dgm:prSet presAssocID="{96B803A1-1209-48D0-84E5-C0BA6052EEE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FE166C-93C3-4A91-9D70-310F15E184AF}" type="pres">
      <dgm:prSet presAssocID="{96B803A1-1209-48D0-84E5-C0BA6052EEED}" presName="Plus" presStyleLbl="alignNode1" presStyleIdx="0" presStyleCnt="2"/>
      <dgm:spPr>
        <a:solidFill>
          <a:schemeClr val="accent1">
            <a:lumMod val="75000"/>
          </a:schemeClr>
        </a:solidFill>
      </dgm:spPr>
    </dgm:pt>
    <dgm:pt modelId="{CC795B27-639D-4AD4-86DF-F22843CF4002}" type="pres">
      <dgm:prSet presAssocID="{96B803A1-1209-48D0-84E5-C0BA6052EEED}" presName="Minus" presStyleLbl="alignNode1" presStyleIdx="1" presStyleCnt="2"/>
      <dgm:spPr>
        <a:solidFill>
          <a:schemeClr val="accent4">
            <a:lumMod val="50000"/>
          </a:schemeClr>
        </a:solidFill>
      </dgm:spPr>
    </dgm:pt>
    <dgm:pt modelId="{ED17AE8D-5A27-4782-A430-AF6873EBB2D4}" type="pres">
      <dgm:prSet presAssocID="{96B803A1-1209-48D0-84E5-C0BA6052EEED}" presName="Divider" presStyleLbl="parChTrans1D1" presStyleIdx="0" presStyleCnt="1"/>
      <dgm:spPr/>
    </dgm:pt>
  </dgm:ptLst>
  <dgm:cxnLst>
    <dgm:cxn modelId="{89450BB9-5726-495A-ABE1-8A03BE622D0A}" type="presOf" srcId="{E87B6E2D-0CE6-4F94-BB3C-821F745771A8}" destId="{396BF105-E91F-402C-B6C3-36008249CF6D}" srcOrd="0" destOrd="0" presId="urn:microsoft.com/office/officeart/2009/3/layout/PlusandMinus"/>
    <dgm:cxn modelId="{F4EAED62-72BE-4F4D-8898-C915F0C6112C}" srcId="{96B803A1-1209-48D0-84E5-C0BA6052EEED}" destId="{0EE45EC5-2761-4FFD-AB4E-974C91174403}" srcOrd="0" destOrd="0" parTransId="{05FB0186-A032-405A-A08B-8C9F9E9F9F6F}" sibTransId="{E7B8CECF-DCA7-400E-838B-F4E01E4D4654}"/>
    <dgm:cxn modelId="{8CDF5B26-7B37-470F-A2FA-CEC13BD4A046}" type="presOf" srcId="{96B803A1-1209-48D0-84E5-C0BA6052EEED}" destId="{55568790-534F-4DE7-890B-AD38B74F07B2}" srcOrd="0" destOrd="0" presId="urn:microsoft.com/office/officeart/2009/3/layout/PlusandMinus"/>
    <dgm:cxn modelId="{A1F5E0B0-DE02-4CE5-8721-5D5604ACFB9D}" type="presOf" srcId="{0EE45EC5-2761-4FFD-AB4E-974C91174403}" destId="{41961909-DCAE-49BC-AA82-CE66D515C47A}" srcOrd="0" destOrd="0" presId="urn:microsoft.com/office/officeart/2009/3/layout/PlusandMinus"/>
    <dgm:cxn modelId="{7FCD4DAF-E3C5-471E-995C-339396818BD8}" srcId="{96B803A1-1209-48D0-84E5-C0BA6052EEED}" destId="{E87B6E2D-0CE6-4F94-BB3C-821F745771A8}" srcOrd="1" destOrd="0" parTransId="{DDD6E8FC-C761-4C3D-BBB4-0326D777CA57}" sibTransId="{1D21DEDF-46C2-4DF8-ADA5-BBCEC7B478BF}"/>
    <dgm:cxn modelId="{9287CB81-3113-4167-94D2-588F4526015C}" type="presParOf" srcId="{55568790-534F-4DE7-890B-AD38B74F07B2}" destId="{4AF3E637-5BEB-45ED-9420-9C67FB20A171}" srcOrd="0" destOrd="0" presId="urn:microsoft.com/office/officeart/2009/3/layout/PlusandMinus"/>
    <dgm:cxn modelId="{D694BEB9-D079-4A39-A6F8-B91C1A6099DC}" type="presParOf" srcId="{55568790-534F-4DE7-890B-AD38B74F07B2}" destId="{41961909-DCAE-49BC-AA82-CE66D515C47A}" srcOrd="1" destOrd="0" presId="urn:microsoft.com/office/officeart/2009/3/layout/PlusandMinus"/>
    <dgm:cxn modelId="{82935354-B862-40C5-B87E-7543157EA107}" type="presParOf" srcId="{55568790-534F-4DE7-890B-AD38B74F07B2}" destId="{396BF105-E91F-402C-B6C3-36008249CF6D}" srcOrd="2" destOrd="0" presId="urn:microsoft.com/office/officeart/2009/3/layout/PlusandMinus"/>
    <dgm:cxn modelId="{A6E8967E-A941-4229-8B9F-FBE6FEEBD28E}" type="presParOf" srcId="{55568790-534F-4DE7-890B-AD38B74F07B2}" destId="{E4FE166C-93C3-4A91-9D70-310F15E184AF}" srcOrd="3" destOrd="0" presId="urn:microsoft.com/office/officeart/2009/3/layout/PlusandMinus"/>
    <dgm:cxn modelId="{D7CCAC0E-C00B-4D20-BC1B-477376FBE961}" type="presParOf" srcId="{55568790-534F-4DE7-890B-AD38B74F07B2}" destId="{CC795B27-639D-4AD4-86DF-F22843CF4002}" srcOrd="4" destOrd="0" presId="urn:microsoft.com/office/officeart/2009/3/layout/PlusandMinus"/>
    <dgm:cxn modelId="{C4806A11-92BD-4AA0-A191-7939CE5A002E}" type="presParOf" srcId="{55568790-534F-4DE7-890B-AD38B74F07B2}" destId="{ED17AE8D-5A27-4782-A430-AF6873EBB2D4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3E637-5BEB-45ED-9420-9C67FB20A171}">
      <dsp:nvSpPr>
        <dsp:cNvPr id="0" name=""/>
        <dsp:cNvSpPr/>
      </dsp:nvSpPr>
      <dsp:spPr>
        <a:xfrm>
          <a:off x="731520" y="898304"/>
          <a:ext cx="7071360" cy="36544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61909-DCAE-49BC-AA82-CE66D515C47A}">
      <dsp:nvSpPr>
        <dsp:cNvPr id="0" name=""/>
        <dsp:cNvSpPr/>
      </dsp:nvSpPr>
      <dsp:spPr>
        <a:xfrm>
          <a:off x="942848" y="1325694"/>
          <a:ext cx="3283712" cy="312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tx2">
                  <a:lumMod val="10000"/>
                </a:schemeClr>
              </a:solidFill>
            </a:rPr>
            <a:t>Increment of voting percentage.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tx2">
                  <a:lumMod val="10000"/>
                </a:schemeClr>
              </a:solidFill>
            </a:rPr>
            <a:t>Can be implemented with less budget.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tx2">
                  <a:lumMod val="10000"/>
                </a:schemeClr>
              </a:solidFill>
            </a:rPr>
            <a:t>Saves the time of voter.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tx2">
                  <a:lumMod val="10000"/>
                </a:schemeClr>
              </a:solidFill>
            </a:rPr>
            <a:t>Rigging can be controlled.</a:t>
          </a:r>
          <a:endParaRPr lang="en-IN" sz="2400" kern="1200" dirty="0"/>
        </a:p>
      </dsp:txBody>
      <dsp:txXfrm>
        <a:off x="942848" y="1325694"/>
        <a:ext cx="3283712" cy="3126325"/>
      </dsp:txXfrm>
    </dsp:sp>
    <dsp:sp modelId="{396BF105-E91F-402C-B6C3-36008249CF6D}">
      <dsp:nvSpPr>
        <dsp:cNvPr id="0" name=""/>
        <dsp:cNvSpPr/>
      </dsp:nvSpPr>
      <dsp:spPr>
        <a:xfrm>
          <a:off x="4299712" y="1325694"/>
          <a:ext cx="3283712" cy="312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tx2">
                  <a:lumMod val="10000"/>
                </a:schemeClr>
              </a:solidFill>
            </a:rPr>
            <a:t>Every voter should have a mobile.</a:t>
          </a:r>
          <a:endParaRPr lang="en-IN" sz="2400" kern="1200" dirty="0"/>
        </a:p>
      </dsp:txBody>
      <dsp:txXfrm>
        <a:off x="4299712" y="1325694"/>
        <a:ext cx="3283712" cy="3126325"/>
      </dsp:txXfrm>
    </dsp:sp>
    <dsp:sp modelId="{E4FE166C-93C3-4A91-9D70-310F15E184AF}">
      <dsp:nvSpPr>
        <dsp:cNvPr id="0" name=""/>
        <dsp:cNvSpPr/>
      </dsp:nvSpPr>
      <dsp:spPr>
        <a:xfrm>
          <a:off x="0" y="166971"/>
          <a:ext cx="1381760" cy="1381760"/>
        </a:xfrm>
        <a:prstGeom prst="plus">
          <a:avLst>
            <a:gd name="adj" fmla="val 3281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5B27-639D-4AD4-86DF-F22843CF4002}">
      <dsp:nvSpPr>
        <dsp:cNvPr id="0" name=""/>
        <dsp:cNvSpPr/>
      </dsp:nvSpPr>
      <dsp:spPr>
        <a:xfrm>
          <a:off x="6827520" y="663885"/>
          <a:ext cx="1300480" cy="445662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7AE8D-5A27-4782-A430-AF6873EBB2D4}">
      <dsp:nvSpPr>
        <dsp:cNvPr id="0" name=""/>
        <dsp:cNvSpPr/>
      </dsp:nvSpPr>
      <dsp:spPr>
        <a:xfrm>
          <a:off x="4267200" y="1332379"/>
          <a:ext cx="812" cy="2985941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7/11/2014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Ballot paper is a scrap of paper on which the list of candidates is printed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Elector is checked against the elector roll and a  ballot paper is allocated to him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The elector votes by marking the ballot paper with a rubber stamp on or near the candidate symbol whom he wants to vote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Then he folds the paper and inserts the ballot paper into the common ballot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Electronic Voting Machines</a:t>
            </a:r>
            <a:r>
              <a:rPr lang="en-IN" dirty="0" smtClean="0"/>
              <a:t> ("EVM") are being used in Indian State and General Elections to implement electronic voting in part from 1999 elections.</a:t>
            </a:r>
          </a:p>
          <a:p>
            <a:r>
              <a:rPr lang="en-IN" dirty="0" smtClean="0"/>
              <a:t>The EVMs reduce the time in both casting a vote and declaring the results compared to the old paper ballot system.</a:t>
            </a:r>
          </a:p>
          <a:p>
            <a:r>
              <a:rPr lang="en-IN" dirty="0" smtClean="0"/>
              <a:t>Disadvantage</a:t>
            </a:r>
          </a:p>
          <a:p>
            <a:pPr>
              <a:buNone/>
            </a:pPr>
            <a:r>
              <a:rPr lang="en-IN" dirty="0" smtClean="0"/>
              <a:t>    EVMs have been under a cloud of suspicion over their alleged tamparability  and security problems  during elections</a:t>
            </a:r>
          </a:p>
          <a:p>
            <a:r>
              <a:rPr lang="en-IN" dirty="0" smtClean="0"/>
              <a:t> An EVM can record a maximum of 3840 votes</a:t>
            </a:r>
          </a:p>
          <a:p>
            <a:r>
              <a:rPr lang="en-IN" dirty="0" smtClean="0"/>
              <a:t>An EVM can cater to a maximum of 64 candidates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Electronic Voting Machines</a:t>
            </a:r>
            <a:r>
              <a:rPr lang="en-IN" dirty="0" smtClean="0"/>
              <a:t> ("EVM") are being used in Indian State and General Elections to implement electronic voting in part from 1999 elections.</a:t>
            </a:r>
          </a:p>
          <a:p>
            <a:r>
              <a:rPr lang="en-IN" dirty="0" smtClean="0"/>
              <a:t>The EVMs reduce the time in both casting a vote and declaring the results compared to the old paper ballot system.</a:t>
            </a:r>
          </a:p>
          <a:p>
            <a:r>
              <a:rPr lang="en-IN" dirty="0" smtClean="0"/>
              <a:t>Disadvantage</a:t>
            </a:r>
          </a:p>
          <a:p>
            <a:pPr>
              <a:buNone/>
            </a:pPr>
            <a:r>
              <a:rPr lang="en-IN" dirty="0" smtClean="0"/>
              <a:t>    EVMs have been under a cloud of suspicion over their alleged tamparability  and security problems  during elections</a:t>
            </a:r>
          </a:p>
          <a:p>
            <a:r>
              <a:rPr lang="en-IN" dirty="0" smtClean="0"/>
              <a:t> An EVM can record a maximum of 3840 votes</a:t>
            </a:r>
          </a:p>
          <a:p>
            <a:r>
              <a:rPr lang="en-IN" dirty="0" smtClean="0"/>
              <a:t>An EVM can cater to a maximum of 64 candidates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06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 smtClean="0">
                <a:solidFill>
                  <a:schemeClr val="tx2">
                    <a:lumMod val="10000"/>
                  </a:schemeClr>
                </a:solidFill>
              </a:rPr>
              <a:t>Pros: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Increment of voting percentage.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Can be implemented with less budget.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Saves the time of voter.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Rigging can be controlled.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b="1" dirty="0" smtClean="0">
                <a:solidFill>
                  <a:schemeClr val="tx2">
                    <a:lumMod val="10000"/>
                  </a:schemeClr>
                </a:solidFill>
              </a:rPr>
              <a:t>Cons: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Every voter should have a mobile.</a:t>
            </a:r>
          </a:p>
          <a:p>
            <a:pPr marL="0" indent="0">
              <a:buNone/>
            </a:pPr>
            <a:endParaRPr lang="en-IN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98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85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1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AB13-A814-4E6C-AC54-2DD482789938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D219-C9BA-4FC9-A41A-982AC6F24C6C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1E7C-6CBC-46FE-8D21-04FD83FA0DCB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5440-AF27-4072-AB98-C2D4D2E1FD8C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C1C1-B826-4A98-A3C8-FE85299C67B3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A8B6-A144-4028-A12B-DF95AB3F6084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D533-3AA0-4CEE-BC39-3B3E5798A65A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CAB1-6FBA-403D-94ED-B28749FCC9E6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666FDB-D812-4DB8-B667-C07F31F44CE3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40E-225C-4DA7-ABEB-A071649635F1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339F-D09D-4889-BF3F-E70FD2FF8A5D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668-0E71-45B0-AF39-BE23F57BC4A5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79F-ED6A-46C7-B3C1-345C081553ED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4EF-34E3-41F5-B656-9EE5456875CE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5A62-90DB-44C4-97FA-8BE59DAF357E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0FF1-57F6-4527-A05F-1464CEB98822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976-10B5-44EC-9379-4564B806F3ED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FDF6-5C50-40E4-B8DE-8619134E1847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32-FC5D-4A07-B38C-59DF63448DA8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F4B-0534-4DBE-8BDB-9B0185C1F2C8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5211-85F0-4EBF-9313-6D7A4958C930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E4B-93F7-41F5-8FC8-3DB559BBD7B9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F0DC-77DA-4800-80FB-5E956BC232EF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8320-4D0C-4C70-8DC2-EFF255625849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7148-B53C-4F2C-94E4-7802D817B3CF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2E5E-2EB2-420E-BA6F-FCCB8E401C32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ED9F-2BF5-48A1-AE39-A450A05A30F2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658700E-67DB-435A-BA50-DBDB6BC501B5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0589-0BDE-4FC2-BAA9-719E66DC29F1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E12B-F9D2-4B28-8EC8-6C199F2823F5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A9C-52B7-42EF-A2DF-04D6DAED7018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28DF-C4F3-40F0-9C56-77281EEF4DA8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B068-1C8B-49A3-B99B-C4F3A0C69C1B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ACA4-892B-447B-A858-0E38D489BF38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45A6-BDC1-4C56-B28E-B4948A0D247C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7DC-EA1A-4BA3-A82E-4EB2E2C42F65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C9BB-8A58-4AC8-A3C6-0477DD778B69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96AE-CD90-437C-B6A1-5D671ECCBE9A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06F6-E0B4-4C64-B54A-B2EF8E8431E4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7A40-7D7F-444E-91E7-EBE95E52F671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2285-1DFA-44A7-91F8-89CA56F91345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47AE-8BF8-4CDD-9CEA-F4F0C3C47C4A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156-900F-470E-9697-A26E97B915EE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EAF4-062F-46A2-847C-EF8479C1852D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3178-B1FA-4E66-A770-CA3698075F4F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3AB0-C639-4F38-9926-52B9B747881E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AAEE24B-F217-4FE5-9255-288CAA435BE2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85-341B-4CDA-9346-2F98A5A191E1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D5AD-4EFB-4278-8FF1-38F282DC4B8D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1A7F-8CE7-4C5D-97F7-F9E69DFD93F4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F8D5-1A29-4D48-BE91-11968D7A132F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D152-1BC5-4766-BB0F-FDB9C9A9B878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8469-C4E3-4BB0-A1EB-666B53018384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AEAD-CDB1-4E72-BA12-50572A8AD104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907B-0031-461B-AF95-45608F06CEB6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5CC-1618-42D5-9C64-3904CBDD7494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C1-AB69-4D0C-85B5-E333DED9AD4F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0E4B-B2D8-434C-9209-C4ABCE5F9805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8768-C6C9-4A7E-90F2-5DF677CD3CE5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0F9-1277-4E95-A9F7-9E8F7D624873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C12E-4717-429A-A9A7-67BF586E6219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AD60-C69B-4FD3-BF1B-02744227E538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D1D-4F76-4EB3-9C14-6822CA0F3A1D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F51-3FC6-4C0B-82DB-B86D6057225F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9161A2B-7BDA-43AB-83A3-772F2DEF5ACA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9405-9B03-423E-B556-54193B3FF56F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CC0-F0F0-4806-9565-7A4CD7BE871D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C0A-650A-491A-A1B1-5261003296BC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C35D-1F8C-43D9-A6A8-F340927F0AF9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CD430-888D-4275-9E51-69B11A4E15B7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4691-76B3-45D2-909B-0558EB2DA8A5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82D8-2E1C-469A-BF53-87C9D29A3980}" type="datetime1">
              <a:rPr lang="en-US" smtClean="0"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Multi-way Voting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368" y="4423068"/>
            <a:ext cx="4240021" cy="1363583"/>
          </a:xfrm>
        </p:spPr>
        <p:txBody>
          <a:bodyPr>
            <a:noAutofit/>
          </a:bodyPr>
          <a:lstStyle/>
          <a:p>
            <a:pPr algn="l"/>
            <a:r>
              <a:rPr lang="en-IN" sz="2400" spc="3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UNDER THE </a:t>
            </a:r>
            <a:endParaRPr lang="en-IN" sz="2400" spc="300" dirty="0" smtClean="0"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  <a:p>
            <a:pPr algn="l"/>
            <a:r>
              <a:rPr lang="en-IN" sz="2400" spc="3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SUPERVISION </a:t>
            </a:r>
            <a:r>
              <a:rPr lang="en-IN" sz="2400" spc="3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OF:</a:t>
            </a:r>
          </a:p>
          <a:p>
            <a:pPr algn="l"/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Bhaskar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Adepu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9199" y="4423068"/>
            <a:ext cx="4408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Niharika </a:t>
            </a:r>
            <a:r>
              <a:rPr lang="en-IN" b="1" dirty="0" smtClean="0">
                <a:solidFill>
                  <a:schemeClr val="tx2">
                    <a:lumMod val="10000"/>
                  </a:schemeClr>
                </a:solidFill>
              </a:rPr>
              <a:t>Venishetty 11-1818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Koushik </a:t>
            </a:r>
            <a:r>
              <a:rPr lang="en-IN" b="1" dirty="0" smtClean="0">
                <a:solidFill>
                  <a:schemeClr val="tx2">
                    <a:lumMod val="10000"/>
                  </a:schemeClr>
                </a:solidFill>
              </a:rPr>
              <a:t>Nallani        11-1852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Koundinya </a:t>
            </a:r>
            <a:r>
              <a:rPr lang="en-IN" b="1" dirty="0" smtClean="0">
                <a:solidFill>
                  <a:schemeClr val="tx2">
                    <a:lumMod val="10000"/>
                  </a:schemeClr>
                </a:solidFill>
              </a:rPr>
              <a:t>Marka     11-1842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Sheshank </a:t>
            </a:r>
            <a:r>
              <a:rPr lang="en-IN" b="1" dirty="0" smtClean="0">
                <a:solidFill>
                  <a:schemeClr val="tx2">
                    <a:lumMod val="10000"/>
                  </a:schemeClr>
                </a:solidFill>
              </a:rPr>
              <a:t>Yadav       11-1839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Sai Harsha </a:t>
            </a:r>
            <a:r>
              <a:rPr lang="en-IN" b="1" dirty="0" smtClean="0">
                <a:solidFill>
                  <a:schemeClr val="tx2">
                    <a:lumMod val="10000"/>
                  </a:schemeClr>
                </a:solidFill>
              </a:rPr>
              <a:t>Kaja        11-1820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61" y="2811398"/>
            <a:ext cx="1470298" cy="12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Voting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18" y="2466109"/>
            <a:ext cx="96138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In Online Voting Voter login with his voter Id and password</a:t>
            </a:r>
            <a:r>
              <a:rPr lang="en-IN" sz="26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An e-Ballot will be displayed of his constituency</a:t>
            </a:r>
            <a:r>
              <a:rPr lang="en-IN" sz="26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The voter can select any one of the contestant to whom the voter is willing to vote</a:t>
            </a:r>
            <a:r>
              <a:rPr lang="en-IN" sz="26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IN" sz="2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93" y="753229"/>
            <a:ext cx="1594107" cy="11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4771" y="2369128"/>
            <a:ext cx="2424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>
                    <a:lumMod val="10000"/>
                  </a:schemeClr>
                </a:solidFill>
              </a:rPr>
              <a:t>Voting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tx2">
                    <a:lumMod val="10000"/>
                  </a:schemeClr>
                </a:solidFill>
              </a:rPr>
              <a:t>System</a:t>
            </a:r>
            <a:endParaRPr lang="en-IN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3671455" y="2892348"/>
            <a:ext cx="1815796" cy="1360997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5487251" y="2892348"/>
            <a:ext cx="1633985" cy="127787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0745" y="4253345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>
                    <a:lumMod val="10000"/>
                  </a:schemeClr>
                </a:solidFill>
              </a:rPr>
              <a:t>Ballot</a:t>
            </a:r>
            <a:endParaRPr lang="en-IN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9730" y="4170218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>
                    <a:lumMod val="10000"/>
                  </a:schemeClr>
                </a:solidFill>
              </a:rPr>
              <a:t>EVM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581934" cy="359931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It’s a scrap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effectLst/>
              </a:rPr>
              <a:t>of paper on which the list of candidates is 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printed.</a:t>
            </a:r>
          </a:p>
          <a:p>
            <a:endParaRPr lang="en-IN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The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effectLst/>
              </a:rPr>
              <a:t>elector votes 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by stamping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effectLst/>
              </a:rPr>
              <a:t>on 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contestant symbol.</a:t>
            </a:r>
          </a:p>
          <a:p>
            <a:endParaRPr lang="en-IN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Ballot is dropped in Ballot box.</a:t>
            </a:r>
            <a:endParaRPr lang="en-IN" dirty="0">
              <a:solidFill>
                <a:schemeClr val="tx2">
                  <a:lumMod val="10000"/>
                </a:schemeClr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82" y="2336873"/>
            <a:ext cx="4113077" cy="380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125" y="642715"/>
            <a:ext cx="1378549" cy="13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Electronic Voting Machine(EVM)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754624" cy="3599316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  <a:effectLst/>
              </a:rPr>
              <a:t>Electronic Voting Machines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effectLst/>
              </a:rPr>
              <a:t> ("EVM") are being used 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since 1999.</a:t>
            </a:r>
            <a:endParaRPr lang="en-IN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  <a:effectLst/>
              </a:rPr>
              <a:t>The elector votes by 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clasp the button against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effectLst/>
              </a:rPr>
              <a:t>contestant symbol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.</a:t>
            </a:r>
          </a:p>
          <a:p>
            <a:endParaRPr lang="en-IN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effectLst/>
              </a:rPr>
              <a:t>Disadvantage:</a:t>
            </a:r>
            <a:endParaRPr lang="en-IN" dirty="0">
              <a:solidFill>
                <a:schemeClr val="accent4">
                  <a:lumMod val="50000"/>
                </a:schemeClr>
              </a:solidFill>
              <a:effectLst/>
            </a:endParaRPr>
          </a:p>
          <a:p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EVMs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effectLst/>
              </a:rPr>
              <a:t>have been under a cloud of suspicion over their alleged 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tamper ability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effectLst/>
              </a:rPr>
              <a:t> and security problems  during 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elections.</a:t>
            </a:r>
            <a:endParaRPr lang="en-IN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An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effectLst/>
              </a:rPr>
              <a:t>EVM can record a maximum of 3840 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votes.</a:t>
            </a:r>
            <a:endParaRPr lang="en-IN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  <a:effectLst/>
              </a:rPr>
              <a:t>An EVM can cater to a maximum of 64 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effectLst/>
              </a:rPr>
              <a:t>candidates.</a:t>
            </a:r>
            <a:endParaRPr lang="en-IN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endParaRPr lang="en-IN" dirty="0">
              <a:solidFill>
                <a:schemeClr val="tx2">
                  <a:lumMod val="10000"/>
                </a:schemeClr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689" y="2729345"/>
            <a:ext cx="3778402" cy="24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4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Traditional </a:t>
            </a:r>
            <a:r>
              <a:rPr lang="en-IN" dirty="0" smtClean="0"/>
              <a:t>Vs </a:t>
            </a:r>
            <a:r>
              <a:rPr lang="en-IN" dirty="0"/>
              <a:t>Multi-way Voting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0321" y="2222684"/>
            <a:ext cx="4186387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Traditional</a:t>
            </a:r>
            <a:endParaRPr lang="en-IN" sz="3200" dirty="0">
              <a:solidFill>
                <a:schemeClr val="tx2">
                  <a:lumMod val="10000"/>
                </a:schemeClr>
              </a:solidFill>
              <a:effectLst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4294967295"/>
          </p:nvPr>
        </p:nvSpPr>
        <p:spPr>
          <a:xfrm>
            <a:off x="826520" y="3250964"/>
            <a:ext cx="4040188" cy="2820206"/>
          </a:xfrm>
          <a:prstGeom prst="rect">
            <a:avLst/>
          </a:prstGeom>
        </p:spPr>
        <p:txBody>
          <a:bodyPr/>
          <a:lstStyle/>
          <a:p>
            <a:r>
              <a:rPr lang="en-IN" sz="22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Takes time and human resources.</a:t>
            </a:r>
          </a:p>
          <a:p>
            <a:r>
              <a:rPr lang="en-IN" sz="22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Doesn’t  give an instant poll result.</a:t>
            </a:r>
          </a:p>
          <a:p>
            <a:r>
              <a:rPr lang="en-IN" sz="22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Hard to track who voted and who didn’t.</a:t>
            </a:r>
            <a:endParaRPr lang="en-IN" sz="2200" dirty="0">
              <a:solidFill>
                <a:schemeClr val="tx2">
                  <a:lumMod val="10000"/>
                </a:schemeClr>
              </a:solidFill>
              <a:effectLst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42068" y="2222684"/>
            <a:ext cx="4041775" cy="63976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Multi-way</a:t>
            </a:r>
            <a:endParaRPr lang="en-IN" sz="3200" dirty="0">
              <a:solidFill>
                <a:schemeClr val="tx2">
                  <a:lumMod val="10000"/>
                </a:schemeClr>
              </a:solidFill>
              <a:effectLst/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642068" y="3256832"/>
            <a:ext cx="4041775" cy="2814338"/>
          </a:xfrm>
          <a:prstGeom prst="rect">
            <a:avLst/>
          </a:prstGeom>
        </p:spPr>
        <p:txBody>
          <a:bodyPr/>
          <a:lstStyle/>
          <a:p>
            <a:r>
              <a:rPr lang="en-IN" sz="22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User convenience.</a:t>
            </a:r>
          </a:p>
          <a:p>
            <a:r>
              <a:rPr lang="en-IN" sz="22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Gives instant poll result.</a:t>
            </a:r>
          </a:p>
          <a:p>
            <a:r>
              <a:rPr lang="en-IN" sz="22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Easy to track who voted and who didn’t.</a:t>
            </a:r>
          </a:p>
          <a:p>
            <a:r>
              <a:rPr lang="en-IN" sz="2200" dirty="0" smtClean="0">
                <a:solidFill>
                  <a:schemeClr val="tx2">
                    <a:lumMod val="10000"/>
                  </a:schemeClr>
                </a:solidFill>
                <a:effectLst/>
              </a:rPr>
              <a:t>Saves valuable time</a:t>
            </a:r>
            <a:r>
              <a:rPr lang="en-IN" sz="2200" dirty="0">
                <a:solidFill>
                  <a:schemeClr val="tx2">
                    <a:lumMod val="10000"/>
                  </a:schemeClr>
                </a:solidFill>
                <a:effectLst/>
              </a:rPr>
              <a:t>.</a:t>
            </a:r>
            <a:endParaRPr lang="en-IN" sz="2200" dirty="0" smtClean="0">
              <a:solidFill>
                <a:schemeClr val="tx2">
                  <a:lumMod val="10000"/>
                </a:schemeClr>
              </a:solidFill>
              <a:effectLst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240740" y="2715904"/>
            <a:ext cx="27296" cy="3406996"/>
          </a:xfrm>
          <a:prstGeom prst="line">
            <a:avLst/>
          </a:prstGeom>
          <a:ln w="38100" cap="rnd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74" y="753228"/>
            <a:ext cx="1114117" cy="11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56" y="4677684"/>
            <a:ext cx="4875352" cy="69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93" y="2140526"/>
            <a:ext cx="4664235" cy="1749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3" y="2140526"/>
            <a:ext cx="2381582" cy="1905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005" y="591612"/>
            <a:ext cx="1596995" cy="14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Pros &amp; Cons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22903278"/>
              </p:ext>
            </p:extLst>
          </p:nvPr>
        </p:nvGraphicFramePr>
        <p:xfrm>
          <a:off x="1670381" y="1969476"/>
          <a:ext cx="8128000" cy="471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43" y="611671"/>
            <a:ext cx="1420886" cy="13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66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2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6" y="2162629"/>
            <a:ext cx="11756571" cy="4441371"/>
          </a:xfrm>
          <a:prstGeom prst="rect">
            <a:avLst/>
          </a:prstGeom>
          <a:effectLst>
            <a:glow rad="127000">
              <a:schemeClr val="accent1"/>
            </a:glow>
            <a:outerShdw blurRad="50800" dist="50800" dir="5400000" algn="ctr" rotWithShape="0">
              <a:schemeClr val="bg2">
                <a:alpha val="79000"/>
              </a:scheme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0321" y="2525486"/>
            <a:ext cx="686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2800" dirty="0">
                <a:solidFill>
                  <a:schemeClr val="tx2">
                    <a:lumMod val="10000"/>
                  </a:schemeClr>
                </a:solidFill>
              </a:rPr>
              <a:t>To increase percentage of voting in India</a:t>
            </a:r>
            <a:r>
              <a:rPr lang="en-IN" sz="28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68" y="684851"/>
            <a:ext cx="1470298" cy="12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80319" y="2565551"/>
            <a:ext cx="9613863" cy="305147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To implement </a:t>
            </a:r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</a:rPr>
              <a:t>Multi-Way 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V</a:t>
            </a:r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</a:rPr>
              <a:t>oting 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</a:rPr>
              <a:t>ystem 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for </a:t>
            </a:r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</a:rPr>
              <a:t>General  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Elections in </a:t>
            </a:r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</a:rPr>
              <a:t>India.</a:t>
            </a:r>
          </a:p>
          <a:p>
            <a:endParaRPr lang="en-IN" sz="32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In Voting System voter can cast his vote in any of the </a:t>
            </a:r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</a:rPr>
              <a:t>three 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ways</a:t>
            </a:r>
            <a:r>
              <a:rPr lang="en-IN" sz="32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IN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019" y="684851"/>
            <a:ext cx="1470298" cy="12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178622" y="2441267"/>
            <a:ext cx="4098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>
                    <a:lumMod val="10000"/>
                  </a:schemeClr>
                </a:solidFill>
              </a:rPr>
              <a:t>Multi-way Voting System</a:t>
            </a:r>
            <a:endParaRPr lang="en-IN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3200676" y="2964487"/>
            <a:ext cx="3027193" cy="127787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6227869" y="2964487"/>
            <a:ext cx="0" cy="127787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6227869" y="2964487"/>
            <a:ext cx="3234786" cy="127787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0780" y="4376410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tx2">
                    <a:lumMod val="10000"/>
                  </a:schemeClr>
                </a:solidFill>
              </a:rPr>
              <a:t>Missed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tx2">
                    <a:lumMod val="10000"/>
                  </a:schemeClr>
                </a:solidFill>
              </a:rPr>
              <a:t>Call</a:t>
            </a:r>
            <a:endParaRPr lang="en-IN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9287" y="437641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>
                    <a:lumMod val="10000"/>
                  </a:schemeClr>
                </a:solidFill>
              </a:rPr>
              <a:t>IVRS</a:t>
            </a:r>
            <a:endParaRPr lang="en-IN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63891" y="437641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>
                    <a:lumMod val="10000"/>
                  </a:schemeClr>
                </a:solidFill>
              </a:rPr>
              <a:t>Online</a:t>
            </a:r>
            <a:endParaRPr lang="en-IN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28" y="684851"/>
            <a:ext cx="1470298" cy="12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Missed Call Voting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64" y="2515346"/>
            <a:ext cx="1878693" cy="18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Missed Call Voting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19" y="2628226"/>
            <a:ext cx="9613863" cy="2691919"/>
          </a:xfrm>
        </p:spPr>
        <p:txBody>
          <a:bodyPr>
            <a:normAutofit/>
          </a:bodyPr>
          <a:lstStyle/>
          <a:p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In Missed Call Voting System we assign a unique Toll-Free number</a:t>
            </a:r>
          </a:p>
          <a:p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Voter can give a missed call to one of the Toll-free numbers</a:t>
            </a:r>
          </a:p>
          <a:p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Counting process is done automatically on the basis of number of missed calls</a:t>
            </a:r>
            <a:r>
              <a:rPr lang="en-IN" sz="26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IN" sz="2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510" y="653297"/>
            <a:ext cx="1280799" cy="1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617595"/>
            <a:ext cx="8144134" cy="1373070"/>
          </a:xfrm>
        </p:spPr>
        <p:txBody>
          <a:bodyPr/>
          <a:lstStyle/>
          <a:p>
            <a:r>
              <a:rPr lang="en-IN" sz="5000" dirty="0"/>
              <a:t>Interactive voice response</a:t>
            </a:r>
            <a:endParaRPr lang="en-US" sz="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93" y="2962613"/>
            <a:ext cx="1669753" cy="12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Voice Response System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319" y="2445327"/>
            <a:ext cx="96138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In IVRS Voting System each constituency will be given a toll-free number</a:t>
            </a:r>
            <a:r>
              <a:rPr lang="en-IN" sz="26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Voter can listen to the list of contestants through IVR</a:t>
            </a:r>
            <a:r>
              <a:rPr lang="en-IN" sz="26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2">
                    <a:lumMod val="10000"/>
                  </a:schemeClr>
                </a:solidFill>
              </a:rPr>
              <a:t>Voter can select the respective number to whom he/she  wants to vote.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73" y="737676"/>
            <a:ext cx="1607127" cy="11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Voting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74" y="2833503"/>
            <a:ext cx="1594107" cy="11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455</Words>
  <Application>Microsoft Office PowerPoint</Application>
  <PresentationFormat>Widescreen</PresentationFormat>
  <Paragraphs>113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Trebuchet MS</vt:lpstr>
      <vt:lpstr>Berlin</vt:lpstr>
      <vt:lpstr>1_Berlin</vt:lpstr>
      <vt:lpstr>2_Berlin</vt:lpstr>
      <vt:lpstr>3_Berlin</vt:lpstr>
      <vt:lpstr>Multi-way Voting System</vt:lpstr>
      <vt:lpstr>Objective</vt:lpstr>
      <vt:lpstr>Project Description</vt:lpstr>
      <vt:lpstr>Project Description</vt:lpstr>
      <vt:lpstr>Missed Call Voting</vt:lpstr>
      <vt:lpstr>Missed Call Voting</vt:lpstr>
      <vt:lpstr>Interactive voice response</vt:lpstr>
      <vt:lpstr>Interactive Voice Response System</vt:lpstr>
      <vt:lpstr>Online Voting System</vt:lpstr>
      <vt:lpstr>Online Voting System</vt:lpstr>
      <vt:lpstr>Traditional Methods</vt:lpstr>
      <vt:lpstr>Ballot</vt:lpstr>
      <vt:lpstr>Electronic Voting Machine(EVM)</vt:lpstr>
      <vt:lpstr>Traditional Vs Multi-way Voting</vt:lpstr>
      <vt:lpstr>Technology</vt:lpstr>
      <vt:lpstr>Pros &amp; Cons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koushik nallani</dc:creator>
  <cp:lastModifiedBy>koushik nallani</cp:lastModifiedBy>
  <cp:revision>32</cp:revision>
  <dcterms:created xsi:type="dcterms:W3CDTF">2014-04-17T23:07:25Z</dcterms:created>
  <dcterms:modified xsi:type="dcterms:W3CDTF">2014-07-11T08:31:55Z</dcterms:modified>
</cp:coreProperties>
</file>