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8" r:id="rId1"/>
  </p:sldMasterIdLst>
  <p:notesMasterIdLst>
    <p:notesMasterId r:id="rId16"/>
  </p:notesMasterIdLst>
  <p:sldIdLst>
    <p:sldId id="256" r:id="rId2"/>
    <p:sldId id="257" r:id="rId3"/>
    <p:sldId id="267" r:id="rId4"/>
    <p:sldId id="268" r:id="rId5"/>
    <p:sldId id="269" r:id="rId6"/>
    <p:sldId id="270" r:id="rId7"/>
    <p:sldId id="271" r:id="rId8"/>
    <p:sldId id="259" r:id="rId9"/>
    <p:sldId id="260" r:id="rId10"/>
    <p:sldId id="263" r:id="rId11"/>
    <p:sldId id="264" r:id="rId12"/>
    <p:sldId id="261" r:id="rId13"/>
    <p:sldId id="265" r:id="rId14"/>
    <p:sldId id="266" r:id="rId15"/>
  </p:sldIdLst>
  <p:sldSz cx="9144000" cy="5143500" type="screen16x9"/>
  <p:notesSz cx="6858000" cy="9144000"/>
  <p:embeddedFontLst>
    <p:embeddedFont>
      <p:font typeface="Trebuchet MS" panose="020B0603020202020204" pitchFamily="34" charset="0"/>
      <p:regular r:id="rId17"/>
      <p:bold r:id="rId18"/>
      <p:italic r:id="rId19"/>
      <p:boldItalic r:id="rId20"/>
    </p:embeddedFont>
    <p:embeddedFont>
      <p:font typeface="Wingdings 3" panose="05040102010807070707" pitchFamily="18" charset="2"/>
      <p:regular r:id="rId2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E584E98-F22C-4E6F-8C55-6CFEC2229C57}">
  <a:tblStyle styleId="{2E584E98-F22C-4E6F-8C55-6CFEC2229C57}"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1408"/>
  </p:normalViewPr>
  <p:slideViewPr>
    <p:cSldViewPr snapToGrid="0">
      <p:cViewPr varScale="1">
        <p:scale>
          <a:sx n="89" d="100"/>
          <a:sy n="89" d="100"/>
        </p:scale>
        <p:origin x="1282"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516fb96b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516fb96b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r>
              <a:rPr lang="en-GB" b="1" dirty="0"/>
              <a:t>Prompts to try:</a:t>
            </a:r>
            <a:endParaRPr lang="en-GB" dirty="0"/>
          </a:p>
          <a:p>
            <a:pPr>
              <a:buFont typeface="Arial" panose="020B0604020202020204" pitchFamily="34" charset="0"/>
              <a:buChar char="•"/>
            </a:pPr>
            <a:r>
              <a:rPr lang="en-GB" dirty="0"/>
              <a:t>List 3–5 key customer attributes that would be most predictive for collections decision-making, and explain why each one matters.</a:t>
            </a:r>
          </a:p>
          <a:p>
            <a:pPr>
              <a:buFont typeface="Arial" panose="020B0604020202020204" pitchFamily="34" charset="0"/>
              <a:buChar char="•"/>
            </a:pPr>
            <a:r>
              <a:rPr lang="en-GB" dirty="0"/>
              <a:t>Suggest examples of business rules and AI-driven actions the system could use at different risk levels (e.g., low, medium, high risk).</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GB" dirty="0"/>
              <a:t>Create a rough sketch or step-by-step description of how customer data flows through the system </a:t>
            </a:r>
            <a:r>
              <a:rPr lang="en-GB" dirty="0" err="1"/>
              <a:t>froGenerate</a:t>
            </a:r>
            <a:r>
              <a:rPr lang="en-GB" dirty="0"/>
              <a:t> a simple outline for an AI collections system workflow, including inputs, decision logic, action triggers, and learning loop.</a:t>
            </a:r>
          </a:p>
          <a:p>
            <a:pPr>
              <a:buFont typeface="Arial" panose="020B0604020202020204" pitchFamily="34" charset="0"/>
              <a:buChar char="•"/>
            </a:pPr>
            <a:r>
              <a:rPr lang="en-GB" dirty="0"/>
              <a:t>m intake to action.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16fb96bf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16fb96bf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r>
              <a:rPr lang="en-GB" b="1" dirty="0"/>
              <a:t>Prompts to try:</a:t>
            </a:r>
            <a:endParaRPr lang="en-GB" dirty="0"/>
          </a:p>
          <a:p>
            <a:pPr>
              <a:buFont typeface="Arial" panose="020B0604020202020204" pitchFamily="34" charset="0"/>
              <a:buChar char="•"/>
            </a:pPr>
            <a:r>
              <a:rPr lang="en-GB" dirty="0"/>
              <a:t>Explain how agentic AI could automate financial collections while keeping humans in critical decision points.</a:t>
            </a:r>
          </a:p>
          <a:p>
            <a:pPr>
              <a:buFont typeface="Arial" panose="020B0604020202020204" pitchFamily="34" charset="0"/>
              <a:buChar char="•"/>
            </a:pPr>
            <a:r>
              <a:rPr lang="en-GB" dirty="0"/>
              <a:t>List 3–5 examples of collection actions, and classify each as best suited for full automation or requiring human oversight, with a brief reason why.</a:t>
            </a:r>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16fb96bf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16fb96bf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r>
              <a:rPr lang="en-GB" b="1" dirty="0"/>
              <a:t>Prompts to try:</a:t>
            </a:r>
            <a:endParaRPr lang="en-GB" dirty="0"/>
          </a:p>
          <a:p>
            <a:pPr>
              <a:buFont typeface="Arial" panose="020B0604020202020204" pitchFamily="34" charset="0"/>
              <a:buChar char="•"/>
            </a:pPr>
            <a:r>
              <a:rPr lang="en-GB" dirty="0"/>
              <a:t>List key fairness, transparency, and compliance practices to build into an AI-powered credit collections system.</a:t>
            </a:r>
          </a:p>
          <a:p>
            <a:pPr>
              <a:buFont typeface="Arial" panose="020B0604020202020204" pitchFamily="34" charset="0"/>
              <a:buChar char="•"/>
            </a:pPr>
            <a:r>
              <a:rPr lang="en-GB" dirty="0"/>
              <a:t>Suggest specific ways to monitor and audit the system over time to ensure it stays fair, compliant, and effective.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16fb96bfd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16fb96bfd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r>
              <a:rPr lang="en-GB" b="1" dirty="0"/>
              <a:t>Prompts to try:</a:t>
            </a:r>
            <a:endParaRPr lang="en-GB" dirty="0"/>
          </a:p>
          <a:p>
            <a:pPr>
              <a:buFont typeface="Arial" panose="020B0604020202020204" pitchFamily="34" charset="0"/>
              <a:buChar char="•"/>
            </a:pPr>
            <a:r>
              <a:rPr lang="en-GB" dirty="0"/>
              <a:t>Suggest KPIs for an AI-powered collections strategy that balances business outcomes with customer fairness.</a:t>
            </a:r>
          </a:p>
          <a:p>
            <a:pPr>
              <a:buFont typeface="Arial" panose="020B0604020202020204" pitchFamily="34" charset="0"/>
              <a:buChar char="•"/>
            </a:pPr>
            <a:r>
              <a:rPr lang="en-GB" dirty="0"/>
              <a:t>Describe 2–3 ways an AI collections system could improve both operational efficiency and customer experience.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74738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0806451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1919854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2897328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6239162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3576029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0367537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8/22/2025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8588457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6482306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0"/>
        <p:cNvGrpSpPr/>
        <p:nvPr/>
      </p:nvGrpSpPr>
      <p:grpSpPr>
        <a:xfrm>
          <a:off x="0" y="0"/>
          <a:ext cx="0" cy="0"/>
          <a:chOff x="0" y="0"/>
          <a:chExt cx="0" cy="0"/>
        </a:xfrm>
      </p:grpSpPr>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2583158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646745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8977894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962027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8/22/2025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5286594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8/22/2025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8472097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8/22/2025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2868069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8/22/2025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1834738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8/22/2025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884384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381806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smtClean="0"/>
              <a:pPr/>
              <a:t>8/22/2025</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75106293"/>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 id="2147483716" r:id="rId18"/>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3000" b="1" dirty="0"/>
              <a:t>AI-Powered Collections Strategy</a:t>
            </a:r>
            <a:endParaRPr sz="3000" dirty="0"/>
          </a:p>
        </p:txBody>
      </p:sp>
      <p:sp>
        <p:nvSpPr>
          <p:cNvPr id="64" name="Google Shape;64;p13"/>
          <p:cNvSpPr txBox="1">
            <a:spLocks noGrp="1"/>
          </p:cNvSpPr>
          <p:nvPr>
            <p:ph type="subTitle" idx="1"/>
          </p:nvPr>
        </p:nvSpPr>
        <p:spPr>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Leveraging Agentic AI for Scalable, Fair, and Effective Debt Management at Geldium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1DE39-F1C9-0222-9100-7FF77DBAF8BE}"/>
              </a:ext>
            </a:extLst>
          </p:cNvPr>
          <p:cNvSpPr>
            <a:spLocks noGrp="1"/>
          </p:cNvSpPr>
          <p:nvPr>
            <p:ph type="title"/>
          </p:nvPr>
        </p:nvSpPr>
        <p:spPr>
          <a:xfrm>
            <a:off x="387900" y="302750"/>
            <a:ext cx="3649262" cy="361484"/>
          </a:xfrm>
        </p:spPr>
        <p:txBody>
          <a:bodyPr>
            <a:noAutofit/>
          </a:bodyPr>
          <a:lstStyle/>
          <a:p>
            <a:r>
              <a:rPr lang="en-US" sz="2000" dirty="0"/>
              <a:t>Explainability</a:t>
            </a:r>
          </a:p>
        </p:txBody>
      </p:sp>
      <p:sp>
        <p:nvSpPr>
          <p:cNvPr id="3" name="Text Placeholder 2">
            <a:extLst>
              <a:ext uri="{FF2B5EF4-FFF2-40B4-BE49-F238E27FC236}">
                <a16:creationId xmlns:a16="http://schemas.microsoft.com/office/drawing/2014/main" id="{37FD588D-80DD-5753-DFB1-270FA2118FD0}"/>
              </a:ext>
            </a:extLst>
          </p:cNvPr>
          <p:cNvSpPr>
            <a:spLocks noGrp="1"/>
          </p:cNvSpPr>
          <p:nvPr>
            <p:ph type="body" idx="1"/>
          </p:nvPr>
        </p:nvSpPr>
        <p:spPr>
          <a:xfrm>
            <a:off x="387900" y="741677"/>
            <a:ext cx="8549066" cy="4218512"/>
          </a:xfrm>
        </p:spPr>
        <p:txBody>
          <a:bodyPr/>
          <a:lstStyle/>
          <a:p>
            <a:pPr algn="just"/>
            <a:r>
              <a:rPr lang="en-US" sz="1200" dirty="0"/>
              <a:t>Explaining a complex model's predictions to a non-technical audience is crucial for trust. Instead of focusing on the algorithm itself, we will use a plain-language approach.</a:t>
            </a:r>
          </a:p>
          <a:p>
            <a:pPr algn="just"/>
            <a:endParaRPr lang="en-US" sz="1200" dirty="0"/>
          </a:p>
          <a:p>
            <a:pPr algn="just"/>
            <a:r>
              <a:rPr lang="en-US" sz="1200" b="1" dirty="0"/>
              <a:t>Human-Readable Insights</a:t>
            </a:r>
            <a:r>
              <a:rPr lang="en-US" sz="1200" dirty="0"/>
              <a:t>: For each flagged customer, the system will generate a simple summary of the top three reasons for the risk score. For example, "High-Risk due to: 1. Credit utilization at 95%, 2. Three missed payments in the last six months, 3. Low credit score of 450.“</a:t>
            </a:r>
          </a:p>
          <a:p>
            <a:pPr algn="just"/>
            <a:endParaRPr lang="en-US" sz="1200" dirty="0"/>
          </a:p>
          <a:p>
            <a:pPr algn="just"/>
            <a:r>
              <a:rPr lang="en-US" sz="1200" b="1" dirty="0"/>
              <a:t>Actionable Recommendations</a:t>
            </a:r>
            <a:r>
              <a:rPr lang="en-US" sz="1200" dirty="0"/>
              <a:t>: The explanation will be tied to a clear recommendation, like "Recommend offering financial counseling resources." This empowers human agents to have more productive conversations with customers.</a:t>
            </a:r>
          </a:p>
          <a:p>
            <a:endParaRPr lang="en-US" dirty="0"/>
          </a:p>
        </p:txBody>
      </p:sp>
    </p:spTree>
    <p:extLst>
      <p:ext uri="{BB962C8B-B14F-4D97-AF65-F5344CB8AC3E}">
        <p14:creationId xmlns:p14="http://schemas.microsoft.com/office/powerpoint/2010/main" val="1122637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16127-5238-B86F-FD24-9A5219A13CD6}"/>
              </a:ext>
            </a:extLst>
          </p:cNvPr>
          <p:cNvSpPr>
            <a:spLocks noGrp="1"/>
          </p:cNvSpPr>
          <p:nvPr>
            <p:ph type="title"/>
          </p:nvPr>
        </p:nvSpPr>
        <p:spPr>
          <a:xfrm>
            <a:off x="387900" y="458025"/>
            <a:ext cx="3502613" cy="197583"/>
          </a:xfrm>
        </p:spPr>
        <p:txBody>
          <a:bodyPr>
            <a:normAutofit fontScale="90000"/>
          </a:bodyPr>
          <a:lstStyle/>
          <a:p>
            <a:r>
              <a:rPr lang="en-US" dirty="0"/>
              <a:t>Responsible AI Use</a:t>
            </a:r>
          </a:p>
        </p:txBody>
      </p:sp>
      <p:sp>
        <p:nvSpPr>
          <p:cNvPr id="3" name="Text Placeholder 2">
            <a:extLst>
              <a:ext uri="{FF2B5EF4-FFF2-40B4-BE49-F238E27FC236}">
                <a16:creationId xmlns:a16="http://schemas.microsoft.com/office/drawing/2014/main" id="{312F9600-AAC9-9736-5630-E444AD557D89}"/>
              </a:ext>
            </a:extLst>
          </p:cNvPr>
          <p:cNvSpPr>
            <a:spLocks noGrp="1"/>
          </p:cNvSpPr>
          <p:nvPr>
            <p:ph type="body" idx="1"/>
          </p:nvPr>
        </p:nvSpPr>
        <p:spPr>
          <a:xfrm>
            <a:off x="198408" y="655608"/>
            <a:ext cx="8660920" cy="4029867"/>
          </a:xfrm>
        </p:spPr>
        <p:txBody>
          <a:bodyPr>
            <a:normAutofit/>
          </a:bodyPr>
          <a:lstStyle/>
          <a:p>
            <a:r>
              <a:rPr lang="en-US" dirty="0"/>
              <a:t>Our system is designed to promote responsible financial decision-making by acting as a partner, not a dictator.</a:t>
            </a:r>
          </a:p>
          <a:p>
            <a:endParaRPr lang="en-US" dirty="0"/>
          </a:p>
          <a:p>
            <a:r>
              <a:rPr lang="en-US" b="1" dirty="0"/>
              <a:t>Human-in-the-Loop</a:t>
            </a:r>
            <a:r>
              <a:rPr lang="en-US" dirty="0"/>
              <a:t>: The AI is a decision-support tool. The final decision to take a specific action, especially for high-risk customers, remains with a human collections agent who can exercise empathy and judgment.</a:t>
            </a:r>
          </a:p>
          <a:p>
            <a:endParaRPr lang="en-US" dirty="0"/>
          </a:p>
          <a:p>
            <a:r>
              <a:rPr lang="en-US" b="1" dirty="0"/>
              <a:t>Transparency</a:t>
            </a:r>
            <a:r>
              <a:rPr lang="en-US" dirty="0"/>
              <a:t>: The system's logic is transparent, allowing for audits and ensuring accountability. This prevents the "black box" problem often associated with complex AI models.</a:t>
            </a:r>
          </a:p>
          <a:p>
            <a:endParaRPr lang="en-US" dirty="0"/>
          </a:p>
          <a:p>
            <a:r>
              <a:rPr lang="en-US" b="1" dirty="0"/>
              <a:t>Focus on Prevention</a:t>
            </a:r>
            <a:r>
              <a:rPr lang="en-US" dirty="0"/>
              <a:t>: By identifying risk early, we can offer help before a customer falls into a deeper cycle of debt, aligning our business goals with our customers' financial well-being.</a:t>
            </a:r>
          </a:p>
        </p:txBody>
      </p:sp>
    </p:spTree>
    <p:extLst>
      <p:ext uri="{BB962C8B-B14F-4D97-AF65-F5344CB8AC3E}">
        <p14:creationId xmlns:p14="http://schemas.microsoft.com/office/powerpoint/2010/main" val="1110633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387901" y="199232"/>
            <a:ext cx="4468772" cy="39599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dirty="0"/>
              <a:t>Expected Business Impact</a:t>
            </a:r>
            <a:endParaRPr sz="2000" dirty="0"/>
          </a:p>
        </p:txBody>
      </p:sp>
      <p:sp>
        <p:nvSpPr>
          <p:cNvPr id="95" name="Google Shape;95;p18"/>
          <p:cNvSpPr txBox="1">
            <a:spLocks noGrp="1"/>
          </p:cNvSpPr>
          <p:nvPr>
            <p:ph type="body" idx="1"/>
          </p:nvPr>
        </p:nvSpPr>
        <p:spPr>
          <a:xfrm>
            <a:off x="387898" y="595223"/>
            <a:ext cx="8583573" cy="4157932"/>
          </a:xfrm>
          <a:prstGeom prst="rect">
            <a:avLst/>
          </a:prstGeom>
        </p:spPr>
        <p:txBody>
          <a:bodyPr spcFirstLastPara="1" wrap="square" lIns="91425" tIns="91425" rIns="91425" bIns="91425" anchor="t" anchorCtr="0">
            <a:noAutofit/>
          </a:bodyPr>
          <a:lstStyle/>
          <a:p>
            <a:r>
              <a:rPr lang="en-US" sz="1400" dirty="0"/>
              <a:t>Our AI-powered collections system is designed to deliver significant, measurable improvements to </a:t>
            </a:r>
            <a:r>
              <a:rPr lang="en-US" sz="1400" dirty="0" err="1"/>
              <a:t>Geldium's</a:t>
            </a:r>
            <a:r>
              <a:rPr lang="en-US" sz="1400" dirty="0"/>
              <a:t> financial health and operational efficiency.</a:t>
            </a:r>
          </a:p>
          <a:p>
            <a:endParaRPr lang="en-US" sz="1400" dirty="0"/>
          </a:p>
          <a:p>
            <a:r>
              <a:rPr lang="en-US" sz="1400" b="1" dirty="0"/>
              <a:t>Reduced Delinquency Rates</a:t>
            </a:r>
            <a:r>
              <a:rPr lang="en-US" sz="1400" dirty="0"/>
              <a:t>: By proactively identifying and engaging at-risk customers, we expect to see a </a:t>
            </a:r>
            <a:r>
              <a:rPr lang="en-US" sz="1400" b="1" dirty="0"/>
              <a:t>15% reduction in delinquency rates</a:t>
            </a:r>
            <a:r>
              <a:rPr lang="en-US" sz="1400" dirty="0"/>
              <a:t> within the targeted high-risk segments. Early intervention prevents accounts from escalating to charge-off, directly impacting the bottom line.</a:t>
            </a:r>
          </a:p>
          <a:p>
            <a:endParaRPr lang="en-US" sz="1400" dirty="0"/>
          </a:p>
          <a:p>
            <a:r>
              <a:rPr lang="en-US" sz="1400" b="1" dirty="0"/>
              <a:t>Increased Repayment Rates</a:t>
            </a:r>
            <a:r>
              <a:rPr lang="en-US" sz="1400" dirty="0"/>
              <a:t>: Personalized and timely interventions, coupled with convenient self-service options, will lead to higher repayment rates. Customers are more likely to honor their commitments when offered support and flexible solutions before a crisis.</a:t>
            </a:r>
          </a:p>
          <a:p>
            <a:endParaRPr lang="en-US" sz="1400" dirty="0"/>
          </a:p>
          <a:p>
            <a:r>
              <a:rPr lang="en-US" sz="1400" b="1" dirty="0"/>
              <a:t>Significant Cost Savings</a:t>
            </a:r>
            <a:r>
              <a:rPr lang="en-US" sz="1400" dirty="0"/>
              <a:t>: Automating routine communications and intelligently prioritizing human agent efforts will drastically reduce operational costs associated with traditional, reactive collections. This includes savings on manual outreach, processing late payments, and managing escalated delinquent accounts.</a:t>
            </a:r>
          </a:p>
          <a:p>
            <a:pPr>
              <a:buNone/>
            </a:pPr>
            <a:endParaRPr lang="en-GB" sz="1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3B277-0501-2974-07C5-4AB64BF1CE0C}"/>
              </a:ext>
            </a:extLst>
          </p:cNvPr>
          <p:cNvSpPr>
            <a:spLocks noGrp="1"/>
          </p:cNvSpPr>
          <p:nvPr>
            <p:ph type="title"/>
          </p:nvPr>
        </p:nvSpPr>
        <p:spPr>
          <a:xfrm>
            <a:off x="258504" y="231726"/>
            <a:ext cx="8074613" cy="622289"/>
          </a:xfrm>
        </p:spPr>
        <p:txBody>
          <a:bodyPr>
            <a:normAutofit/>
          </a:bodyPr>
          <a:lstStyle/>
          <a:p>
            <a:r>
              <a:rPr lang="en-US" sz="2000" dirty="0"/>
              <a:t>Customer &amp; Strategic Outcomes: Building Trust and Future-Proofing</a:t>
            </a:r>
          </a:p>
        </p:txBody>
      </p:sp>
      <p:sp>
        <p:nvSpPr>
          <p:cNvPr id="3" name="Text Placeholder 2">
            <a:extLst>
              <a:ext uri="{FF2B5EF4-FFF2-40B4-BE49-F238E27FC236}">
                <a16:creationId xmlns:a16="http://schemas.microsoft.com/office/drawing/2014/main" id="{926FCAB0-88C8-CA4A-AE0E-5C9C2F25BD21}"/>
              </a:ext>
            </a:extLst>
          </p:cNvPr>
          <p:cNvSpPr>
            <a:spLocks noGrp="1"/>
          </p:cNvSpPr>
          <p:nvPr>
            <p:ph type="body" idx="1"/>
          </p:nvPr>
        </p:nvSpPr>
        <p:spPr>
          <a:xfrm>
            <a:off x="258504" y="1032300"/>
            <a:ext cx="8368200" cy="3078900"/>
          </a:xfrm>
        </p:spPr>
        <p:txBody>
          <a:bodyPr>
            <a:normAutofit lnSpcReduction="10000"/>
          </a:bodyPr>
          <a:lstStyle/>
          <a:p>
            <a:r>
              <a:rPr lang="en-US" dirty="0"/>
              <a:t>Beyond financial metrics, the AI system will enhance </a:t>
            </a:r>
            <a:r>
              <a:rPr lang="en-US" dirty="0" err="1"/>
              <a:t>Geldium's</a:t>
            </a:r>
            <a:r>
              <a:rPr lang="en-US" dirty="0"/>
              <a:t> brand reputation and strategic capabilities, fostering stronger customer relationships.</a:t>
            </a:r>
          </a:p>
          <a:p>
            <a:endParaRPr lang="en-US" dirty="0"/>
          </a:p>
          <a:p>
            <a:r>
              <a:rPr lang="en-US" b="1" dirty="0"/>
              <a:t>Improved Customer Trust and Loyalty</a:t>
            </a:r>
            <a:r>
              <a:rPr lang="en-US" dirty="0"/>
              <a:t>: Proactive, empathetic engagement builds trust. By offering support and solutions before a problem escalates, we demonstrate a commitment to our customers' financial well-being, leading to increased loyalty and positive brand perception.</a:t>
            </a:r>
          </a:p>
          <a:p>
            <a:endParaRPr lang="en-US" dirty="0"/>
          </a:p>
          <a:p>
            <a:r>
              <a:rPr lang="en-US" b="1" dirty="0"/>
              <a:t>Enhanced Fairness and Transparency</a:t>
            </a:r>
            <a:r>
              <a:rPr lang="en-US" dirty="0"/>
              <a:t>: Our system is built with ethical AI principles, actively mitigating bias and ensuring transparency in its predictions. This commitment to fairness protects vulnerable customer segments and reinforces </a:t>
            </a:r>
            <a:r>
              <a:rPr lang="en-US" dirty="0" err="1"/>
              <a:t>Geldium's</a:t>
            </a:r>
            <a:r>
              <a:rPr lang="en-US" dirty="0"/>
              <a:t> responsible lending practices.</a:t>
            </a:r>
          </a:p>
          <a:p>
            <a:endParaRPr lang="en-US" dirty="0"/>
          </a:p>
          <a:p>
            <a:r>
              <a:rPr lang="en-US" b="1" dirty="0"/>
              <a:t>Increased Scalability and Adaptability</a:t>
            </a:r>
            <a:r>
              <a:rPr lang="en-US" dirty="0"/>
              <a:t>: The automated nature of the system allows </a:t>
            </a:r>
            <a:r>
              <a:rPr lang="en-US" dirty="0" err="1"/>
              <a:t>Geldium</a:t>
            </a:r>
            <a:r>
              <a:rPr lang="en-US" dirty="0"/>
              <a:t> to scale its collections efforts efficiently without a proportional increase in human resources. Furthermore, the continuous learning loop enables the system to adapt quickly to changing economic conditions or customer behaviors, ensuring long-term effectiveness.</a:t>
            </a:r>
          </a:p>
          <a:p>
            <a:endParaRPr lang="en-US" dirty="0"/>
          </a:p>
        </p:txBody>
      </p:sp>
    </p:spTree>
    <p:extLst>
      <p:ext uri="{BB962C8B-B14F-4D97-AF65-F5344CB8AC3E}">
        <p14:creationId xmlns:p14="http://schemas.microsoft.com/office/powerpoint/2010/main" val="789965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69D1F6-683E-E8AC-7377-022C37E615E2}"/>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051922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87900" y="108323"/>
            <a:ext cx="3200689" cy="495526"/>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2000" dirty="0"/>
              <a:t>How the System Works</a:t>
            </a:r>
            <a:endParaRPr sz="2000" dirty="0"/>
          </a:p>
        </p:txBody>
      </p:sp>
      <p:sp>
        <p:nvSpPr>
          <p:cNvPr id="70" name="Google Shape;70;p14"/>
          <p:cNvSpPr txBox="1">
            <a:spLocks noGrp="1"/>
          </p:cNvSpPr>
          <p:nvPr>
            <p:ph type="body" idx="1"/>
          </p:nvPr>
        </p:nvSpPr>
        <p:spPr>
          <a:xfrm>
            <a:off x="271587" y="603849"/>
            <a:ext cx="8600825" cy="3548002"/>
          </a:xfrm>
          <a:prstGeom prst="rect">
            <a:avLst/>
          </a:prstGeom>
        </p:spPr>
        <p:txBody>
          <a:bodyPr spcFirstLastPara="1" wrap="square" lIns="91425" tIns="91425" rIns="91425" bIns="91425" anchor="t" anchorCtr="0">
            <a:noAutofit/>
          </a:bodyPr>
          <a:lstStyle/>
          <a:p>
            <a:pPr marL="114300" indent="0">
              <a:buNone/>
            </a:pPr>
            <a:r>
              <a:rPr lang="en-US" sz="1200" dirty="0"/>
              <a:t>Our AI-powered collections system operates on a continuous, four-part feedback loop designed to identify, engage, and learn from customer behavior. This proactive approach allows us to intervene before a payment is missed, preventing delinquency and improving customer outcomes.</a:t>
            </a:r>
          </a:p>
          <a:p>
            <a:pPr marL="114300" indent="0">
              <a:buNone/>
            </a:pPr>
            <a:endParaRPr lang="en-US" sz="1200" dirty="0"/>
          </a:p>
          <a:p>
            <a:r>
              <a:rPr lang="en-US" sz="1200" b="1" dirty="0"/>
              <a:t>	Data Ingestion &amp; Prediction</a:t>
            </a:r>
            <a:r>
              <a:rPr lang="en-US" sz="1200" dirty="0"/>
              <a:t>: The system pulls real-time customer data, including credit utilization and payment 	history. The predictive model then analyzes this data to identify customers with a high probability of future 	delinquency.</a:t>
            </a:r>
          </a:p>
          <a:p>
            <a:endParaRPr lang="en-US" sz="1200" dirty="0"/>
          </a:p>
          <a:p>
            <a:r>
              <a:rPr lang="en-US" sz="1200" b="1" dirty="0"/>
              <a:t>	Targeted Intervention</a:t>
            </a:r>
            <a:r>
              <a:rPr lang="en-US" sz="1200" dirty="0"/>
              <a:t>: Based on the prediction, the system automatically triggers a low-friction, personalized 	action, such as an email with financial resources or an SMS alert reminding them of their upcoming due date.</a:t>
            </a:r>
          </a:p>
          <a:p>
            <a:endParaRPr lang="en-US" sz="1200" dirty="0"/>
          </a:p>
          <a:p>
            <a:r>
              <a:rPr lang="en-US" sz="1200" b="1" dirty="0"/>
              <a:t>	Human-in-the-Loop &amp; Feedback</a:t>
            </a:r>
            <a:r>
              <a:rPr lang="en-US" sz="1200" dirty="0"/>
              <a:t>: Cases that are high-risk or complex are automatically routed to the 	Collections team. Their successful interventions and insights are fed back into the system, refining the model’s 	understanding.</a:t>
            </a:r>
          </a:p>
          <a:p>
            <a:endParaRPr lang="en-US" sz="1200" dirty="0"/>
          </a:p>
          <a:p>
            <a:r>
              <a:rPr lang="en-US" sz="1200" b="1" dirty="0"/>
              <a:t>	Continuous Learning</a:t>
            </a:r>
            <a:r>
              <a:rPr lang="en-US" sz="1200" dirty="0"/>
              <a:t>: The system continuously evaluates the success of both automated and human-led 	actions. This feedback loop allows the model to learn and adapt, making its predictions and recommendations 	more accurate over time.</a:t>
            </a:r>
          </a:p>
          <a:p>
            <a:pPr marL="114300" indent="0">
              <a:buNone/>
            </a:pPr>
            <a:endParaRPr lang="en-US" sz="1600" dirty="0"/>
          </a:p>
          <a:p>
            <a:pPr marL="114300" indent="0">
              <a:buNone/>
            </a:pPr>
            <a:endParaRPr lang="en-US" sz="1600" dirty="0"/>
          </a:p>
          <a:p>
            <a:pPr marL="114300" indent="0">
              <a:buNone/>
            </a:pPr>
            <a:endParaRPr lang="en-GB"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808A0-4521-AE55-D626-CE60244AC40A}"/>
              </a:ext>
            </a:extLst>
          </p:cNvPr>
          <p:cNvSpPr>
            <a:spLocks noGrp="1"/>
          </p:cNvSpPr>
          <p:nvPr>
            <p:ph type="title"/>
          </p:nvPr>
        </p:nvSpPr>
        <p:spPr>
          <a:xfrm>
            <a:off x="387900" y="147474"/>
            <a:ext cx="6711640" cy="427302"/>
          </a:xfrm>
        </p:spPr>
        <p:txBody>
          <a:bodyPr>
            <a:normAutofit fontScale="90000"/>
          </a:bodyPr>
          <a:lstStyle/>
          <a:p>
            <a:r>
              <a:rPr lang="en-US" sz="2000" dirty="0"/>
              <a:t>Key Customer Attributes for Collections Decision-Making</a:t>
            </a:r>
          </a:p>
        </p:txBody>
      </p:sp>
      <p:sp>
        <p:nvSpPr>
          <p:cNvPr id="3" name="Text Placeholder 2">
            <a:extLst>
              <a:ext uri="{FF2B5EF4-FFF2-40B4-BE49-F238E27FC236}">
                <a16:creationId xmlns:a16="http://schemas.microsoft.com/office/drawing/2014/main" id="{6933C721-B95B-35ED-CAF1-49075A6E2CE2}"/>
              </a:ext>
            </a:extLst>
          </p:cNvPr>
          <p:cNvSpPr>
            <a:spLocks noGrp="1"/>
          </p:cNvSpPr>
          <p:nvPr>
            <p:ph type="body" idx="1"/>
          </p:nvPr>
        </p:nvSpPr>
        <p:spPr>
          <a:xfrm>
            <a:off x="387900" y="574776"/>
            <a:ext cx="8368200" cy="4421250"/>
          </a:xfrm>
        </p:spPr>
        <p:txBody>
          <a:bodyPr/>
          <a:lstStyle/>
          <a:p>
            <a:r>
              <a:rPr lang="en-US" sz="1200" b="1" dirty="0"/>
              <a:t>Credit Utilization:</a:t>
            </a:r>
          </a:p>
          <a:p>
            <a:pPr marL="596900" lvl="1" indent="0">
              <a:buNone/>
            </a:pPr>
            <a:r>
              <a:rPr lang="en-US" sz="1200" dirty="0"/>
              <a:t>This is the percentage of a customer's available credit that they are currently using. A high utilization rate (e.g., above 80%) often indicates financial strain and a higher likelihood of struggling to meet payment obligations. It was identified as the strongest predictor in our dataset.</a:t>
            </a:r>
          </a:p>
          <a:p>
            <a:pPr lvl="1"/>
            <a:endParaRPr lang="en-US" sz="1200" dirty="0"/>
          </a:p>
          <a:p>
            <a:r>
              <a:rPr lang="en-US" sz="1200" b="1" dirty="0"/>
              <a:t>Missed Payments (Recency &amp; Frequency)</a:t>
            </a:r>
            <a:r>
              <a:rPr lang="en-US" sz="1200" dirty="0"/>
              <a:t>:</a:t>
            </a:r>
          </a:p>
          <a:p>
            <a:pPr marL="596900" lvl="1" indent="0">
              <a:buNone/>
            </a:pPr>
            <a:r>
              <a:rPr lang="en-US" sz="1200" dirty="0"/>
              <a:t>Historical payment behavior is a powerful indicator of future behavior. The number of recent missed payments (e.g., in the last 6 months) and how recently a payment was missed directly reflect a customer's current payment discipline and financial stability.</a:t>
            </a:r>
          </a:p>
          <a:p>
            <a:pPr lvl="1"/>
            <a:endParaRPr lang="en-US" sz="1200" dirty="0"/>
          </a:p>
          <a:p>
            <a:r>
              <a:rPr lang="en-US" sz="1200" b="1" dirty="0"/>
              <a:t>Credit Score</a:t>
            </a:r>
            <a:r>
              <a:rPr lang="en-US" sz="1200" dirty="0"/>
              <a:t>:</a:t>
            </a:r>
          </a:p>
          <a:p>
            <a:pPr marL="596900" lvl="1" indent="0">
              <a:buNone/>
            </a:pPr>
            <a:r>
              <a:rPr lang="en-US" sz="1200" dirty="0"/>
              <a:t>A comprehensive measure of a customer's creditworthiness, encompassing their payment history, debt levels, and credit age. A low credit score (e.g., below 550) signals a higher inherent risk of default.</a:t>
            </a:r>
          </a:p>
          <a:p>
            <a:pPr lvl="1"/>
            <a:endParaRPr lang="en-US" sz="1200" dirty="0"/>
          </a:p>
          <a:p>
            <a:r>
              <a:rPr lang="en-US" sz="1200" b="1" dirty="0"/>
              <a:t>Income</a:t>
            </a:r>
            <a:r>
              <a:rPr lang="en-US" sz="1200" dirty="0"/>
              <a:t>:</a:t>
            </a:r>
          </a:p>
          <a:p>
            <a:pPr marL="596900" lvl="1" indent="0">
              <a:buNone/>
            </a:pPr>
            <a:r>
              <a:rPr lang="en-US" sz="1200" dirty="0"/>
              <a:t>A customer's income provides insight into their capacity to repay debt. While not always directly correlated with delinquency in isolation, it's a fundamental factor in assessing financial health and the ability to manage debt obligations.</a:t>
            </a:r>
          </a:p>
          <a:p>
            <a:endParaRPr lang="en-US" sz="1200" dirty="0"/>
          </a:p>
          <a:p>
            <a:endParaRPr lang="en-US" dirty="0"/>
          </a:p>
        </p:txBody>
      </p:sp>
    </p:spTree>
    <p:extLst>
      <p:ext uri="{BB962C8B-B14F-4D97-AF65-F5344CB8AC3E}">
        <p14:creationId xmlns:p14="http://schemas.microsoft.com/office/powerpoint/2010/main" val="4180406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60EAB-33F0-62C1-C91D-9122F87D95E6}"/>
              </a:ext>
            </a:extLst>
          </p:cNvPr>
          <p:cNvSpPr>
            <a:spLocks noGrp="1"/>
          </p:cNvSpPr>
          <p:nvPr>
            <p:ph type="title"/>
          </p:nvPr>
        </p:nvSpPr>
        <p:spPr>
          <a:xfrm>
            <a:off x="387900" y="181980"/>
            <a:ext cx="8368200" cy="453181"/>
          </a:xfrm>
        </p:spPr>
        <p:txBody>
          <a:bodyPr>
            <a:normAutofit fontScale="90000"/>
          </a:bodyPr>
          <a:lstStyle/>
          <a:p>
            <a:r>
              <a:rPr lang="en-US" sz="2000" dirty="0"/>
              <a:t>Business Rules and AI-Driven Actions by Risk Level</a:t>
            </a:r>
            <a:br>
              <a:rPr lang="en-US" sz="2000" dirty="0"/>
            </a:br>
            <a:r>
              <a:rPr lang="en-US" sz="1300" dirty="0"/>
              <a:t>The system combines AI predictions with predefined business rules to tailor interventions:</a:t>
            </a:r>
          </a:p>
        </p:txBody>
      </p:sp>
      <p:sp>
        <p:nvSpPr>
          <p:cNvPr id="3" name="Text Placeholder 2">
            <a:extLst>
              <a:ext uri="{FF2B5EF4-FFF2-40B4-BE49-F238E27FC236}">
                <a16:creationId xmlns:a16="http://schemas.microsoft.com/office/drawing/2014/main" id="{905B133E-E460-32DF-4637-6C674CD032C8}"/>
              </a:ext>
            </a:extLst>
          </p:cNvPr>
          <p:cNvSpPr>
            <a:spLocks noGrp="1"/>
          </p:cNvSpPr>
          <p:nvPr>
            <p:ph type="body" idx="1"/>
          </p:nvPr>
        </p:nvSpPr>
        <p:spPr>
          <a:xfrm>
            <a:off x="387900" y="833569"/>
            <a:ext cx="8368200" cy="4043550"/>
          </a:xfrm>
        </p:spPr>
        <p:txBody>
          <a:bodyPr>
            <a:normAutofit/>
          </a:bodyPr>
          <a:lstStyle/>
          <a:p>
            <a:r>
              <a:rPr lang="en-US" sz="1300" b="1" dirty="0"/>
              <a:t>Low Risk (e.g., AI Score &lt; 0.2)</a:t>
            </a:r>
          </a:p>
          <a:p>
            <a:pPr marL="114300" indent="0">
              <a:buNone/>
            </a:pPr>
            <a:r>
              <a:rPr lang="en-US" sz="1300" b="1" dirty="0"/>
              <a:t>	</a:t>
            </a:r>
            <a:r>
              <a:rPr lang="en-US" sz="1200" b="1" dirty="0"/>
              <a:t>Business Rule</a:t>
            </a:r>
            <a:r>
              <a:rPr lang="en-US" sz="1200" dirty="0"/>
              <a:t>: Credit Utilization &lt; 30%, 0 missed payments in the last 6 months.</a:t>
            </a:r>
          </a:p>
          <a:p>
            <a:pPr marL="114300" indent="0">
              <a:buNone/>
            </a:pPr>
            <a:r>
              <a:rPr lang="en-US" sz="1200" b="1" dirty="0"/>
              <a:t>	AI-Driven Action</a:t>
            </a:r>
            <a:r>
              <a:rPr lang="en-US" sz="1200" dirty="0"/>
              <a:t>:</a:t>
            </a:r>
          </a:p>
          <a:p>
            <a:pPr lvl="2"/>
            <a:r>
              <a:rPr lang="en-US" sz="1200" b="1" dirty="0"/>
              <a:t>Automated</a:t>
            </a:r>
            <a:r>
              <a:rPr lang="en-US" sz="1200" dirty="0"/>
              <a:t>: No immediate collections action. Send proactive financial wellness tips or educational content via email/app notification.</a:t>
            </a:r>
          </a:p>
          <a:p>
            <a:pPr lvl="2"/>
            <a:r>
              <a:rPr lang="en-US" sz="1200" b="1" dirty="0"/>
              <a:t>Human Oversight</a:t>
            </a:r>
            <a:r>
              <a:rPr lang="en-US" sz="1200" dirty="0"/>
              <a:t>: Monitor account for any changes in behavior.</a:t>
            </a:r>
          </a:p>
          <a:p>
            <a:pPr lvl="2"/>
            <a:endParaRPr lang="en-US" sz="1200" dirty="0"/>
          </a:p>
          <a:p>
            <a:r>
              <a:rPr lang="en-US" sz="1300" b="1" dirty="0"/>
              <a:t>Medium Risk (e.g., AI Score 0.2 - 0.6)</a:t>
            </a:r>
            <a:endParaRPr lang="en-US" sz="1300" dirty="0"/>
          </a:p>
          <a:p>
            <a:pPr lvl="1"/>
            <a:r>
              <a:rPr lang="en-US" sz="1200" b="1" dirty="0"/>
              <a:t>Business Rule</a:t>
            </a:r>
            <a:r>
              <a:rPr lang="en-US" sz="1200" dirty="0"/>
              <a:t>: Credit Utilization 30-80%, 1-2 missed payments in the last 6 months.</a:t>
            </a:r>
          </a:p>
          <a:p>
            <a:pPr lvl="1"/>
            <a:r>
              <a:rPr lang="en-US" sz="1200" b="1" dirty="0"/>
              <a:t>AI-Driven Action</a:t>
            </a:r>
            <a:r>
              <a:rPr lang="en-US" sz="1200" dirty="0"/>
              <a:t>:</a:t>
            </a:r>
          </a:p>
          <a:p>
            <a:pPr lvl="2"/>
            <a:r>
              <a:rPr lang="en-US" sz="1200" b="1" dirty="0"/>
              <a:t>Automated</a:t>
            </a:r>
            <a:r>
              <a:rPr lang="en-US" sz="1200" dirty="0"/>
              <a:t>: Send personalized SMS/email reminders 3-5 days before the due date. Offer easy access to self-service payment options and direct links to payment portals.</a:t>
            </a:r>
          </a:p>
          <a:p>
            <a:pPr lvl="2"/>
            <a:r>
              <a:rPr lang="en-US" sz="1200" b="1" dirty="0"/>
              <a:t>Human Oversight</a:t>
            </a:r>
            <a:r>
              <a:rPr lang="en-US" sz="1200" dirty="0"/>
              <a:t>: Flag for potential follow-up if automated actions are unsuccessful after a set period (e.g., 7 days past due).</a:t>
            </a:r>
          </a:p>
          <a:p>
            <a:endParaRPr lang="en-US" sz="1300" dirty="0"/>
          </a:p>
          <a:p>
            <a:endParaRPr lang="en-US" dirty="0"/>
          </a:p>
        </p:txBody>
      </p:sp>
    </p:spTree>
    <p:extLst>
      <p:ext uri="{BB962C8B-B14F-4D97-AF65-F5344CB8AC3E}">
        <p14:creationId xmlns:p14="http://schemas.microsoft.com/office/powerpoint/2010/main" val="95808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AE0D8-9AD1-0DC1-2F24-F882DF6E2EBB}"/>
              </a:ext>
            </a:extLst>
          </p:cNvPr>
          <p:cNvSpPr>
            <a:spLocks noGrp="1"/>
          </p:cNvSpPr>
          <p:nvPr>
            <p:ph type="title"/>
          </p:nvPr>
        </p:nvSpPr>
        <p:spPr>
          <a:xfrm>
            <a:off x="387900" y="458025"/>
            <a:ext cx="7065323" cy="499507"/>
          </a:xfrm>
        </p:spPr>
        <p:txBody>
          <a:bodyPr>
            <a:normAutofit fontScale="90000"/>
          </a:bodyPr>
          <a:lstStyle/>
          <a:p>
            <a:r>
              <a:rPr lang="en-US" sz="2200" dirty="0"/>
              <a:t>Business Rules and AI-Driven Actions by Risk Level</a:t>
            </a:r>
            <a:br>
              <a:rPr lang="en-US" sz="3200" dirty="0"/>
            </a:br>
            <a:endParaRPr lang="en-US" dirty="0"/>
          </a:p>
        </p:txBody>
      </p:sp>
      <p:sp>
        <p:nvSpPr>
          <p:cNvPr id="3" name="Text Placeholder 2">
            <a:extLst>
              <a:ext uri="{FF2B5EF4-FFF2-40B4-BE49-F238E27FC236}">
                <a16:creationId xmlns:a16="http://schemas.microsoft.com/office/drawing/2014/main" id="{D7EB7225-4C3B-CD06-973E-284D711548A6}"/>
              </a:ext>
            </a:extLst>
          </p:cNvPr>
          <p:cNvSpPr>
            <a:spLocks noGrp="1"/>
          </p:cNvSpPr>
          <p:nvPr>
            <p:ph type="body" idx="1"/>
          </p:nvPr>
        </p:nvSpPr>
        <p:spPr>
          <a:xfrm>
            <a:off x="327515" y="707778"/>
            <a:ext cx="8368200" cy="3755036"/>
          </a:xfrm>
        </p:spPr>
        <p:txBody>
          <a:bodyPr/>
          <a:lstStyle/>
          <a:p>
            <a:r>
              <a:rPr lang="en-US" sz="1400" dirty="0"/>
              <a:t>High Risk (e.g., AI Score &gt; 0.)</a:t>
            </a:r>
          </a:p>
          <a:p>
            <a:pPr marL="114300" indent="0">
              <a:buNone/>
            </a:pPr>
            <a:r>
              <a:rPr lang="en-US" sz="1200" b="1" dirty="0"/>
              <a:t>	Business Rule</a:t>
            </a:r>
            <a:r>
              <a:rPr lang="en-US" sz="1200" dirty="0"/>
              <a:t>: Credit Utilization &gt; 80%, 3+ missed payments in the last 6 months, Credit Score &lt; 550.</a:t>
            </a:r>
          </a:p>
          <a:p>
            <a:pPr marL="596900" lvl="1" indent="0">
              <a:buNone/>
            </a:pPr>
            <a:r>
              <a:rPr lang="en-US" sz="1200" b="1" dirty="0"/>
              <a:t>	AI-Driven Action</a:t>
            </a:r>
            <a:r>
              <a:rPr lang="en-US" sz="1200" dirty="0"/>
              <a:t>:</a:t>
            </a:r>
          </a:p>
          <a:p>
            <a:pPr lvl="2"/>
            <a:r>
              <a:rPr lang="en-US" sz="1200" b="1" dirty="0"/>
              <a:t>Automated</a:t>
            </a:r>
            <a:r>
              <a:rPr lang="en-US" sz="1200" dirty="0"/>
              <a:t>: Immediately alert a human collections agent with a prioritized list and a summary of the customer's risk factors.</a:t>
            </a:r>
          </a:p>
          <a:p>
            <a:pPr lvl="2"/>
            <a:r>
              <a:rPr lang="en-US" sz="1200" b="1" dirty="0"/>
              <a:t>Human Oversight</a:t>
            </a:r>
            <a:r>
              <a:rPr lang="en-US" sz="1200" dirty="0"/>
              <a:t>: Agent initiates personalized phone outreach, offering tailored solutions like payment plans, debt restructuring, or credit counseling. The system can also suggest the most likely successful offer based on similar customer profiles.</a:t>
            </a:r>
          </a:p>
          <a:p>
            <a:pPr marL="114300" indent="0">
              <a:buNone/>
            </a:pPr>
            <a:endParaRPr lang="en-US" dirty="0"/>
          </a:p>
        </p:txBody>
      </p:sp>
    </p:spTree>
    <p:extLst>
      <p:ext uri="{BB962C8B-B14F-4D97-AF65-F5344CB8AC3E}">
        <p14:creationId xmlns:p14="http://schemas.microsoft.com/office/powerpoint/2010/main" val="4209786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85B8C-CCB7-B5B2-7FAD-6BC2D9D914A8}"/>
              </a:ext>
            </a:extLst>
          </p:cNvPr>
          <p:cNvSpPr>
            <a:spLocks noGrp="1"/>
          </p:cNvSpPr>
          <p:nvPr>
            <p:ph type="title"/>
          </p:nvPr>
        </p:nvSpPr>
        <p:spPr>
          <a:xfrm>
            <a:off x="387900" y="231726"/>
            <a:ext cx="5055368" cy="432508"/>
          </a:xfrm>
        </p:spPr>
        <p:txBody>
          <a:bodyPr>
            <a:normAutofit fontScale="90000"/>
          </a:bodyPr>
          <a:lstStyle/>
          <a:p>
            <a:r>
              <a:rPr lang="en-US" sz="2000" dirty="0"/>
              <a:t>AI Collections System Workflow Outline</a:t>
            </a:r>
          </a:p>
        </p:txBody>
      </p:sp>
      <p:sp>
        <p:nvSpPr>
          <p:cNvPr id="3" name="Text Placeholder 2">
            <a:extLst>
              <a:ext uri="{FF2B5EF4-FFF2-40B4-BE49-F238E27FC236}">
                <a16:creationId xmlns:a16="http://schemas.microsoft.com/office/drawing/2014/main" id="{24E780F5-608D-13AA-AAD8-5A565BBD2F57}"/>
              </a:ext>
            </a:extLst>
          </p:cNvPr>
          <p:cNvSpPr>
            <a:spLocks noGrp="1"/>
          </p:cNvSpPr>
          <p:nvPr>
            <p:ph type="body" idx="1"/>
          </p:nvPr>
        </p:nvSpPr>
        <p:spPr>
          <a:xfrm>
            <a:off x="189492" y="664234"/>
            <a:ext cx="8368200" cy="4056961"/>
          </a:xfrm>
        </p:spPr>
        <p:txBody>
          <a:bodyPr>
            <a:normAutofit/>
          </a:bodyPr>
          <a:lstStyle/>
          <a:p>
            <a:pPr marL="114300" indent="0">
              <a:buNone/>
            </a:pPr>
            <a:r>
              <a:rPr lang="en-US" sz="1400" dirty="0"/>
              <a:t>Here's a step-by-step description of how customer data flows through the system:</a:t>
            </a:r>
          </a:p>
          <a:p>
            <a:pPr marL="114300" indent="0">
              <a:buNone/>
            </a:pPr>
            <a:endParaRPr lang="en-US" sz="1400" dirty="0"/>
          </a:p>
          <a:p>
            <a:r>
              <a:rPr lang="en-US" sz="1400" b="1" dirty="0"/>
              <a:t>Inputs (Data Intake)</a:t>
            </a:r>
            <a:endParaRPr lang="en-US" sz="1400" dirty="0"/>
          </a:p>
          <a:p>
            <a:pPr lvl="1"/>
            <a:r>
              <a:rPr lang="en-US" sz="1200" b="1" dirty="0"/>
              <a:t>Customer Transaction Data</a:t>
            </a:r>
            <a:r>
              <a:rPr lang="en-US" sz="1200" dirty="0"/>
              <a:t>: Real-time payment history, current balances, credit limits, recent activity.</a:t>
            </a:r>
          </a:p>
          <a:p>
            <a:pPr lvl="1"/>
            <a:r>
              <a:rPr lang="en-US" sz="1200" b="1" dirty="0"/>
              <a:t>Credit Bureau Data</a:t>
            </a:r>
            <a:r>
              <a:rPr lang="en-US" sz="1200" dirty="0"/>
              <a:t>: Updated credit scores, credit utilization from other lenders (if accessible).</a:t>
            </a:r>
          </a:p>
          <a:p>
            <a:pPr lvl="1"/>
            <a:r>
              <a:rPr lang="en-US" sz="1200" b="1" dirty="0"/>
              <a:t>Demographic &amp; Behavioral Data</a:t>
            </a:r>
            <a:r>
              <a:rPr lang="en-US" sz="1200" dirty="0"/>
              <a:t>: Age, location, employment status, past responses to communications.</a:t>
            </a:r>
          </a:p>
          <a:p>
            <a:pPr lvl="1"/>
            <a:r>
              <a:rPr lang="en-US" sz="1200" b="1" dirty="0"/>
              <a:t>Historical Collections Data</a:t>
            </a:r>
            <a:r>
              <a:rPr lang="en-US" sz="1200" dirty="0"/>
              <a:t>: Outcomes of previous collections efforts.</a:t>
            </a:r>
          </a:p>
          <a:p>
            <a:pPr marL="596900" lvl="1" indent="0">
              <a:buNone/>
            </a:pPr>
            <a:endParaRPr lang="en-US" sz="1200" dirty="0"/>
          </a:p>
          <a:p>
            <a:r>
              <a:rPr lang="en-US" sz="1400" b="1" dirty="0"/>
              <a:t>Decision Logic (AI Prediction &amp; Risk Segmentation)</a:t>
            </a:r>
            <a:endParaRPr lang="en-US" sz="1400" dirty="0"/>
          </a:p>
          <a:p>
            <a:pPr lvl="1"/>
            <a:r>
              <a:rPr lang="en-US" sz="1200" b="1" dirty="0"/>
              <a:t>Feature Engineering</a:t>
            </a:r>
            <a:r>
              <a:rPr lang="en-US" sz="1200" dirty="0"/>
              <a:t>: Raw input data is transformed into features suitable for the AI model (e.g., calculating average credit utilization over 3 months, counting missed payments).</a:t>
            </a:r>
          </a:p>
          <a:p>
            <a:pPr lvl="1"/>
            <a:r>
              <a:rPr lang="en-US" sz="1200" b="1" dirty="0"/>
              <a:t>AI Model (Gradient Boosting Classifier)</a:t>
            </a:r>
            <a:r>
              <a:rPr lang="en-US" sz="1200" dirty="0"/>
              <a:t>: The model processes these features to generate a </a:t>
            </a:r>
            <a:r>
              <a:rPr lang="en-US" sz="1200" b="1" dirty="0"/>
              <a:t>delinquency risk score</a:t>
            </a:r>
            <a:r>
              <a:rPr lang="en-US" sz="1200" dirty="0"/>
              <a:t> for each customer.</a:t>
            </a:r>
          </a:p>
          <a:p>
            <a:pPr lvl="1"/>
            <a:r>
              <a:rPr lang="en-US" sz="1200" b="1" dirty="0"/>
              <a:t>Business Rules Engine</a:t>
            </a:r>
            <a:r>
              <a:rPr lang="en-US" sz="1200" dirty="0"/>
              <a:t>: This engine applies predefined thresholds to the AI risk score and other key attributes (e.g., "if risk score &gt; 0.6 AND credit utilization &gt; 80%, then High Risk"). This categorizes customers into Low, Medium, or High-Risk segments.</a:t>
            </a:r>
          </a:p>
          <a:p>
            <a:pPr marL="114300" indent="0">
              <a:buNone/>
            </a:pPr>
            <a:endParaRPr lang="en-US" sz="1400" dirty="0"/>
          </a:p>
        </p:txBody>
      </p:sp>
    </p:spTree>
    <p:extLst>
      <p:ext uri="{BB962C8B-B14F-4D97-AF65-F5344CB8AC3E}">
        <p14:creationId xmlns:p14="http://schemas.microsoft.com/office/powerpoint/2010/main" val="592806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4463C-476E-460A-8AF2-A285A302BB3D}"/>
              </a:ext>
            </a:extLst>
          </p:cNvPr>
          <p:cNvSpPr>
            <a:spLocks noGrp="1"/>
          </p:cNvSpPr>
          <p:nvPr>
            <p:ph type="title"/>
          </p:nvPr>
        </p:nvSpPr>
        <p:spPr>
          <a:xfrm>
            <a:off x="318888" y="0"/>
            <a:ext cx="8368200" cy="686100"/>
          </a:xfrm>
        </p:spPr>
        <p:txBody>
          <a:bodyPr>
            <a:normAutofit/>
          </a:bodyPr>
          <a:lstStyle/>
          <a:p>
            <a:r>
              <a:rPr lang="en-US" sz="2000" dirty="0"/>
              <a:t>AI Collections System Workflow Outline</a:t>
            </a:r>
          </a:p>
        </p:txBody>
      </p:sp>
      <p:sp>
        <p:nvSpPr>
          <p:cNvPr id="3" name="Text Placeholder 2">
            <a:extLst>
              <a:ext uri="{FF2B5EF4-FFF2-40B4-BE49-F238E27FC236}">
                <a16:creationId xmlns:a16="http://schemas.microsoft.com/office/drawing/2014/main" id="{FCBC6818-C262-C752-92C8-86D290EFA154}"/>
              </a:ext>
            </a:extLst>
          </p:cNvPr>
          <p:cNvSpPr>
            <a:spLocks noGrp="1"/>
          </p:cNvSpPr>
          <p:nvPr>
            <p:ph type="body" idx="1"/>
          </p:nvPr>
        </p:nvSpPr>
        <p:spPr>
          <a:xfrm>
            <a:off x="249877" y="816962"/>
            <a:ext cx="8368200" cy="3927565"/>
          </a:xfrm>
        </p:spPr>
        <p:txBody>
          <a:bodyPr>
            <a:normAutofit/>
          </a:bodyPr>
          <a:lstStyle/>
          <a:p>
            <a:r>
              <a:rPr lang="en-US" sz="1400" b="1" dirty="0"/>
              <a:t>Action Triggers (Intervention &amp; Communication</a:t>
            </a:r>
            <a:r>
              <a:rPr lang="en-US" b="1" dirty="0"/>
              <a:t>)</a:t>
            </a:r>
            <a:endParaRPr lang="en-US" dirty="0"/>
          </a:p>
          <a:p>
            <a:pPr lvl="1"/>
            <a:r>
              <a:rPr lang="en-US" sz="1200" b="1" dirty="0"/>
              <a:t>Automated Triggers</a:t>
            </a:r>
            <a:r>
              <a:rPr lang="en-US" sz="1200" dirty="0"/>
              <a:t>: Based on the assigned risk level, the system triggers specific automated actions (e.g., sending an email for Medium Risk, no action for Low Risk).</a:t>
            </a:r>
          </a:p>
          <a:p>
            <a:pPr lvl="1"/>
            <a:r>
              <a:rPr lang="en-US" sz="1200" b="1" dirty="0"/>
              <a:t>Human Agent Alerts</a:t>
            </a:r>
            <a:r>
              <a:rPr lang="en-US" sz="1200" dirty="0"/>
              <a:t>: For High-Risk customers, the system generates a prioritized queue and alerts human collections agents, providing them with a summary of the risk factors and suggested talking points</a:t>
            </a:r>
          </a:p>
          <a:p>
            <a:pPr marL="596900" lvl="1" indent="0">
              <a:buNone/>
            </a:pPr>
            <a:endParaRPr lang="en-US" sz="1200" dirty="0"/>
          </a:p>
          <a:p>
            <a:pPr marL="596900" lvl="1" indent="0">
              <a:buNone/>
            </a:pPr>
            <a:endParaRPr lang="en-US" sz="1200" dirty="0"/>
          </a:p>
          <a:p>
            <a:r>
              <a:rPr lang="en-US" sz="1400" b="1" dirty="0"/>
              <a:t>Learning Loop (Feedback &amp; Model Refinement)</a:t>
            </a:r>
            <a:endParaRPr lang="en-US" sz="1400" dirty="0"/>
          </a:p>
          <a:p>
            <a:pPr lvl="1"/>
            <a:r>
              <a:rPr lang="en-US" sz="1200" b="1" dirty="0"/>
              <a:t>Outcome Tracking</a:t>
            </a:r>
            <a:r>
              <a:rPr lang="en-US" sz="1200" dirty="0"/>
              <a:t>: The system records the outcome of each action (e.g., payment made after reminder, customer enrolled in payment plan, no response).</a:t>
            </a:r>
          </a:p>
          <a:p>
            <a:pPr lvl="1"/>
            <a:r>
              <a:rPr lang="en-US" sz="1200" b="1" dirty="0"/>
              <a:t>Performance Monitoring</a:t>
            </a:r>
            <a:r>
              <a:rPr lang="en-US" sz="1200" dirty="0"/>
              <a:t>: Model predictions are continuously compared against actual outcomes to assess accuracy and identify areas for improvement.</a:t>
            </a:r>
          </a:p>
          <a:p>
            <a:pPr lvl="1"/>
            <a:r>
              <a:rPr lang="en-US" sz="1200" b="1" dirty="0"/>
              <a:t>Model Retraining</a:t>
            </a:r>
            <a:r>
              <a:rPr lang="en-US" sz="1200" dirty="0"/>
              <a:t>: Periodically, or when performance degrades, the model is retrained using the updated dataset, including new customer data and the outcomes of recent interventions. This ensures the AI remains adaptive and effective.</a:t>
            </a:r>
          </a:p>
          <a:p>
            <a:endParaRPr lang="en-US" dirty="0"/>
          </a:p>
        </p:txBody>
      </p:sp>
    </p:spTree>
    <p:extLst>
      <p:ext uri="{BB962C8B-B14F-4D97-AF65-F5344CB8AC3E}">
        <p14:creationId xmlns:p14="http://schemas.microsoft.com/office/powerpoint/2010/main" val="2822158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87899" y="810883"/>
            <a:ext cx="8454175" cy="577971"/>
          </a:xfrm>
          <a:prstGeom prst="rect">
            <a:avLst/>
          </a:prstGeom>
        </p:spPr>
        <p:txBody>
          <a:bodyPr spcFirstLastPara="1" wrap="square" lIns="91425" tIns="91425" rIns="91425" bIns="91425" anchor="b" anchorCtr="0">
            <a:normAutofit fontScale="90000"/>
          </a:bodyPr>
          <a:lstStyle/>
          <a:p>
            <a:pPr lvl="0"/>
            <a:r>
              <a:rPr lang="en" sz="2200" b="1" dirty="0"/>
              <a:t>Role of Agentic AI</a:t>
            </a:r>
            <a:br>
              <a:rPr lang="en" sz="1600" b="1" dirty="0"/>
            </a:br>
            <a:br>
              <a:rPr lang="en" sz="1600" dirty="0"/>
            </a:br>
            <a:r>
              <a:rPr lang="en-US" sz="1300" dirty="0"/>
              <a:t>Our system is designed to automate routine tasks while keeping a human in the loop for complex and sensitive cases. This balance ensures efficiency and maintains ethical oversight</a:t>
            </a:r>
            <a:endParaRPr sz="1300" dirty="0"/>
          </a:p>
        </p:txBody>
      </p:sp>
      <p:graphicFrame>
        <p:nvGraphicFramePr>
          <p:cNvPr id="6" name="Table 5">
            <a:extLst>
              <a:ext uri="{FF2B5EF4-FFF2-40B4-BE49-F238E27FC236}">
                <a16:creationId xmlns:a16="http://schemas.microsoft.com/office/drawing/2014/main" id="{3C4BA0A8-9219-A57E-10DC-5EB27CA1725A}"/>
              </a:ext>
            </a:extLst>
          </p:cNvPr>
          <p:cNvGraphicFramePr>
            <a:graphicFrameLocks noGrp="1"/>
          </p:cNvGraphicFramePr>
          <p:nvPr>
            <p:extLst>
              <p:ext uri="{D42A27DB-BD31-4B8C-83A1-F6EECF244321}">
                <p14:modId xmlns:p14="http://schemas.microsoft.com/office/powerpoint/2010/main" val="828024087"/>
              </p:ext>
            </p:extLst>
          </p:nvPr>
        </p:nvGraphicFramePr>
        <p:xfrm>
          <a:off x="387899" y="1656391"/>
          <a:ext cx="8289984" cy="2809851"/>
        </p:xfrm>
        <a:graphic>
          <a:graphicData uri="http://schemas.openxmlformats.org/drawingml/2006/table">
            <a:tbl>
              <a:tblPr/>
              <a:tblGrid>
                <a:gridCol w="4468482">
                  <a:extLst>
                    <a:ext uri="{9D8B030D-6E8A-4147-A177-3AD203B41FA5}">
                      <a16:colId xmlns:a16="http://schemas.microsoft.com/office/drawing/2014/main" val="369958479"/>
                    </a:ext>
                  </a:extLst>
                </a:gridCol>
                <a:gridCol w="3821502">
                  <a:extLst>
                    <a:ext uri="{9D8B030D-6E8A-4147-A177-3AD203B41FA5}">
                      <a16:colId xmlns:a16="http://schemas.microsoft.com/office/drawing/2014/main" val="2005409347"/>
                    </a:ext>
                  </a:extLst>
                </a:gridCol>
              </a:tblGrid>
              <a:tr h="282307">
                <a:tc>
                  <a:txBody>
                    <a:bodyPr/>
                    <a:lstStyle/>
                    <a:p>
                      <a:pPr>
                        <a:buNone/>
                      </a:pPr>
                      <a:r>
                        <a:rPr lang="en-US" sz="1200" b="1" dirty="0"/>
                        <a:t>Autonomous Workflow</a:t>
                      </a:r>
                    </a:p>
                  </a:txBody>
                  <a:tcPr anchor="ctr">
                    <a:lnL>
                      <a:noFill/>
                    </a:lnL>
                    <a:lnR>
                      <a:noFill/>
                    </a:lnR>
                    <a:lnT>
                      <a:noFill/>
                    </a:lnT>
                    <a:lnB>
                      <a:noFill/>
                    </a:lnB>
                    <a:noFill/>
                  </a:tcPr>
                </a:tc>
                <a:tc>
                  <a:txBody>
                    <a:bodyPr/>
                    <a:lstStyle/>
                    <a:p>
                      <a:pPr>
                        <a:buNone/>
                      </a:pPr>
                      <a:r>
                        <a:rPr lang="en-US" b="1" dirty="0"/>
                        <a:t>Human Oversight</a:t>
                      </a:r>
                    </a:p>
                  </a:txBody>
                  <a:tcPr anchor="ctr">
                    <a:lnL>
                      <a:noFill/>
                    </a:lnL>
                    <a:lnR>
                      <a:noFill/>
                    </a:lnR>
                    <a:lnT>
                      <a:noFill/>
                    </a:lnT>
                    <a:lnB>
                      <a:noFill/>
                    </a:lnB>
                    <a:noFill/>
                  </a:tcPr>
                </a:tc>
                <a:extLst>
                  <a:ext uri="{0D108BD9-81ED-4DB2-BD59-A6C34878D82A}">
                    <a16:rowId xmlns:a16="http://schemas.microsoft.com/office/drawing/2014/main" val="1977068684"/>
                  </a:ext>
                </a:extLst>
              </a:tr>
              <a:tr h="479922">
                <a:tc>
                  <a:txBody>
                    <a:bodyPr/>
                    <a:lstStyle/>
                    <a:p>
                      <a:pPr>
                        <a:buNone/>
                      </a:pPr>
                      <a:r>
                        <a:rPr lang="en-US" sz="1200" b="1" dirty="0"/>
                        <a:t>Data Ingestion</a:t>
                      </a:r>
                      <a:r>
                        <a:rPr lang="en-US" sz="1200" dirty="0"/>
                        <a:t> &lt;</a:t>
                      </a:r>
                      <a:r>
                        <a:rPr lang="en-US" sz="1200" dirty="0" err="1"/>
                        <a:t>br</a:t>
                      </a:r>
                      <a:r>
                        <a:rPr lang="en-US" sz="1200" dirty="0"/>
                        <a:t>&gt;Automatically pull and process real-time customer data.</a:t>
                      </a:r>
                    </a:p>
                  </a:txBody>
                  <a:tcPr anchor="ctr">
                    <a:lnL>
                      <a:noFill/>
                    </a:lnL>
                    <a:lnR>
                      <a:noFill/>
                    </a:lnR>
                    <a:lnT>
                      <a:noFill/>
                    </a:lnT>
                    <a:lnB>
                      <a:noFill/>
                    </a:lnB>
                    <a:noFill/>
                  </a:tcPr>
                </a:tc>
                <a:tc>
                  <a:txBody>
                    <a:bodyPr/>
                    <a:lstStyle/>
                    <a:p>
                      <a:pPr>
                        <a:buNone/>
                      </a:pPr>
                      <a:r>
                        <a:rPr lang="en-US" sz="1200" b="1" dirty="0"/>
                        <a:t>Exception Handling</a:t>
                      </a:r>
                      <a:r>
                        <a:rPr lang="en-US" sz="1200" dirty="0"/>
                        <a:t>&lt;</a:t>
                      </a:r>
                      <a:r>
                        <a:rPr lang="en-US" sz="1200" dirty="0" err="1"/>
                        <a:t>br</a:t>
                      </a:r>
                      <a:r>
                        <a:rPr lang="en-US" sz="1200" dirty="0"/>
                        <a:t>&gt;Manually review cases where data is incomplete or inconsistent</a:t>
                      </a:r>
                      <a:r>
                        <a:rPr lang="en-US" dirty="0"/>
                        <a:t>.</a:t>
                      </a:r>
                    </a:p>
                  </a:txBody>
                  <a:tcPr anchor="ctr">
                    <a:lnL>
                      <a:noFill/>
                    </a:lnL>
                    <a:lnR>
                      <a:noFill/>
                    </a:lnR>
                    <a:lnT>
                      <a:noFill/>
                    </a:lnT>
                    <a:lnB>
                      <a:noFill/>
                    </a:lnB>
                    <a:noFill/>
                  </a:tcPr>
                </a:tc>
                <a:extLst>
                  <a:ext uri="{0D108BD9-81ED-4DB2-BD59-A6C34878D82A}">
                    <a16:rowId xmlns:a16="http://schemas.microsoft.com/office/drawing/2014/main" val="3498786001"/>
                  </a:ext>
                </a:extLst>
              </a:tr>
              <a:tr h="677537">
                <a:tc>
                  <a:txBody>
                    <a:bodyPr/>
                    <a:lstStyle/>
                    <a:p>
                      <a:pPr>
                        <a:buNone/>
                      </a:pPr>
                      <a:r>
                        <a:rPr lang="en-US" sz="1200" b="1" dirty="0"/>
                        <a:t>Risk Scoring</a:t>
                      </a:r>
                      <a:r>
                        <a:rPr lang="en-US" sz="1200" dirty="0"/>
                        <a:t>&lt;</a:t>
                      </a:r>
                      <a:r>
                        <a:rPr lang="en-US" sz="1200" dirty="0" err="1"/>
                        <a:t>br</a:t>
                      </a:r>
                      <a:r>
                        <a:rPr lang="en-US" sz="1200" dirty="0"/>
                        <a:t>&gt;The model automatically assigns a risk score to each customer.</a:t>
                      </a:r>
                    </a:p>
                  </a:txBody>
                  <a:tcPr anchor="ctr">
                    <a:lnL>
                      <a:noFill/>
                    </a:lnL>
                    <a:lnR>
                      <a:noFill/>
                    </a:lnR>
                    <a:lnT>
                      <a:noFill/>
                    </a:lnT>
                    <a:lnB>
                      <a:noFill/>
                    </a:lnB>
                    <a:noFill/>
                  </a:tcPr>
                </a:tc>
                <a:tc>
                  <a:txBody>
                    <a:bodyPr/>
                    <a:lstStyle/>
                    <a:p>
                      <a:pPr>
                        <a:buNone/>
                      </a:pPr>
                      <a:r>
                        <a:rPr lang="en-US" sz="1200" b="1" dirty="0"/>
                        <a:t>High-Risk Case Review</a:t>
                      </a:r>
                      <a:r>
                        <a:rPr lang="en-US" sz="1200" dirty="0"/>
                        <a:t> &lt;</a:t>
                      </a:r>
                      <a:r>
                        <a:rPr lang="en-US" sz="1200" dirty="0" err="1"/>
                        <a:t>br</a:t>
                      </a:r>
                      <a:r>
                        <a:rPr lang="en-US" sz="1200" dirty="0"/>
                        <a:t>&gt;The Collections team reviews and prioritizes the highest-risk customers identified by the model.</a:t>
                      </a:r>
                    </a:p>
                  </a:txBody>
                  <a:tcPr anchor="ctr">
                    <a:lnL>
                      <a:noFill/>
                    </a:lnL>
                    <a:lnR>
                      <a:noFill/>
                    </a:lnR>
                    <a:lnT>
                      <a:noFill/>
                    </a:lnT>
                    <a:lnB>
                      <a:noFill/>
                    </a:lnB>
                    <a:noFill/>
                  </a:tcPr>
                </a:tc>
                <a:extLst>
                  <a:ext uri="{0D108BD9-81ED-4DB2-BD59-A6C34878D82A}">
                    <a16:rowId xmlns:a16="http://schemas.microsoft.com/office/drawing/2014/main" val="3712935407"/>
                  </a:ext>
                </a:extLst>
              </a:tr>
              <a:tr h="677537">
                <a:tc>
                  <a:txBody>
                    <a:bodyPr/>
                    <a:lstStyle/>
                    <a:p>
                      <a:pPr>
                        <a:buNone/>
                      </a:pPr>
                      <a:r>
                        <a:rPr lang="en-US" sz="1200" b="1" dirty="0"/>
                        <a:t>Automated Communication</a:t>
                      </a:r>
                      <a:r>
                        <a:rPr lang="en-US" sz="1200" dirty="0"/>
                        <a:t>&lt;</a:t>
                      </a:r>
                      <a:r>
                        <a:rPr lang="en-US" sz="1200" dirty="0" err="1"/>
                        <a:t>br</a:t>
                      </a:r>
                      <a:r>
                        <a:rPr lang="en-US" sz="1200" dirty="0"/>
                        <a:t>&gt;Send low-friction, personalized emails or SMS messages.</a:t>
                      </a:r>
                    </a:p>
                  </a:txBody>
                  <a:tcPr anchor="ctr">
                    <a:lnL>
                      <a:noFill/>
                    </a:lnL>
                    <a:lnR>
                      <a:noFill/>
                    </a:lnR>
                    <a:lnT>
                      <a:noFill/>
                    </a:lnT>
                    <a:lnB>
                      <a:noFill/>
                    </a:lnB>
                    <a:noFill/>
                  </a:tcPr>
                </a:tc>
                <a:tc>
                  <a:txBody>
                    <a:bodyPr/>
                    <a:lstStyle/>
                    <a:p>
                      <a:pPr>
                        <a:buNone/>
                      </a:pPr>
                      <a:r>
                        <a:rPr lang="en-US" sz="1200" b="1" dirty="0"/>
                        <a:t>Personalized Outreach</a:t>
                      </a:r>
                      <a:r>
                        <a:rPr lang="en-US" sz="1200" dirty="0"/>
                        <a:t> &lt;</a:t>
                      </a:r>
                      <a:r>
                        <a:rPr lang="en-US" sz="1200" dirty="0" err="1"/>
                        <a:t>br</a:t>
                      </a:r>
                      <a:r>
                        <a:rPr lang="en-US" sz="1200" dirty="0"/>
                        <a:t>&gt;Human agents make phone calls for direct engagement on complex cases.</a:t>
                      </a:r>
                    </a:p>
                  </a:txBody>
                  <a:tcPr anchor="ctr">
                    <a:lnL>
                      <a:noFill/>
                    </a:lnL>
                    <a:lnR>
                      <a:noFill/>
                    </a:lnR>
                    <a:lnT>
                      <a:noFill/>
                    </a:lnT>
                    <a:lnB>
                      <a:noFill/>
                    </a:lnB>
                    <a:noFill/>
                  </a:tcPr>
                </a:tc>
                <a:extLst>
                  <a:ext uri="{0D108BD9-81ED-4DB2-BD59-A6C34878D82A}">
                    <a16:rowId xmlns:a16="http://schemas.microsoft.com/office/drawing/2014/main" val="2472127454"/>
                  </a:ext>
                </a:extLst>
              </a:tr>
              <a:tr h="677537">
                <a:tc>
                  <a:txBody>
                    <a:bodyPr/>
                    <a:lstStyle/>
                    <a:p>
                      <a:pPr>
                        <a:buNone/>
                      </a:pPr>
                      <a:r>
                        <a:rPr lang="en-US" sz="1200" b="1" dirty="0"/>
                        <a:t>Performance Tracking</a:t>
                      </a:r>
                      <a:r>
                        <a:rPr lang="en-US" sz="1200" dirty="0"/>
                        <a:t> &lt;</a:t>
                      </a:r>
                      <a:r>
                        <a:rPr lang="en-US" sz="1200" dirty="0" err="1"/>
                        <a:t>br</a:t>
                      </a:r>
                      <a:r>
                        <a:rPr lang="en-US" sz="1200" dirty="0"/>
                        <a:t>&gt;Monitor the effectiveness of automated interventions.</a:t>
                      </a:r>
                    </a:p>
                  </a:txBody>
                  <a:tcPr anchor="ctr">
                    <a:lnL>
                      <a:noFill/>
                    </a:lnL>
                    <a:lnR>
                      <a:noFill/>
                    </a:lnR>
                    <a:lnT>
                      <a:noFill/>
                    </a:lnT>
                    <a:lnB>
                      <a:noFill/>
                    </a:lnB>
                    <a:noFill/>
                  </a:tcPr>
                </a:tc>
                <a:tc>
                  <a:txBody>
                    <a:bodyPr/>
                    <a:lstStyle/>
                    <a:p>
                      <a:pPr>
                        <a:buNone/>
                      </a:pPr>
                      <a:r>
                        <a:rPr lang="en-US" sz="1200" b="1" dirty="0"/>
                        <a:t>Policy and Strategy</a:t>
                      </a:r>
                      <a:r>
                        <a:rPr lang="en-US" sz="1200" dirty="0"/>
                        <a:t>&lt;</a:t>
                      </a:r>
                      <a:r>
                        <a:rPr lang="en-US" sz="1200" dirty="0" err="1"/>
                        <a:t>br</a:t>
                      </a:r>
                      <a:r>
                        <a:rPr lang="en-US" sz="1200" dirty="0"/>
                        <a:t>&gt;Leadership and analysts use model insights to shape long-term collections policy.</a:t>
                      </a:r>
                    </a:p>
                  </a:txBody>
                  <a:tcPr anchor="ctr">
                    <a:lnL>
                      <a:noFill/>
                    </a:lnL>
                    <a:lnR>
                      <a:noFill/>
                    </a:lnR>
                    <a:lnT>
                      <a:noFill/>
                    </a:lnT>
                    <a:lnB>
                      <a:noFill/>
                    </a:lnB>
                    <a:noFill/>
                  </a:tcPr>
                </a:tc>
                <a:extLst>
                  <a:ext uri="{0D108BD9-81ED-4DB2-BD59-A6C34878D82A}">
                    <a16:rowId xmlns:a16="http://schemas.microsoft.com/office/drawing/2014/main" val="3738719478"/>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387900" y="147474"/>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2000" dirty="0"/>
              <a:t>Responsible AI Guardrails</a:t>
            </a:r>
            <a:endParaRPr sz="2000" dirty="0"/>
          </a:p>
        </p:txBody>
      </p:sp>
      <p:sp>
        <p:nvSpPr>
          <p:cNvPr id="89" name="Google Shape;89;p17"/>
          <p:cNvSpPr txBox="1">
            <a:spLocks noGrp="1"/>
          </p:cNvSpPr>
          <p:nvPr>
            <p:ph type="body" idx="1"/>
          </p:nvPr>
        </p:nvSpPr>
        <p:spPr>
          <a:xfrm>
            <a:off x="491417" y="945718"/>
            <a:ext cx="8368200" cy="3078900"/>
          </a:xfrm>
          <a:prstGeom prst="rect">
            <a:avLst/>
          </a:prstGeom>
        </p:spPr>
        <p:txBody>
          <a:bodyPr spcFirstLastPara="1" wrap="square" lIns="91425" tIns="91425" rIns="91425" bIns="91425" anchor="t" anchorCtr="0">
            <a:noAutofit/>
          </a:bodyPr>
          <a:lstStyle/>
          <a:p>
            <a:pPr algn="just">
              <a:buNone/>
            </a:pPr>
            <a:r>
              <a:rPr lang="en-US" sz="1600" dirty="0"/>
              <a:t>       </a:t>
            </a:r>
            <a:r>
              <a:rPr lang="en-US" sz="1200" dirty="0"/>
              <a:t>Building an AI-powered system requires a strong ethical framework to ensure fairness and transparency. Our approach focuses on mitigating bias, providing explainability, and maintaining human oversight.</a:t>
            </a:r>
          </a:p>
          <a:p>
            <a:pPr algn="just">
              <a:buNone/>
            </a:pPr>
            <a:endParaRPr lang="en-US" sz="1200" dirty="0"/>
          </a:p>
          <a:p>
            <a:pPr marL="114300" indent="0">
              <a:buNone/>
            </a:pPr>
            <a:r>
              <a:rPr lang="en-US" sz="1200" b="1" dirty="0"/>
              <a:t>Fairness and Bias</a:t>
            </a:r>
          </a:p>
          <a:p>
            <a:pPr marL="114300" indent="0">
              <a:buNone/>
            </a:pPr>
            <a:endParaRPr lang="en-US" sz="1200" dirty="0"/>
          </a:p>
          <a:p>
            <a:r>
              <a:rPr lang="en-US" sz="1200" b="1" dirty="0"/>
              <a:t>Potential Risks</a:t>
            </a:r>
            <a:r>
              <a:rPr lang="en-US" sz="1200" dirty="0"/>
              <a:t>: Our predictive model could inadvertently learn biases from the training data. For instance, if certain demographic groups have historically been subject to more aggressive collections practices, the model might learn to unfairly flag them as high-risk. This could lead to a feedback loop where the model perpetuates and even amplifies existing biases.</a:t>
            </a:r>
          </a:p>
          <a:p>
            <a:endParaRPr lang="en-US" sz="1200" dirty="0"/>
          </a:p>
          <a:p>
            <a:r>
              <a:rPr lang="en-US" sz="1200" b="1" dirty="0"/>
              <a:t>Mitigation Strategies</a:t>
            </a:r>
            <a:r>
              <a:rPr lang="en-US" sz="1200" dirty="0"/>
              <a:t>: We will continuously monitor the model's performance metrics across different customer segments to detect any disparities. Additionally, we will regularly audit the input data for imbalances and potential proxies for protected attributes like age, location, and employment status.</a:t>
            </a:r>
          </a:p>
          <a:p>
            <a:pPr algn="just">
              <a:buNone/>
            </a:pPr>
            <a:endParaRPr lang="en-GB" sz="1600"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112</TotalTime>
  <Words>2167</Words>
  <Application>Microsoft Office PowerPoint</Application>
  <PresentationFormat>On-screen Show (16:9)</PresentationFormat>
  <Paragraphs>130</Paragraphs>
  <Slides>14</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Wingdings 3</vt:lpstr>
      <vt:lpstr>Trebuchet MS</vt:lpstr>
      <vt:lpstr>Arial</vt:lpstr>
      <vt:lpstr>Facet</vt:lpstr>
      <vt:lpstr>AI-Powered Collections Strategy</vt:lpstr>
      <vt:lpstr>How the System Works</vt:lpstr>
      <vt:lpstr>Key Customer Attributes for Collections Decision-Making</vt:lpstr>
      <vt:lpstr>Business Rules and AI-Driven Actions by Risk Level The system combines AI predictions with predefined business rules to tailor interventions:</vt:lpstr>
      <vt:lpstr>Business Rules and AI-Driven Actions by Risk Level </vt:lpstr>
      <vt:lpstr>AI Collections System Workflow Outline</vt:lpstr>
      <vt:lpstr>AI Collections System Workflow Outline</vt:lpstr>
      <vt:lpstr>Role of Agentic AI  Our system is designed to automate routine tasks while keeping a human in the loop for complex and sensitive cases. This balance ensures efficiency and maintains ethical oversight</vt:lpstr>
      <vt:lpstr>Responsible AI Guardrails</vt:lpstr>
      <vt:lpstr>Explainability</vt:lpstr>
      <vt:lpstr>Responsible AI Use</vt:lpstr>
      <vt:lpstr>Expected Business Impact</vt:lpstr>
      <vt:lpstr>Customer &amp; Strategic Outcomes: Building Trust and Future-Proofing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koushik pusapelli</dc:creator>
  <cp:lastModifiedBy>koushik pusapelli</cp:lastModifiedBy>
  <cp:revision>3</cp:revision>
  <dcterms:modified xsi:type="dcterms:W3CDTF">2025-08-22T06:36:23Z</dcterms:modified>
</cp:coreProperties>
</file>