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73" r:id="rId9"/>
    <p:sldId id="263" r:id="rId10"/>
    <p:sldId id="264" r:id="rId11"/>
    <p:sldId id="265" r:id="rId12"/>
    <p:sldId id="275" r:id="rId13"/>
    <p:sldId id="276" r:id="rId14"/>
    <p:sldId id="266" r:id="rId15"/>
    <p:sldId id="279" r:id="rId16"/>
    <p:sldId id="280" r:id="rId17"/>
    <p:sldId id="281" r:id="rId18"/>
    <p:sldId id="282" r:id="rId19"/>
    <p:sldId id="267" r:id="rId20"/>
    <p:sldId id="268" r:id="rId21"/>
    <p:sldId id="269" r:id="rId22"/>
    <p:sldId id="283" r:id="rId23"/>
    <p:sldId id="284" r:id="rId24"/>
    <p:sldId id="285" r:id="rId25"/>
    <p:sldId id="270" r:id="rId26"/>
    <p:sldId id="271" r:id="rId27"/>
    <p:sldId id="274" r:id="rId28"/>
    <p:sldId id="2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33A8B1-84BD-48CC-BAAB-0DAF59DA7505}"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457F-AEE3-4136-96A0-6C35CD3BF3A5}"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33A8B1-84BD-48CC-BAAB-0DAF59DA7505}"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457F-AEE3-4136-96A0-6C35CD3BF3A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33A8B1-84BD-48CC-BAAB-0DAF59DA7505}"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457F-AEE3-4136-96A0-6C35CD3BF3A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33A8B1-84BD-48CC-BAAB-0DAF59DA7505}"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457F-AEE3-4136-96A0-6C35CD3BF3A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33A8B1-84BD-48CC-BAAB-0DAF59DA7505}"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457F-AEE3-4136-96A0-6C35CD3BF3A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C33A8B1-84BD-48CC-BAAB-0DAF59DA7505}"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3457F-AEE3-4136-96A0-6C35CD3BF3A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33A8B1-84BD-48CC-BAAB-0DAF59DA7505}"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3457F-AEE3-4136-96A0-6C35CD3BF3A5}"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33A8B1-84BD-48CC-BAAB-0DAF59DA7505}" type="datetimeFigureOut">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3457F-AEE3-4136-96A0-6C35CD3BF3A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A8B1-84BD-48CC-BAAB-0DAF59DA7505}" type="datetimeFigureOut">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3457F-AEE3-4136-96A0-6C35CD3BF3A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3A8B1-84BD-48CC-BAAB-0DAF59DA7505}"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3457F-AEE3-4136-96A0-6C35CD3BF3A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3A8B1-84BD-48CC-BAAB-0DAF59DA7505}"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3457F-AEE3-4136-96A0-6C35CD3BF3A5}"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9C33A8B1-84BD-48CC-BAAB-0DAF59DA7505}" type="datetimeFigureOut">
              <a:rPr lang="en-US" smtClean="0"/>
              <a:t>3/10/2020</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393457F-AEE3-4136-96A0-6C35CD3BF3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justinsalamon.com.uploads/4/3/9/4/4394963/salamon_urbansound_acmmm14.pdf" TargetMode="External"/><Relationship Id="rId7" Type="http://schemas.openxmlformats.org/officeDocument/2006/relationships/hyperlink" Target="https://ieeexplore.ieee.org/document/8632885/footnotes#footnotes" TargetMode="External"/><Relationship Id="rId2" Type="http://schemas.openxmlformats.org/officeDocument/2006/relationships/hyperlink" Target="https://urbansounddataset.weebly.com/urbansound8k.html" TargetMode="External"/><Relationship Id="rId1" Type="http://schemas.openxmlformats.org/officeDocument/2006/relationships/slideLayout" Target="../slideLayouts/slideLayout2.xml"/><Relationship Id="rId6" Type="http://schemas.openxmlformats.org/officeDocument/2006/relationships/hyperlink" Target="http://soundbible.com/" TargetMode="External"/><Relationship Id="rId5" Type="http://schemas.openxmlformats.org/officeDocument/2006/relationships/hyperlink" Target="https://towardsdatascience.com/" TargetMode="External"/><Relationship Id="rId4" Type="http://schemas.openxmlformats.org/officeDocument/2006/relationships/hyperlink" Target="https://hackernoon,com/ai-which-classifies-sounds-code-pyth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429000"/>
            <a:ext cx="8227810" cy="2581864"/>
          </a:xfrm>
        </p:spPr>
        <p:txBody>
          <a:bodyPr>
            <a:normAutofit/>
          </a:bodyPr>
          <a:lstStyle/>
          <a:p>
            <a:pPr algn="r"/>
            <a:r>
              <a:rPr lang="en-US" sz="2800" dirty="0" smtClean="0">
                <a:latin typeface="Algerian" pitchFamily="82" charset="0"/>
                <a:cs typeface="Arial" pitchFamily="34" charset="0"/>
              </a:rPr>
              <a:t>Supervisor,                                                            BY,</a:t>
            </a:r>
          </a:p>
          <a:p>
            <a:r>
              <a:rPr lang="en-US" sz="2400" dirty="0" smtClean="0">
                <a:latin typeface="Algerian" pitchFamily="82" charset="0"/>
                <a:cs typeface="Arial" pitchFamily="34" charset="0"/>
              </a:rPr>
              <a:t>   DR.S. </a:t>
            </a:r>
            <a:r>
              <a:rPr lang="en-US" sz="2400" dirty="0" err="1" smtClean="0">
                <a:latin typeface="Algerian" pitchFamily="82" charset="0"/>
                <a:cs typeface="Arial" pitchFamily="34" charset="0"/>
              </a:rPr>
              <a:t>Kannimuthu</a:t>
            </a:r>
            <a:r>
              <a:rPr lang="en-US" sz="2400" dirty="0" smtClean="0">
                <a:latin typeface="Algerian" pitchFamily="82" charset="0"/>
                <a:cs typeface="Arial" pitchFamily="34" charset="0"/>
              </a:rPr>
              <a:t> ,                          </a:t>
            </a:r>
            <a:r>
              <a:rPr lang="en-US" sz="1800" dirty="0" err="1" smtClean="0">
                <a:latin typeface="Algerian" pitchFamily="82" charset="0"/>
                <a:cs typeface="Arial" pitchFamily="34" charset="0"/>
              </a:rPr>
              <a:t>Koushikaramakrishnan</a:t>
            </a:r>
            <a:r>
              <a:rPr lang="en-US" sz="1800" dirty="0" smtClean="0">
                <a:latin typeface="Algerian" pitchFamily="82" charset="0"/>
                <a:cs typeface="Arial" pitchFamily="34" charset="0"/>
              </a:rPr>
              <a:t> S</a:t>
            </a:r>
            <a:endParaRPr lang="en-US" sz="2400" dirty="0" smtClean="0">
              <a:latin typeface="Algerian" pitchFamily="82" charset="0"/>
              <a:cs typeface="Arial" pitchFamily="34" charset="0"/>
            </a:endParaRPr>
          </a:p>
          <a:p>
            <a:pPr algn="r"/>
            <a:r>
              <a:rPr lang="en-US" sz="2400" dirty="0" smtClean="0">
                <a:latin typeface="Algerian" pitchFamily="82" charset="0"/>
                <a:cs typeface="Arial" pitchFamily="34" charset="0"/>
              </a:rPr>
              <a:t>Associate Professor                                </a:t>
            </a:r>
            <a:r>
              <a:rPr lang="en-US" sz="1800" dirty="0" smtClean="0">
                <a:latin typeface="Algerian" pitchFamily="82" charset="0"/>
                <a:cs typeface="Arial" pitchFamily="34" charset="0"/>
              </a:rPr>
              <a:t>Guru </a:t>
            </a:r>
            <a:r>
              <a:rPr lang="en-US" sz="1800" dirty="0" err="1" smtClean="0">
                <a:latin typeface="Algerian" pitchFamily="82" charset="0"/>
                <a:cs typeface="Arial" pitchFamily="34" charset="0"/>
              </a:rPr>
              <a:t>Prasath</a:t>
            </a:r>
            <a:r>
              <a:rPr lang="en-US" sz="1800" dirty="0" smtClean="0">
                <a:latin typeface="Algerian" pitchFamily="82" charset="0"/>
                <a:cs typeface="Arial" pitchFamily="34" charset="0"/>
              </a:rPr>
              <a:t> S R</a:t>
            </a:r>
          </a:p>
          <a:p>
            <a:r>
              <a:rPr lang="en-US" sz="2400" dirty="0" smtClean="0">
                <a:latin typeface="Algerian" pitchFamily="82" charset="0"/>
                <a:cs typeface="Arial" pitchFamily="34" charset="0"/>
              </a:rPr>
              <a:t>   Department of </a:t>
            </a:r>
            <a:r>
              <a:rPr lang="en-US" sz="2400" dirty="0" err="1" smtClean="0">
                <a:latin typeface="Algerian" pitchFamily="82" charset="0"/>
                <a:cs typeface="Arial" pitchFamily="34" charset="0"/>
              </a:rPr>
              <a:t>cSE</a:t>
            </a:r>
            <a:r>
              <a:rPr lang="en-US" sz="1800" smtClean="0">
                <a:latin typeface="Algerian" pitchFamily="82" charset="0"/>
                <a:cs typeface="Arial" pitchFamily="34" charset="0"/>
              </a:rPr>
              <a:t>                                                 Jeevanandham</a:t>
            </a:r>
            <a:r>
              <a:rPr lang="en-US" sz="1800" dirty="0" smtClean="0">
                <a:latin typeface="Algerian" pitchFamily="82" charset="0"/>
                <a:cs typeface="Arial" pitchFamily="34" charset="0"/>
              </a:rPr>
              <a:t> k</a:t>
            </a:r>
          </a:p>
          <a:p>
            <a:pPr algn="r"/>
            <a:endParaRPr lang="en-US" sz="1800" dirty="0" smtClean="0">
              <a:latin typeface="Algerian" pitchFamily="82" charset="0"/>
              <a:cs typeface="Arial" pitchFamily="34" charset="0"/>
            </a:endParaRPr>
          </a:p>
          <a:p>
            <a:pPr algn="r"/>
            <a:endParaRPr lang="en-US" sz="2000" dirty="0"/>
          </a:p>
        </p:txBody>
      </p:sp>
      <p:sp>
        <p:nvSpPr>
          <p:cNvPr id="2" name="Title 1"/>
          <p:cNvSpPr>
            <a:spLocks noGrp="1"/>
          </p:cNvSpPr>
          <p:nvPr>
            <p:ph type="ctrTitle"/>
          </p:nvPr>
        </p:nvSpPr>
        <p:spPr>
          <a:xfrm>
            <a:off x="762000" y="685800"/>
            <a:ext cx="7175351" cy="1793167"/>
          </a:xfrm>
        </p:spPr>
        <p:txBody>
          <a:bodyPr/>
          <a:lstStyle/>
          <a:p>
            <a:pPr marL="182880" indent="0" algn="r">
              <a:buNone/>
            </a:pPr>
            <a:r>
              <a:rPr lang="en-US" sz="3600" dirty="0" smtClean="0">
                <a:latin typeface="Algerian" pitchFamily="82" charset="0"/>
              </a:rPr>
              <a:t>Audio Recognition system Using Deep Learning</a:t>
            </a:r>
            <a:endParaRPr lang="en-US" sz="3600" dirty="0">
              <a:latin typeface="Algerian" pitchFamily="82" charset="0"/>
            </a:endParaRPr>
          </a:p>
        </p:txBody>
      </p:sp>
    </p:spTree>
    <p:extLst>
      <p:ext uri="{BB962C8B-B14F-4D97-AF65-F5344CB8AC3E}">
        <p14:creationId xmlns:p14="http://schemas.microsoft.com/office/powerpoint/2010/main" val="3416591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512511" cy="1143000"/>
          </a:xfrm>
        </p:spPr>
        <p:txBody>
          <a:bodyPr/>
          <a:lstStyle/>
          <a:p>
            <a:pPr marL="0" indent="0" algn="ctr">
              <a:buNone/>
            </a:pPr>
            <a:r>
              <a:rPr lang="en-US" dirty="0" smtClean="0"/>
              <a:t>Specifications</a:t>
            </a:r>
            <a:endParaRPr lang="en-US" dirty="0"/>
          </a:p>
        </p:txBody>
      </p:sp>
      <p:sp>
        <p:nvSpPr>
          <p:cNvPr id="3" name="Content Placeholder 2"/>
          <p:cNvSpPr>
            <a:spLocks noGrp="1"/>
          </p:cNvSpPr>
          <p:nvPr>
            <p:ph sz="quarter" idx="13"/>
          </p:nvPr>
        </p:nvSpPr>
        <p:spPr>
          <a:xfrm>
            <a:off x="609600" y="1524000"/>
            <a:ext cx="7620000" cy="4693920"/>
          </a:xfrm>
        </p:spPr>
        <p:txBody>
          <a:bodyPr>
            <a:normAutofit fontScale="85000" lnSpcReduction="20000"/>
          </a:bodyPr>
          <a:lstStyle/>
          <a:p>
            <a:r>
              <a:rPr lang="en-US" sz="2400" b="1" dirty="0"/>
              <a:t>Hardware Specification</a:t>
            </a:r>
            <a:endParaRPr lang="en-US" sz="1800" dirty="0"/>
          </a:p>
          <a:p>
            <a:pPr lvl="1"/>
            <a:r>
              <a:rPr lang="en-US" dirty="0"/>
              <a:t>Intel </a:t>
            </a:r>
            <a:r>
              <a:rPr lang="en-US" dirty="0" smtClean="0"/>
              <a:t>i5 </a:t>
            </a:r>
            <a:r>
              <a:rPr lang="en-US" dirty="0"/>
              <a:t>processor or higher</a:t>
            </a:r>
            <a:endParaRPr lang="en-US" sz="1600" dirty="0"/>
          </a:p>
          <a:p>
            <a:pPr lvl="1"/>
            <a:r>
              <a:rPr lang="en-US" dirty="0"/>
              <a:t>Minimum 8 GB RAM </a:t>
            </a:r>
            <a:endParaRPr lang="en-US" sz="1600" dirty="0"/>
          </a:p>
          <a:p>
            <a:pPr lvl="1"/>
            <a:r>
              <a:rPr lang="en-US" dirty="0"/>
              <a:t>256 GB hard drive </a:t>
            </a:r>
            <a:endParaRPr lang="en-US" sz="1600" dirty="0"/>
          </a:p>
          <a:p>
            <a:r>
              <a:rPr lang="en-US" sz="2400" b="1" dirty="0" smtClean="0"/>
              <a:t>Software </a:t>
            </a:r>
            <a:r>
              <a:rPr lang="en-US" sz="2400" b="1" dirty="0"/>
              <a:t>Specification</a:t>
            </a:r>
            <a:endParaRPr lang="en-US" sz="1800" dirty="0"/>
          </a:p>
          <a:p>
            <a:pPr lvl="1"/>
            <a:r>
              <a:rPr lang="en-US" dirty="0" err="1"/>
              <a:t>Jupyter</a:t>
            </a:r>
            <a:r>
              <a:rPr lang="en-US" dirty="0"/>
              <a:t> Notebook</a:t>
            </a:r>
            <a:endParaRPr lang="en-US" sz="1600" dirty="0"/>
          </a:p>
          <a:p>
            <a:pPr lvl="1"/>
            <a:r>
              <a:rPr lang="en-US" dirty="0" err="1"/>
              <a:t>Pycharm</a:t>
            </a:r>
            <a:endParaRPr lang="en-US" sz="1600" dirty="0"/>
          </a:p>
          <a:p>
            <a:pPr lvl="1"/>
            <a:r>
              <a:rPr lang="en-US" dirty="0"/>
              <a:t>Python 3 or higher versions</a:t>
            </a:r>
            <a:endParaRPr lang="en-US" sz="1600" dirty="0"/>
          </a:p>
          <a:p>
            <a:pPr lvl="1"/>
            <a:r>
              <a:rPr lang="en-US" dirty="0" err="1"/>
              <a:t>PyPi</a:t>
            </a:r>
            <a:r>
              <a:rPr lang="en-US" dirty="0"/>
              <a:t> Libraries</a:t>
            </a:r>
            <a:endParaRPr lang="en-US" sz="1600" dirty="0"/>
          </a:p>
          <a:p>
            <a:pPr lvl="2"/>
            <a:r>
              <a:rPr lang="en-US" dirty="0" err="1"/>
              <a:t>Numpy</a:t>
            </a:r>
            <a:endParaRPr lang="en-US" sz="1400" dirty="0"/>
          </a:p>
          <a:p>
            <a:pPr lvl="2"/>
            <a:r>
              <a:rPr lang="en-US" dirty="0"/>
              <a:t>Pandas</a:t>
            </a:r>
            <a:endParaRPr lang="en-US" sz="1400" dirty="0"/>
          </a:p>
          <a:p>
            <a:pPr lvl="2"/>
            <a:r>
              <a:rPr lang="en-US" dirty="0" err="1"/>
              <a:t>Scikit</a:t>
            </a:r>
            <a:endParaRPr lang="en-US" sz="1400" dirty="0"/>
          </a:p>
          <a:p>
            <a:pPr lvl="2"/>
            <a:r>
              <a:rPr lang="en-US" dirty="0" err="1"/>
              <a:t>Keras</a:t>
            </a:r>
            <a:endParaRPr lang="en-US" sz="1400" dirty="0"/>
          </a:p>
          <a:p>
            <a:pPr lvl="2"/>
            <a:r>
              <a:rPr lang="en-US" dirty="0" err="1"/>
              <a:t>MatplotLib</a:t>
            </a:r>
            <a:endParaRPr lang="en-US" sz="1400" dirty="0"/>
          </a:p>
          <a:p>
            <a:pPr lvl="2"/>
            <a:r>
              <a:rPr lang="en-US" dirty="0" err="1"/>
              <a:t>Librosa</a:t>
            </a:r>
            <a:endParaRPr lang="en-US" sz="1400" dirty="0"/>
          </a:p>
          <a:p>
            <a:endParaRPr lang="en-US" dirty="0"/>
          </a:p>
        </p:txBody>
      </p:sp>
    </p:spTree>
    <p:extLst>
      <p:ext uri="{BB962C8B-B14F-4D97-AF65-F5344CB8AC3E}">
        <p14:creationId xmlns:p14="http://schemas.microsoft.com/office/powerpoint/2010/main" val="1185482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6512511" cy="1143000"/>
          </a:xfrm>
        </p:spPr>
        <p:txBody>
          <a:bodyPr/>
          <a:lstStyle/>
          <a:p>
            <a:pPr marL="0" indent="0" algn="ctr">
              <a:buNone/>
            </a:pPr>
            <a:r>
              <a:rPr lang="en-US" sz="4000" dirty="0">
                <a:effectLst>
                  <a:outerShdw blurRad="38100" dist="38100" dir="2700000" algn="tl">
                    <a:srgbClr val="000000">
                      <a:alpha val="43137"/>
                    </a:srgbClr>
                  </a:outerShdw>
                </a:effectLst>
                <a:latin typeface="Times New Roman" pitchFamily="18" charset="0"/>
                <a:cs typeface="Times New Roman" pitchFamily="18" charset="0"/>
              </a:rPr>
              <a:t>Audio properties</a:t>
            </a: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914400" y="1600200"/>
            <a:ext cx="7391400" cy="4572000"/>
          </a:xfrm>
        </p:spPr>
        <p:txBody>
          <a:bodyPr/>
          <a:lstStyle/>
          <a:p>
            <a:pPr marL="45720" indent="0" algn="just">
              <a:buNone/>
            </a:pPr>
            <a:r>
              <a:rPr lang="en-US" dirty="0" smtClean="0"/>
              <a:t>These </a:t>
            </a:r>
            <a:r>
              <a:rPr lang="en-US" dirty="0"/>
              <a:t>audio properties for preprocessing to ensure consistency across the whole dataset:</a:t>
            </a:r>
          </a:p>
          <a:p>
            <a:pPr lvl="0" algn="just"/>
            <a:r>
              <a:rPr lang="en-US" dirty="0"/>
              <a:t>Audio Channels</a:t>
            </a:r>
          </a:p>
          <a:p>
            <a:pPr lvl="0" algn="just"/>
            <a:r>
              <a:rPr lang="en-US" dirty="0"/>
              <a:t>Sample rate</a:t>
            </a:r>
          </a:p>
          <a:p>
            <a:pPr lvl="0" algn="just"/>
            <a:r>
              <a:rPr lang="en-US" dirty="0"/>
              <a:t>Bit-depth</a:t>
            </a:r>
          </a:p>
          <a:p>
            <a:pPr marL="45720" indent="0" algn="just">
              <a:buNone/>
            </a:pPr>
            <a:r>
              <a:rPr lang="en-US" dirty="0" err="1" smtClean="0"/>
              <a:t>Librosa</a:t>
            </a:r>
            <a:r>
              <a:rPr lang="en-US" dirty="0" smtClean="0"/>
              <a:t> </a:t>
            </a:r>
            <a:r>
              <a:rPr lang="en-US" dirty="0"/>
              <a:t>library will be useful for the pre-processing and feature selection.</a:t>
            </a:r>
          </a:p>
          <a:p>
            <a:pPr algn="just"/>
            <a:endParaRPr lang="en-US" dirty="0"/>
          </a:p>
        </p:txBody>
      </p:sp>
      <p:pic>
        <p:nvPicPr>
          <p:cNvPr id="4" name="Picture 3"/>
          <p:cNvPicPr/>
          <p:nvPr/>
        </p:nvPicPr>
        <p:blipFill>
          <a:blip r:embed="rId2"/>
          <a:stretch>
            <a:fillRect/>
          </a:stretch>
        </p:blipFill>
        <p:spPr>
          <a:xfrm>
            <a:off x="2209800" y="4419600"/>
            <a:ext cx="4556760" cy="2133600"/>
          </a:xfrm>
          <a:prstGeom prst="rect">
            <a:avLst/>
          </a:prstGeom>
        </p:spPr>
      </p:pic>
    </p:spTree>
    <p:extLst>
      <p:ext uri="{BB962C8B-B14F-4D97-AF65-F5344CB8AC3E}">
        <p14:creationId xmlns:p14="http://schemas.microsoft.com/office/powerpoint/2010/main" val="1103117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67600" cy="1143000"/>
          </a:xfrm>
        </p:spPr>
        <p:txBody>
          <a:bodyPr/>
          <a:lstStyle/>
          <a:p>
            <a:pPr marL="0" indent="0" algn="ctr">
              <a:buNone/>
            </a:pPr>
            <a:r>
              <a:rPr lang="en-US" sz="4000" dirty="0" smtClean="0"/>
              <a:t>Feature Extraction</a:t>
            </a:r>
            <a:endParaRPr lang="en-US" sz="4000" dirty="0"/>
          </a:p>
        </p:txBody>
      </p:sp>
      <p:sp>
        <p:nvSpPr>
          <p:cNvPr id="3" name="Content Placeholder 2"/>
          <p:cNvSpPr>
            <a:spLocks noGrp="1"/>
          </p:cNvSpPr>
          <p:nvPr>
            <p:ph sz="quarter" idx="13"/>
          </p:nvPr>
        </p:nvSpPr>
        <p:spPr>
          <a:xfrm>
            <a:off x="1143000" y="1676400"/>
            <a:ext cx="6400800" cy="3474720"/>
          </a:xfrm>
        </p:spPr>
        <p:txBody>
          <a:bodyPr>
            <a:normAutofit/>
          </a:bodyPr>
          <a:lstStyle/>
          <a:p>
            <a:pPr algn="just"/>
            <a:r>
              <a:rPr lang="en-US" dirty="0"/>
              <a:t>Feature extraction. is used in determining a subset of the initial features is called feature selection. </a:t>
            </a:r>
            <a:endParaRPr lang="en-US" dirty="0" smtClean="0"/>
          </a:p>
          <a:p>
            <a:pPr algn="just"/>
            <a:r>
              <a:rPr lang="en-US" dirty="0" smtClean="0"/>
              <a:t>The </a:t>
            </a:r>
            <a:r>
              <a:rPr lang="en-US" dirty="0"/>
              <a:t>selected features are expected to contain the relevant information </a:t>
            </a:r>
            <a:r>
              <a:rPr lang="en-US" dirty="0" smtClean="0"/>
              <a:t>from </a:t>
            </a:r>
            <a:r>
              <a:rPr lang="en-US" dirty="0"/>
              <a:t>the input data, so that the desired task can be performed by using this reduced representation instead of the complete initial data. </a:t>
            </a:r>
          </a:p>
          <a:p>
            <a:pPr marL="45720" indent="0">
              <a:buNone/>
            </a:pPr>
            <a:endParaRPr lang="en-US" dirty="0"/>
          </a:p>
        </p:txBody>
      </p:sp>
      <p:pic>
        <p:nvPicPr>
          <p:cNvPr id="4" name="Picture 3"/>
          <p:cNvPicPr>
            <a:picLocks noChangeAspect="1"/>
          </p:cNvPicPr>
          <p:nvPr/>
        </p:nvPicPr>
        <p:blipFill>
          <a:blip r:embed="rId2"/>
          <a:stretch>
            <a:fillRect/>
          </a:stretch>
        </p:blipFill>
        <p:spPr>
          <a:xfrm>
            <a:off x="1600200" y="4800600"/>
            <a:ext cx="5638800" cy="1664625"/>
          </a:xfrm>
          <a:prstGeom prst="rect">
            <a:avLst/>
          </a:prstGeom>
        </p:spPr>
      </p:pic>
    </p:spTree>
    <p:extLst>
      <p:ext uri="{BB962C8B-B14F-4D97-AF65-F5344CB8AC3E}">
        <p14:creationId xmlns:p14="http://schemas.microsoft.com/office/powerpoint/2010/main" val="539519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289" y="304800"/>
            <a:ext cx="6512511" cy="1143000"/>
          </a:xfrm>
        </p:spPr>
        <p:txBody>
          <a:bodyPr/>
          <a:lstStyle/>
          <a:p>
            <a:pPr marL="0" indent="0">
              <a:buNone/>
            </a:pPr>
            <a:r>
              <a:rPr lang="en-US" dirty="0" smtClean="0"/>
              <a:t>Extraction Methods</a:t>
            </a:r>
            <a:endParaRPr lang="en-US" dirty="0"/>
          </a:p>
        </p:txBody>
      </p:sp>
      <p:sp>
        <p:nvSpPr>
          <p:cNvPr id="3" name="Content Placeholder 2"/>
          <p:cNvSpPr>
            <a:spLocks noGrp="1"/>
          </p:cNvSpPr>
          <p:nvPr>
            <p:ph sz="quarter" idx="13"/>
          </p:nvPr>
        </p:nvSpPr>
        <p:spPr>
          <a:xfrm>
            <a:off x="76201" y="1447800"/>
            <a:ext cx="8686800" cy="4953000"/>
          </a:xfrm>
        </p:spPr>
        <p:txBody>
          <a:bodyPr>
            <a:normAutofit/>
          </a:bodyPr>
          <a:lstStyle/>
          <a:p>
            <a:endParaRPr lang="en-US" dirty="0"/>
          </a:p>
          <a:p>
            <a:r>
              <a:rPr lang="en-US" dirty="0"/>
              <a:t>Linear Predictive Coding (LPC): </a:t>
            </a:r>
            <a:endParaRPr lang="en-US" dirty="0" smtClean="0"/>
          </a:p>
          <a:p>
            <a:endParaRPr lang="en-US" dirty="0"/>
          </a:p>
          <a:p>
            <a:endParaRPr lang="en-US" dirty="0" smtClean="0"/>
          </a:p>
          <a:p>
            <a:endParaRPr lang="en-US" dirty="0"/>
          </a:p>
          <a:p>
            <a:pPr marL="45720" indent="0">
              <a:buNone/>
            </a:pPr>
            <a:endParaRPr lang="en-US" dirty="0" smtClean="0"/>
          </a:p>
          <a:p>
            <a:r>
              <a:rPr lang="en-US" dirty="0" smtClean="0"/>
              <a:t>Perceptual </a:t>
            </a:r>
            <a:r>
              <a:rPr lang="en-US" dirty="0"/>
              <a:t>Linear Prediction (PLP) </a:t>
            </a:r>
          </a:p>
          <a:p>
            <a:endParaRPr lang="en-US" dirty="0"/>
          </a:p>
        </p:txBody>
      </p:sp>
      <p:pic>
        <p:nvPicPr>
          <p:cNvPr id="4" name="Picture 3"/>
          <p:cNvPicPr>
            <a:picLocks noChangeAspect="1"/>
          </p:cNvPicPr>
          <p:nvPr/>
        </p:nvPicPr>
        <p:blipFill>
          <a:blip r:embed="rId2"/>
          <a:stretch>
            <a:fillRect/>
          </a:stretch>
        </p:blipFill>
        <p:spPr>
          <a:xfrm>
            <a:off x="2209800" y="2479078"/>
            <a:ext cx="4229772" cy="1483322"/>
          </a:xfrm>
          <a:prstGeom prst="rect">
            <a:avLst/>
          </a:prstGeom>
        </p:spPr>
      </p:pic>
      <p:pic>
        <p:nvPicPr>
          <p:cNvPr id="5" name="Picture 4"/>
          <p:cNvPicPr>
            <a:picLocks noChangeAspect="1"/>
          </p:cNvPicPr>
          <p:nvPr/>
        </p:nvPicPr>
        <p:blipFill>
          <a:blip r:embed="rId3"/>
          <a:stretch>
            <a:fillRect/>
          </a:stretch>
        </p:blipFill>
        <p:spPr>
          <a:xfrm>
            <a:off x="2078639" y="4480617"/>
            <a:ext cx="4417809" cy="2092922"/>
          </a:xfrm>
          <a:prstGeom prst="rect">
            <a:avLst/>
          </a:prstGeom>
        </p:spPr>
      </p:pic>
    </p:spTree>
    <p:extLst>
      <p:ext uri="{BB962C8B-B14F-4D97-AF65-F5344CB8AC3E}">
        <p14:creationId xmlns:p14="http://schemas.microsoft.com/office/powerpoint/2010/main" val="3962034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6512511" cy="1143000"/>
          </a:xfrm>
        </p:spPr>
        <p:txBody>
          <a:bodyPr/>
          <a:lstStyle/>
          <a:p>
            <a:pPr marL="0" indent="0" algn="ctr">
              <a:buNone/>
            </a:pPr>
            <a:r>
              <a:rPr lang="en-US" sz="4400" i="1" dirty="0" smtClean="0"/>
              <a:t>Proposed Approach  MFCC</a:t>
            </a:r>
            <a:endParaRPr lang="en-US" i="1" dirty="0"/>
          </a:p>
        </p:txBody>
      </p:sp>
      <p:sp>
        <p:nvSpPr>
          <p:cNvPr id="3" name="Content Placeholder 2"/>
          <p:cNvSpPr>
            <a:spLocks noGrp="1"/>
          </p:cNvSpPr>
          <p:nvPr>
            <p:ph sz="quarter" idx="13"/>
          </p:nvPr>
        </p:nvSpPr>
        <p:spPr>
          <a:xfrm>
            <a:off x="762000" y="2514600"/>
            <a:ext cx="7315200" cy="3657600"/>
          </a:xfrm>
        </p:spPr>
        <p:txBody>
          <a:bodyPr>
            <a:normAutofit/>
          </a:bodyPr>
          <a:lstStyle/>
          <a:p>
            <a:pPr marL="45720" indent="0" algn="just">
              <a:buNone/>
            </a:pPr>
            <a:r>
              <a:rPr lang="en-US" dirty="0" smtClean="0"/>
              <a:t>	The </a:t>
            </a:r>
            <a:r>
              <a:rPr lang="en-US" b="1" dirty="0"/>
              <a:t>MFCC</a:t>
            </a:r>
            <a:r>
              <a:rPr lang="en-US" dirty="0"/>
              <a:t> ( </a:t>
            </a:r>
            <a:r>
              <a:rPr lang="en-US" b="1" dirty="0"/>
              <a:t>Mel-Frequency </a:t>
            </a:r>
            <a:r>
              <a:rPr lang="en-US" b="1" dirty="0" err="1"/>
              <a:t>Cepstral</a:t>
            </a:r>
            <a:r>
              <a:rPr lang="en-US" b="1" dirty="0"/>
              <a:t> Co-</a:t>
            </a:r>
            <a:r>
              <a:rPr lang="en-US" b="1" dirty="0" err="1"/>
              <a:t>efficients</a:t>
            </a:r>
            <a:r>
              <a:rPr lang="en-US" dirty="0"/>
              <a:t> ) </a:t>
            </a:r>
            <a:r>
              <a:rPr lang="en-US" dirty="0" err="1"/>
              <a:t>summarises</a:t>
            </a:r>
            <a:r>
              <a:rPr lang="en-US" dirty="0"/>
              <a:t> the frequency distribution across the window size, so it is possible to analyze both the frequency and time characteristics of the sound. These audio representation will allow us to identify features for classification.</a:t>
            </a:r>
          </a:p>
          <a:p>
            <a:pPr marL="45720" indent="0" algn="just">
              <a:buNone/>
            </a:pPr>
            <a:r>
              <a:rPr lang="en-US" dirty="0" smtClean="0"/>
              <a:t>	For </a:t>
            </a:r>
            <a:r>
              <a:rPr lang="en-US" dirty="0"/>
              <a:t>extracting a </a:t>
            </a:r>
            <a:r>
              <a:rPr lang="en-US" b="1" dirty="0"/>
              <a:t>MFCC</a:t>
            </a:r>
            <a:r>
              <a:rPr lang="en-US" dirty="0"/>
              <a:t>,</a:t>
            </a:r>
            <a:r>
              <a:rPr lang="en-US" b="1" dirty="0"/>
              <a:t> </a:t>
            </a:r>
            <a:r>
              <a:rPr lang="en-US" dirty="0"/>
              <a:t>we will use </a:t>
            </a:r>
            <a:r>
              <a:rPr lang="en-US" b="1" dirty="0" err="1"/>
              <a:t>Librosa’s</a:t>
            </a:r>
            <a:r>
              <a:rPr lang="en-US" b="1" dirty="0"/>
              <a:t> </a:t>
            </a:r>
            <a:r>
              <a:rPr lang="en-US" b="1" dirty="0" err="1"/>
              <a:t>mfcc</a:t>
            </a:r>
            <a:r>
              <a:rPr lang="en-US" b="1" dirty="0"/>
              <a:t>() function </a:t>
            </a:r>
            <a:r>
              <a:rPr lang="en-US" dirty="0"/>
              <a:t>which generates an MFCC from time series audio data.</a:t>
            </a:r>
            <a:r>
              <a:rPr lang="en-US" b="1" dirty="0"/>
              <a:t> </a:t>
            </a:r>
            <a:endParaRPr lang="en-US" dirty="0"/>
          </a:p>
          <a:p>
            <a:pPr algn="just"/>
            <a:endParaRPr lang="en-US" dirty="0"/>
          </a:p>
        </p:txBody>
      </p:sp>
    </p:spTree>
    <p:extLst>
      <p:ext uri="{BB962C8B-B14F-4D97-AF65-F5344CB8AC3E}">
        <p14:creationId xmlns:p14="http://schemas.microsoft.com/office/powerpoint/2010/main" val="440881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987" y="152400"/>
            <a:ext cx="6512511" cy="1143000"/>
          </a:xfrm>
        </p:spPr>
        <p:txBody>
          <a:bodyPr/>
          <a:lstStyle/>
          <a:p>
            <a:pPr marL="0" indent="0" algn="ctr">
              <a:buNone/>
            </a:pPr>
            <a:r>
              <a:rPr lang="en-US" sz="4400" i="1" dirty="0" smtClean="0"/>
              <a:t>MFCC</a:t>
            </a:r>
            <a:endParaRPr lang="en-US" sz="4400" i="1" dirty="0"/>
          </a:p>
        </p:txBody>
      </p:sp>
      <p:sp>
        <p:nvSpPr>
          <p:cNvPr id="3" name="Content Placeholder 2"/>
          <p:cNvSpPr>
            <a:spLocks noGrp="1"/>
          </p:cNvSpPr>
          <p:nvPr>
            <p:ph sz="quarter" idx="13"/>
          </p:nvPr>
        </p:nvSpPr>
        <p:spPr>
          <a:xfrm>
            <a:off x="380999" y="990600"/>
            <a:ext cx="8305800" cy="4312920"/>
          </a:xfrm>
        </p:spPr>
        <p:txBody>
          <a:bodyPr>
            <a:normAutofit/>
          </a:bodyPr>
          <a:lstStyle/>
          <a:p>
            <a:r>
              <a:rPr lang="en-US" dirty="0"/>
              <a:t>Mel-frequency </a:t>
            </a:r>
            <a:r>
              <a:rPr lang="en-US" dirty="0" err="1"/>
              <a:t>cepstral</a:t>
            </a:r>
            <a:r>
              <a:rPr lang="en-US" dirty="0"/>
              <a:t> coefficients (MFCCs) are coefficients that collectively make up an </a:t>
            </a:r>
            <a:r>
              <a:rPr lang="en-US" dirty="0" smtClean="0"/>
              <a:t>MFC.</a:t>
            </a:r>
          </a:p>
          <a:p>
            <a:r>
              <a:rPr lang="en-US" dirty="0" smtClean="0"/>
              <a:t>They </a:t>
            </a:r>
            <a:r>
              <a:rPr lang="en-US" dirty="0"/>
              <a:t>are derived from a type of </a:t>
            </a:r>
            <a:r>
              <a:rPr lang="en-US" dirty="0" err="1"/>
              <a:t>cepstral</a:t>
            </a:r>
            <a:r>
              <a:rPr lang="en-US" dirty="0"/>
              <a:t> representation of the audio clip (a nonlinear "spectrum-of-a-spectrum"). </a:t>
            </a:r>
            <a:endParaRPr lang="en-US" dirty="0" smtClean="0"/>
          </a:p>
          <a:p>
            <a:r>
              <a:rPr lang="en-US" dirty="0" smtClean="0"/>
              <a:t>The </a:t>
            </a:r>
            <a:r>
              <a:rPr lang="en-US" dirty="0"/>
              <a:t>difference between the </a:t>
            </a:r>
            <a:r>
              <a:rPr lang="en-US" dirty="0" err="1"/>
              <a:t>cepstrum</a:t>
            </a:r>
            <a:r>
              <a:rPr lang="en-US" dirty="0"/>
              <a:t> and the </a:t>
            </a:r>
            <a:r>
              <a:rPr lang="en-US" dirty="0" err="1"/>
              <a:t>mel</a:t>
            </a:r>
            <a:r>
              <a:rPr lang="en-US" dirty="0"/>
              <a:t>-frequency </a:t>
            </a:r>
            <a:r>
              <a:rPr lang="en-US" dirty="0" err="1"/>
              <a:t>cepstrum</a:t>
            </a:r>
            <a:r>
              <a:rPr lang="en-US" dirty="0"/>
              <a:t> is that in the MFC, the frequency bands are equally spaced on the </a:t>
            </a:r>
            <a:r>
              <a:rPr lang="en-US" dirty="0" err="1"/>
              <a:t>mel</a:t>
            </a:r>
            <a:r>
              <a:rPr lang="en-US" dirty="0"/>
              <a:t> scale, which approximates the human auditory system's response more closely than the linearly-spaced frequency bands used in the normal </a:t>
            </a:r>
            <a:r>
              <a:rPr lang="en-US" dirty="0" err="1"/>
              <a:t>cepstrum</a:t>
            </a:r>
            <a:r>
              <a:rPr lang="en-US" dirty="0"/>
              <a:t> </a:t>
            </a:r>
            <a:endParaRPr lang="en-US" dirty="0"/>
          </a:p>
        </p:txBody>
      </p:sp>
      <p:pic>
        <p:nvPicPr>
          <p:cNvPr id="4" name="Picture 3"/>
          <p:cNvPicPr>
            <a:picLocks noChangeAspect="1"/>
          </p:cNvPicPr>
          <p:nvPr/>
        </p:nvPicPr>
        <p:blipFill>
          <a:blip r:embed="rId2"/>
          <a:stretch>
            <a:fillRect/>
          </a:stretch>
        </p:blipFill>
        <p:spPr>
          <a:xfrm>
            <a:off x="1371600" y="4452592"/>
            <a:ext cx="5803797" cy="2392898"/>
          </a:xfrm>
          <a:prstGeom prst="rect">
            <a:avLst/>
          </a:prstGeom>
        </p:spPr>
      </p:pic>
    </p:spTree>
    <p:extLst>
      <p:ext uri="{BB962C8B-B14F-4D97-AF65-F5344CB8AC3E}">
        <p14:creationId xmlns:p14="http://schemas.microsoft.com/office/powerpoint/2010/main" val="2917999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144" y="160020"/>
            <a:ext cx="6512511" cy="1143000"/>
          </a:xfrm>
        </p:spPr>
        <p:txBody>
          <a:bodyPr/>
          <a:lstStyle/>
          <a:p>
            <a:pPr marL="0" indent="0" algn="ctr">
              <a:buNone/>
            </a:pPr>
            <a:r>
              <a:rPr lang="en-US" sz="4400" i="1" dirty="0" smtClean="0"/>
              <a:t>Data Exploration</a:t>
            </a:r>
            <a:endParaRPr lang="en-US" i="1" dirty="0"/>
          </a:p>
        </p:txBody>
      </p:sp>
      <p:sp>
        <p:nvSpPr>
          <p:cNvPr id="3" name="Content Placeholder 2"/>
          <p:cNvSpPr>
            <a:spLocks noGrp="1"/>
          </p:cNvSpPr>
          <p:nvPr>
            <p:ph sz="quarter" idx="13"/>
          </p:nvPr>
        </p:nvSpPr>
        <p:spPr>
          <a:xfrm>
            <a:off x="228600" y="1303020"/>
            <a:ext cx="8229600" cy="5021580"/>
          </a:xfrm>
        </p:spPr>
        <p:txBody>
          <a:bodyPr>
            <a:normAutofit fontScale="92500" lnSpcReduction="20000"/>
          </a:bodyPr>
          <a:lstStyle/>
          <a:p>
            <a:r>
              <a:rPr lang="en-US" dirty="0"/>
              <a:t>For this project we will use a dataset called Urbansound8K. The dataset contains 8732 sound excerpts </a:t>
            </a:r>
            <a:r>
              <a:rPr lang="en-US" dirty="0" smtClean="0"/>
              <a:t>(&lt;=</a:t>
            </a:r>
            <a:r>
              <a:rPr lang="en-US" dirty="0"/>
              <a:t>4s) of urban sounds from 10 classes, which are: </a:t>
            </a:r>
          </a:p>
          <a:p>
            <a:pPr lvl="1"/>
            <a:r>
              <a:rPr lang="en-US" dirty="0" smtClean="0"/>
              <a:t> </a:t>
            </a:r>
            <a:r>
              <a:rPr lang="en-US" dirty="0"/>
              <a:t>Air Conditioner </a:t>
            </a:r>
          </a:p>
          <a:p>
            <a:pPr lvl="1"/>
            <a:r>
              <a:rPr lang="en-US" dirty="0" smtClean="0"/>
              <a:t>Car </a:t>
            </a:r>
            <a:r>
              <a:rPr lang="en-US" dirty="0"/>
              <a:t>Horn </a:t>
            </a:r>
          </a:p>
          <a:p>
            <a:pPr lvl="1"/>
            <a:r>
              <a:rPr lang="en-US" dirty="0" smtClean="0"/>
              <a:t> </a:t>
            </a:r>
            <a:r>
              <a:rPr lang="en-US" dirty="0"/>
              <a:t>Children Playing </a:t>
            </a:r>
          </a:p>
          <a:p>
            <a:pPr lvl="1"/>
            <a:r>
              <a:rPr lang="en-US" dirty="0" smtClean="0"/>
              <a:t> </a:t>
            </a:r>
            <a:r>
              <a:rPr lang="en-US" dirty="0"/>
              <a:t>Dog bark </a:t>
            </a:r>
          </a:p>
          <a:p>
            <a:pPr lvl="1"/>
            <a:r>
              <a:rPr lang="en-US" dirty="0" smtClean="0"/>
              <a:t> </a:t>
            </a:r>
            <a:r>
              <a:rPr lang="en-US" dirty="0"/>
              <a:t>Drilling </a:t>
            </a:r>
          </a:p>
          <a:p>
            <a:pPr lvl="1"/>
            <a:r>
              <a:rPr lang="en-US" dirty="0" smtClean="0"/>
              <a:t>Engine </a:t>
            </a:r>
            <a:r>
              <a:rPr lang="en-US" dirty="0"/>
              <a:t>Idling </a:t>
            </a:r>
          </a:p>
          <a:p>
            <a:pPr lvl="1"/>
            <a:r>
              <a:rPr lang="en-US" dirty="0" smtClean="0"/>
              <a:t> </a:t>
            </a:r>
            <a:r>
              <a:rPr lang="en-US" dirty="0"/>
              <a:t>Gun Shot </a:t>
            </a:r>
          </a:p>
          <a:p>
            <a:pPr lvl="1"/>
            <a:r>
              <a:rPr lang="en-US" dirty="0" smtClean="0"/>
              <a:t> </a:t>
            </a:r>
            <a:r>
              <a:rPr lang="en-US" dirty="0"/>
              <a:t>Jackhammer </a:t>
            </a:r>
          </a:p>
          <a:p>
            <a:pPr lvl="1"/>
            <a:r>
              <a:rPr lang="en-US" dirty="0" smtClean="0"/>
              <a:t> </a:t>
            </a:r>
            <a:r>
              <a:rPr lang="en-US" dirty="0"/>
              <a:t>Siren </a:t>
            </a:r>
          </a:p>
          <a:p>
            <a:pPr lvl="1"/>
            <a:r>
              <a:rPr lang="en-US" dirty="0" smtClean="0"/>
              <a:t> </a:t>
            </a:r>
            <a:r>
              <a:rPr lang="en-US" dirty="0"/>
              <a:t>Street Music </a:t>
            </a:r>
          </a:p>
          <a:p>
            <a:r>
              <a:rPr lang="en-US" dirty="0"/>
              <a:t>The accompanying metadata contains a unique ID for each sound excerpt along with it’s given </a:t>
            </a:r>
            <a:endParaRPr lang="en-US" dirty="0"/>
          </a:p>
        </p:txBody>
      </p:sp>
    </p:spTree>
    <p:extLst>
      <p:ext uri="{BB962C8B-B14F-4D97-AF65-F5344CB8AC3E}">
        <p14:creationId xmlns:p14="http://schemas.microsoft.com/office/powerpoint/2010/main" val="2693337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28600"/>
            <a:ext cx="7391400" cy="1143000"/>
          </a:xfrm>
        </p:spPr>
        <p:txBody>
          <a:bodyPr/>
          <a:lstStyle/>
          <a:p>
            <a:pPr marL="0" indent="0" algn="ctr">
              <a:buNone/>
            </a:pPr>
            <a:r>
              <a:rPr lang="en-US" sz="4400" i="1" dirty="0" smtClean="0"/>
              <a:t>Sample Audio </a:t>
            </a:r>
            <a:r>
              <a:rPr lang="en-US" sz="4400" i="1" dirty="0" err="1" smtClean="0"/>
              <a:t>WaveForm</a:t>
            </a:r>
            <a:endParaRPr lang="en-US" i="1" dirty="0"/>
          </a:p>
        </p:txBody>
      </p:sp>
      <p:sp>
        <p:nvSpPr>
          <p:cNvPr id="3" name="Content Placeholder 2"/>
          <p:cNvSpPr>
            <a:spLocks noGrp="1"/>
          </p:cNvSpPr>
          <p:nvPr>
            <p:ph sz="quarter" idx="13"/>
          </p:nvPr>
        </p:nvSpPr>
        <p:spPr>
          <a:xfrm>
            <a:off x="1143000" y="731520"/>
            <a:ext cx="228600" cy="335280"/>
          </a:xfrm>
        </p:spPr>
        <p:txBody>
          <a:bodyPr>
            <a:normAutofit fontScale="92500" lnSpcReduction="20000"/>
          </a:bodyPr>
          <a:lstStyle/>
          <a:p>
            <a:endParaRPr lang="en-US" dirty="0"/>
          </a:p>
        </p:txBody>
      </p:sp>
      <p:pic>
        <p:nvPicPr>
          <p:cNvPr id="4" name="Picture 3"/>
          <p:cNvPicPr>
            <a:picLocks noChangeAspect="1"/>
          </p:cNvPicPr>
          <p:nvPr/>
        </p:nvPicPr>
        <p:blipFill>
          <a:blip r:embed="rId2"/>
          <a:stretch>
            <a:fillRect/>
          </a:stretch>
        </p:blipFill>
        <p:spPr>
          <a:xfrm>
            <a:off x="838200" y="1066800"/>
            <a:ext cx="7391400" cy="5562600"/>
          </a:xfrm>
          <a:prstGeom prst="rect">
            <a:avLst/>
          </a:prstGeom>
        </p:spPr>
      </p:pic>
    </p:spTree>
    <p:extLst>
      <p:ext uri="{BB962C8B-B14F-4D97-AF65-F5344CB8AC3E}">
        <p14:creationId xmlns:p14="http://schemas.microsoft.com/office/powerpoint/2010/main" val="2775888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60020"/>
            <a:ext cx="7391400" cy="1143000"/>
          </a:xfrm>
        </p:spPr>
        <p:txBody>
          <a:bodyPr/>
          <a:lstStyle/>
          <a:p>
            <a:pPr marL="0" indent="0" algn="ctr">
              <a:buNone/>
            </a:pPr>
            <a:r>
              <a:rPr lang="en-US" sz="4400" i="1" dirty="0"/>
              <a:t>Initial Architecture MLP</a:t>
            </a:r>
          </a:p>
        </p:txBody>
      </p:sp>
      <p:sp>
        <p:nvSpPr>
          <p:cNvPr id="3" name="Content Placeholder 2"/>
          <p:cNvSpPr>
            <a:spLocks noGrp="1"/>
          </p:cNvSpPr>
          <p:nvPr>
            <p:ph sz="quarter" idx="13"/>
          </p:nvPr>
        </p:nvSpPr>
        <p:spPr>
          <a:xfrm>
            <a:off x="457200" y="1303020"/>
            <a:ext cx="8229600" cy="5326380"/>
          </a:xfrm>
        </p:spPr>
        <p:txBody>
          <a:bodyPr>
            <a:normAutofit fontScale="92500" lnSpcReduction="20000"/>
          </a:bodyPr>
          <a:lstStyle/>
          <a:p>
            <a:r>
              <a:rPr lang="en-US" dirty="0"/>
              <a:t>A multilayer perceptron (MLP) is a class of </a:t>
            </a:r>
            <a:r>
              <a:rPr lang="en-US" dirty="0" err="1"/>
              <a:t>feedforward</a:t>
            </a:r>
            <a:r>
              <a:rPr lang="en-US" dirty="0"/>
              <a:t> artificial neural network (ANN). </a:t>
            </a:r>
            <a:endParaRPr lang="en-US" dirty="0" smtClean="0"/>
          </a:p>
          <a:p>
            <a:r>
              <a:rPr lang="en-US" dirty="0" smtClean="0"/>
              <a:t>The </a:t>
            </a:r>
            <a:r>
              <a:rPr lang="en-US" dirty="0"/>
              <a:t>term MLP is used ambiguously, sometimes loosely to refer to </a:t>
            </a:r>
            <a:r>
              <a:rPr lang="en-US" i="1" dirty="0"/>
              <a:t>any </a:t>
            </a:r>
            <a:r>
              <a:rPr lang="en-US" dirty="0" err="1"/>
              <a:t>feedforward</a:t>
            </a:r>
            <a:r>
              <a:rPr lang="en-US" dirty="0"/>
              <a:t> ANN, sometimes strictly to refer to networks composed of multiple layers of </a:t>
            </a:r>
            <a:r>
              <a:rPr lang="en-US" dirty="0" err="1"/>
              <a:t>perceptrons</a:t>
            </a:r>
            <a:r>
              <a:rPr lang="en-US" dirty="0"/>
              <a:t>. </a:t>
            </a:r>
            <a:endParaRPr lang="en-US" dirty="0" smtClean="0"/>
          </a:p>
          <a:p>
            <a:r>
              <a:rPr lang="en-US" dirty="0"/>
              <a:t>An MLP consists of at least three layers of nodes: an input layer, a hidden layer and an output layer. Except for the input nodes, each node is a neuron that uses a nonlinear activation function</a:t>
            </a:r>
            <a:r>
              <a:rPr lang="en-US" dirty="0" smtClean="0"/>
              <a:t>.</a:t>
            </a:r>
          </a:p>
          <a:p>
            <a:r>
              <a:rPr lang="en-US" dirty="0" smtClean="0"/>
              <a:t> </a:t>
            </a:r>
            <a:r>
              <a:rPr lang="en-US" dirty="0"/>
              <a:t>MLP utilizes a supervised learning technique called </a:t>
            </a:r>
            <a:r>
              <a:rPr lang="en-US" dirty="0" err="1"/>
              <a:t>backpropagation</a:t>
            </a:r>
            <a:r>
              <a:rPr lang="en-US" dirty="0"/>
              <a:t> for training</a:t>
            </a:r>
            <a:r>
              <a:rPr lang="en-US" dirty="0" smtClean="0"/>
              <a:t>.</a:t>
            </a:r>
          </a:p>
          <a:p>
            <a:r>
              <a:rPr lang="en-US" dirty="0"/>
              <a:t>In the Multilayer perceptron, there can more than one linear </a:t>
            </a:r>
            <a:r>
              <a:rPr lang="en-US" dirty="0" smtClean="0"/>
              <a:t>layer. </a:t>
            </a:r>
            <a:r>
              <a:rPr lang="en-US" dirty="0"/>
              <a:t>If we take the simple example the three-layer network, first layer will be the </a:t>
            </a:r>
            <a:r>
              <a:rPr lang="en-US" i="1" dirty="0"/>
              <a:t>input layer </a:t>
            </a:r>
            <a:r>
              <a:rPr lang="en-US" dirty="0"/>
              <a:t>and last will be </a:t>
            </a:r>
            <a:r>
              <a:rPr lang="en-US" i="1" dirty="0"/>
              <a:t>output layer </a:t>
            </a:r>
            <a:r>
              <a:rPr lang="en-US" dirty="0"/>
              <a:t>and middle layer will be called </a:t>
            </a:r>
            <a:r>
              <a:rPr lang="en-US" i="1" dirty="0"/>
              <a:t>hidden layer. </a:t>
            </a:r>
            <a:endParaRPr lang="en-US" i="1" dirty="0" smtClean="0"/>
          </a:p>
          <a:p>
            <a:r>
              <a:rPr lang="en-US" dirty="0" smtClean="0"/>
              <a:t>We </a:t>
            </a:r>
            <a:r>
              <a:rPr lang="en-US" dirty="0"/>
              <a:t>feed our input data into the input layer and take the output from the output layer. We can increase the number of the hidden layer as much as we want, to make the model more complex according to our task. </a:t>
            </a:r>
            <a:endParaRPr lang="en-US" dirty="0"/>
          </a:p>
        </p:txBody>
      </p:sp>
    </p:spTree>
    <p:extLst>
      <p:ext uri="{BB962C8B-B14F-4D97-AF65-F5344CB8AC3E}">
        <p14:creationId xmlns:p14="http://schemas.microsoft.com/office/powerpoint/2010/main" val="1062272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6512511" cy="1143000"/>
          </a:xfrm>
        </p:spPr>
        <p:txBody>
          <a:bodyPr/>
          <a:lstStyle/>
          <a:p>
            <a:pPr marL="0" indent="0">
              <a:buNone/>
            </a:pPr>
            <a:r>
              <a:rPr lang="en-US" sz="4400" dirty="0" smtClean="0"/>
              <a:t>Initial Architecture MLP</a:t>
            </a:r>
            <a:endParaRPr lang="en-US" sz="4400" dirty="0"/>
          </a:p>
        </p:txBody>
      </p:sp>
      <p:sp>
        <p:nvSpPr>
          <p:cNvPr id="3" name="Content Placeholder 2"/>
          <p:cNvSpPr>
            <a:spLocks noGrp="1"/>
          </p:cNvSpPr>
          <p:nvPr>
            <p:ph sz="quarter" idx="13"/>
          </p:nvPr>
        </p:nvSpPr>
        <p:spPr>
          <a:xfrm>
            <a:off x="457200" y="1752600"/>
            <a:ext cx="8229600" cy="4343400"/>
          </a:xfrm>
        </p:spPr>
        <p:txBody>
          <a:bodyPr>
            <a:normAutofit fontScale="92500" lnSpcReduction="20000"/>
          </a:bodyPr>
          <a:lstStyle/>
          <a:p>
            <a:r>
              <a:rPr lang="en-US" dirty="0"/>
              <a:t>Starting with a sequential model so new can build the model layer by layer.</a:t>
            </a:r>
          </a:p>
          <a:p>
            <a:r>
              <a:rPr lang="en-US" dirty="0"/>
              <a:t>We will begin with a simple architecture , consisting of three layers, a input </a:t>
            </a:r>
            <a:r>
              <a:rPr lang="en-US" dirty="0" err="1"/>
              <a:t>layer,a</a:t>
            </a:r>
            <a:r>
              <a:rPr lang="en-US" dirty="0"/>
              <a:t> hidden </a:t>
            </a:r>
            <a:r>
              <a:rPr lang="en-US" dirty="0" err="1"/>
              <a:t>layer,and</a:t>
            </a:r>
            <a:r>
              <a:rPr lang="en-US" dirty="0"/>
              <a:t> an output layer.</a:t>
            </a:r>
          </a:p>
          <a:p>
            <a:r>
              <a:rPr lang="en-US" dirty="0"/>
              <a:t>The first layer will receive the input shape . Each input sample contains 40 MFCC’S which means we start with a shape of  1X 40.</a:t>
            </a:r>
          </a:p>
          <a:p>
            <a:r>
              <a:rPr lang="en-US" dirty="0"/>
              <a:t>The first two layers will have 256 </a:t>
            </a:r>
            <a:r>
              <a:rPr lang="en-US" dirty="0" err="1"/>
              <a:t>nodes.The</a:t>
            </a:r>
            <a:r>
              <a:rPr lang="en-US" dirty="0"/>
              <a:t> activation function used is Rectified Linear Activation. The </a:t>
            </a:r>
            <a:r>
              <a:rPr lang="en-US" dirty="0" err="1"/>
              <a:t>ReLU</a:t>
            </a:r>
            <a:r>
              <a:rPr lang="en-US" dirty="0"/>
              <a:t> is </a:t>
            </a:r>
            <a:r>
              <a:rPr lang="en-US" dirty="0" err="1"/>
              <a:t>chosed</a:t>
            </a:r>
            <a:r>
              <a:rPr lang="en-US" dirty="0"/>
              <a:t> as it is proven for good record with working on neural networks.</a:t>
            </a:r>
          </a:p>
          <a:p>
            <a:r>
              <a:rPr lang="en-US" dirty="0"/>
              <a:t>The output layer will have the count of </a:t>
            </a:r>
            <a:r>
              <a:rPr lang="en-US" dirty="0" err="1" smtClean="0"/>
              <a:t>differente</a:t>
            </a:r>
            <a:r>
              <a:rPr lang="en-US" dirty="0" smtClean="0"/>
              <a:t> </a:t>
            </a:r>
            <a:r>
              <a:rPr lang="en-US" dirty="0"/>
              <a:t>classes used in the training </a:t>
            </a:r>
            <a:r>
              <a:rPr lang="en-US" dirty="0" err="1"/>
              <a:t>data.The</a:t>
            </a:r>
            <a:r>
              <a:rPr lang="en-US" dirty="0"/>
              <a:t> activation used for output layer is </a:t>
            </a:r>
            <a:r>
              <a:rPr lang="en-US" dirty="0" err="1"/>
              <a:t>Softmax</a:t>
            </a:r>
            <a:r>
              <a:rPr lang="en-US" dirty="0"/>
              <a:t> as it reduces the values to </a:t>
            </a:r>
            <a:r>
              <a:rPr lang="en-US" dirty="0" err="1" smtClean="0"/>
              <a:t>probabilitites</a:t>
            </a:r>
            <a:r>
              <a:rPr lang="en-US" dirty="0"/>
              <a:t>.</a:t>
            </a:r>
          </a:p>
          <a:p>
            <a:r>
              <a:rPr lang="en-US" dirty="0"/>
              <a:t>The class is derived or classified with the probability values, , </a:t>
            </a:r>
            <a:r>
              <a:rPr lang="en-US" dirty="0" err="1"/>
              <a:t>i.e</a:t>
            </a:r>
            <a:r>
              <a:rPr lang="en-US" dirty="0"/>
              <a:t>, The higher the probability the more the likeliness of being that class.</a:t>
            </a:r>
          </a:p>
        </p:txBody>
      </p:sp>
    </p:spTree>
    <p:extLst>
      <p:ext uri="{BB962C8B-B14F-4D97-AF65-F5344CB8AC3E}">
        <p14:creationId xmlns:p14="http://schemas.microsoft.com/office/powerpoint/2010/main" val="4108823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512511" cy="1143000"/>
          </a:xfrm>
        </p:spPr>
        <p:txBody>
          <a:bodyPr/>
          <a:lstStyle/>
          <a:p>
            <a:pPr marL="0" indent="0" algn="ctr">
              <a:buNone/>
            </a:pPr>
            <a:r>
              <a:rPr lang="en-US" dirty="0" smtClean="0"/>
              <a:t>Abstract</a:t>
            </a:r>
            <a:endParaRPr lang="en-US" dirty="0"/>
          </a:p>
        </p:txBody>
      </p:sp>
      <p:sp>
        <p:nvSpPr>
          <p:cNvPr id="3" name="Content Placeholder 2"/>
          <p:cNvSpPr>
            <a:spLocks noGrp="1"/>
          </p:cNvSpPr>
          <p:nvPr>
            <p:ph sz="quarter" idx="13"/>
          </p:nvPr>
        </p:nvSpPr>
        <p:spPr>
          <a:xfrm>
            <a:off x="685800" y="1600200"/>
            <a:ext cx="7924800" cy="4389120"/>
          </a:xfrm>
        </p:spPr>
        <p:txBody>
          <a:bodyPr>
            <a:normAutofit fontScale="77500" lnSpcReduction="20000"/>
          </a:bodyPr>
          <a:lstStyle/>
          <a:p>
            <a:r>
              <a:rPr lang="en-US" dirty="0"/>
              <a:t>Audio Recognition has number of applications in different areas of engineering and day-to-day aspects. Nowadays it is being used in health care, telephony military and people with disabilities. </a:t>
            </a:r>
          </a:p>
          <a:p>
            <a:r>
              <a:rPr lang="en-US" dirty="0"/>
              <a:t>The main objective of the system is to provide support to military professionals, security from unwanted intruders within military camps. The objective is achieved through processing the voice data within the military camps and recognizing the unwanted intruders. </a:t>
            </a:r>
          </a:p>
          <a:p>
            <a:r>
              <a:rPr lang="en-US" dirty="0"/>
              <a:t>The voice is processed using convolutional neural networks, which is applied on the spectrogram of the audio sample. If an unauthorized voice sample is found, the concerned officials are intimated. </a:t>
            </a:r>
          </a:p>
          <a:p>
            <a:r>
              <a:rPr lang="en-US" dirty="0"/>
              <a:t>At the initial effort is made to provide the basic operations as discussed above, the model is trained with multilayer perceptron. And to enhance the model, convolutional neural network (CNN) is used. </a:t>
            </a:r>
          </a:p>
          <a:p>
            <a:r>
              <a:rPr lang="en-US" dirty="0"/>
              <a:t>The speech waves of particular voice form the basis of identification of speaker. The voice features which are extracted are compared with already saved voices in the database for matching. This paper provides review of various voice and speaker recognition systems. </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38494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6512511" cy="1143000"/>
          </a:xfrm>
        </p:spPr>
        <p:txBody>
          <a:bodyPr/>
          <a:lstStyle/>
          <a:p>
            <a:pPr marL="0" indent="0" algn="ctr">
              <a:buNone/>
            </a:pPr>
            <a:r>
              <a:rPr lang="en-US" sz="3600" dirty="0" smtClean="0"/>
              <a:t>MLP-Multi Layer Perceptron</a:t>
            </a:r>
            <a:endParaRPr lang="en-US" dirty="0"/>
          </a:p>
        </p:txBody>
      </p:sp>
      <p:pic>
        <p:nvPicPr>
          <p:cNvPr id="512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290277" cy="380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5334000"/>
            <a:ext cx="4179221" cy="338554"/>
          </a:xfrm>
          <a:prstGeom prst="rect">
            <a:avLst/>
          </a:prstGeom>
        </p:spPr>
        <p:txBody>
          <a:bodyPr wrap="none">
            <a:spAutoFit/>
          </a:bodyPr>
          <a:lstStyle/>
          <a:p>
            <a:r>
              <a:rPr lang="en-US" sz="1600" dirty="0" smtClean="0"/>
              <a:t>Fig 4: Multi Layer Perceptron Architecture</a:t>
            </a:r>
            <a:endParaRPr lang="en-US" sz="2000" dirty="0"/>
          </a:p>
        </p:txBody>
      </p:sp>
    </p:spTree>
    <p:extLst>
      <p:ext uri="{BB962C8B-B14F-4D97-AF65-F5344CB8AC3E}">
        <p14:creationId xmlns:p14="http://schemas.microsoft.com/office/powerpoint/2010/main" val="3193400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6893511" cy="1143000"/>
          </a:xfrm>
        </p:spPr>
        <p:txBody>
          <a:bodyPr/>
          <a:lstStyle/>
          <a:p>
            <a:pPr marL="0" indent="0" algn="ctr">
              <a:buNone/>
            </a:pPr>
            <a:r>
              <a:rPr lang="en-US" sz="4400" i="1" dirty="0" smtClean="0"/>
              <a:t>Final </a:t>
            </a:r>
            <a:r>
              <a:rPr lang="en-US" sz="4400" i="1" dirty="0" smtClean="0"/>
              <a:t>Architecture - CNN</a:t>
            </a:r>
            <a:endParaRPr lang="en-US" sz="4400" i="1" dirty="0"/>
          </a:p>
        </p:txBody>
      </p:sp>
      <p:sp>
        <p:nvSpPr>
          <p:cNvPr id="4" name="Rectangle 3"/>
          <p:cNvSpPr/>
          <p:nvPr/>
        </p:nvSpPr>
        <p:spPr>
          <a:xfrm>
            <a:off x="2895600" y="5867400"/>
            <a:ext cx="184731" cy="400110"/>
          </a:xfrm>
          <a:prstGeom prst="rect">
            <a:avLst/>
          </a:prstGeom>
        </p:spPr>
        <p:txBody>
          <a:bodyPr wrap="none">
            <a:spAutoFit/>
          </a:bodyPr>
          <a:lstStyle/>
          <a:p>
            <a:endParaRPr lang="en-US" sz="2000" dirty="0"/>
          </a:p>
        </p:txBody>
      </p:sp>
      <p:sp>
        <p:nvSpPr>
          <p:cNvPr id="3" name="Content Placeholder 2"/>
          <p:cNvSpPr>
            <a:spLocks noGrp="1"/>
          </p:cNvSpPr>
          <p:nvPr>
            <p:ph sz="quarter" idx="13"/>
          </p:nvPr>
        </p:nvSpPr>
        <p:spPr>
          <a:xfrm>
            <a:off x="609600" y="1614984"/>
            <a:ext cx="7391399" cy="4938215"/>
          </a:xfrm>
        </p:spPr>
        <p:txBody>
          <a:bodyPr>
            <a:normAutofit/>
          </a:bodyPr>
          <a:lstStyle/>
          <a:p>
            <a:r>
              <a:rPr lang="en-US" dirty="0"/>
              <a:t>In deep learning, a convolutional neural network (CNN, or </a:t>
            </a:r>
            <a:r>
              <a:rPr lang="en-US" dirty="0" err="1"/>
              <a:t>ConvNet</a:t>
            </a:r>
            <a:r>
              <a:rPr lang="en-US" dirty="0"/>
              <a:t>) is a class of deep neural networks, most commonly applied to analyzing visual imagery. </a:t>
            </a:r>
            <a:endParaRPr lang="en-US" dirty="0" smtClean="0"/>
          </a:p>
          <a:p>
            <a:r>
              <a:rPr lang="en-US" dirty="0" smtClean="0"/>
              <a:t>They </a:t>
            </a:r>
            <a:r>
              <a:rPr lang="en-US" dirty="0"/>
              <a:t>are also known as shift invariant or space invariant artificial neural networks (SIANN) </a:t>
            </a:r>
            <a:r>
              <a:rPr lang="en-US" dirty="0" smtClean="0"/>
              <a:t>.</a:t>
            </a:r>
          </a:p>
          <a:p>
            <a:r>
              <a:rPr lang="en-US" dirty="0"/>
              <a:t>The name “convolutional neural network” indicates that the network employs a mathematical operation called convolution</a:t>
            </a:r>
            <a:r>
              <a:rPr lang="en-US" dirty="0" smtClean="0"/>
              <a:t>.</a:t>
            </a:r>
          </a:p>
          <a:p>
            <a:r>
              <a:rPr lang="en-US" dirty="0" smtClean="0"/>
              <a:t> </a:t>
            </a:r>
            <a:r>
              <a:rPr lang="en-US" dirty="0"/>
              <a:t>Convolution is a specialized kind of linear operation. </a:t>
            </a:r>
            <a:endParaRPr lang="en-US" dirty="0"/>
          </a:p>
        </p:txBody>
      </p:sp>
    </p:spTree>
    <p:extLst>
      <p:ext uri="{BB962C8B-B14F-4D97-AF65-F5344CB8AC3E}">
        <p14:creationId xmlns:p14="http://schemas.microsoft.com/office/powerpoint/2010/main" val="2015227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144" y="160020"/>
            <a:ext cx="6512511" cy="1143000"/>
          </a:xfrm>
        </p:spPr>
        <p:txBody>
          <a:bodyPr/>
          <a:lstStyle/>
          <a:p>
            <a:pPr marL="0" indent="0" algn="ctr">
              <a:buNone/>
            </a:pPr>
            <a:r>
              <a:rPr lang="en-US" sz="4400" i="1" dirty="0" smtClean="0"/>
              <a:t>CNN - Working</a:t>
            </a:r>
            <a:endParaRPr lang="en-US" i="1" dirty="0"/>
          </a:p>
        </p:txBody>
      </p:sp>
      <p:sp>
        <p:nvSpPr>
          <p:cNvPr id="3" name="Content Placeholder 2"/>
          <p:cNvSpPr>
            <a:spLocks noGrp="1"/>
          </p:cNvSpPr>
          <p:nvPr>
            <p:ph sz="quarter" idx="13"/>
          </p:nvPr>
        </p:nvSpPr>
        <p:spPr>
          <a:xfrm>
            <a:off x="304800" y="1066800"/>
            <a:ext cx="8382000" cy="5562600"/>
          </a:xfrm>
        </p:spPr>
        <p:txBody>
          <a:bodyPr>
            <a:normAutofit fontScale="92500" lnSpcReduction="20000"/>
          </a:bodyPr>
          <a:lstStyle/>
          <a:p>
            <a:r>
              <a:rPr lang="en-US" dirty="0" smtClean="0"/>
              <a:t>The model is modified to </a:t>
            </a:r>
            <a:r>
              <a:rPr lang="en-US" dirty="0"/>
              <a:t>Convolutional Neural Network (CNN) again using </a:t>
            </a:r>
            <a:r>
              <a:rPr lang="en-US" dirty="0" err="1"/>
              <a:t>Keras</a:t>
            </a:r>
            <a:r>
              <a:rPr lang="en-US" dirty="0"/>
              <a:t> and a </a:t>
            </a:r>
            <a:r>
              <a:rPr lang="en-US" dirty="0" err="1"/>
              <a:t>Tensorflow</a:t>
            </a:r>
            <a:r>
              <a:rPr lang="en-US" dirty="0"/>
              <a:t> backend</a:t>
            </a:r>
            <a:r>
              <a:rPr lang="en-US" dirty="0" smtClean="0"/>
              <a:t>.</a:t>
            </a:r>
          </a:p>
          <a:p>
            <a:r>
              <a:rPr lang="en-US" dirty="0" smtClean="0"/>
              <a:t> </a:t>
            </a:r>
            <a:r>
              <a:rPr lang="en-US" dirty="0"/>
              <a:t>The convolution layers are designed for feature detection. It works by sliding a filter window over the input and performing a matrix multiplication and storing the result in a feature map. </a:t>
            </a:r>
            <a:endParaRPr lang="en-US" dirty="0" smtClean="0"/>
          </a:p>
          <a:p>
            <a:r>
              <a:rPr lang="en-US" dirty="0" smtClean="0"/>
              <a:t>The </a:t>
            </a:r>
            <a:r>
              <a:rPr lang="en-US" dirty="0"/>
              <a:t>activation function we will be using for our convolutional layers is </a:t>
            </a:r>
            <a:r>
              <a:rPr lang="en-US" dirty="0" err="1"/>
              <a:t>ReLU</a:t>
            </a:r>
            <a:r>
              <a:rPr lang="en-US" dirty="0"/>
              <a:t> which is the same as our previous model. </a:t>
            </a:r>
            <a:endParaRPr lang="en-US" dirty="0" smtClean="0"/>
          </a:p>
          <a:p>
            <a:r>
              <a:rPr lang="en-US" dirty="0" smtClean="0"/>
              <a:t>We </a:t>
            </a:r>
            <a:r>
              <a:rPr lang="en-US" dirty="0"/>
              <a:t>will use a smaller Dropout value of 20% on our convolutional layers. </a:t>
            </a:r>
            <a:endParaRPr lang="en-US" dirty="0" smtClean="0"/>
          </a:p>
          <a:p>
            <a:r>
              <a:rPr lang="en-US" dirty="0" smtClean="0"/>
              <a:t>Each </a:t>
            </a:r>
            <a:r>
              <a:rPr lang="en-US" dirty="0"/>
              <a:t>convolutional layer has an associated pooling layer of MaxPooling2D type with the final convolutional layer having a GlobalAveragePooling2D type</a:t>
            </a:r>
            <a:r>
              <a:rPr lang="en-US" dirty="0" smtClean="0"/>
              <a:t>.</a:t>
            </a:r>
          </a:p>
          <a:p>
            <a:r>
              <a:rPr lang="en-US" dirty="0" smtClean="0"/>
              <a:t> </a:t>
            </a:r>
            <a:r>
              <a:rPr lang="en-US" dirty="0"/>
              <a:t>The pooling layer is do reduce the dimensionality of the model which serves to shorten the training time and reduce </a:t>
            </a:r>
            <a:r>
              <a:rPr lang="en-US" dirty="0" err="1"/>
              <a:t>overfitting</a:t>
            </a:r>
            <a:r>
              <a:rPr lang="en-US" dirty="0"/>
              <a:t>. </a:t>
            </a:r>
            <a:endParaRPr lang="en-US" dirty="0" smtClean="0"/>
          </a:p>
          <a:p>
            <a:r>
              <a:rPr lang="en-US" dirty="0" smtClean="0"/>
              <a:t>The </a:t>
            </a:r>
            <a:r>
              <a:rPr lang="en-US" dirty="0"/>
              <a:t>output layer will have 10 nodes . </a:t>
            </a:r>
            <a:endParaRPr lang="en-US" dirty="0" smtClean="0"/>
          </a:p>
          <a:p>
            <a:r>
              <a:rPr lang="en-US" dirty="0" smtClean="0"/>
              <a:t>The </a:t>
            </a:r>
            <a:r>
              <a:rPr lang="en-US" dirty="0"/>
              <a:t>activation is for our output layer is </a:t>
            </a:r>
            <a:r>
              <a:rPr lang="en-US" dirty="0" err="1"/>
              <a:t>softmax</a:t>
            </a:r>
            <a:r>
              <a:rPr lang="en-US" dirty="0"/>
              <a:t>. </a:t>
            </a:r>
            <a:endParaRPr lang="en-US" dirty="0" smtClean="0"/>
          </a:p>
          <a:p>
            <a:r>
              <a:rPr lang="en-US" dirty="0" err="1" smtClean="0"/>
              <a:t>Softmax</a:t>
            </a:r>
            <a:r>
              <a:rPr lang="en-US" dirty="0" smtClean="0"/>
              <a:t> </a:t>
            </a:r>
            <a:r>
              <a:rPr lang="en-US" dirty="0"/>
              <a:t>makes the output sum up to 1 so the output can be </a:t>
            </a:r>
            <a:r>
              <a:rPr lang="en-US" dirty="0" smtClean="0"/>
              <a:t>interpreted </a:t>
            </a:r>
            <a:r>
              <a:rPr lang="en-US" dirty="0"/>
              <a:t>as probabilities. The model will then make its prediction based on which option has the highest probability. </a:t>
            </a:r>
            <a:endParaRPr lang="en-US" dirty="0"/>
          </a:p>
        </p:txBody>
      </p:sp>
    </p:spTree>
    <p:extLst>
      <p:ext uri="{BB962C8B-B14F-4D97-AF65-F5344CB8AC3E}">
        <p14:creationId xmlns:p14="http://schemas.microsoft.com/office/powerpoint/2010/main" val="137716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05800" cy="1143000"/>
          </a:xfrm>
        </p:spPr>
        <p:txBody>
          <a:bodyPr/>
          <a:lstStyle/>
          <a:p>
            <a:pPr marL="0" indent="0" algn="ctr">
              <a:buNone/>
            </a:pPr>
            <a:r>
              <a:rPr lang="en-US" sz="4400" i="1" dirty="0" smtClean="0"/>
              <a:t>Convolutional Neural Network</a:t>
            </a:r>
            <a:endParaRPr lang="en-US" i="1" dirty="0"/>
          </a:p>
        </p:txBody>
      </p:sp>
      <p:pic>
        <p:nvPicPr>
          <p:cNvPr id="4" name="Picture 3"/>
          <p:cNvPicPr>
            <a:picLocks noChangeAspect="1"/>
          </p:cNvPicPr>
          <p:nvPr/>
        </p:nvPicPr>
        <p:blipFill>
          <a:blip r:embed="rId2"/>
          <a:stretch>
            <a:fillRect/>
          </a:stretch>
        </p:blipFill>
        <p:spPr>
          <a:xfrm>
            <a:off x="536387" y="1682952"/>
            <a:ext cx="8074213" cy="4489248"/>
          </a:xfrm>
          <a:prstGeom prst="rect">
            <a:avLst/>
          </a:prstGeom>
        </p:spPr>
      </p:pic>
    </p:spTree>
    <p:extLst>
      <p:ext uri="{BB962C8B-B14F-4D97-AF65-F5344CB8AC3E}">
        <p14:creationId xmlns:p14="http://schemas.microsoft.com/office/powerpoint/2010/main" val="2005929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87144" y="533400"/>
            <a:ext cx="6512511" cy="1143000"/>
          </a:xfrm>
        </p:spPr>
        <p:txBody>
          <a:bodyPr/>
          <a:lstStyle/>
          <a:p>
            <a:pPr marL="0" indent="0" algn="ctr">
              <a:buNone/>
            </a:pPr>
            <a:r>
              <a:rPr lang="en-US" i="1" dirty="0" smtClean="0"/>
              <a:t>MLP </a:t>
            </a:r>
            <a:r>
              <a:rPr lang="en-US" i="1" dirty="0" err="1" smtClean="0"/>
              <a:t>Vs</a:t>
            </a:r>
            <a:r>
              <a:rPr lang="en-US" i="1" dirty="0" smtClean="0"/>
              <a:t> CNN</a:t>
            </a:r>
            <a:endParaRPr lang="en-US" i="1"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741989409"/>
              </p:ext>
            </p:extLst>
          </p:nvPr>
        </p:nvGraphicFramePr>
        <p:xfrm>
          <a:off x="1143000" y="1676400"/>
          <a:ext cx="6400800" cy="3556000"/>
        </p:xfrm>
        <a:graphic>
          <a:graphicData uri="http://schemas.openxmlformats.org/drawingml/2006/table">
            <a:tbl>
              <a:tblPr firstRow="1" bandRow="1">
                <a:tableStyleId>{00A15C55-8517-42AA-B614-E9B94910E393}</a:tableStyleId>
              </a:tblPr>
              <a:tblGrid>
                <a:gridCol w="2133600"/>
                <a:gridCol w="2133600"/>
                <a:gridCol w="2133600"/>
              </a:tblGrid>
              <a:tr h="508000">
                <a:tc>
                  <a:txBody>
                    <a:bodyPr/>
                    <a:lstStyle/>
                    <a:p>
                      <a:pPr algn="ctr"/>
                      <a:r>
                        <a:rPr lang="en-US" dirty="0" smtClean="0"/>
                        <a:t>Feature</a:t>
                      </a:r>
                      <a:endParaRPr lang="en-US" dirty="0"/>
                    </a:p>
                  </a:txBody>
                  <a:tcPr/>
                </a:tc>
                <a:tc>
                  <a:txBody>
                    <a:bodyPr/>
                    <a:lstStyle/>
                    <a:p>
                      <a:pPr algn="ctr"/>
                      <a:r>
                        <a:rPr lang="en-US" dirty="0" smtClean="0"/>
                        <a:t>MLP</a:t>
                      </a:r>
                      <a:endParaRPr lang="en-US" dirty="0"/>
                    </a:p>
                  </a:txBody>
                  <a:tcPr/>
                </a:tc>
                <a:tc>
                  <a:txBody>
                    <a:bodyPr/>
                    <a:lstStyle/>
                    <a:p>
                      <a:pPr algn="ctr"/>
                      <a:r>
                        <a:rPr lang="en-US" dirty="0" smtClean="0"/>
                        <a:t>CNN</a:t>
                      </a:r>
                      <a:endParaRPr lang="en-US" dirty="0"/>
                    </a:p>
                  </a:txBody>
                  <a:tcPr/>
                </a:tc>
              </a:tr>
              <a:tr h="508000">
                <a:tc>
                  <a:txBody>
                    <a:bodyPr/>
                    <a:lstStyle/>
                    <a:p>
                      <a:r>
                        <a:rPr lang="en-US" dirty="0" smtClean="0"/>
                        <a:t>Training Accuracy</a:t>
                      </a:r>
                      <a:endParaRPr lang="en-US" dirty="0"/>
                    </a:p>
                  </a:txBody>
                  <a:tcPr/>
                </a:tc>
                <a:tc>
                  <a:txBody>
                    <a:bodyPr/>
                    <a:lstStyle/>
                    <a:p>
                      <a:r>
                        <a:rPr lang="en-US" dirty="0" smtClean="0"/>
                        <a:t>92%</a:t>
                      </a:r>
                      <a:endParaRPr lang="en-US" dirty="0"/>
                    </a:p>
                  </a:txBody>
                  <a:tcPr/>
                </a:tc>
                <a:tc>
                  <a:txBody>
                    <a:bodyPr/>
                    <a:lstStyle/>
                    <a:p>
                      <a:r>
                        <a:rPr lang="en-US" dirty="0" smtClean="0"/>
                        <a:t>98%</a:t>
                      </a:r>
                      <a:endParaRPr lang="en-US" dirty="0"/>
                    </a:p>
                  </a:txBody>
                  <a:tcPr/>
                </a:tc>
              </a:tr>
              <a:tr h="508000">
                <a:tc>
                  <a:txBody>
                    <a:bodyPr/>
                    <a:lstStyle/>
                    <a:p>
                      <a:r>
                        <a:rPr lang="en-US" dirty="0" smtClean="0"/>
                        <a:t>Testing Accuracy</a:t>
                      </a:r>
                      <a:endParaRPr lang="en-US" dirty="0"/>
                    </a:p>
                  </a:txBody>
                  <a:tcPr/>
                </a:tc>
                <a:tc>
                  <a:txBody>
                    <a:bodyPr/>
                    <a:lstStyle/>
                    <a:p>
                      <a:r>
                        <a:rPr lang="en-US" dirty="0" smtClean="0"/>
                        <a:t>87%</a:t>
                      </a:r>
                      <a:endParaRPr lang="en-US" dirty="0"/>
                    </a:p>
                  </a:txBody>
                  <a:tcPr/>
                </a:tc>
                <a:tc>
                  <a:txBody>
                    <a:bodyPr/>
                    <a:lstStyle/>
                    <a:p>
                      <a:r>
                        <a:rPr lang="en-US" dirty="0" smtClean="0"/>
                        <a:t>91%</a:t>
                      </a:r>
                    </a:p>
                  </a:txBody>
                  <a:tcPr/>
                </a:tc>
              </a:tr>
              <a:tr h="508000">
                <a:tc>
                  <a:txBody>
                    <a:bodyPr/>
                    <a:lstStyle/>
                    <a:p>
                      <a:r>
                        <a:rPr lang="en-US" dirty="0" smtClean="0"/>
                        <a:t>Training</a:t>
                      </a:r>
                      <a:r>
                        <a:rPr lang="en-US" baseline="0" dirty="0" smtClean="0"/>
                        <a:t> Time</a:t>
                      </a:r>
                      <a:endParaRPr lang="en-US" dirty="0"/>
                    </a:p>
                  </a:txBody>
                  <a:tcPr/>
                </a:tc>
                <a:tc>
                  <a:txBody>
                    <a:bodyPr/>
                    <a:lstStyle/>
                    <a:p>
                      <a:r>
                        <a:rPr lang="en-US" dirty="0" smtClean="0"/>
                        <a:t>40 </a:t>
                      </a:r>
                      <a:r>
                        <a:rPr lang="en-US" dirty="0" err="1" smtClean="0"/>
                        <a:t>mins</a:t>
                      </a:r>
                      <a:endParaRPr lang="en-US" dirty="0"/>
                    </a:p>
                  </a:txBody>
                  <a:tcPr/>
                </a:tc>
                <a:tc>
                  <a:txBody>
                    <a:bodyPr/>
                    <a:lstStyle/>
                    <a:p>
                      <a:r>
                        <a:rPr lang="en-US" dirty="0" smtClean="0"/>
                        <a:t>4 </a:t>
                      </a:r>
                      <a:r>
                        <a:rPr lang="en-US" dirty="0" err="1" smtClean="0"/>
                        <a:t>hrs</a:t>
                      </a:r>
                      <a:endParaRPr lang="en-US" dirty="0" smtClean="0"/>
                    </a:p>
                  </a:txBody>
                  <a:tcPr/>
                </a:tc>
              </a:tr>
              <a:tr h="508000">
                <a:tc>
                  <a:txBody>
                    <a:bodyPr/>
                    <a:lstStyle/>
                    <a:p>
                      <a:r>
                        <a:rPr lang="en-US" dirty="0" smtClean="0"/>
                        <a:t>Data Size</a:t>
                      </a:r>
                      <a:endParaRPr lang="en-US" dirty="0"/>
                    </a:p>
                  </a:txBody>
                  <a:tcPr/>
                </a:tc>
                <a:tc>
                  <a:txBody>
                    <a:bodyPr/>
                    <a:lstStyle/>
                    <a:p>
                      <a:r>
                        <a:rPr lang="en-US" dirty="0" smtClean="0"/>
                        <a:t>8732 records</a:t>
                      </a:r>
                      <a:endParaRPr lang="en-US" dirty="0"/>
                    </a:p>
                  </a:txBody>
                  <a:tcPr/>
                </a:tc>
                <a:tc>
                  <a:txBody>
                    <a:bodyPr/>
                    <a:lstStyle/>
                    <a:p>
                      <a:r>
                        <a:rPr lang="en-US" dirty="0" smtClean="0"/>
                        <a:t>8732 records</a:t>
                      </a:r>
                    </a:p>
                  </a:txBody>
                  <a:tcPr/>
                </a:tc>
              </a:tr>
              <a:tr h="508000">
                <a:tc>
                  <a:txBody>
                    <a:bodyPr/>
                    <a:lstStyle/>
                    <a:p>
                      <a:r>
                        <a:rPr lang="en-US" dirty="0" smtClean="0"/>
                        <a:t>Loss</a:t>
                      </a:r>
                      <a:r>
                        <a:rPr lang="en-US" baseline="0" dirty="0" smtClean="0"/>
                        <a:t> value</a:t>
                      </a:r>
                      <a:endParaRPr lang="en-US" dirty="0"/>
                    </a:p>
                  </a:txBody>
                  <a:tcPr/>
                </a:tc>
                <a:tc>
                  <a:txBody>
                    <a:bodyPr/>
                    <a:lstStyle/>
                    <a:p>
                      <a:r>
                        <a:rPr lang="en-US" dirty="0" smtClean="0"/>
                        <a:t>0.39</a:t>
                      </a:r>
                      <a:endParaRPr lang="en-US" dirty="0"/>
                    </a:p>
                  </a:txBody>
                  <a:tcPr/>
                </a:tc>
                <a:tc>
                  <a:txBody>
                    <a:bodyPr/>
                    <a:lstStyle/>
                    <a:p>
                      <a:r>
                        <a:rPr lang="en-US" dirty="0" smtClean="0"/>
                        <a:t>0.11</a:t>
                      </a:r>
                    </a:p>
                  </a:txBody>
                  <a:tcPr/>
                </a:tc>
              </a:tr>
              <a:tr h="508000">
                <a:tc>
                  <a:txBody>
                    <a:bodyPr/>
                    <a:lstStyle/>
                    <a:p>
                      <a:r>
                        <a:rPr lang="en-US" dirty="0" smtClean="0"/>
                        <a:t>Run Time</a:t>
                      </a:r>
                      <a:endParaRPr lang="en-US" dirty="0"/>
                    </a:p>
                  </a:txBody>
                  <a:tcPr/>
                </a:tc>
                <a:tc>
                  <a:txBody>
                    <a:bodyPr/>
                    <a:lstStyle/>
                    <a:p>
                      <a:r>
                        <a:rPr lang="en-US" dirty="0" smtClean="0"/>
                        <a:t>0:00:02.92</a:t>
                      </a:r>
                      <a:endParaRPr lang="en-US" dirty="0"/>
                    </a:p>
                  </a:txBody>
                  <a:tcPr/>
                </a:tc>
                <a:tc>
                  <a:txBody>
                    <a:bodyPr/>
                    <a:lstStyle/>
                    <a:p>
                      <a:r>
                        <a:rPr lang="en-US" smtClean="0"/>
                        <a:t>0:00:01.79</a:t>
                      </a:r>
                      <a:endParaRPr lang="en-US" dirty="0" smtClean="0"/>
                    </a:p>
                  </a:txBody>
                  <a:tcPr/>
                </a:tc>
              </a:tr>
            </a:tbl>
          </a:graphicData>
        </a:graphic>
      </p:graphicFrame>
    </p:spTree>
    <p:extLst>
      <p:ext uri="{BB962C8B-B14F-4D97-AF65-F5344CB8AC3E}">
        <p14:creationId xmlns:p14="http://schemas.microsoft.com/office/powerpoint/2010/main" val="4051389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512511" cy="1143000"/>
          </a:xfrm>
        </p:spPr>
        <p:txBody>
          <a:bodyPr/>
          <a:lstStyle/>
          <a:p>
            <a:pPr marL="0" indent="0" algn="ctr">
              <a:buNone/>
            </a:pPr>
            <a:r>
              <a:rPr lang="en-US" dirty="0" smtClean="0"/>
              <a:t>Applications</a:t>
            </a:r>
            <a:endParaRPr lang="en-US" dirty="0"/>
          </a:p>
        </p:txBody>
      </p:sp>
      <p:sp>
        <p:nvSpPr>
          <p:cNvPr id="3" name="Content Placeholder 2"/>
          <p:cNvSpPr>
            <a:spLocks noGrp="1"/>
          </p:cNvSpPr>
          <p:nvPr>
            <p:ph sz="quarter" idx="13"/>
          </p:nvPr>
        </p:nvSpPr>
        <p:spPr>
          <a:xfrm>
            <a:off x="762000" y="1905000"/>
            <a:ext cx="7620000" cy="3962400"/>
          </a:xfrm>
        </p:spPr>
        <p:txBody>
          <a:bodyPr>
            <a:normAutofit/>
          </a:bodyPr>
          <a:lstStyle/>
          <a:p>
            <a:r>
              <a:rPr lang="en-US" dirty="0"/>
              <a:t>Content-based multimedia indexing and </a:t>
            </a:r>
            <a:r>
              <a:rPr lang="en-US" dirty="0" smtClean="0"/>
              <a:t>retrieval</a:t>
            </a:r>
            <a:endParaRPr lang="en-US" dirty="0"/>
          </a:p>
          <a:p>
            <a:r>
              <a:rPr lang="en-US" dirty="0" smtClean="0"/>
              <a:t>Assisting </a:t>
            </a:r>
            <a:r>
              <a:rPr lang="en-US" dirty="0"/>
              <a:t>deaf individuals in their daily </a:t>
            </a:r>
            <a:r>
              <a:rPr lang="en-US" dirty="0" smtClean="0"/>
              <a:t>activities</a:t>
            </a:r>
            <a:endParaRPr lang="en-US" dirty="0"/>
          </a:p>
          <a:p>
            <a:r>
              <a:rPr lang="en-US" dirty="0" smtClean="0"/>
              <a:t>Smart </a:t>
            </a:r>
            <a:r>
              <a:rPr lang="en-US" dirty="0"/>
              <a:t>home use cases such as 360-degree safety and security </a:t>
            </a:r>
            <a:r>
              <a:rPr lang="en-US" dirty="0" smtClean="0"/>
              <a:t>capabilities</a:t>
            </a:r>
            <a:endParaRPr lang="en-US" dirty="0"/>
          </a:p>
          <a:p>
            <a:r>
              <a:rPr lang="en-US" dirty="0" smtClean="0"/>
              <a:t>Industrial </a:t>
            </a:r>
            <a:r>
              <a:rPr lang="en-US" dirty="0"/>
              <a:t>uses such as predictive maintenance.</a:t>
            </a:r>
          </a:p>
          <a:p>
            <a:r>
              <a:rPr lang="en-US" dirty="0" smtClean="0"/>
              <a:t>Authorized Entry Recognition in military camps</a:t>
            </a:r>
          </a:p>
          <a:p>
            <a:r>
              <a:rPr lang="en-US" dirty="0" smtClean="0"/>
              <a:t>Security For visually differed People</a:t>
            </a:r>
            <a:endParaRPr lang="en-US" dirty="0"/>
          </a:p>
        </p:txBody>
      </p:sp>
    </p:spTree>
    <p:extLst>
      <p:ext uri="{BB962C8B-B14F-4D97-AF65-F5344CB8AC3E}">
        <p14:creationId xmlns:p14="http://schemas.microsoft.com/office/powerpoint/2010/main" val="473976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512511" cy="1143000"/>
          </a:xfrm>
        </p:spPr>
        <p:txBody>
          <a:bodyPr/>
          <a:lstStyle/>
          <a:p>
            <a:pPr marL="0" indent="0" algn="ctr">
              <a:buNone/>
            </a:pPr>
            <a:r>
              <a:rPr lang="en-US" dirty="0" smtClean="0"/>
              <a:t>Conclusion</a:t>
            </a:r>
            <a:endParaRPr lang="en-US" dirty="0"/>
          </a:p>
        </p:txBody>
      </p:sp>
      <p:sp>
        <p:nvSpPr>
          <p:cNvPr id="3" name="Content Placeholder 2"/>
          <p:cNvSpPr>
            <a:spLocks noGrp="1"/>
          </p:cNvSpPr>
          <p:nvPr>
            <p:ph sz="quarter" idx="13"/>
          </p:nvPr>
        </p:nvSpPr>
        <p:spPr>
          <a:xfrm>
            <a:off x="685800" y="1905000"/>
            <a:ext cx="8153400" cy="4267200"/>
          </a:xfrm>
        </p:spPr>
        <p:txBody>
          <a:bodyPr>
            <a:normAutofit fontScale="85000" lnSpcReduction="20000"/>
          </a:bodyPr>
          <a:lstStyle/>
          <a:p>
            <a:pPr algn="just"/>
            <a:r>
              <a:rPr lang="en-US" dirty="0"/>
              <a:t>The audio recognition methodology used here would produce higher degree of accuracy than in the previous models. </a:t>
            </a:r>
            <a:endParaRPr lang="en-US" dirty="0" smtClean="0"/>
          </a:p>
          <a:p>
            <a:pPr algn="just"/>
            <a:r>
              <a:rPr lang="en-US" dirty="0" smtClean="0"/>
              <a:t>The </a:t>
            </a:r>
            <a:r>
              <a:rPr lang="en-US" dirty="0"/>
              <a:t>use of MFCC over traditional spectrograms paves way to a lot of new features to be described on the audio samples. These new features provides a lot of clarity to the models to be used. </a:t>
            </a:r>
            <a:endParaRPr lang="en-US" dirty="0" smtClean="0"/>
          </a:p>
          <a:p>
            <a:pPr algn="just"/>
            <a:r>
              <a:rPr lang="en-US" dirty="0" smtClean="0"/>
              <a:t>This </a:t>
            </a:r>
            <a:r>
              <a:rPr lang="en-US" dirty="0"/>
              <a:t>project when fed with a noise less audio sample provides almost near perfect classifications. </a:t>
            </a:r>
            <a:endParaRPr lang="en-US" dirty="0" smtClean="0"/>
          </a:p>
          <a:p>
            <a:pPr algn="just"/>
            <a:r>
              <a:rPr lang="en-US" dirty="0" smtClean="0"/>
              <a:t>The </a:t>
            </a:r>
            <a:r>
              <a:rPr lang="en-US" dirty="0"/>
              <a:t>project when trained with a Multi Layer Perceptron- MLP provides an accuracy of ~92% on the training data and ~ 87 % on the test data. The model is further enhanced when using a convolutional neural network. </a:t>
            </a:r>
            <a:r>
              <a:rPr lang="en-US" dirty="0" err="1"/>
              <a:t>i.e</a:t>
            </a:r>
            <a:r>
              <a:rPr lang="en-US" dirty="0"/>
              <a:t>, The training accuracy in CNN is ~98% which is huge increase over the MLP accuracy and also significant rise of 5% is shown in the test data ~92%. </a:t>
            </a:r>
            <a:endParaRPr lang="en-US" dirty="0" smtClean="0"/>
          </a:p>
          <a:p>
            <a:pPr algn="just"/>
            <a:r>
              <a:rPr lang="en-US" dirty="0" smtClean="0"/>
              <a:t>For </a:t>
            </a:r>
            <a:r>
              <a:rPr lang="en-US" dirty="0"/>
              <a:t>Further fine tuning and for the usage in real world applications the audio samples must at first be cleared of noises, the noises can be cleared using pre-existing machine learning algorithms. </a:t>
            </a:r>
            <a:endParaRPr lang="en-US" dirty="0"/>
          </a:p>
        </p:txBody>
      </p:sp>
    </p:spTree>
    <p:extLst>
      <p:ext uri="{BB962C8B-B14F-4D97-AF65-F5344CB8AC3E}">
        <p14:creationId xmlns:p14="http://schemas.microsoft.com/office/powerpoint/2010/main" val="3630821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6512511" cy="1143000"/>
          </a:xfrm>
        </p:spPr>
        <p:txBody>
          <a:bodyPr/>
          <a:lstStyle/>
          <a:p>
            <a:pPr marL="0" indent="0" algn="ctr">
              <a:buNone/>
            </a:pPr>
            <a:r>
              <a:rPr lang="en-US" dirty="0" smtClean="0"/>
              <a:t>References</a:t>
            </a:r>
            <a:endParaRPr lang="en-US" dirty="0"/>
          </a:p>
        </p:txBody>
      </p:sp>
      <p:sp>
        <p:nvSpPr>
          <p:cNvPr id="3" name="Content Placeholder 2"/>
          <p:cNvSpPr>
            <a:spLocks noGrp="1"/>
          </p:cNvSpPr>
          <p:nvPr>
            <p:ph sz="quarter" idx="13"/>
          </p:nvPr>
        </p:nvSpPr>
        <p:spPr>
          <a:xfrm>
            <a:off x="685800" y="1752600"/>
            <a:ext cx="7696200" cy="4191000"/>
          </a:xfrm>
        </p:spPr>
        <p:txBody>
          <a:bodyPr>
            <a:normAutofit fontScale="55000" lnSpcReduction="20000"/>
          </a:bodyPr>
          <a:lstStyle/>
          <a:p>
            <a:pPr marL="45720" lvl="0" indent="0" algn="just">
              <a:buNone/>
            </a:pPr>
            <a:r>
              <a:rPr lang="en-US" dirty="0" smtClean="0"/>
              <a:t>[1]. Justin </a:t>
            </a:r>
            <a:r>
              <a:rPr lang="en-US" dirty="0" err="1"/>
              <a:t>Salamon</a:t>
            </a:r>
            <a:r>
              <a:rPr lang="en-US" dirty="0"/>
              <a:t>, Christopher Jacoby and Juan Pablo Bello. Urban Sound Datasets. </a:t>
            </a:r>
            <a:r>
              <a:rPr lang="en-US" dirty="0">
                <a:hlinkClick r:id="rId2"/>
              </a:rPr>
              <a:t>https://urbansounddataset.weebly.com/urbansound8k.html</a:t>
            </a:r>
            <a:endParaRPr lang="en-US" dirty="0"/>
          </a:p>
          <a:p>
            <a:pPr marL="45720" indent="0" algn="just">
              <a:buNone/>
            </a:pPr>
            <a:endParaRPr lang="en-US" dirty="0" smtClean="0"/>
          </a:p>
          <a:p>
            <a:pPr marL="45720" lvl="0" indent="0" algn="just">
              <a:buNone/>
            </a:pPr>
            <a:r>
              <a:rPr lang="en-US" dirty="0" smtClean="0"/>
              <a:t>[2]. Mel-frequency </a:t>
            </a:r>
            <a:r>
              <a:rPr lang="en-US" dirty="0"/>
              <a:t>spectrum Wikipedia page</a:t>
            </a:r>
            <a:r>
              <a:rPr lang="en-US" dirty="0" smtClean="0"/>
              <a:t>.</a:t>
            </a:r>
          </a:p>
          <a:p>
            <a:pPr marL="45720" lvl="0" indent="0" algn="just">
              <a:buNone/>
            </a:pPr>
            <a:r>
              <a:rPr lang="en-US" dirty="0"/>
              <a:t> </a:t>
            </a:r>
          </a:p>
          <a:p>
            <a:pPr marL="45720" lvl="0" indent="0" algn="just">
              <a:buNone/>
            </a:pPr>
            <a:r>
              <a:rPr lang="en-US" dirty="0" smtClean="0"/>
              <a:t>[3]. Justin </a:t>
            </a:r>
            <a:r>
              <a:rPr lang="en-US" dirty="0" err="1"/>
              <a:t>Salamon</a:t>
            </a:r>
            <a:r>
              <a:rPr lang="en-US" dirty="0"/>
              <a:t>, Christopher Jacoby and Juan Pablo Bello. A dataset and taxonomy of urban sound search. </a:t>
            </a:r>
            <a:r>
              <a:rPr lang="en-US" dirty="0">
                <a:hlinkClick r:id="rId3"/>
              </a:rPr>
              <a:t>http://www.justinsalamon.com.uploads/4/3/9/4/4394963/salamon_urbansound_acmmm14.pdf</a:t>
            </a:r>
            <a:endParaRPr lang="en-US" dirty="0"/>
          </a:p>
          <a:p>
            <a:pPr marL="45720" indent="0" algn="just">
              <a:buNone/>
            </a:pPr>
            <a:r>
              <a:rPr lang="en-US" dirty="0"/>
              <a:t> </a:t>
            </a:r>
          </a:p>
          <a:p>
            <a:pPr marL="45720" lvl="0" indent="0" algn="just">
              <a:buNone/>
            </a:pPr>
            <a:r>
              <a:rPr lang="en-US" dirty="0" smtClean="0"/>
              <a:t>[4]. </a:t>
            </a:r>
            <a:r>
              <a:rPr lang="en-US" dirty="0" err="1" smtClean="0"/>
              <a:t>Manik</a:t>
            </a:r>
            <a:r>
              <a:rPr lang="en-US" dirty="0" smtClean="0"/>
              <a:t> </a:t>
            </a:r>
            <a:r>
              <a:rPr lang="en-US" dirty="0" err="1"/>
              <a:t>Soni</a:t>
            </a:r>
            <a:r>
              <a:rPr lang="en-US" dirty="0"/>
              <a:t> AI which classifies sounds: code: Python. </a:t>
            </a:r>
            <a:r>
              <a:rPr lang="en-US" dirty="0">
                <a:hlinkClick r:id="rId4"/>
              </a:rPr>
              <a:t>https://hackernoon,com/ai-which-classifies-sounds-code-python</a:t>
            </a:r>
            <a:endParaRPr lang="en-US" dirty="0"/>
          </a:p>
          <a:p>
            <a:pPr marL="45720" indent="0" algn="just">
              <a:buNone/>
            </a:pPr>
            <a:r>
              <a:rPr lang="en-US" dirty="0"/>
              <a:t> </a:t>
            </a:r>
          </a:p>
          <a:p>
            <a:pPr marL="45720" lvl="0" indent="0" algn="just">
              <a:buNone/>
            </a:pPr>
            <a:r>
              <a:rPr lang="en-US" dirty="0" smtClean="0"/>
              <a:t>[5]. Urban </a:t>
            </a:r>
            <a:r>
              <a:rPr lang="en-US" dirty="0"/>
              <a:t>Sound Classification – Part 2: Sample rate conversion, </a:t>
            </a:r>
            <a:r>
              <a:rPr lang="en-US" dirty="0" err="1"/>
              <a:t>Librosa</a:t>
            </a:r>
            <a:r>
              <a:rPr lang="en-US" dirty="0"/>
              <a:t>. </a:t>
            </a:r>
            <a:r>
              <a:rPr lang="en-US" dirty="0">
                <a:hlinkClick r:id="rId5"/>
              </a:rPr>
              <a:t>https://towardsdatascience.com</a:t>
            </a:r>
            <a:endParaRPr lang="en-US" dirty="0"/>
          </a:p>
          <a:p>
            <a:pPr marL="45720" indent="0" algn="just">
              <a:buNone/>
            </a:pPr>
            <a:r>
              <a:rPr lang="en-US" dirty="0"/>
              <a:t> </a:t>
            </a:r>
          </a:p>
          <a:p>
            <a:pPr marL="45720" lvl="0" indent="0" algn="just">
              <a:buNone/>
            </a:pPr>
            <a:r>
              <a:rPr lang="en-US" dirty="0" smtClean="0"/>
              <a:t>[6]. Audio </a:t>
            </a:r>
            <a:r>
              <a:rPr lang="en-US" dirty="0"/>
              <a:t>Source: </a:t>
            </a:r>
            <a:r>
              <a:rPr lang="en-US" dirty="0">
                <a:hlinkClick r:id="rId6"/>
              </a:rPr>
              <a:t>http://soundbible.com</a:t>
            </a:r>
            <a:endParaRPr lang="en-US" dirty="0"/>
          </a:p>
          <a:p>
            <a:pPr marL="45720" indent="0" algn="just">
              <a:buNone/>
            </a:pPr>
            <a:r>
              <a:rPr lang="en-US" dirty="0"/>
              <a:t> </a:t>
            </a:r>
          </a:p>
          <a:p>
            <a:pPr marL="45720" lvl="0" indent="0" algn="just">
              <a:buNone/>
            </a:pPr>
            <a:r>
              <a:rPr lang="en-US" dirty="0" smtClean="0"/>
              <a:t>[7]. Speech </a:t>
            </a:r>
            <a:r>
              <a:rPr lang="en-US" dirty="0"/>
              <a:t>Recognition Using Deep Neural Networks: A Systematic Review </a:t>
            </a:r>
            <a:r>
              <a:rPr lang="en-US" dirty="0">
                <a:hlinkClick r:id="rId7"/>
              </a:rPr>
              <a:t>https://ieeexplore.ieee.org/document/8632885/footnotes#footnotes</a:t>
            </a:r>
            <a:endParaRPr lang="en-US" b="1" dirty="0"/>
          </a:p>
          <a:p>
            <a:pPr marL="45720" indent="0" algn="just">
              <a:buNone/>
            </a:pPr>
            <a:endParaRPr lang="en-US" dirty="0"/>
          </a:p>
          <a:p>
            <a:pPr algn="just"/>
            <a:endParaRPr lang="en-US" dirty="0"/>
          </a:p>
        </p:txBody>
      </p:sp>
    </p:spTree>
    <p:extLst>
      <p:ext uri="{BB962C8B-B14F-4D97-AF65-F5344CB8AC3E}">
        <p14:creationId xmlns:p14="http://schemas.microsoft.com/office/powerpoint/2010/main" val="3844305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514600"/>
            <a:ext cx="6512511" cy="1143000"/>
          </a:xfrm>
        </p:spPr>
        <p:txBody>
          <a:bodyPr/>
          <a:lstStyle/>
          <a:p>
            <a:pPr marL="0" indent="0">
              <a:buNone/>
            </a:pPr>
            <a:r>
              <a:rPr lang="en-US" sz="5400" dirty="0" smtClean="0">
                <a:latin typeface="Algerian" pitchFamily="82" charset="0"/>
              </a:rPr>
              <a:t>Thank You.</a:t>
            </a:r>
            <a:endParaRPr lang="en-US" dirty="0">
              <a:latin typeface="Algerian" pitchFamily="82" charset="0"/>
            </a:endParaRPr>
          </a:p>
        </p:txBody>
      </p:sp>
      <p:sp>
        <p:nvSpPr>
          <p:cNvPr id="3" name="Content Placeholder 2"/>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7587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6512511" cy="1143000"/>
          </a:xfrm>
        </p:spPr>
        <p:txBody>
          <a:bodyPr/>
          <a:lstStyle/>
          <a:p>
            <a:pPr marL="0" indent="0" algn="ctr">
              <a:buNone/>
            </a:pPr>
            <a:r>
              <a:rPr lang="en-US" dirty="0" smtClean="0"/>
              <a:t>Audio Recognition</a:t>
            </a:r>
            <a:endParaRPr lang="en-US" dirty="0"/>
          </a:p>
        </p:txBody>
      </p:sp>
      <p:sp>
        <p:nvSpPr>
          <p:cNvPr id="3" name="Content Placeholder 2"/>
          <p:cNvSpPr>
            <a:spLocks noGrp="1"/>
          </p:cNvSpPr>
          <p:nvPr>
            <p:ph sz="quarter" idx="13"/>
          </p:nvPr>
        </p:nvSpPr>
        <p:spPr>
          <a:xfrm>
            <a:off x="1371600" y="1524000"/>
            <a:ext cx="6400800" cy="3474720"/>
          </a:xfrm>
        </p:spPr>
        <p:txBody>
          <a:bodyPr/>
          <a:lstStyle/>
          <a:p>
            <a:pPr marL="45720" indent="0">
              <a:buNone/>
            </a:pPr>
            <a:endParaRPr lang="en-US" dirty="0"/>
          </a:p>
        </p:txBody>
      </p:sp>
      <p:pic>
        <p:nvPicPr>
          <p:cNvPr id="1026" name="Picture 2" descr="Image result for thinking emo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45720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7242464"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78232" y="5495741"/>
            <a:ext cx="4572000" cy="307777"/>
          </a:xfrm>
          <a:prstGeom prst="rect">
            <a:avLst/>
          </a:prstGeom>
        </p:spPr>
        <p:txBody>
          <a:bodyPr>
            <a:spAutoFit/>
          </a:bodyPr>
          <a:lstStyle/>
          <a:p>
            <a:r>
              <a:rPr lang="en-US" sz="1400" dirty="0" smtClean="0"/>
              <a:t>Fig 1: Analog to Digital Signal Conversion</a:t>
            </a:r>
            <a:endParaRPr lang="en-US" sz="1600" dirty="0"/>
          </a:p>
        </p:txBody>
      </p:sp>
    </p:spTree>
    <p:extLst>
      <p:ext uri="{BB962C8B-B14F-4D97-AF65-F5344CB8AC3E}">
        <p14:creationId xmlns:p14="http://schemas.microsoft.com/office/powerpoint/2010/main" val="3832563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6512511" cy="1143000"/>
          </a:xfrm>
        </p:spPr>
        <p:txBody>
          <a:bodyPr/>
          <a:lstStyle/>
          <a:p>
            <a:pPr marL="0" indent="0" algn="ctr">
              <a:buNone/>
            </a:pPr>
            <a:r>
              <a:rPr lang="en-US" dirty="0" smtClean="0"/>
              <a:t>Power of Sound</a:t>
            </a:r>
            <a:endParaRPr lang="en-US" dirty="0"/>
          </a:p>
        </p:txBody>
      </p:sp>
      <p:sp>
        <p:nvSpPr>
          <p:cNvPr id="3" name="Content Placeholder 2"/>
          <p:cNvSpPr>
            <a:spLocks noGrp="1"/>
          </p:cNvSpPr>
          <p:nvPr>
            <p:ph sz="quarter" idx="13"/>
          </p:nvPr>
        </p:nvSpPr>
        <p:spPr>
          <a:xfrm>
            <a:off x="762000" y="1981200"/>
            <a:ext cx="8077200" cy="4008120"/>
          </a:xfrm>
        </p:spPr>
        <p:txBody>
          <a:bodyPr>
            <a:normAutofit/>
          </a:bodyPr>
          <a:lstStyle/>
          <a:p>
            <a:pPr marL="45720" indent="0" algn="just">
              <a:buNone/>
            </a:pPr>
            <a:r>
              <a:rPr lang="en-US" sz="2400" dirty="0">
                <a:latin typeface="Times New Roman" pitchFamily="18" charset="0"/>
                <a:cs typeface="Times New Roman" pitchFamily="18" charset="0"/>
              </a:rPr>
              <a:t>Sounds are all around us. Whether directly or indirectly, we are always in contact with audio data. Sounds outline the context of our daily activities, ranging from the conversations, listening music and all environmental sounds such as sound of the car, rain, hammer etc.., </a:t>
            </a:r>
            <a:endParaRPr lang="en-US" sz="2400" dirty="0" smtClean="0">
              <a:latin typeface="Times New Roman" pitchFamily="18" charset="0"/>
              <a:cs typeface="Times New Roman" pitchFamily="18" charset="0"/>
            </a:endParaRPr>
          </a:p>
          <a:p>
            <a:pPr marL="45720" indent="0" algn="just">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human brain is continuously processing and understanding the audio data consciously or subconsciously, giving us information about the environment around us</a:t>
            </a:r>
          </a:p>
        </p:txBody>
      </p:sp>
    </p:spTree>
    <p:extLst>
      <p:ext uri="{BB962C8B-B14F-4D97-AF65-F5344CB8AC3E}">
        <p14:creationId xmlns:p14="http://schemas.microsoft.com/office/powerpoint/2010/main" val="1212337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6512511" cy="1143000"/>
          </a:xfrm>
        </p:spPr>
        <p:txBody>
          <a:bodyPr/>
          <a:lstStyle/>
          <a:p>
            <a:pPr marL="0" indent="0" algn="ctr">
              <a:buNone/>
            </a:pPr>
            <a:r>
              <a:rPr lang="en-US" dirty="0" smtClean="0"/>
              <a:t>How Is It Done?</a:t>
            </a:r>
            <a:endParaRPr lang="en-US" dirty="0"/>
          </a:p>
        </p:txBody>
      </p:sp>
      <p:sp>
        <p:nvSpPr>
          <p:cNvPr id="3" name="Content Placeholder 2"/>
          <p:cNvSpPr>
            <a:spLocks noGrp="1"/>
          </p:cNvSpPr>
          <p:nvPr>
            <p:ph sz="quarter" idx="13"/>
          </p:nvPr>
        </p:nvSpPr>
        <p:spPr>
          <a:xfrm>
            <a:off x="914400" y="1371600"/>
            <a:ext cx="6858000" cy="3474720"/>
          </a:xfrm>
        </p:spPr>
        <p:txBody>
          <a:bodyPr>
            <a:normAutofit/>
          </a:bodyPr>
          <a:lstStyle/>
          <a:p>
            <a:pPr marL="45720" indent="0" algn="just">
              <a:buNone/>
            </a:pPr>
            <a:r>
              <a:rPr lang="en-US" sz="2400" dirty="0">
                <a:latin typeface="Times New Roman" pitchFamily="18" charset="0"/>
                <a:cs typeface="Times New Roman" pitchFamily="18" charset="0"/>
              </a:rPr>
              <a:t>Audio signal classification system analyzes the input audio signal and creates a label that describes the signal at the output. These are used to characterize both music and speech signals. The categorization can be done on the basis of pitch, music content, music tempo and rhythm</a:t>
            </a:r>
            <a:r>
              <a:rPr lang="en-US" sz="2400" dirty="0" smtClean="0">
                <a:latin typeface="Times New Roman" pitchFamily="18" charset="0"/>
                <a:cs typeface="Times New Roman" pitchFamily="18" charset="0"/>
              </a:rPr>
              <a:t>.</a:t>
            </a:r>
          </a:p>
          <a:p>
            <a:pPr marL="45720" indent="0" algn="just">
              <a:buNone/>
            </a:pPr>
            <a:endParaRPr lang="en-US" sz="2400" dirty="0" smtClean="0">
              <a:latin typeface="Times New Roman" pitchFamily="18" charset="0"/>
              <a:cs typeface="Times New Roman" pitchFamily="18" charset="0"/>
            </a:endParaRPr>
          </a:p>
          <a:p>
            <a:pPr marL="45720" indent="0">
              <a:buNone/>
            </a:pP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99" r="6668"/>
          <a:stretch/>
        </p:blipFill>
        <p:spPr bwMode="auto">
          <a:xfrm>
            <a:off x="914400" y="3581400"/>
            <a:ext cx="691896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657600" y="6339840"/>
            <a:ext cx="1955856" cy="338554"/>
          </a:xfrm>
          <a:prstGeom prst="rect">
            <a:avLst/>
          </a:prstGeom>
        </p:spPr>
        <p:txBody>
          <a:bodyPr wrap="none">
            <a:spAutoFit/>
          </a:bodyPr>
          <a:lstStyle/>
          <a:p>
            <a:r>
              <a:rPr lang="en-US" sz="1600" dirty="0" smtClean="0"/>
              <a:t>Fig 2: Audio Signals</a:t>
            </a:r>
            <a:endParaRPr lang="en-US" dirty="0"/>
          </a:p>
        </p:txBody>
      </p:sp>
    </p:spTree>
    <p:extLst>
      <p:ext uri="{BB962C8B-B14F-4D97-AF65-F5344CB8AC3E}">
        <p14:creationId xmlns:p14="http://schemas.microsoft.com/office/powerpoint/2010/main" val="3082714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6512511" cy="1143000"/>
          </a:xfrm>
        </p:spPr>
        <p:txBody>
          <a:bodyPr/>
          <a:lstStyle/>
          <a:p>
            <a:pPr marL="0" indent="0" algn="ctr">
              <a:buNone/>
            </a:pPr>
            <a:r>
              <a:rPr lang="en-US" dirty="0" smtClean="0"/>
              <a:t>Spectrogra</a:t>
            </a:r>
            <a:r>
              <a:rPr lang="en-US" dirty="0"/>
              <a:t>m</a:t>
            </a:r>
          </a:p>
        </p:txBody>
      </p:sp>
      <p:sp>
        <p:nvSpPr>
          <p:cNvPr id="3" name="Content Placeholder 2"/>
          <p:cNvSpPr>
            <a:spLocks noGrp="1"/>
          </p:cNvSpPr>
          <p:nvPr>
            <p:ph sz="quarter" idx="13"/>
          </p:nvPr>
        </p:nvSpPr>
        <p:spPr>
          <a:xfrm>
            <a:off x="685800" y="1752600"/>
            <a:ext cx="7924800" cy="4160520"/>
          </a:xfrm>
        </p:spPr>
        <p:txBody>
          <a:bodyPr>
            <a:normAutofit/>
          </a:bodyPr>
          <a:lstStyle/>
          <a:p>
            <a:pPr marL="45720" indent="0" algn="just">
              <a:buNone/>
            </a:pPr>
            <a:r>
              <a:rPr lang="en-US" sz="2400" dirty="0">
                <a:latin typeface="Times New Roman" pitchFamily="18" charset="0"/>
                <a:cs typeface="Times New Roman" pitchFamily="18" charset="0"/>
              </a:rPr>
              <a:t>Spectrograms represent the frequency content in the audio as colors in an image. Frequency content of milliseconds chunks is stringed together as colored vertical bars. Spectrograms are basically two-dimensional graphs, with a third dimension represented by </a:t>
            </a:r>
            <a:r>
              <a:rPr lang="en-US" sz="2400" dirty="0" smtClean="0">
                <a:latin typeface="Times New Roman" pitchFamily="18" charset="0"/>
                <a:cs typeface="Times New Roman" pitchFamily="18" charset="0"/>
              </a:rPr>
              <a:t>colors.</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474" r="6743" b="6672"/>
          <a:stretch/>
        </p:blipFill>
        <p:spPr bwMode="auto">
          <a:xfrm>
            <a:off x="1524000" y="3733800"/>
            <a:ext cx="5943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0" y="6458712"/>
            <a:ext cx="1983235" cy="338554"/>
          </a:xfrm>
          <a:prstGeom prst="rect">
            <a:avLst/>
          </a:prstGeom>
        </p:spPr>
        <p:txBody>
          <a:bodyPr wrap="none">
            <a:spAutoFit/>
          </a:bodyPr>
          <a:lstStyle/>
          <a:p>
            <a:r>
              <a:rPr lang="en-US" sz="1600" dirty="0" smtClean="0"/>
              <a:t>Fig 3: Spectrogram </a:t>
            </a:r>
            <a:endParaRPr lang="en-US" sz="1600" dirty="0"/>
          </a:p>
        </p:txBody>
      </p:sp>
    </p:spTree>
    <p:extLst>
      <p:ext uri="{BB962C8B-B14F-4D97-AF65-F5344CB8AC3E}">
        <p14:creationId xmlns:p14="http://schemas.microsoft.com/office/powerpoint/2010/main" val="2904419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6512511" cy="1143000"/>
          </a:xfrm>
        </p:spPr>
        <p:txBody>
          <a:bodyPr/>
          <a:lstStyle/>
          <a:p>
            <a:pPr marL="0" indent="0" algn="ctr">
              <a:buNone/>
            </a:pPr>
            <a:r>
              <a:rPr lang="en-US" sz="4800" dirty="0" smtClean="0"/>
              <a:t>Spectrogram</a:t>
            </a:r>
            <a:endParaRPr lang="en-US" sz="4800" dirty="0"/>
          </a:p>
        </p:txBody>
      </p:sp>
      <p:sp>
        <p:nvSpPr>
          <p:cNvPr id="3" name="Content Placeholder 2"/>
          <p:cNvSpPr>
            <a:spLocks noGrp="1"/>
          </p:cNvSpPr>
          <p:nvPr>
            <p:ph sz="quarter" idx="13"/>
          </p:nvPr>
        </p:nvSpPr>
        <p:spPr>
          <a:xfrm>
            <a:off x="685800" y="1676400"/>
            <a:ext cx="7315200" cy="4084320"/>
          </a:xfrm>
        </p:spPr>
        <p:txBody>
          <a:bodyPr>
            <a:normAutofit/>
          </a:bodyPr>
          <a:lstStyle/>
          <a:p>
            <a:pPr lvl="0" algn="just"/>
            <a:r>
              <a:rPr lang="en-US" b="1" dirty="0"/>
              <a:t>Time</a:t>
            </a:r>
            <a:r>
              <a:rPr lang="en-US" dirty="0"/>
              <a:t> runs from left (oldest) to right (youngest) along the horizontal axis.</a:t>
            </a:r>
          </a:p>
          <a:p>
            <a:pPr lvl="0" algn="just"/>
            <a:r>
              <a:rPr lang="en-US" dirty="0"/>
              <a:t>The vertical axis represents </a:t>
            </a:r>
            <a:r>
              <a:rPr lang="en-US" b="1" dirty="0"/>
              <a:t>frequency</a:t>
            </a:r>
            <a:r>
              <a:rPr lang="en-US" dirty="0"/>
              <a:t>, with the lowest frequencies at the bottom and the highest frequencies at the top.</a:t>
            </a:r>
          </a:p>
          <a:p>
            <a:pPr lvl="0" algn="just"/>
            <a:r>
              <a:rPr lang="en-US" dirty="0"/>
              <a:t>The amplitude (or energy or “loudness”) of a particular frequency at a particular time is represented by the third dimension, </a:t>
            </a:r>
            <a:r>
              <a:rPr lang="en-US" b="1" dirty="0"/>
              <a:t>color</a:t>
            </a:r>
            <a:r>
              <a:rPr lang="en-US" dirty="0"/>
              <a:t>, with dark blues corresponding to low amplitudes and brighter colors up through red corresponding to progressively stronger (or louder) amplitudes.</a:t>
            </a:r>
          </a:p>
          <a:p>
            <a:pPr algn="just"/>
            <a:endParaRPr lang="en-US" dirty="0"/>
          </a:p>
        </p:txBody>
      </p:sp>
    </p:spTree>
    <p:extLst>
      <p:ext uri="{BB962C8B-B14F-4D97-AF65-F5344CB8AC3E}">
        <p14:creationId xmlns:p14="http://schemas.microsoft.com/office/powerpoint/2010/main" val="149505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512511" cy="1143000"/>
          </a:xfrm>
        </p:spPr>
        <p:txBody>
          <a:bodyPr/>
          <a:lstStyle/>
          <a:p>
            <a:pPr marL="0" indent="0" algn="ctr">
              <a:buNone/>
            </a:pPr>
            <a:r>
              <a:rPr lang="en-US" dirty="0" smtClean="0"/>
              <a:t>Problem Statement</a:t>
            </a:r>
            <a:endParaRPr lang="en-US" dirty="0"/>
          </a:p>
        </p:txBody>
      </p:sp>
      <p:sp>
        <p:nvSpPr>
          <p:cNvPr id="3" name="Content Placeholder 2"/>
          <p:cNvSpPr>
            <a:spLocks noGrp="1"/>
          </p:cNvSpPr>
          <p:nvPr>
            <p:ph sz="quarter" idx="13"/>
          </p:nvPr>
        </p:nvSpPr>
        <p:spPr>
          <a:xfrm>
            <a:off x="838200" y="1828800"/>
            <a:ext cx="7467600" cy="3733800"/>
          </a:xfrm>
        </p:spPr>
        <p:txBody>
          <a:bodyPr>
            <a:normAutofit/>
          </a:bodyPr>
          <a:lstStyle/>
          <a:p>
            <a:pPr algn="just"/>
            <a:r>
              <a:rPr lang="en-US" dirty="0" smtClean="0"/>
              <a:t>This Project will </a:t>
            </a:r>
            <a:r>
              <a:rPr lang="en-US" dirty="0"/>
              <a:t>demonstrate how to apply Deep Learning techniques to the classification of environmental sounds, specifically focusing on the identification of particular urban sounds.</a:t>
            </a:r>
          </a:p>
          <a:p>
            <a:pPr algn="just"/>
            <a:r>
              <a:rPr lang="en-US" dirty="0"/>
              <a:t>When given an audio sample in a computer readable format (such as a .wav file) of a few seconds duration, we want to be able to determine if it contains one of the target urban sounds with a corresponding</a:t>
            </a:r>
            <a:r>
              <a:rPr lang="en-US" b="1" dirty="0"/>
              <a:t> Classification Accuracy score</a:t>
            </a:r>
            <a:r>
              <a:rPr lang="en-US" dirty="0"/>
              <a:t>.</a:t>
            </a:r>
          </a:p>
          <a:p>
            <a:pPr algn="just"/>
            <a:endParaRPr lang="en-US" dirty="0"/>
          </a:p>
        </p:txBody>
      </p:sp>
    </p:spTree>
    <p:extLst>
      <p:ext uri="{BB962C8B-B14F-4D97-AF65-F5344CB8AC3E}">
        <p14:creationId xmlns:p14="http://schemas.microsoft.com/office/powerpoint/2010/main" val="3154269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6512511" cy="1143000"/>
          </a:xfrm>
        </p:spPr>
        <p:txBody>
          <a:bodyPr/>
          <a:lstStyle/>
          <a:p>
            <a:pPr marL="0" indent="0" algn="ctr">
              <a:buNone/>
            </a:pPr>
            <a:r>
              <a:rPr lang="en-US" dirty="0" smtClean="0"/>
              <a:t>Related Works</a:t>
            </a:r>
            <a:endParaRPr lang="en-US" dirty="0"/>
          </a:p>
        </p:txBody>
      </p:sp>
      <p:sp>
        <p:nvSpPr>
          <p:cNvPr id="3" name="Content Placeholder 2"/>
          <p:cNvSpPr>
            <a:spLocks noGrp="1"/>
          </p:cNvSpPr>
          <p:nvPr>
            <p:ph sz="quarter" idx="13"/>
          </p:nvPr>
        </p:nvSpPr>
        <p:spPr>
          <a:xfrm>
            <a:off x="533400" y="1676400"/>
            <a:ext cx="7848600" cy="3474720"/>
          </a:xfrm>
        </p:spPr>
        <p:txBody>
          <a:bodyPr/>
          <a:lstStyle/>
          <a:p>
            <a:pPr algn="just"/>
            <a:r>
              <a:rPr lang="en-US" dirty="0"/>
              <a:t>“A Dataset and Taxonomy of Urban Sound Research” (</a:t>
            </a:r>
            <a:r>
              <a:rPr lang="en-US" dirty="0" err="1"/>
              <a:t>Salamon</a:t>
            </a:r>
            <a:r>
              <a:rPr lang="en-US" dirty="0"/>
              <a:t>, 2014). The paper describes five different algorithms with the following accuracies for a audio slice maximum duration of 4 seconds using the same Urban Sound dataset</a:t>
            </a:r>
            <a:r>
              <a:rPr lang="en-US" dirty="0" smtClean="0"/>
              <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54368409"/>
              </p:ext>
            </p:extLst>
          </p:nvPr>
        </p:nvGraphicFramePr>
        <p:xfrm>
          <a:off x="1295400" y="3657600"/>
          <a:ext cx="5906770" cy="1633220"/>
        </p:xfrm>
        <a:graphic>
          <a:graphicData uri="http://schemas.openxmlformats.org/drawingml/2006/table">
            <a:tbl>
              <a:tblPr firstRow="1" firstCol="1" bandRow="1">
                <a:tableStyleId>{5C22544A-7EE6-4342-B048-85BDC9FD1C3A}</a:tableStyleId>
              </a:tblPr>
              <a:tblGrid>
                <a:gridCol w="2953385"/>
                <a:gridCol w="2953385"/>
              </a:tblGrid>
              <a:tr h="267970">
                <a:tc>
                  <a:txBody>
                    <a:bodyPr/>
                    <a:lstStyle/>
                    <a:p>
                      <a:pPr marL="0" marR="0" algn="just">
                        <a:lnSpc>
                          <a:spcPct val="115000"/>
                        </a:lnSpc>
                        <a:spcBef>
                          <a:spcPts val="0"/>
                        </a:spcBef>
                        <a:spcAft>
                          <a:spcPts val="0"/>
                        </a:spcAft>
                      </a:pPr>
                      <a:r>
                        <a:rPr lang="en-US" sz="1400">
                          <a:effectLst/>
                        </a:rPr>
                        <a:t>Algorithm</a:t>
                      </a:r>
                      <a:endParaRPr lang="en-US" sz="11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Classification Accuracy</a:t>
                      </a:r>
                      <a:endParaRPr lang="en-US" sz="1100">
                        <a:effectLst/>
                        <a:latin typeface="Calibri"/>
                        <a:ea typeface="Times New Roman"/>
                        <a:cs typeface="Times New Roman"/>
                      </a:endParaRPr>
                    </a:p>
                  </a:txBody>
                  <a:tcPr marL="68580" marR="68580" marT="0" marB="0"/>
                </a:tc>
              </a:tr>
              <a:tr h="267970">
                <a:tc>
                  <a:txBody>
                    <a:bodyPr/>
                    <a:lstStyle/>
                    <a:p>
                      <a:pPr marL="0" marR="0" algn="just">
                        <a:lnSpc>
                          <a:spcPct val="115000"/>
                        </a:lnSpc>
                        <a:spcBef>
                          <a:spcPts val="0"/>
                        </a:spcBef>
                        <a:spcAft>
                          <a:spcPts val="0"/>
                        </a:spcAft>
                      </a:pPr>
                      <a:r>
                        <a:rPr lang="en-US" sz="1400">
                          <a:effectLst/>
                        </a:rPr>
                        <a:t>SVM_rbf</a:t>
                      </a:r>
                      <a:endParaRPr lang="en-US" sz="11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68%</a:t>
                      </a:r>
                      <a:endParaRPr lang="en-US" sz="1100">
                        <a:effectLst/>
                        <a:latin typeface="Calibri"/>
                        <a:ea typeface="Times New Roman"/>
                        <a:cs typeface="Times New Roman"/>
                      </a:endParaRPr>
                    </a:p>
                  </a:txBody>
                  <a:tcPr marL="68580" marR="68580" marT="0" marB="0"/>
                </a:tc>
              </a:tr>
              <a:tr h="280670">
                <a:tc>
                  <a:txBody>
                    <a:bodyPr/>
                    <a:lstStyle/>
                    <a:p>
                      <a:pPr marL="0" marR="0" algn="just">
                        <a:lnSpc>
                          <a:spcPct val="115000"/>
                        </a:lnSpc>
                        <a:spcBef>
                          <a:spcPts val="0"/>
                        </a:spcBef>
                        <a:spcAft>
                          <a:spcPts val="0"/>
                        </a:spcAft>
                      </a:pPr>
                      <a:r>
                        <a:rPr lang="en-US" sz="1400" dirty="0">
                          <a:effectLst/>
                        </a:rPr>
                        <a:t>RandomForest500</a:t>
                      </a:r>
                      <a:endParaRPr lang="en-US" sz="1100" dirty="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66%</a:t>
                      </a:r>
                      <a:endParaRPr lang="en-US" sz="1100">
                        <a:effectLst/>
                        <a:latin typeface="Calibri"/>
                        <a:ea typeface="Times New Roman"/>
                        <a:cs typeface="Times New Roman"/>
                      </a:endParaRPr>
                    </a:p>
                  </a:txBody>
                  <a:tcPr marL="68580" marR="68580" marT="0" marB="0"/>
                </a:tc>
              </a:tr>
              <a:tr h="267970">
                <a:tc>
                  <a:txBody>
                    <a:bodyPr/>
                    <a:lstStyle/>
                    <a:p>
                      <a:pPr marL="0" marR="0" algn="just">
                        <a:lnSpc>
                          <a:spcPct val="115000"/>
                        </a:lnSpc>
                        <a:spcBef>
                          <a:spcPts val="0"/>
                        </a:spcBef>
                        <a:spcAft>
                          <a:spcPts val="0"/>
                        </a:spcAft>
                      </a:pPr>
                      <a:r>
                        <a:rPr lang="en-US" sz="1400">
                          <a:effectLst/>
                        </a:rPr>
                        <a:t>IBk5</a:t>
                      </a:r>
                      <a:endParaRPr lang="en-US" sz="11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55%</a:t>
                      </a:r>
                      <a:endParaRPr lang="en-US" sz="1100">
                        <a:effectLst/>
                        <a:latin typeface="Calibri"/>
                        <a:ea typeface="Times New Roman"/>
                        <a:cs typeface="Times New Roman"/>
                      </a:endParaRPr>
                    </a:p>
                  </a:txBody>
                  <a:tcPr marL="68580" marR="68580" marT="0" marB="0"/>
                </a:tc>
              </a:tr>
              <a:tr h="267970">
                <a:tc>
                  <a:txBody>
                    <a:bodyPr/>
                    <a:lstStyle/>
                    <a:p>
                      <a:pPr marL="0" marR="0" algn="just">
                        <a:lnSpc>
                          <a:spcPct val="115000"/>
                        </a:lnSpc>
                        <a:spcBef>
                          <a:spcPts val="0"/>
                        </a:spcBef>
                        <a:spcAft>
                          <a:spcPts val="0"/>
                        </a:spcAft>
                      </a:pPr>
                      <a:r>
                        <a:rPr lang="en-US" sz="1400">
                          <a:effectLst/>
                        </a:rPr>
                        <a:t>J48</a:t>
                      </a:r>
                      <a:endParaRPr lang="en-US" sz="11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48%</a:t>
                      </a:r>
                      <a:endParaRPr lang="en-US" sz="1100">
                        <a:effectLst/>
                        <a:latin typeface="Calibri"/>
                        <a:ea typeface="Times New Roman"/>
                        <a:cs typeface="Times New Roman"/>
                      </a:endParaRPr>
                    </a:p>
                  </a:txBody>
                  <a:tcPr marL="68580" marR="68580" marT="0" marB="0"/>
                </a:tc>
              </a:tr>
              <a:tr h="280670">
                <a:tc>
                  <a:txBody>
                    <a:bodyPr/>
                    <a:lstStyle/>
                    <a:p>
                      <a:pPr marL="0" marR="0" algn="just">
                        <a:lnSpc>
                          <a:spcPct val="115000"/>
                        </a:lnSpc>
                        <a:spcBef>
                          <a:spcPts val="0"/>
                        </a:spcBef>
                        <a:spcAft>
                          <a:spcPts val="0"/>
                        </a:spcAft>
                      </a:pPr>
                      <a:r>
                        <a:rPr lang="en-US" sz="1400">
                          <a:effectLst/>
                        </a:rPr>
                        <a:t>ZeroR</a:t>
                      </a:r>
                      <a:endParaRPr lang="en-US" sz="11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400" dirty="0">
                          <a:effectLst/>
                        </a:rPr>
                        <a:t>10%</a:t>
                      </a:r>
                      <a:endParaRPr lang="en-US" sz="11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206243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155</TotalTime>
  <Words>1715</Words>
  <Application>Microsoft Office PowerPoint</Application>
  <PresentationFormat>On-screen Show (4:3)</PresentationFormat>
  <Paragraphs>179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Algerian</vt:lpstr>
      <vt:lpstr>Arial</vt:lpstr>
      <vt:lpstr>Calibri</vt:lpstr>
      <vt:lpstr>Georgia</vt:lpstr>
      <vt:lpstr>Times New Roman</vt:lpstr>
      <vt:lpstr>Trebuchet MS</vt:lpstr>
      <vt:lpstr>Slipstream</vt:lpstr>
      <vt:lpstr>Audio Recognition system Using Deep Learning</vt:lpstr>
      <vt:lpstr>Abstract</vt:lpstr>
      <vt:lpstr>Audio Recognition</vt:lpstr>
      <vt:lpstr>Power of Sound</vt:lpstr>
      <vt:lpstr>How Is It Done?</vt:lpstr>
      <vt:lpstr>Spectrogram</vt:lpstr>
      <vt:lpstr>Spectrogram</vt:lpstr>
      <vt:lpstr>Problem Statement</vt:lpstr>
      <vt:lpstr>Related Works</vt:lpstr>
      <vt:lpstr>Specifications</vt:lpstr>
      <vt:lpstr>Audio properties </vt:lpstr>
      <vt:lpstr>Feature Extraction</vt:lpstr>
      <vt:lpstr>Extraction Methods</vt:lpstr>
      <vt:lpstr>Proposed Approach  MFCC</vt:lpstr>
      <vt:lpstr>MFCC</vt:lpstr>
      <vt:lpstr>Data Exploration</vt:lpstr>
      <vt:lpstr>Sample Audio WaveForm</vt:lpstr>
      <vt:lpstr>Initial Architecture MLP</vt:lpstr>
      <vt:lpstr>Initial Architecture MLP</vt:lpstr>
      <vt:lpstr>MLP-Multi Layer Perceptron</vt:lpstr>
      <vt:lpstr>Final Architecture - CNN</vt:lpstr>
      <vt:lpstr>CNN - Working</vt:lpstr>
      <vt:lpstr>Convolutional Neural Network</vt:lpstr>
      <vt:lpstr>MLP Vs CNN</vt:lpstr>
      <vt:lpstr>Applications</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Recognition system Using Deep Learning</dc:title>
  <dc:creator>ASUS</dc:creator>
  <cp:lastModifiedBy>Koushik</cp:lastModifiedBy>
  <cp:revision>21</cp:revision>
  <dcterms:created xsi:type="dcterms:W3CDTF">2019-10-24T06:34:39Z</dcterms:created>
  <dcterms:modified xsi:type="dcterms:W3CDTF">2020-03-10T17:01:45Z</dcterms:modified>
</cp:coreProperties>
</file>