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</p:sldIdLst>
  <p:sldSz cx="10058400" cy="7772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28" y="-102"/>
      </p:cViewPr>
      <p:guideLst>
        <p:guide orient="horz" pos="2225"/>
        <p:guide pos="2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6741" y="1554480"/>
            <a:ext cx="8636813" cy="20726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6740" y="3659007"/>
            <a:ext cx="8640166" cy="19862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036322"/>
            <a:ext cx="2263140" cy="590666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036322"/>
            <a:ext cx="6621780" cy="590666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87" y="1492301"/>
            <a:ext cx="8549640" cy="154411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387" y="3065286"/>
            <a:ext cx="8549640" cy="1711007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76097"/>
            <a:ext cx="4442460" cy="502615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2176097"/>
            <a:ext cx="4442460" cy="502615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02614"/>
            <a:ext cx="4444207" cy="74726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9" y="2107726"/>
            <a:ext cx="4445953" cy="742155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2849881"/>
            <a:ext cx="4444207" cy="4358482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849881"/>
            <a:ext cx="4445953" cy="4358482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97966"/>
            <a:ext cx="9136380" cy="1295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582932"/>
            <a:ext cx="3017520" cy="131699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4380" y="1899920"/>
            <a:ext cx="3017520" cy="5181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32554" y="1899920"/>
            <a:ext cx="5622926" cy="5181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82328" y="1255821"/>
            <a:ext cx="5783580" cy="46634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04548" y="6074405"/>
            <a:ext cx="170993" cy="17617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1333930"/>
            <a:ext cx="2434133" cy="179363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3205957"/>
            <a:ext cx="2430780" cy="246989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84920" y="7203864"/>
            <a:ext cx="670560" cy="41380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34372" y="1359453"/>
            <a:ext cx="5079492" cy="445617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478" y="6592147"/>
            <a:ext cx="10079356" cy="11802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19651" y="7049136"/>
            <a:ext cx="5238750" cy="72326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478" y="-8096"/>
            <a:ext cx="10079356" cy="11802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19651" y="-8096"/>
            <a:ext cx="5238750" cy="72326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2920" y="797966"/>
            <a:ext cx="9052560" cy="1295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2920" y="2193544"/>
            <a:ext cx="9052560" cy="4974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33700" y="7203864"/>
            <a:ext cx="3688080" cy="41380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17280" y="7203864"/>
            <a:ext cx="838200" cy="41380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919" y="229396"/>
            <a:ext cx="10098603" cy="735787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09" y="682833"/>
            <a:ext cx="6163235" cy="816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32280">
              <a:lnSpc>
                <a:spcPct val="100000"/>
              </a:lnSpc>
              <a:spcBef>
                <a:spcPts val="90"/>
              </a:spcBef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ABSTRACT: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-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09" y="1396774"/>
            <a:ext cx="8393505" cy="21394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0" algn="just">
              <a:lnSpc>
                <a:spcPct val="143700"/>
              </a:lnSpc>
              <a:spcBef>
                <a:spcPts val="95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increasing </a:t>
            </a:r>
            <a:r>
              <a:rPr sz="1200" dirty="0">
                <a:latin typeface="Times New Roman"/>
                <a:cs typeface="Times New Roman"/>
              </a:rPr>
              <a:t>popularity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wearable </a:t>
            </a:r>
            <a:r>
              <a:rPr sz="1200" dirty="0">
                <a:latin typeface="Times New Roman"/>
                <a:cs typeface="Times New Roman"/>
              </a:rPr>
              <a:t>devices </a:t>
            </a:r>
            <a:r>
              <a:rPr sz="1200" spc="-10" dirty="0">
                <a:latin typeface="Times New Roman"/>
                <a:cs typeface="Times New Roman"/>
              </a:rPr>
              <a:t>like smart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watches,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phones,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wristbands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generated a </a:t>
            </a:r>
            <a:r>
              <a:rPr sz="1200" spc="-10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analyze </a:t>
            </a:r>
            <a:r>
              <a:rPr sz="1200" spc="-5" dirty="0">
                <a:latin typeface="Times New Roman"/>
                <a:cs typeface="Times New Roman"/>
              </a:rPr>
              <a:t>user patterns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activity relationships. This </a:t>
            </a:r>
            <a:r>
              <a:rPr sz="1200" spc="5" dirty="0">
                <a:latin typeface="Times New Roman"/>
                <a:cs typeface="Times New Roman"/>
              </a:rPr>
              <a:t>study </a:t>
            </a:r>
            <a:r>
              <a:rPr sz="1200" spc="-5" dirty="0">
                <a:latin typeface="Times New Roman"/>
                <a:cs typeface="Times New Roman"/>
              </a:rPr>
              <a:t>utilizes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PAMAP2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Physical Activity Monitoring </a:t>
            </a:r>
            <a:r>
              <a:rPr sz="1200" dirty="0">
                <a:latin typeface="Times New Roman"/>
                <a:cs typeface="Times New Roman"/>
              </a:rPr>
              <a:t>dataset, </a:t>
            </a:r>
            <a:r>
              <a:rPr sz="1200" spc="-10" dirty="0">
                <a:latin typeface="Times New Roman"/>
                <a:cs typeface="Times New Roman"/>
              </a:rPr>
              <a:t>consisting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dirty="0">
                <a:latin typeface="Times New Roman"/>
                <a:cs typeface="Times New Roman"/>
              </a:rPr>
              <a:t>18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physical activities </a:t>
            </a:r>
            <a:r>
              <a:rPr sz="1200" dirty="0">
                <a:latin typeface="Times New Roman"/>
                <a:cs typeface="Times New Roman"/>
              </a:rPr>
              <a:t>performed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9 </a:t>
            </a:r>
            <a:r>
              <a:rPr sz="1200" spc="-5" dirty="0">
                <a:latin typeface="Times New Roman"/>
                <a:cs typeface="Times New Roman"/>
              </a:rPr>
              <a:t>subjects wearing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inertial measurement units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heart </a:t>
            </a:r>
            <a:r>
              <a:rPr sz="1200" dirty="0">
                <a:latin typeface="Times New Roman"/>
                <a:cs typeface="Times New Roman"/>
              </a:rPr>
              <a:t>rate </a:t>
            </a:r>
            <a:r>
              <a:rPr sz="1200" spc="-10" dirty="0">
                <a:latin typeface="Times New Roman"/>
                <a:cs typeface="Times New Roman"/>
              </a:rPr>
              <a:t>monitor. The </a:t>
            </a:r>
            <a:r>
              <a:rPr sz="1200" spc="-5" dirty="0">
                <a:latin typeface="Times New Roman"/>
                <a:cs typeface="Times New Roman"/>
              </a:rPr>
              <a:t>dataset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invaluable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 activity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intensity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estimation,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development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processing, </a:t>
            </a:r>
            <a:r>
              <a:rPr sz="1200" spc="-5" dirty="0">
                <a:latin typeface="Times New Roman"/>
                <a:cs typeface="Times New Roman"/>
              </a:rPr>
              <a:t> segmentation, </a:t>
            </a:r>
            <a:r>
              <a:rPr sz="1200" dirty="0">
                <a:latin typeface="Times New Roman"/>
                <a:cs typeface="Times New Roman"/>
              </a:rPr>
              <a:t>feature </a:t>
            </a:r>
            <a:r>
              <a:rPr sz="1200" spc="-10" dirty="0">
                <a:latin typeface="Times New Roman"/>
                <a:cs typeface="Times New Roman"/>
              </a:rPr>
              <a:t>extraction, and </a:t>
            </a:r>
            <a:r>
              <a:rPr sz="1200" spc="-5" dirty="0">
                <a:latin typeface="Times New Roman"/>
                <a:cs typeface="Times New Roman"/>
              </a:rPr>
              <a:t>classification.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enhance </a:t>
            </a:r>
            <a:r>
              <a:rPr sz="1200" spc="-5" dirty="0">
                <a:latin typeface="Times New Roman"/>
                <a:cs typeface="Times New Roman"/>
              </a:rPr>
              <a:t>accessibility,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original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been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transformed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adding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column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"PeopleId"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merging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into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comprehensive CSV </a:t>
            </a:r>
            <a:r>
              <a:rPr sz="1200" spc="-10" dirty="0">
                <a:latin typeface="Times New Roman"/>
                <a:cs typeface="Times New Roman"/>
              </a:rPr>
              <a:t>file. </a:t>
            </a:r>
            <a:r>
              <a:rPr sz="1200" spc="-5" dirty="0">
                <a:latin typeface="Times New Roman"/>
                <a:cs typeface="Times New Roman"/>
              </a:rPr>
              <a:t>Leveraging </a:t>
            </a:r>
            <a:r>
              <a:rPr sz="1200" dirty="0">
                <a:latin typeface="Times New Roman"/>
                <a:cs typeface="Times New Roman"/>
              </a:rPr>
              <a:t>this enriched </a:t>
            </a:r>
            <a:r>
              <a:rPr sz="1200" spc="-5" dirty="0">
                <a:latin typeface="Times New Roman"/>
                <a:cs typeface="Times New Roman"/>
              </a:rPr>
              <a:t>dataset, we </a:t>
            </a:r>
            <a:r>
              <a:rPr sz="1200" spc="-10" dirty="0">
                <a:latin typeface="Times New Roman"/>
                <a:cs typeface="Times New Roman"/>
              </a:rPr>
              <a:t>apply machine </a:t>
            </a:r>
            <a:r>
              <a:rPr sz="1200" spc="-5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techniques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accurately predict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specific </a:t>
            </a:r>
            <a:r>
              <a:rPr sz="1200" spc="-5" dirty="0">
                <a:latin typeface="Times New Roman"/>
                <a:cs typeface="Times New Roman"/>
              </a:rPr>
              <a:t>activity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engaged </a:t>
            </a:r>
            <a:r>
              <a:rPr sz="1200" spc="-20" dirty="0">
                <a:latin typeface="Times New Roman"/>
                <a:cs typeface="Times New Roman"/>
              </a:rPr>
              <a:t>in. </a:t>
            </a:r>
            <a:r>
              <a:rPr sz="1200" spc="-15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employ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K-Nearest Neighbors </a:t>
            </a:r>
            <a:r>
              <a:rPr sz="1200" spc="-10" dirty="0">
                <a:latin typeface="Times New Roman"/>
                <a:cs typeface="Times New Roman"/>
              </a:rPr>
              <a:t>(KNN)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algorithm, </a:t>
            </a:r>
            <a:r>
              <a:rPr sz="1200" spc="-5" dirty="0">
                <a:latin typeface="Times New Roman"/>
                <a:cs typeface="Times New Roman"/>
              </a:rPr>
              <a:t>Decision </a:t>
            </a:r>
            <a:r>
              <a:rPr sz="1200" dirty="0">
                <a:latin typeface="Times New Roman"/>
                <a:cs typeface="Times New Roman"/>
              </a:rPr>
              <a:t>Tree </a:t>
            </a:r>
            <a:r>
              <a:rPr sz="1200" spc="-5" dirty="0">
                <a:latin typeface="Times New Roman"/>
                <a:cs typeface="Times New Roman"/>
              </a:rPr>
              <a:t>algorithm, Principal Component </a:t>
            </a:r>
            <a:r>
              <a:rPr sz="1200" spc="-10" dirty="0">
                <a:latin typeface="Times New Roman"/>
                <a:cs typeface="Times New Roman"/>
              </a:rPr>
              <a:t>Analysis (PCA) for </a:t>
            </a:r>
            <a:r>
              <a:rPr sz="1200" spc="-5" dirty="0">
                <a:latin typeface="Times New Roman"/>
                <a:cs typeface="Times New Roman"/>
              </a:rPr>
              <a:t>feature reduction, and </a:t>
            </a:r>
            <a:r>
              <a:rPr sz="1200" spc="-10" dirty="0">
                <a:latin typeface="Times New Roman"/>
                <a:cs typeface="Times New Roman"/>
              </a:rPr>
              <a:t>Grid </a:t>
            </a:r>
            <a:r>
              <a:rPr sz="1200" spc="-5" dirty="0">
                <a:latin typeface="Times New Roman"/>
                <a:cs typeface="Times New Roman"/>
              </a:rPr>
              <a:t> Search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CV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hyperparameter tuning.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8177" y="1034161"/>
          <a:ext cx="8491293" cy="647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1450"/>
                <a:gridCol w="4509843"/>
              </a:tblGrid>
              <a:tr h="297058">
                <a:tc>
                  <a:txBody>
                    <a:bodyPr/>
                    <a:lstStyle/>
                    <a:p>
                      <a:pPr marL="667385">
                        <a:lnSpc>
                          <a:spcPts val="1635"/>
                        </a:lnSpc>
                        <a:spcBef>
                          <a:spcPts val="1290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EXSISTING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65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8680">
                        <a:lnSpc>
                          <a:spcPts val="1635"/>
                        </a:lnSpc>
                        <a:spcBef>
                          <a:spcPts val="1290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6596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65885">
                <a:tc>
                  <a:txBody>
                    <a:bodyPr/>
                    <a:lstStyle/>
                    <a:p>
                      <a:pPr marL="298450" indent="-229235" algn="just">
                        <a:lnSpc>
                          <a:spcPts val="1345"/>
                        </a:lnSpc>
                        <a:buFont typeface="Wingdings"/>
                        <a:buChar char=""/>
                        <a:tabLst>
                          <a:tab pos="299085" algn="l"/>
                        </a:tabLst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900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9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focuses</a:t>
                      </a:r>
                      <a:r>
                        <a:rPr sz="9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Physical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marR="60325" algn="just">
                        <a:lnSpc>
                          <a:spcPct val="143600"/>
                        </a:lnSpc>
                        <a:spcBef>
                          <a:spcPts val="2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Activity Recognition and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Measure (PARM)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controlled environments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traditional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data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fusion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techniques.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techniques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ambient</a:t>
                      </a:r>
                      <a:r>
                        <a:rPr sz="9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wearable sensing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classify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enhance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accuracy.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However,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have limited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applicability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environments.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marR="59690" indent="-228600" algn="just">
                        <a:lnSpc>
                          <a:spcPct val="143700"/>
                        </a:lnSpc>
                        <a:spcBef>
                          <a:spcPts val="15"/>
                        </a:spcBef>
                        <a:buFont typeface="Wingdings"/>
                        <a:buChar char=""/>
                        <a:tabLst>
                          <a:tab pos="299085" algn="l"/>
                        </a:tabLst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emergence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enabled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connection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cost-effective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wearable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devices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 mobile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apps,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creating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PARM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studies.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existing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lacks knowledge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about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how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traditional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fusion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effectively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utilize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IoT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technologies.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Therefore,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90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900" spc="-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explore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IoT-based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acquisition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PARM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applications.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 indent="-229235" algn="just">
                        <a:lnSpc>
                          <a:spcPts val="1345"/>
                        </a:lnSpc>
                        <a:buFont typeface="Wingdings"/>
                        <a:buChar char=""/>
                        <a:tabLst>
                          <a:tab pos="295910" algn="l"/>
                        </a:tabLst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9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study,</a:t>
                      </a:r>
                      <a:r>
                        <a:rPr sz="9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9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propose</a:t>
                      </a:r>
                      <a:r>
                        <a:rPr sz="9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9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utilizes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64769" algn="just">
                        <a:lnSpc>
                          <a:spcPct val="143700"/>
                        </a:lnSpc>
                        <a:spcBef>
                          <a:spcPts val="1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learning techniques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predict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specific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activity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engaged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in,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PAMAP2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Physical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dataset.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dataset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consists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18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physical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performed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by</a:t>
                      </a:r>
                      <a:r>
                        <a:rPr sz="9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900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subjects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wearing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wearable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9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smartwatches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wristbands.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indent="-228600" algn="just">
                        <a:lnSpc>
                          <a:spcPct val="100000"/>
                        </a:lnSpc>
                        <a:spcBef>
                          <a:spcPts val="625"/>
                        </a:spcBef>
                        <a:buFont typeface="Wingdings"/>
                        <a:buChar char=""/>
                        <a:tabLst>
                          <a:tab pos="295910" algn="l"/>
                        </a:tabLst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enhance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accessibility,</a:t>
                      </a:r>
                      <a:r>
                        <a:rPr sz="9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9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transformed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65405" algn="just">
                        <a:lnSpc>
                          <a:spcPct val="143600"/>
                        </a:lnSpc>
                        <a:spcBef>
                          <a:spcPts val="2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original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adding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a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called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"PeopleId"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merging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datasets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CSV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file.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This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enriched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dataset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serves as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foundation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our activity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prediction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system.We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employ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K-Nearest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Neighbors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(KNN) algorithm,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classifies activities based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similarity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labeled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instances. Additionally,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we utilize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Tree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algorithm.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994">
                <a:tc>
                  <a:txBody>
                    <a:bodyPr/>
                    <a:lstStyle/>
                    <a:p>
                      <a:pPr marL="69850">
                        <a:lnSpc>
                          <a:spcPts val="1605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1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8450" indent="-229235">
                        <a:lnSpc>
                          <a:spcPct val="100000"/>
                        </a:lnSpc>
                        <a:spcBef>
                          <a:spcPts val="725"/>
                        </a:spcBef>
                        <a:buFont typeface="Wingdings"/>
                        <a:buChar char=""/>
                        <a:tabLst>
                          <a:tab pos="299085" algn="l"/>
                        </a:tabLst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IoT-based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Acquisition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605"/>
                        </a:lnSpc>
                      </a:pPr>
                      <a:r>
                        <a:rPr lang="en-US" sz="1100" b="1" spc="-5" dirty="0" smtClean="0">
                          <a:latin typeface="Times New Roman"/>
                          <a:cs typeface="Times New Roman"/>
                        </a:rPr>
                        <a:t>EXPECTED</a:t>
                      </a:r>
                      <a:r>
                        <a:rPr lang="en-US" sz="1100" b="1" spc="-5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 smtClean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100" b="1" spc="-1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ALGORITHM: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-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295275" marR="65405" indent="-228600">
                        <a:lnSpc>
                          <a:spcPct val="143300"/>
                        </a:lnSpc>
                        <a:spcBef>
                          <a:spcPts val="105"/>
                        </a:spcBef>
                        <a:buFont typeface="Wingdings"/>
                        <a:buChar char=""/>
                        <a:tabLst>
                          <a:tab pos="295910" algn="l"/>
                          <a:tab pos="819785" algn="l"/>
                          <a:tab pos="1130300" algn="l"/>
                          <a:tab pos="1864360" algn="l"/>
                          <a:tab pos="2339340" algn="l"/>
                          <a:tab pos="2802255" algn="l"/>
                          <a:tab pos="3292475" algn="l"/>
                        </a:tabLst>
                      </a:pPr>
                      <a:r>
                        <a:rPr sz="900" spc="-3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NN	&amp;	D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h	P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	&amp;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GridSearchCV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30300">
                <a:tc>
                  <a:txBody>
                    <a:bodyPr/>
                    <a:lstStyle/>
                    <a:p>
                      <a:pPr marL="298450" indent="-229235" algn="just">
                        <a:lnSpc>
                          <a:spcPts val="1345"/>
                        </a:lnSpc>
                        <a:buFont typeface="Wingdings"/>
                        <a:buChar char=""/>
                        <a:tabLst>
                          <a:tab pos="299085" algn="l"/>
                        </a:tabLst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8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IoT-based</a:t>
                      </a:r>
                      <a:r>
                        <a:rPr sz="900" spc="42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data   </a:t>
                      </a:r>
                      <a:r>
                        <a:rPr sz="9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acquisition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marR="59055" algn="just">
                        <a:lnSpc>
                          <a:spcPct val="143600"/>
                        </a:lnSpc>
                        <a:spcBef>
                          <a:spcPts val="2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technique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utilizes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sensors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wearable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devices to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collect</a:t>
                      </a:r>
                      <a:r>
                        <a:rPr sz="9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real-time</a:t>
                      </a:r>
                      <a:r>
                        <a:rPr sz="9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on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types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physical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activity.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These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sensors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capture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such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movement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patterns,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heart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rate,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acceleration.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collected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data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then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transmitted</a:t>
                      </a:r>
                      <a:r>
                        <a:rPr sz="9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wirelessly</a:t>
                      </a:r>
                      <a:r>
                        <a:rPr sz="9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central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0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1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DEFINITION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-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66675" indent="-228600" algn="just">
                        <a:lnSpc>
                          <a:spcPct val="143700"/>
                        </a:lnSpc>
                        <a:spcBef>
                          <a:spcPts val="100"/>
                        </a:spcBef>
                        <a:buFont typeface="Wingdings"/>
                        <a:buChar char=""/>
                        <a:tabLst>
                          <a:tab pos="295910" algn="l"/>
                        </a:tabLst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 KNN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algorithm classifies activities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similarity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labeled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instances, considering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"k"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nearest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neighbors.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calculating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distance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between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instances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reduced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obtained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through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PCA,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KNN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algorithm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accurately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predicts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activities.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68177" y="706777"/>
          <a:ext cx="8491293" cy="6544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1450"/>
                <a:gridCol w="4509843"/>
              </a:tblGrid>
              <a:tr h="4271286">
                <a:tc>
                  <a:txBody>
                    <a:bodyPr/>
                    <a:lstStyle/>
                    <a:p>
                      <a:pPr marL="298450" algn="just">
                        <a:lnSpc>
                          <a:spcPts val="1345"/>
                        </a:lnSpc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9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or</a:t>
                      </a:r>
                      <a:r>
                        <a:rPr sz="9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cloud-based</a:t>
                      </a:r>
                      <a:r>
                        <a:rPr sz="9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platform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analysis.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marR="59055" indent="-228600" algn="just">
                        <a:lnSpc>
                          <a:spcPct val="143800"/>
                        </a:lnSpc>
                        <a:spcBef>
                          <a:spcPts val="20"/>
                        </a:spcBef>
                        <a:buFont typeface="Wingdings"/>
                        <a:buChar char=""/>
                        <a:tabLst>
                          <a:tab pos="299085" algn="l"/>
                        </a:tabLst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fusion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techniques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are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employed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to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process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combine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sensor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sources.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fusion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allows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improved classification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identification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types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activities.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Machine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learning algorithms,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such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networks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trees, are often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applied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analyze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fused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 make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accurate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predictions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performed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activities.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marR="60325" indent="-228600" algn="just">
                        <a:lnSpc>
                          <a:spcPct val="143300"/>
                        </a:lnSpc>
                        <a:buFont typeface="Wingdings"/>
                        <a:buChar char=""/>
                        <a:tabLst>
                          <a:tab pos="299085" algn="l"/>
                        </a:tabLst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Furthermore,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technique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incorporates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a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timeline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aspect,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considers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temporal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dimension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physical activity.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tracking</a:t>
                      </a:r>
                      <a:r>
                        <a:rPr sz="9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analyzing</a:t>
                      </a:r>
                      <a:r>
                        <a:rPr sz="9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sequence</a:t>
                      </a:r>
                      <a:r>
                        <a:rPr sz="9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marR="65405" algn="just">
                        <a:lnSpc>
                          <a:spcPct val="143300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time,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enhances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patterns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behavior.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 indent="-229235" algn="just">
                        <a:lnSpc>
                          <a:spcPts val="1345"/>
                        </a:lnSpc>
                        <a:buFont typeface="Wingdings"/>
                        <a:buChar char=""/>
                        <a:tabLst>
                          <a:tab pos="295910" algn="l"/>
                        </a:tabLst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9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Tree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constructs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tree-like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9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900" spc="5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splits</a:t>
                      </a:r>
                      <a:r>
                        <a:rPr sz="900" spc="4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9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900" spc="5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9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different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66675" algn="just">
                        <a:lnSpc>
                          <a:spcPct val="143300"/>
                        </a:lnSpc>
                        <a:spcBef>
                          <a:spcPts val="2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features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predictions.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90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9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enriched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dataset, 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Decision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Tree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algorithm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effectively predict activities based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provided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features.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63500" indent="-228600" algn="just">
                        <a:lnSpc>
                          <a:spcPct val="143700"/>
                        </a:lnSpc>
                        <a:spcBef>
                          <a:spcPts val="20"/>
                        </a:spcBef>
                        <a:buFont typeface="Wingdings"/>
                        <a:buChar char=""/>
                        <a:tabLst>
                          <a:tab pos="295910" algn="l"/>
                        </a:tabLst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models,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we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employ Principal Component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Analysis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(PCA)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dimensionality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space.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PCA transforms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original features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 lower-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dimensional representation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while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retaining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most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important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information.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Grid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Search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CV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employed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optimize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hyperparameters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models.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exhaustively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searches</a:t>
                      </a:r>
                      <a:r>
                        <a:rPr sz="9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parameter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grid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identify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maximizes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model's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performance.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65405" indent="-228600" algn="just">
                        <a:lnSpc>
                          <a:spcPct val="143300"/>
                        </a:lnSpc>
                        <a:buFont typeface="Wingdings"/>
                        <a:buChar char=""/>
                        <a:tabLst>
                          <a:tab pos="295910" algn="l"/>
                        </a:tabLst>
                      </a:pPr>
                      <a:r>
                        <a:rPr sz="900" spc="5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90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combining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desired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techniques,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we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achieve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accurate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prediction,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enabling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developers</a:t>
                      </a:r>
                      <a:r>
                        <a:rPr sz="9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researchers</a:t>
                      </a:r>
                      <a:r>
                        <a:rPr sz="9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sz="9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innovative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67310" algn="just">
                        <a:lnSpc>
                          <a:spcPct val="143300"/>
                        </a:lnSpc>
                        <a:spcBef>
                          <a:spcPts val="3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applications and systems that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cater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individual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on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ongoing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activities.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3584">
                <a:tc>
                  <a:txBody>
                    <a:bodyPr/>
                    <a:lstStyle/>
                    <a:p>
                      <a:pPr marL="69850">
                        <a:lnSpc>
                          <a:spcPts val="160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DRAWBACKS:</a:t>
                      </a:r>
                      <a:r>
                        <a:rPr sz="11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-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8450" marR="62230" algn="just">
                        <a:lnSpc>
                          <a:spcPct val="1439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any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infrastructure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fails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experiences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issues,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can disrupt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acquisition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hinder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accurate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activity.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marR="60325" algn="just">
                        <a:lnSpc>
                          <a:spcPct val="1433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Ensuring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measures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addressing privacy concerns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crucial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successful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IoT-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algn="just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PA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Acquisition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model.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8450" marR="66040" algn="just">
                        <a:lnSpc>
                          <a:spcPts val="2070"/>
                        </a:lnSpc>
                        <a:spcBef>
                          <a:spcPts val="16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Need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privacy concerns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crucial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9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successful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implementation.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0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ADVANTAGES: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-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95275" marR="66675" algn="just">
                        <a:lnSpc>
                          <a:spcPct val="1433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optimize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model's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performance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achieve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higher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predicting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physical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activity.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67945" algn="just">
                        <a:lnSpc>
                          <a:spcPct val="143400"/>
                        </a:lnSpc>
                        <a:spcBef>
                          <a:spcPts val="2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can eliminate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redundant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irrelevant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features,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leading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efficiency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reduced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computational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complexity.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9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9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particularly</a:t>
                      </a:r>
                      <a:r>
                        <a:rPr sz="9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useful</a:t>
                      </a:r>
                      <a:r>
                        <a:rPr sz="900" spc="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900" spc="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predicting</a:t>
                      </a:r>
                      <a:r>
                        <a:rPr sz="9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physical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66675" algn="just">
                        <a:lnSpc>
                          <a:spcPct val="143400"/>
                        </a:lnSpc>
                        <a:spcBef>
                          <a:spcPts val="2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activity,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relationship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between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predictors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activity levels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complex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non-linear.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286" y="5237439"/>
            <a:ext cx="157778" cy="879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286" y="6050008"/>
            <a:ext cx="157778" cy="879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286" y="6862578"/>
            <a:ext cx="157778" cy="879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8806" y="5237439"/>
            <a:ext cx="157779" cy="879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8806" y="5847357"/>
            <a:ext cx="157779" cy="879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8806" y="6454821"/>
            <a:ext cx="157779" cy="879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09" y="941913"/>
            <a:ext cx="2990402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</a:rPr>
              <a:t>SYSTEM </a:t>
            </a:r>
            <a:r>
              <a:rPr sz="1400" b="1" spc="-5" dirty="0">
                <a:latin typeface="Times New Roman"/>
                <a:cs typeface="Times New Roman"/>
              </a:rPr>
              <a:t>ARCHITECTURE: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6793" y="2694726"/>
            <a:ext cx="173145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Fig:-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proposed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260" y="1490887"/>
            <a:ext cx="6932406" cy="11064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09" y="687542"/>
            <a:ext cx="4087458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Times New Roman"/>
                <a:cs typeface="Times New Roman"/>
              </a:rPr>
              <a:t>MINIMUMSYSTEM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200" b="1" spc="-5" dirty="0">
                <a:latin typeface="Times New Roman"/>
                <a:cs typeface="Times New Roman"/>
              </a:rPr>
              <a:t>HARDWARE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10" y="1205998"/>
            <a:ext cx="1308248" cy="83869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820"/>
              </a:spcBef>
              <a:buFont typeface="Symbol"/>
              <a:buChar char=""/>
              <a:tabLst>
                <a:tab pos="12573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PROCESSOR</a:t>
            </a:r>
            <a:endParaRPr sz="12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125730" algn="l"/>
              </a:tabLst>
            </a:pPr>
            <a:r>
              <a:rPr sz="1200" spc="-5" dirty="0">
                <a:latin typeface="Times New Roman"/>
                <a:cs typeface="Times New Roman"/>
              </a:rPr>
              <a:t>RAM</a:t>
            </a:r>
            <a:endParaRPr sz="12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125730" algn="l"/>
              </a:tabLst>
            </a:pPr>
            <a:r>
              <a:rPr sz="1200" spc="-5" dirty="0">
                <a:latin typeface="Times New Roman"/>
                <a:cs typeface="Times New Roman"/>
              </a:rPr>
              <a:t>HARD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3849" y="1205998"/>
            <a:ext cx="87929" cy="83869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6013" y="1205998"/>
            <a:ext cx="1710092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Pentium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i3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2GB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Times New Roman"/>
                <a:cs typeface="Times New Roman"/>
              </a:rPr>
              <a:t>250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GB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6409" y="2204829"/>
            <a:ext cx="28285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SOFTWARE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409" y="2442417"/>
            <a:ext cx="2455433" cy="111312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819"/>
              </a:spcBef>
              <a:buFont typeface="Symbol"/>
              <a:buChar char=""/>
              <a:tabLst>
                <a:tab pos="125730" algn="l"/>
                <a:tab pos="1841500" algn="l"/>
              </a:tabLst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ND</a:t>
            </a:r>
            <a:r>
              <a:rPr sz="1200" dirty="0">
                <a:latin typeface="Times New Roman"/>
                <a:cs typeface="Times New Roman"/>
              </a:rPr>
              <a:t>	:</a:t>
            </a:r>
          </a:p>
          <a:p>
            <a:pPr marL="125095" indent="-113030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125730" algn="l"/>
                <a:tab pos="1841500" algn="l"/>
              </a:tabLst>
            </a:pPr>
            <a:r>
              <a:rPr sz="1200" spc="-5" dirty="0">
                <a:latin typeface="Times New Roman"/>
                <a:cs typeface="Times New Roman"/>
              </a:rPr>
              <a:t>OP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TI</a:t>
            </a:r>
            <a:r>
              <a:rPr sz="1200" spc="-5" dirty="0">
                <a:latin typeface="Times New Roman"/>
                <a:cs typeface="Times New Roman"/>
              </a:rPr>
              <a:t>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</a:t>
            </a:r>
            <a:r>
              <a:rPr sz="1200" spc="5" dirty="0">
                <a:latin typeface="Times New Roman"/>
                <a:cs typeface="Times New Roman"/>
              </a:rPr>
              <a:t>TE</a:t>
            </a:r>
            <a:r>
              <a:rPr sz="1200" spc="-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	:</a:t>
            </a:r>
          </a:p>
          <a:p>
            <a:pPr marL="125095" indent="-11303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125730" algn="l"/>
                <a:tab pos="1841500" algn="l"/>
              </a:tabLst>
            </a:pP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 smtClean="0">
                <a:latin typeface="Times New Roman"/>
                <a:cs typeface="Times New Roman"/>
              </a:rPr>
              <a:t>: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125730" algn="l"/>
                <a:tab pos="1841500" algn="l"/>
              </a:tabLst>
            </a:pPr>
            <a:r>
              <a:rPr lang="en-US" sz="1200" dirty="0" smtClean="0">
                <a:latin typeface="Times New Roman"/>
                <a:cs typeface="Times New Roman"/>
              </a:rPr>
              <a:t>Framework	: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6013" y="2442417"/>
            <a:ext cx="1152936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PYTHON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WINDOWS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" dirty="0" smtClean="0">
                <a:latin typeface="Times New Roman"/>
                <a:cs typeface="Times New Roman"/>
              </a:rPr>
              <a:t>Spyder3</a:t>
            </a:r>
            <a:r>
              <a:rPr lang="en-US" sz="1200" dirty="0" smtClean="0"/>
              <a:t>/ VS </a:t>
            </a:r>
            <a:r>
              <a:rPr lang="en-US" sz="1200" dirty="0" smtClean="0"/>
              <a:t>code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1200" dirty="0" err="1" smtClean="0">
                <a:latin typeface="Times New Roman"/>
                <a:cs typeface="Times New Roman"/>
              </a:rPr>
              <a:t>Django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944</Words>
  <Application>Microsoft Office PowerPoint</Application>
  <PresentationFormat>Custom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Slide 2</vt:lpstr>
      <vt:lpstr>Slide 3</vt:lpstr>
      <vt:lpstr>Slide 4</vt:lpstr>
      <vt:lpstr>Slide 5</vt:lpstr>
    </vt:vector>
  </TitlesOfParts>
  <Manager>Vertilink Technologies;</Manager>
  <Company>Vertilink Technologies;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Vertilink Technologies</dc:creator>
  <cp:lastModifiedBy>Vertilink onmicrosoft</cp:lastModifiedBy>
  <cp:revision>3</cp:revision>
  <dcterms:created xsi:type="dcterms:W3CDTF">2023-07-04T13:44:45Z</dcterms:created>
  <dcterms:modified xsi:type="dcterms:W3CDTF">2023-11-29T11:57:05Z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2023-07-04T00:00:00Z</vt:filetime>
  </property>
</Properties>
</file>