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6" r:id="rId2"/>
    <p:sldId id="257" r:id="rId3"/>
    <p:sldId id="259" r:id="rId4"/>
    <p:sldId id="287" r:id="rId5"/>
    <p:sldId id="267" r:id="rId6"/>
    <p:sldId id="280" r:id="rId7"/>
  </p:sldIdLst>
  <p:sldSz cx="9144000" cy="5143500" type="screen16x9"/>
  <p:notesSz cx="6858000" cy="9144000"/>
  <p:embeddedFontLst>
    <p:embeddedFont>
      <p:font typeface="Helvetica Neue" panose="02000206000000020004" pitchFamily="2"/>
      <p:regular r:id="rId9"/>
      <p:bold r:id="rId10"/>
      <p:italic r:id="rId11"/>
      <p:boldItalic r:id="rId12"/>
    </p:embeddedFont>
    <p:embeddedFont>
      <p:font typeface="Nixie One" panose="020005030800000200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D5D7"/>
    <a:srgbClr val="28C7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C64174-9CE7-4C88-93E1-2B89425220A1}">
  <a:tblStyle styleId="{4DC64174-9CE7-4C88-93E1-2B89425220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922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7B8C5-03E9-40E4-A535-1AB3106F840D}"/>
              </a:ext>
            </a:extLst>
          </p:cNvPr>
          <p:cNvSpPr/>
          <p:nvPr/>
        </p:nvSpPr>
        <p:spPr>
          <a:xfrm>
            <a:off x="0" y="2091070"/>
            <a:ext cx="5309192" cy="964018"/>
          </a:xfrm>
          <a:prstGeom prst="rect">
            <a:avLst/>
          </a:prstGeom>
          <a:solidFill>
            <a:srgbClr val="1ED5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-542039" y="1991850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1"/>
                </a:solidFill>
              </a:rPr>
              <a:t>BI-PARENTAL HEAP</a:t>
            </a:r>
            <a:endParaRPr sz="4000" b="1" dirty="0">
              <a:solidFill>
                <a:schemeClr val="tx1"/>
              </a:solidFill>
            </a:endParaRPr>
          </a:p>
        </p:txBody>
      </p:sp>
      <p:sp>
        <p:nvSpPr>
          <p:cNvPr id="3" name="Google Shape;337;p11">
            <a:extLst>
              <a:ext uri="{FF2B5EF4-FFF2-40B4-BE49-F238E27FC236}">
                <a16:creationId xmlns:a16="http://schemas.microsoft.com/office/drawing/2014/main" id="{E872C443-4F20-432C-B84A-AA85104948D9}"/>
              </a:ext>
            </a:extLst>
          </p:cNvPr>
          <p:cNvSpPr txBox="1">
            <a:spLocks/>
          </p:cNvSpPr>
          <p:nvPr/>
        </p:nvSpPr>
        <p:spPr>
          <a:xfrm>
            <a:off x="1400175" y="2505731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 lang="en-US" sz="2000" dirty="0"/>
          </a:p>
        </p:txBody>
      </p:sp>
      <p:sp>
        <p:nvSpPr>
          <p:cNvPr id="6" name="Google Shape;352;p13">
            <a:extLst>
              <a:ext uri="{FF2B5EF4-FFF2-40B4-BE49-F238E27FC236}">
                <a16:creationId xmlns:a16="http://schemas.microsoft.com/office/drawing/2014/main" id="{F617B846-181F-4209-A6AE-28FE831B88F9}"/>
              </a:ext>
            </a:extLst>
          </p:cNvPr>
          <p:cNvSpPr txBox="1">
            <a:spLocks/>
          </p:cNvSpPr>
          <p:nvPr/>
        </p:nvSpPr>
        <p:spPr>
          <a:xfrm>
            <a:off x="6709367" y="2849442"/>
            <a:ext cx="4562100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2800" b="1"/>
              <a:t>Team no:-21</a:t>
            </a:r>
            <a:endParaRPr lang="en-US" sz="2800" b="1" dirty="0"/>
          </a:p>
          <a:p>
            <a:pPr marL="914400" lvl="2" indent="0">
              <a:buNone/>
            </a:pPr>
            <a:r>
              <a:rPr lang="en-US" sz="2000" b="1" dirty="0"/>
              <a:t>Jeevan</a:t>
            </a:r>
          </a:p>
          <a:p>
            <a:pPr marL="914400" lvl="2" indent="0">
              <a:buNone/>
            </a:pPr>
            <a:r>
              <a:rPr lang="en-US" sz="2000" b="1" dirty="0"/>
              <a:t>Sandesh</a:t>
            </a:r>
          </a:p>
          <a:p>
            <a:pPr marL="914400" lvl="2" indent="0">
              <a:buNone/>
            </a:pPr>
            <a:r>
              <a:rPr lang="en-US" sz="2000" b="1" dirty="0" err="1"/>
              <a:t>sneha</a:t>
            </a:r>
            <a:endParaRPr lang="en-US" sz="2000" b="1" dirty="0"/>
          </a:p>
          <a:p>
            <a:pPr marL="914400" lvl="2" indent="0">
              <a:buNone/>
            </a:pPr>
            <a:r>
              <a:rPr lang="en-US" sz="2000" b="1" dirty="0" err="1"/>
              <a:t>Abhiman</a:t>
            </a:r>
            <a:endParaRPr lang="en-US" sz="2000" b="1" dirty="0"/>
          </a:p>
          <a:p>
            <a:pPr marL="914400" lvl="2" indent="0">
              <a:buNone/>
            </a:pPr>
            <a:r>
              <a:rPr lang="en-US" sz="2000" b="1" dirty="0"/>
              <a:t>Koushik</a:t>
            </a:r>
          </a:p>
          <a:p>
            <a:pPr marL="0" indent="0">
              <a:buFont typeface="Muli"/>
              <a:buNone/>
            </a:pPr>
            <a:endParaRPr 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Introduction</a:t>
            </a:r>
            <a:endParaRPr b="1"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1524000" y="1744525"/>
            <a:ext cx="3693042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HEAP</a:t>
            </a:r>
            <a:endParaRPr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285750" lvl="0" indent="-28575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dirty="0">
                <a:solidFill>
                  <a:srgbClr val="C6DAEC"/>
                </a:solidFill>
                <a:latin typeface="Muli"/>
              </a:rPr>
              <a:t>A heap is a partially sorted binary tree.</a:t>
            </a:r>
          </a:p>
          <a:p>
            <a:pPr marL="285750" lvl="0" indent="-28575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dirty="0">
                <a:solidFill>
                  <a:srgbClr val="C6DAEC"/>
                </a:solidFill>
                <a:latin typeface="Muli"/>
              </a:rPr>
              <a:t> Although a heap is not completely in order, it conforms to a sorting principle: every node has a value less than either of its children. </a:t>
            </a:r>
            <a:endParaRPr dirty="0">
              <a:solidFill>
                <a:srgbClr val="C6DAEC"/>
              </a:solidFill>
              <a:latin typeface="Muli"/>
              <a:sym typeface="Muli"/>
            </a:endParaRPr>
          </a:p>
        </p:txBody>
      </p:sp>
      <p:sp>
        <p:nvSpPr>
          <p:cNvPr id="344" name="Google Shape;344;p12"/>
          <p:cNvSpPr txBox="1"/>
          <p:nvPr/>
        </p:nvSpPr>
        <p:spPr>
          <a:xfrm>
            <a:off x="5355921" y="1744525"/>
            <a:ext cx="33309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E1C6"/>
                </a:solidFill>
                <a:latin typeface="Muli"/>
                <a:sym typeface="Muli"/>
              </a:rPr>
              <a:t>Bi</a:t>
            </a:r>
            <a:r>
              <a:rPr lang="en" sz="2400" b="1" dirty="0">
                <a:solidFill>
                  <a:srgbClr val="00E1C6"/>
                </a:solidFill>
                <a:latin typeface="Muli"/>
                <a:sym typeface="Muli"/>
              </a:rPr>
              <a:t>- parental heap</a:t>
            </a:r>
          </a:p>
          <a:p>
            <a:pPr marL="285750" indent="-28575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dirty="0">
                <a:solidFill>
                  <a:srgbClr val="C6DAEC"/>
                </a:solidFill>
                <a:latin typeface="Muli"/>
              </a:rPr>
              <a:t>The idea behind a </a:t>
            </a:r>
            <a:r>
              <a:rPr lang="en-US" dirty="0" err="1">
                <a:solidFill>
                  <a:srgbClr val="C6DAEC"/>
                </a:solidFill>
                <a:latin typeface="Muli"/>
              </a:rPr>
              <a:t>beap</a:t>
            </a:r>
            <a:r>
              <a:rPr lang="en-US" dirty="0">
                <a:solidFill>
                  <a:srgbClr val="C6DAEC"/>
                </a:solidFill>
                <a:latin typeface="Muli"/>
              </a:rPr>
              <a:t> is based on the well known heap principle. All elements are arranged in sequential fashion and no extra information is required</a:t>
            </a:r>
            <a:r>
              <a:rPr lang="en-US" dirty="0"/>
              <a:t>.</a:t>
            </a:r>
          </a:p>
          <a:p>
            <a:pPr marL="285750" indent="-28575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dirty="0">
                <a:solidFill>
                  <a:srgbClr val="C6DAEC"/>
                </a:solidFill>
                <a:latin typeface="Muli"/>
              </a:rPr>
              <a:t>unlike heap where nodes are organized as a binary tree, the </a:t>
            </a:r>
            <a:r>
              <a:rPr lang="en-US" dirty="0" err="1">
                <a:solidFill>
                  <a:srgbClr val="C6DAEC"/>
                </a:solidFill>
                <a:latin typeface="Muli"/>
              </a:rPr>
              <a:t>beap</a:t>
            </a:r>
            <a:r>
              <a:rPr lang="en-US" dirty="0">
                <a:solidFill>
                  <a:srgbClr val="C6DAEC"/>
                </a:solidFill>
                <a:latin typeface="Muli"/>
              </a:rPr>
              <a:t> is organized as a triangular grid  </a:t>
            </a:r>
            <a:endParaRPr lang="en-US" dirty="0">
              <a:solidFill>
                <a:srgbClr val="C6DAEC"/>
              </a:solidFill>
              <a:latin typeface="Muli"/>
              <a:sym typeface="Muli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476575" y="98336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EC899A-C728-4FE6-A3CD-444F4EF06813}"/>
              </a:ext>
            </a:extLst>
          </p:cNvPr>
          <p:cNvSpPr txBox="1"/>
          <p:nvPr/>
        </p:nvSpPr>
        <p:spPr>
          <a:xfrm>
            <a:off x="2937319" y="1776258"/>
            <a:ext cx="593732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17500"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sz="1800" dirty="0">
                <a:solidFill>
                  <a:srgbClr val="C6DAEC"/>
                </a:solidFill>
                <a:latin typeface="Muli"/>
                <a:sym typeface="Muli"/>
              </a:rPr>
              <a:t>How to search an element optimally. </a:t>
            </a:r>
          </a:p>
          <a:p>
            <a:pPr marL="457200" indent="-317500"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sz="1800" dirty="0">
                <a:solidFill>
                  <a:srgbClr val="C6DAEC"/>
                </a:solidFill>
                <a:latin typeface="Muli"/>
                <a:sym typeface="Muli"/>
              </a:rPr>
              <a:t>Find out the third largest element. </a:t>
            </a:r>
          </a:p>
          <a:p>
            <a:pPr marL="457200" indent="-317500"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sz="1800" dirty="0">
                <a:solidFill>
                  <a:srgbClr val="C6DAEC"/>
                </a:solidFill>
                <a:latin typeface="Muli"/>
                <a:sym typeface="Muli"/>
              </a:rPr>
              <a:t>Find out fifth largest element. </a:t>
            </a:r>
          </a:p>
          <a:p>
            <a:pPr marL="457200" indent="-317500"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sz="1800" dirty="0">
                <a:solidFill>
                  <a:srgbClr val="C6DAEC"/>
                </a:solidFill>
                <a:latin typeface="Muli"/>
                <a:sym typeface="Muli"/>
              </a:rPr>
              <a:t>Extract smallest element. </a:t>
            </a:r>
          </a:p>
          <a:p>
            <a:pPr marL="457200" indent="-317500"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sz="1800" dirty="0">
                <a:solidFill>
                  <a:srgbClr val="C6DAEC"/>
                </a:solidFill>
                <a:latin typeface="Muli"/>
                <a:sym typeface="Muli"/>
              </a:rPr>
              <a:t>Delete an element. </a:t>
            </a:r>
          </a:p>
          <a:p>
            <a:pPr marL="457200" indent="-317500"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sz="1800" dirty="0">
                <a:solidFill>
                  <a:srgbClr val="C6DAEC"/>
                </a:solidFill>
                <a:latin typeface="Muli"/>
                <a:sym typeface="Muli"/>
              </a:rPr>
              <a:t>Design improved Heap sort </a:t>
            </a:r>
          </a:p>
          <a:p>
            <a:pPr marL="457200" indent="-317500"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sz="1800" dirty="0">
                <a:solidFill>
                  <a:srgbClr val="C6DAEC"/>
                </a:solidFill>
                <a:latin typeface="Muli"/>
                <a:sym typeface="Muli"/>
              </a:rPr>
              <a:t>Merge two heaps Tracing the movement of every element. </a:t>
            </a:r>
          </a:p>
          <a:p>
            <a:pPr marL="457200" indent="-317500"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sz="1800" dirty="0">
                <a:solidFill>
                  <a:srgbClr val="C6DAEC"/>
                </a:solidFill>
                <a:latin typeface="Muli"/>
                <a:sym typeface="Muli"/>
              </a:rPr>
              <a:t>Tracing the occupancy of every location (on heap).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79D20C-3D7F-4E4B-B85A-0CCF2B8C52DC}"/>
              </a:ext>
            </a:extLst>
          </p:cNvPr>
          <p:cNvSpPr txBox="1"/>
          <p:nvPr/>
        </p:nvSpPr>
        <p:spPr>
          <a:xfrm>
            <a:off x="699168" y="2115851"/>
            <a:ext cx="47173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chemeClr val="tx1"/>
                </a:solidFill>
                <a:latin typeface="Nixie One"/>
                <a:sym typeface="Muli"/>
              </a:rPr>
              <a:t>Beap</a:t>
            </a:r>
            <a:endParaRPr lang="en-US" sz="4000" b="1" dirty="0">
              <a:solidFill>
                <a:schemeClr val="tx1"/>
              </a:solidFill>
              <a:latin typeface="Nixie One"/>
              <a:sym typeface="Nixie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15;p20">
            <a:extLst>
              <a:ext uri="{FF2B5EF4-FFF2-40B4-BE49-F238E27FC236}">
                <a16:creationId xmlns:a16="http://schemas.microsoft.com/office/drawing/2014/main" id="{72FE74B5-B702-44B5-8AE4-FDEC0266EFF9}"/>
              </a:ext>
            </a:extLst>
          </p:cNvPr>
          <p:cNvSpPr txBox="1">
            <a:spLocks/>
          </p:cNvSpPr>
          <p:nvPr/>
        </p:nvSpPr>
        <p:spPr>
          <a:xfrm>
            <a:off x="417178" y="2465927"/>
            <a:ext cx="2356225" cy="211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10" name="Google Shape;418;p20">
            <a:extLst>
              <a:ext uri="{FF2B5EF4-FFF2-40B4-BE49-F238E27FC236}">
                <a16:creationId xmlns:a16="http://schemas.microsoft.com/office/drawing/2014/main" id="{BAA3899A-D055-49AF-8771-A59073AFD82F}"/>
              </a:ext>
            </a:extLst>
          </p:cNvPr>
          <p:cNvSpPr txBox="1">
            <a:spLocks/>
          </p:cNvSpPr>
          <p:nvPr/>
        </p:nvSpPr>
        <p:spPr>
          <a:xfrm>
            <a:off x="-574271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11" name="Google Shape;416;p20">
            <a:extLst>
              <a:ext uri="{FF2B5EF4-FFF2-40B4-BE49-F238E27FC236}">
                <a16:creationId xmlns:a16="http://schemas.microsoft.com/office/drawing/2014/main" id="{22F01A71-BAAB-4066-A651-47E97737DD75}"/>
              </a:ext>
            </a:extLst>
          </p:cNvPr>
          <p:cNvSpPr txBox="1">
            <a:spLocks/>
          </p:cNvSpPr>
          <p:nvPr/>
        </p:nvSpPr>
        <p:spPr>
          <a:xfrm>
            <a:off x="2539663" y="900348"/>
            <a:ext cx="3753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/>
              <a:t>1: k ← </a:t>
            </a:r>
            <a:r>
              <a:rPr lang="en-US" sz="1600" dirty="0" err="1"/>
              <a:t>beap.size</a:t>
            </a:r>
            <a:r>
              <a:rPr lang="en-US" sz="1600" dirty="0"/>
              <a:t> − 1</a:t>
            </a:r>
          </a:p>
          <a:p>
            <a:pPr marL="0" indent="0">
              <a:buFont typeface="Muli"/>
              <a:buNone/>
            </a:pPr>
            <a:r>
              <a:rPr lang="en-US" sz="1600" dirty="0"/>
              <a:t>2: if last level is not full then</a:t>
            </a:r>
          </a:p>
          <a:p>
            <a:pPr marL="0" indent="0">
              <a:buFont typeface="Muli"/>
              <a:buNone/>
            </a:pPr>
            <a:r>
              <a:rPr lang="en-US" sz="1600" dirty="0"/>
              <a:t>3: k ← k − 1 </a:t>
            </a:r>
          </a:p>
          <a:p>
            <a:pPr marL="0" indent="0">
              <a:buFont typeface="Muli"/>
              <a:buNone/>
            </a:pPr>
            <a:r>
              <a:rPr lang="en-US" sz="1600" dirty="0"/>
              <a:t>4: end if</a:t>
            </a:r>
          </a:p>
          <a:p>
            <a:pPr marL="0" indent="0">
              <a:buFont typeface="Muli"/>
              <a:buNone/>
            </a:pPr>
            <a:r>
              <a:rPr lang="en-US" sz="1600" dirty="0"/>
              <a:t>6: while k 6= null do </a:t>
            </a:r>
          </a:p>
          <a:p>
            <a:pPr marL="0" indent="0">
              <a:buFont typeface="Muli"/>
              <a:buNone/>
            </a:pPr>
            <a:r>
              <a:rPr lang="en-US" sz="1600" dirty="0"/>
              <a:t>7: if x &lt; </a:t>
            </a:r>
            <a:r>
              <a:rPr lang="en-US" sz="1600" dirty="0" err="1"/>
              <a:t>beap</a:t>
            </a:r>
            <a:r>
              <a:rPr lang="en-US" sz="1600" dirty="0"/>
              <a:t>[k] then</a:t>
            </a:r>
          </a:p>
          <a:p>
            <a:pPr marL="0" indent="0">
              <a:buFont typeface="Muli"/>
              <a:buNone/>
            </a:pPr>
            <a:r>
              <a:rPr lang="en-US" sz="1600" dirty="0"/>
              <a:t>8: k ← </a:t>
            </a:r>
            <a:r>
              <a:rPr lang="en-US" sz="1600" dirty="0" err="1"/>
              <a:t>leftParent</a:t>
            </a:r>
            <a:r>
              <a:rPr lang="en-US" sz="1600" dirty="0"/>
              <a:t>(k) {Jump left} </a:t>
            </a:r>
          </a:p>
          <a:p>
            <a:pPr marL="0" indent="0">
              <a:buFont typeface="Muli"/>
              <a:buNone/>
            </a:pPr>
            <a:r>
              <a:rPr lang="en-US" sz="1600" dirty="0"/>
              <a:t>9: else if </a:t>
            </a:r>
            <a:r>
              <a:rPr lang="en-US" sz="1600" dirty="0" err="1"/>
              <a:t>beap</a:t>
            </a:r>
            <a:r>
              <a:rPr lang="en-US" sz="1600" dirty="0"/>
              <a:t>[k] &lt; x then </a:t>
            </a:r>
          </a:p>
          <a:p>
            <a:pPr marL="0" indent="0">
              <a:buFont typeface="Muli"/>
              <a:buNone/>
            </a:pPr>
            <a:r>
              <a:rPr lang="en-US" sz="1600" dirty="0"/>
              <a:t>10: if </a:t>
            </a:r>
            <a:r>
              <a:rPr lang="en-US" sz="1600" dirty="0" err="1"/>
              <a:t>leftChild</a:t>
            </a:r>
            <a:r>
              <a:rPr lang="en-US" sz="1600" dirty="0"/>
              <a:t>(k) 6= null then </a:t>
            </a:r>
          </a:p>
          <a:p>
            <a:pPr marL="0" indent="0">
              <a:buFont typeface="Muli"/>
              <a:buNone/>
            </a:pP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B7B0C3-6829-49AA-9E3C-552BC833799A}"/>
              </a:ext>
            </a:extLst>
          </p:cNvPr>
          <p:cNvSpPr txBox="1"/>
          <p:nvPr/>
        </p:nvSpPr>
        <p:spPr>
          <a:xfrm>
            <a:off x="5363368" y="1670556"/>
            <a:ext cx="50894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Muli"/>
              <a:buNone/>
            </a:pPr>
            <a:r>
              <a:rPr lang="en-US" sz="1800" dirty="0">
                <a:solidFill>
                  <a:srgbClr val="C6DAEC"/>
                </a:solidFill>
                <a:latin typeface="Muli"/>
                <a:sym typeface="Muli"/>
              </a:rPr>
              <a:t>11: k ← </a:t>
            </a:r>
            <a:r>
              <a:rPr lang="en-US" sz="1800" dirty="0" err="1">
                <a:solidFill>
                  <a:srgbClr val="C6DAEC"/>
                </a:solidFill>
                <a:latin typeface="Muli"/>
                <a:sym typeface="Muli"/>
              </a:rPr>
              <a:t>leftChild</a:t>
            </a:r>
            <a:r>
              <a:rPr lang="en-US" sz="1800" dirty="0">
                <a:solidFill>
                  <a:srgbClr val="C6DAEC"/>
                </a:solidFill>
                <a:latin typeface="Muli"/>
                <a:sym typeface="Muli"/>
              </a:rPr>
              <a:t>(k) {Jump down}</a:t>
            </a:r>
          </a:p>
          <a:p>
            <a:pPr marL="0" indent="0">
              <a:buFont typeface="Muli"/>
              <a:buNone/>
            </a:pPr>
            <a:r>
              <a:rPr lang="en-US" sz="1800" dirty="0">
                <a:solidFill>
                  <a:srgbClr val="C6DAEC"/>
                </a:solidFill>
                <a:latin typeface="Muli"/>
                <a:sym typeface="Muli"/>
              </a:rPr>
              <a:t>12: else if </a:t>
            </a:r>
            <a:r>
              <a:rPr lang="en-US" sz="1800" dirty="0" err="1">
                <a:solidFill>
                  <a:srgbClr val="C6DAEC"/>
                </a:solidFill>
                <a:latin typeface="Muli"/>
                <a:sym typeface="Muli"/>
              </a:rPr>
              <a:t>leftParent</a:t>
            </a:r>
            <a:r>
              <a:rPr lang="en-US" sz="1800" dirty="0">
                <a:solidFill>
                  <a:srgbClr val="C6DAEC"/>
                </a:solidFill>
                <a:latin typeface="Muli"/>
                <a:sym typeface="Muli"/>
              </a:rPr>
              <a:t>(k) 6= null then</a:t>
            </a:r>
          </a:p>
          <a:p>
            <a:pPr marL="0" indent="0">
              <a:buFont typeface="Muli"/>
              <a:buNone/>
            </a:pPr>
            <a:r>
              <a:rPr lang="en-US" sz="1800" dirty="0">
                <a:solidFill>
                  <a:srgbClr val="C6DAEC"/>
                </a:solidFill>
                <a:latin typeface="Muli"/>
                <a:sym typeface="Muli"/>
              </a:rPr>
              <a:t>13: k ← </a:t>
            </a:r>
            <a:r>
              <a:rPr lang="en-US" sz="1800" dirty="0" err="1">
                <a:solidFill>
                  <a:srgbClr val="C6DAEC"/>
                </a:solidFill>
                <a:latin typeface="Muli"/>
                <a:sym typeface="Muli"/>
              </a:rPr>
              <a:t>leftParent</a:t>
            </a:r>
            <a:r>
              <a:rPr lang="en-US" sz="1800" dirty="0">
                <a:solidFill>
                  <a:srgbClr val="C6DAEC"/>
                </a:solidFill>
                <a:latin typeface="Muli"/>
                <a:sym typeface="Muli"/>
              </a:rPr>
              <a:t>(k) {Jump left} </a:t>
            </a:r>
          </a:p>
          <a:p>
            <a:pPr marL="0" indent="0">
              <a:buFont typeface="Muli"/>
              <a:buNone/>
            </a:pPr>
            <a:r>
              <a:rPr lang="en-US" sz="1800" dirty="0">
                <a:solidFill>
                  <a:srgbClr val="C6DAEC"/>
                </a:solidFill>
                <a:latin typeface="Muli"/>
                <a:sym typeface="Muli"/>
              </a:rPr>
              <a:t>14: k ← </a:t>
            </a:r>
            <a:r>
              <a:rPr lang="en-US" sz="1800" dirty="0" err="1">
                <a:solidFill>
                  <a:srgbClr val="C6DAEC"/>
                </a:solidFill>
                <a:latin typeface="Muli"/>
                <a:sym typeface="Muli"/>
              </a:rPr>
              <a:t>leftChild</a:t>
            </a:r>
            <a:r>
              <a:rPr lang="en-US" sz="1800" dirty="0">
                <a:solidFill>
                  <a:srgbClr val="C6DAEC"/>
                </a:solidFill>
                <a:latin typeface="Muli"/>
                <a:sym typeface="Muli"/>
              </a:rPr>
              <a:t>(k){Jump down} </a:t>
            </a:r>
          </a:p>
          <a:p>
            <a:pPr marL="0" indent="0">
              <a:buFont typeface="Muli"/>
              <a:buNone/>
            </a:pPr>
            <a:r>
              <a:rPr lang="en-US" sz="1800" dirty="0">
                <a:solidFill>
                  <a:srgbClr val="C6DAEC"/>
                </a:solidFill>
                <a:latin typeface="Muli"/>
                <a:sym typeface="Muli"/>
              </a:rPr>
              <a:t>15: else</a:t>
            </a:r>
          </a:p>
          <a:p>
            <a:pPr marL="0" indent="0">
              <a:buFont typeface="Muli"/>
              <a:buNone/>
            </a:pPr>
            <a:r>
              <a:rPr lang="en-US" sz="1800" dirty="0">
                <a:solidFill>
                  <a:srgbClr val="C6DAEC"/>
                </a:solidFill>
                <a:latin typeface="Muli"/>
                <a:sym typeface="Muli"/>
              </a:rPr>
              <a:t>16: return null</a:t>
            </a:r>
          </a:p>
          <a:p>
            <a:pPr marL="0" indent="0">
              <a:buFont typeface="Muli"/>
              <a:buNone/>
            </a:pPr>
            <a:r>
              <a:rPr lang="en-US" sz="1800" dirty="0">
                <a:solidFill>
                  <a:srgbClr val="C6DAEC"/>
                </a:solidFill>
                <a:latin typeface="Muli"/>
                <a:sym typeface="Muli"/>
              </a:rPr>
              <a:t>17: end if </a:t>
            </a:r>
          </a:p>
          <a:p>
            <a:pPr marL="0" indent="0">
              <a:buFont typeface="Muli"/>
              <a:buNone/>
            </a:pPr>
            <a:r>
              <a:rPr lang="en-US" sz="1800" dirty="0">
                <a:solidFill>
                  <a:srgbClr val="C6DAEC"/>
                </a:solidFill>
                <a:latin typeface="Muli"/>
                <a:sym typeface="Muli"/>
              </a:rPr>
              <a:t>18: else </a:t>
            </a:r>
          </a:p>
          <a:p>
            <a:pPr marL="0" indent="0">
              <a:buFont typeface="Muli"/>
              <a:buNone/>
            </a:pPr>
            <a:r>
              <a:rPr lang="en-US" sz="1800" dirty="0">
                <a:solidFill>
                  <a:srgbClr val="C6DAEC"/>
                </a:solidFill>
                <a:latin typeface="Muli"/>
                <a:sym typeface="Muli"/>
              </a:rPr>
              <a:t>19: return k {x found} </a:t>
            </a:r>
          </a:p>
          <a:p>
            <a:pPr marL="0" indent="0">
              <a:buFont typeface="Muli"/>
              <a:buNone/>
            </a:pPr>
            <a:r>
              <a:rPr lang="en-US" sz="1800" dirty="0">
                <a:solidFill>
                  <a:srgbClr val="C6DAEC"/>
                </a:solidFill>
                <a:latin typeface="Muli"/>
                <a:sym typeface="Muli"/>
              </a:rPr>
              <a:t>20: end if</a:t>
            </a:r>
          </a:p>
          <a:p>
            <a:pPr marL="0" indent="0">
              <a:buFont typeface="Muli"/>
              <a:buNone/>
            </a:pPr>
            <a:r>
              <a:rPr lang="en-US" sz="1800" dirty="0">
                <a:solidFill>
                  <a:srgbClr val="C6DAEC"/>
                </a:solidFill>
                <a:latin typeface="Muli"/>
                <a:sym typeface="Muli"/>
              </a:rPr>
              <a:t>21: end while </a:t>
            </a:r>
          </a:p>
          <a:p>
            <a:pPr marL="0" indent="0">
              <a:buFont typeface="Muli"/>
              <a:buNone/>
            </a:pPr>
            <a:r>
              <a:rPr lang="en-US" sz="1800" dirty="0">
                <a:solidFill>
                  <a:srgbClr val="C6DAEC"/>
                </a:solidFill>
                <a:latin typeface="Muli"/>
                <a:sym typeface="Muli"/>
              </a:rPr>
              <a:t>22: return null</a:t>
            </a:r>
          </a:p>
        </p:txBody>
      </p:sp>
      <p:sp>
        <p:nvSpPr>
          <p:cNvPr id="13" name="Google Shape;406;p19">
            <a:extLst>
              <a:ext uri="{FF2B5EF4-FFF2-40B4-BE49-F238E27FC236}">
                <a16:creationId xmlns:a16="http://schemas.microsoft.com/office/drawing/2014/main" id="{026D4CF7-97CD-4CD7-B444-92FCDC8B0547}"/>
              </a:ext>
            </a:extLst>
          </p:cNvPr>
          <p:cNvSpPr txBox="1">
            <a:spLocks/>
          </p:cNvSpPr>
          <p:nvPr/>
        </p:nvSpPr>
        <p:spPr>
          <a:xfrm>
            <a:off x="6101500" y="13091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968518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F85D7A-36F6-468A-BB40-0482B422E5E5}"/>
              </a:ext>
            </a:extLst>
          </p:cNvPr>
          <p:cNvSpPr/>
          <p:nvPr/>
        </p:nvSpPr>
        <p:spPr>
          <a:xfrm>
            <a:off x="3841896" y="177209"/>
            <a:ext cx="5309192" cy="964018"/>
          </a:xfrm>
          <a:prstGeom prst="rect">
            <a:avLst/>
          </a:prstGeom>
          <a:solidFill>
            <a:srgbClr val="1ED5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4199700" y="336568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tx1"/>
                </a:solidFill>
              </a:rPr>
              <a:t>Implementation</a:t>
            </a:r>
            <a:endParaRPr sz="4400" b="1" dirty="0">
              <a:solidFill>
                <a:schemeClr val="tx1"/>
              </a:solidFill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B7C10-DF1D-4442-95C4-91314F126221}"/>
              </a:ext>
            </a:extLst>
          </p:cNvPr>
          <p:cNvSpPr txBox="1"/>
          <p:nvPr/>
        </p:nvSpPr>
        <p:spPr>
          <a:xfrm>
            <a:off x="510363" y="1503609"/>
            <a:ext cx="78539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6DAEC"/>
                </a:solidFill>
                <a:latin typeface="Muli"/>
              </a:rPr>
              <a:t>We chose to implement </a:t>
            </a:r>
            <a:r>
              <a:rPr lang="en-US" sz="1600" dirty="0" err="1">
                <a:solidFill>
                  <a:srgbClr val="C6DAEC"/>
                </a:solidFill>
                <a:latin typeface="Muli"/>
              </a:rPr>
              <a:t>beap</a:t>
            </a:r>
            <a:r>
              <a:rPr lang="en-US" sz="1600" dirty="0">
                <a:solidFill>
                  <a:srgbClr val="C6DAEC"/>
                </a:solidFill>
                <a:latin typeface="Muli"/>
              </a:rPr>
              <a:t> in the same way as binary heap is implemented in STL, by providing basic algorithms. A </a:t>
            </a:r>
            <a:r>
              <a:rPr lang="en-US" sz="1600" dirty="0" err="1">
                <a:solidFill>
                  <a:srgbClr val="C6DAEC"/>
                </a:solidFill>
                <a:latin typeface="Muli"/>
              </a:rPr>
              <a:t>beap</a:t>
            </a:r>
            <a:r>
              <a:rPr lang="en-US" sz="1600" dirty="0">
                <a:solidFill>
                  <a:srgbClr val="C6DAEC"/>
                </a:solidFill>
                <a:latin typeface="Muli"/>
              </a:rPr>
              <a:t> is passed by a range [</a:t>
            </a:r>
            <a:r>
              <a:rPr lang="en-US" sz="1600" dirty="0" err="1">
                <a:solidFill>
                  <a:srgbClr val="C6DAEC"/>
                </a:solidFill>
                <a:latin typeface="Muli"/>
              </a:rPr>
              <a:t>first,last</a:t>
            </a:r>
            <a:r>
              <a:rPr lang="en-US" sz="1600" dirty="0">
                <a:solidFill>
                  <a:srgbClr val="C6DAEC"/>
                </a:solidFill>
                <a:latin typeface="Muli"/>
              </a:rPr>
              <a:t>).The following function provide all the functionality that </a:t>
            </a:r>
            <a:r>
              <a:rPr lang="en-US" sz="1600" dirty="0" err="1">
                <a:solidFill>
                  <a:srgbClr val="C6DAEC"/>
                </a:solidFill>
                <a:latin typeface="Muli"/>
              </a:rPr>
              <a:t>beap</a:t>
            </a:r>
            <a:r>
              <a:rPr lang="en-US" sz="1600" dirty="0">
                <a:solidFill>
                  <a:srgbClr val="C6DAEC"/>
                </a:solidFill>
                <a:latin typeface="Muli"/>
              </a:rPr>
              <a:t> offers: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0C2C2-469A-4E75-949B-2542490214AF}"/>
              </a:ext>
            </a:extLst>
          </p:cNvPr>
          <p:cNvSpPr txBox="1"/>
          <p:nvPr/>
        </p:nvSpPr>
        <p:spPr>
          <a:xfrm>
            <a:off x="562257" y="2538756"/>
            <a:ext cx="593732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17500"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sz="2000" dirty="0">
                <a:solidFill>
                  <a:srgbClr val="C6DAEC"/>
                </a:solidFill>
                <a:latin typeface="Muli"/>
              </a:rPr>
              <a:t>is </a:t>
            </a:r>
            <a:r>
              <a:rPr lang="en-US" sz="2000" dirty="0" err="1">
                <a:solidFill>
                  <a:srgbClr val="C6DAEC"/>
                </a:solidFill>
                <a:latin typeface="Muli"/>
              </a:rPr>
              <a:t>beap</a:t>
            </a:r>
            <a:r>
              <a:rPr lang="en-US" sz="2000" dirty="0">
                <a:solidFill>
                  <a:srgbClr val="C6DAEC"/>
                </a:solidFill>
                <a:latin typeface="Muli"/>
              </a:rPr>
              <a:t>(first, last)</a:t>
            </a:r>
          </a:p>
          <a:p>
            <a:pPr marL="457200" indent="-317500"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sz="2000" dirty="0">
                <a:solidFill>
                  <a:srgbClr val="C6DAEC"/>
                </a:solidFill>
                <a:latin typeface="Muli"/>
              </a:rPr>
              <a:t>make </a:t>
            </a:r>
            <a:r>
              <a:rPr lang="en-US" sz="2000" dirty="0" err="1">
                <a:solidFill>
                  <a:srgbClr val="C6DAEC"/>
                </a:solidFill>
                <a:latin typeface="Muli"/>
              </a:rPr>
              <a:t>beap</a:t>
            </a:r>
            <a:r>
              <a:rPr lang="en-US" sz="2000" dirty="0">
                <a:solidFill>
                  <a:srgbClr val="C6DAEC"/>
                </a:solidFill>
                <a:latin typeface="Muli"/>
              </a:rPr>
              <a:t>(first, last)</a:t>
            </a:r>
          </a:p>
          <a:p>
            <a:pPr marL="457200" indent="-317500"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sz="2000" dirty="0">
                <a:solidFill>
                  <a:srgbClr val="C6DAEC"/>
                </a:solidFill>
                <a:latin typeface="Muli"/>
              </a:rPr>
              <a:t>insert </a:t>
            </a:r>
            <a:r>
              <a:rPr lang="en-US" sz="2000" dirty="0" err="1">
                <a:solidFill>
                  <a:srgbClr val="C6DAEC"/>
                </a:solidFill>
                <a:latin typeface="Muli"/>
              </a:rPr>
              <a:t>beap</a:t>
            </a:r>
            <a:r>
              <a:rPr lang="en-US" sz="2000" dirty="0">
                <a:solidFill>
                  <a:srgbClr val="C6DAEC"/>
                </a:solidFill>
                <a:latin typeface="Muli"/>
              </a:rPr>
              <a:t>(first, last)</a:t>
            </a:r>
          </a:p>
          <a:p>
            <a:pPr marL="457200" indent="-317500"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sz="2000" dirty="0">
                <a:solidFill>
                  <a:srgbClr val="C6DAEC"/>
                </a:solidFill>
                <a:latin typeface="Muli"/>
              </a:rPr>
              <a:t>remove </a:t>
            </a:r>
            <a:r>
              <a:rPr lang="en-US" sz="2000" dirty="0" err="1">
                <a:solidFill>
                  <a:srgbClr val="C6DAEC"/>
                </a:solidFill>
                <a:latin typeface="Muli"/>
              </a:rPr>
              <a:t>beap</a:t>
            </a:r>
            <a:r>
              <a:rPr lang="en-US" sz="2000" dirty="0">
                <a:solidFill>
                  <a:srgbClr val="C6DAEC"/>
                </a:solidFill>
                <a:latin typeface="Muli"/>
              </a:rPr>
              <a:t>(first, pos, last)</a:t>
            </a:r>
          </a:p>
          <a:p>
            <a:pPr marL="457200" indent="-317500"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sz="2000" dirty="0">
                <a:solidFill>
                  <a:srgbClr val="C6DAEC"/>
                </a:solidFill>
                <a:latin typeface="Muli"/>
              </a:rPr>
              <a:t>find </a:t>
            </a:r>
            <a:r>
              <a:rPr lang="en-US" sz="2000" dirty="0" err="1">
                <a:solidFill>
                  <a:srgbClr val="C6DAEC"/>
                </a:solidFill>
                <a:latin typeface="Muli"/>
              </a:rPr>
              <a:t>beap</a:t>
            </a:r>
            <a:r>
              <a:rPr lang="en-US" sz="2000" dirty="0">
                <a:solidFill>
                  <a:srgbClr val="C6DAEC"/>
                </a:solidFill>
                <a:latin typeface="Muli"/>
              </a:rPr>
              <a:t>(first, last, x)</a:t>
            </a:r>
          </a:p>
          <a:p>
            <a:pPr marL="457200" indent="-317500"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sz="2000" dirty="0">
                <a:solidFill>
                  <a:srgbClr val="C6DAEC"/>
                </a:solidFill>
                <a:latin typeface="Muli"/>
              </a:rPr>
              <a:t>min </a:t>
            </a:r>
            <a:r>
              <a:rPr lang="en-US" sz="2000" dirty="0" err="1">
                <a:solidFill>
                  <a:srgbClr val="C6DAEC"/>
                </a:solidFill>
                <a:latin typeface="Muli"/>
              </a:rPr>
              <a:t>beap</a:t>
            </a:r>
            <a:r>
              <a:rPr lang="en-US" sz="2000" dirty="0">
                <a:solidFill>
                  <a:srgbClr val="C6DAEC"/>
                </a:solidFill>
                <a:latin typeface="Muli"/>
              </a:rPr>
              <a:t>(first, last)	</a:t>
            </a:r>
          </a:p>
          <a:p>
            <a:pPr marL="457200" indent="-317500"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sz="2000" dirty="0">
                <a:solidFill>
                  <a:srgbClr val="C6DAEC"/>
                </a:solidFill>
                <a:latin typeface="Muli"/>
              </a:rPr>
              <a:t>max </a:t>
            </a:r>
            <a:r>
              <a:rPr lang="en-US" sz="2000" dirty="0" err="1">
                <a:solidFill>
                  <a:srgbClr val="C6DAEC"/>
                </a:solidFill>
                <a:latin typeface="Muli"/>
              </a:rPr>
              <a:t>beap</a:t>
            </a:r>
            <a:r>
              <a:rPr lang="en-US" sz="2000" dirty="0">
                <a:solidFill>
                  <a:srgbClr val="C6DAEC"/>
                </a:solidFill>
                <a:latin typeface="Muli"/>
              </a:rPr>
              <a:t>(first, last)</a:t>
            </a:r>
            <a:endParaRPr lang="en-US" sz="2000" dirty="0">
              <a:solidFill>
                <a:srgbClr val="C6DAEC"/>
              </a:solidFill>
              <a:latin typeface="Muli"/>
              <a:sym typeface="Mul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2" name="Google Shape;572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Thanks!</a:t>
            </a:r>
            <a:endParaRPr sz="8000" dirty="0"/>
          </a:p>
        </p:txBody>
      </p:sp>
      <p:sp>
        <p:nvSpPr>
          <p:cNvPr id="573" name="Google Shape;573;p35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dirty="0"/>
              <a:t>Any Suggestions?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You can find us </a:t>
            </a:r>
            <a:r>
              <a:rPr lang="en-US" sz="1200" dirty="0"/>
              <a:t>:</a:t>
            </a: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US" dirty="0"/>
              <a:t>Jeevan</a:t>
            </a: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US" dirty="0"/>
              <a:t>Sandesh</a:t>
            </a: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US" dirty="0" err="1"/>
              <a:t>sneha</a:t>
            </a:r>
            <a:endParaRPr lang="en-US"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US" dirty="0" err="1"/>
              <a:t>abhiman</a:t>
            </a:r>
            <a:endParaRPr lang="en-US"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US" dirty="0"/>
              <a:t>Koushik </a:t>
            </a:r>
            <a:r>
              <a:rPr lang="en-US" sz="1600" dirty="0"/>
              <a:t>SN</a:t>
            </a: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endParaRPr lang="en" dirty="0"/>
          </a:p>
        </p:txBody>
      </p:sp>
      <p:sp>
        <p:nvSpPr>
          <p:cNvPr id="574" name="Google Shape;574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1077</TotalTime>
  <Words>441</Words>
  <Application>Microsoft Office PowerPoint</Application>
  <PresentationFormat>On-screen Show (16:9)</PresentationFormat>
  <Paragraphs>68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Helvetica Neue</vt:lpstr>
      <vt:lpstr>Nixie One</vt:lpstr>
      <vt:lpstr>Muli</vt:lpstr>
      <vt:lpstr>Imogen template</vt:lpstr>
      <vt:lpstr>BI-PARENTAL HEAP</vt:lpstr>
      <vt:lpstr>Introduction</vt:lpstr>
      <vt:lpstr>PROBLEM STATEMENT</vt:lpstr>
      <vt:lpstr>PowerPoint Presentation</vt:lpstr>
      <vt:lpstr>Implementation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</dc:title>
  <dc:creator>koushik sn</dc:creator>
  <cp:lastModifiedBy>koushik sn</cp:lastModifiedBy>
  <cp:revision>45</cp:revision>
  <dcterms:modified xsi:type="dcterms:W3CDTF">2020-10-24T10:40:59Z</dcterms:modified>
</cp:coreProperties>
</file>