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76" r:id="rId13"/>
    <p:sldId id="267" r:id="rId14"/>
    <p:sldId id="268" r:id="rId15"/>
    <p:sldId id="270" r:id="rId16"/>
    <p:sldId id="271" r:id="rId17"/>
    <p:sldId id="275" r:id="rId18"/>
    <p:sldId id="272" r:id="rId19"/>
    <p:sldId id="273" r:id="rId20"/>
    <p:sldId id="274" r:id="rId21"/>
    <p:sldId id="286" r:id="rId22"/>
    <p:sldId id="282" r:id="rId23"/>
    <p:sldId id="283" r:id="rId24"/>
    <p:sldId id="284" r:id="rId25"/>
    <p:sldId id="281" r:id="rId26"/>
    <p:sldId id="280"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E821B-0465-49F9-92AF-158D3DC746AB}" type="doc">
      <dgm:prSet loTypeId="urn:microsoft.com/office/officeart/2008/layout/LinedList" loCatId="list" qsTypeId="urn:microsoft.com/office/officeart/2005/8/quickstyle/simple3" qsCatId="simple" csTypeId="urn:microsoft.com/office/officeart/2005/8/colors/accent3_1" csCatId="accent3" phldr="1"/>
      <dgm:spPr/>
      <dgm:t>
        <a:bodyPr/>
        <a:lstStyle/>
        <a:p>
          <a:endParaRPr lang="en-US"/>
        </a:p>
      </dgm:t>
    </dgm:pt>
    <dgm:pt modelId="{40CDAE8D-B9D3-44D2-AC59-952A4F942AE5}">
      <dgm:prSet custT="1"/>
      <dgm:spPr/>
      <dgm:t>
        <a:bodyPr/>
        <a:lstStyle/>
        <a:p>
          <a:pPr algn="just"/>
          <a:r>
            <a:rPr lang="en-US" sz="2800" b="1" baseline="0" dirty="0">
              <a:latin typeface="Times New Roman" panose="02020603050405020304" pitchFamily="18" charset="0"/>
              <a:cs typeface="Times New Roman" panose="02020603050405020304" pitchFamily="18" charset="0"/>
            </a:rPr>
            <a:t>Dataset Name –Job Application filings</a:t>
          </a:r>
          <a:endParaRPr lang="en-US" sz="2800" b="0" dirty="0">
            <a:latin typeface="Times New Roman" panose="02020603050405020304" pitchFamily="18" charset="0"/>
            <a:cs typeface="Times New Roman" panose="02020603050405020304" pitchFamily="18" charset="0"/>
          </a:endParaRPr>
        </a:p>
      </dgm:t>
    </dgm:pt>
    <dgm:pt modelId="{00FDEF48-78D2-47D3-A06B-4AC5E1B7C820}" type="parTrans" cxnId="{3A134CCD-3EB0-4F77-91C2-1238C4BD168D}">
      <dgm:prSet/>
      <dgm:spPr/>
      <dgm:t>
        <a:bodyPr/>
        <a:lstStyle/>
        <a:p>
          <a:endParaRPr lang="en-US"/>
        </a:p>
      </dgm:t>
    </dgm:pt>
    <dgm:pt modelId="{0A92B4F1-022B-4E26-BA65-60A03E2E62F2}" type="sibTrans" cxnId="{3A134CCD-3EB0-4F77-91C2-1238C4BD168D}">
      <dgm:prSet/>
      <dgm:spPr/>
      <dgm:t>
        <a:bodyPr/>
        <a:lstStyle/>
        <a:p>
          <a:endParaRPr lang="en-US"/>
        </a:p>
      </dgm:t>
    </dgm:pt>
    <dgm:pt modelId="{EEA48BAE-B2B4-4F40-9893-6A3D9D48361F}">
      <dgm:prSet custT="1"/>
      <dgm:spPr/>
      <dgm:t>
        <a:bodyPr/>
        <a:lstStyle/>
        <a:p>
          <a:r>
            <a:rPr lang="en-US" sz="2800" b="1" baseline="0" dirty="0">
              <a:latin typeface="Times New Roman" panose="02020603050405020304" pitchFamily="18" charset="0"/>
              <a:cs typeface="Times New Roman" panose="02020603050405020304" pitchFamily="18" charset="0"/>
            </a:rPr>
            <a:t>Dataset Format – </a:t>
          </a:r>
          <a:r>
            <a:rPr lang="en-US" sz="2800" b="0" baseline="0" dirty="0">
              <a:latin typeface="Times New Roman" panose="02020603050405020304" pitchFamily="18" charset="0"/>
              <a:cs typeface="Times New Roman" panose="02020603050405020304" pitchFamily="18" charset="0"/>
            </a:rPr>
            <a:t>Comma Separated Values (CSV)</a:t>
          </a:r>
          <a:endParaRPr lang="en-US" sz="2800" dirty="0">
            <a:latin typeface="Times New Roman" panose="02020603050405020304" pitchFamily="18" charset="0"/>
            <a:cs typeface="Times New Roman" panose="02020603050405020304" pitchFamily="18" charset="0"/>
          </a:endParaRPr>
        </a:p>
      </dgm:t>
    </dgm:pt>
    <dgm:pt modelId="{33B9B62B-DEED-4C2E-B1F1-4D99EB510238}" type="parTrans" cxnId="{24C3D8D9-2996-415A-A66B-69A50F2EC001}">
      <dgm:prSet/>
      <dgm:spPr/>
      <dgm:t>
        <a:bodyPr/>
        <a:lstStyle/>
        <a:p>
          <a:endParaRPr lang="en-US"/>
        </a:p>
      </dgm:t>
    </dgm:pt>
    <dgm:pt modelId="{CF523F81-C1F1-490F-A465-DE6599425CB7}" type="sibTrans" cxnId="{24C3D8D9-2996-415A-A66B-69A50F2EC001}">
      <dgm:prSet/>
      <dgm:spPr/>
      <dgm:t>
        <a:bodyPr/>
        <a:lstStyle/>
        <a:p>
          <a:endParaRPr lang="en-US"/>
        </a:p>
      </dgm:t>
    </dgm:pt>
    <dgm:pt modelId="{EEBBDEF8-057F-4AE4-A6D3-5B04BEEFF990}">
      <dgm:prSet custT="1"/>
      <dgm:spPr/>
      <dgm:t>
        <a:bodyPr/>
        <a:lstStyle/>
        <a:p>
          <a:r>
            <a:rPr lang="en-US" sz="2800" b="1" dirty="0">
              <a:latin typeface="Times New Roman" panose="02020603050405020304" pitchFamily="18" charset="0"/>
              <a:cs typeface="Times New Roman" panose="02020603050405020304" pitchFamily="18" charset="0"/>
            </a:rPr>
            <a:t>Dataset Size – </a:t>
          </a:r>
          <a:r>
            <a:rPr lang="en-US" sz="2800" b="0" dirty="0">
              <a:latin typeface="Times New Roman" panose="02020603050405020304" pitchFamily="18" charset="0"/>
              <a:cs typeface="Times New Roman" panose="02020603050405020304" pitchFamily="18" charset="0"/>
            </a:rPr>
            <a:t>2.7 GB</a:t>
          </a:r>
        </a:p>
      </dgm:t>
    </dgm:pt>
    <dgm:pt modelId="{1D6A7078-BD83-42B6-9E9C-28036235C803}" type="parTrans" cxnId="{487B94CB-5228-4104-8C3F-9937201345C2}">
      <dgm:prSet/>
      <dgm:spPr/>
      <dgm:t>
        <a:bodyPr/>
        <a:lstStyle/>
        <a:p>
          <a:endParaRPr lang="en-US"/>
        </a:p>
      </dgm:t>
    </dgm:pt>
    <dgm:pt modelId="{338CC5FE-710C-4B68-B4F0-8D47B9FB4269}" type="sibTrans" cxnId="{487B94CB-5228-4104-8C3F-9937201345C2}">
      <dgm:prSet/>
      <dgm:spPr/>
      <dgm:t>
        <a:bodyPr/>
        <a:lstStyle/>
        <a:p>
          <a:endParaRPr lang="en-US"/>
        </a:p>
      </dgm:t>
    </dgm:pt>
    <dgm:pt modelId="{55383672-8F9A-4B9A-9161-75553616859A}">
      <dgm:prSet custT="1"/>
      <dgm:spPr/>
      <dgm:t>
        <a:bodyPr/>
        <a:lstStyle/>
        <a:p>
          <a:r>
            <a:rPr lang="en-US" sz="2800" b="1" baseline="0" dirty="0">
              <a:latin typeface="Times New Roman" panose="02020603050405020304" pitchFamily="18" charset="0"/>
              <a:cs typeface="Times New Roman" panose="02020603050405020304" pitchFamily="18" charset="0"/>
            </a:rPr>
            <a:t>Dataset Source - </a:t>
          </a:r>
          <a:r>
            <a:rPr lang="en-IN" sz="2800" b="0" baseline="0" dirty="0">
              <a:latin typeface="Times New Roman" panose="02020603050405020304" pitchFamily="18" charset="0"/>
              <a:cs typeface="Times New Roman" panose="02020603050405020304" pitchFamily="18" charset="0"/>
            </a:rPr>
            <a:t>https://data.cityofnewyork.us/Housing-Development/DOB-Job-Application-Filings/ic3t-wcy2</a:t>
          </a:r>
          <a:endParaRPr lang="en-US" sz="2800" b="0" dirty="0">
            <a:latin typeface="Times New Roman" panose="02020603050405020304" pitchFamily="18" charset="0"/>
            <a:cs typeface="Times New Roman" panose="02020603050405020304" pitchFamily="18" charset="0"/>
          </a:endParaRPr>
        </a:p>
      </dgm:t>
    </dgm:pt>
    <dgm:pt modelId="{E6FA0670-52EE-4E1B-87AF-E74E1C23D400}" type="parTrans" cxnId="{E5FB792E-A259-4AAE-8587-51CA6F9D414E}">
      <dgm:prSet/>
      <dgm:spPr/>
      <dgm:t>
        <a:bodyPr/>
        <a:lstStyle/>
        <a:p>
          <a:endParaRPr lang="en-US"/>
        </a:p>
      </dgm:t>
    </dgm:pt>
    <dgm:pt modelId="{0E78DE0A-1915-43EE-8256-0D129654385D}" type="sibTrans" cxnId="{E5FB792E-A259-4AAE-8587-51CA6F9D414E}">
      <dgm:prSet/>
      <dgm:spPr/>
      <dgm:t>
        <a:bodyPr/>
        <a:lstStyle/>
        <a:p>
          <a:endParaRPr lang="en-US"/>
        </a:p>
      </dgm:t>
    </dgm:pt>
    <dgm:pt modelId="{5A6FFB66-9F39-4FF6-BA3A-3BCB670283E4}" type="pres">
      <dgm:prSet presAssocID="{7D6E821B-0465-49F9-92AF-158D3DC746AB}" presName="vert0" presStyleCnt="0">
        <dgm:presLayoutVars>
          <dgm:dir/>
          <dgm:animOne val="branch"/>
          <dgm:animLvl val="lvl"/>
        </dgm:presLayoutVars>
      </dgm:prSet>
      <dgm:spPr/>
    </dgm:pt>
    <dgm:pt modelId="{C7F2EB36-B1A4-4ACA-AC80-09AFC3D42CC6}" type="pres">
      <dgm:prSet presAssocID="{40CDAE8D-B9D3-44D2-AC59-952A4F942AE5}" presName="thickLine" presStyleLbl="alignNode1" presStyleIdx="0" presStyleCnt="4"/>
      <dgm:spPr/>
    </dgm:pt>
    <dgm:pt modelId="{43EB2030-1CFC-461A-96F1-84437C195494}" type="pres">
      <dgm:prSet presAssocID="{40CDAE8D-B9D3-44D2-AC59-952A4F942AE5}" presName="horz1" presStyleCnt="0"/>
      <dgm:spPr/>
    </dgm:pt>
    <dgm:pt modelId="{30A7CF10-EF86-43EE-BE99-0BF12FC02C84}" type="pres">
      <dgm:prSet presAssocID="{40CDAE8D-B9D3-44D2-AC59-952A4F942AE5}" presName="tx1" presStyleLbl="revTx" presStyleIdx="0" presStyleCnt="4" custScaleY="48996"/>
      <dgm:spPr/>
    </dgm:pt>
    <dgm:pt modelId="{3AF74274-E01A-4840-A789-22909840C90E}" type="pres">
      <dgm:prSet presAssocID="{40CDAE8D-B9D3-44D2-AC59-952A4F942AE5}" presName="vert1" presStyleCnt="0"/>
      <dgm:spPr/>
    </dgm:pt>
    <dgm:pt modelId="{57E61444-EE32-461F-9CB7-44FB1D795E6D}" type="pres">
      <dgm:prSet presAssocID="{EEA48BAE-B2B4-4F40-9893-6A3D9D48361F}" presName="thickLine" presStyleLbl="alignNode1" presStyleIdx="1" presStyleCnt="4"/>
      <dgm:spPr/>
    </dgm:pt>
    <dgm:pt modelId="{3F376672-1A06-4A1A-B3C9-8B3C4D23D51A}" type="pres">
      <dgm:prSet presAssocID="{EEA48BAE-B2B4-4F40-9893-6A3D9D48361F}" presName="horz1" presStyleCnt="0"/>
      <dgm:spPr/>
    </dgm:pt>
    <dgm:pt modelId="{9E98E3C1-A54F-4BCE-91F5-AF60B28B4991}" type="pres">
      <dgm:prSet presAssocID="{EEA48BAE-B2B4-4F40-9893-6A3D9D48361F}" presName="tx1" presStyleLbl="revTx" presStyleIdx="1" presStyleCnt="4" custScaleY="52348"/>
      <dgm:spPr/>
    </dgm:pt>
    <dgm:pt modelId="{6B6F6502-7911-441E-85ED-5000AB33CD4B}" type="pres">
      <dgm:prSet presAssocID="{EEA48BAE-B2B4-4F40-9893-6A3D9D48361F}" presName="vert1" presStyleCnt="0"/>
      <dgm:spPr/>
    </dgm:pt>
    <dgm:pt modelId="{02889F16-FE68-4A4B-A06E-40A1DA01AC34}" type="pres">
      <dgm:prSet presAssocID="{EEBBDEF8-057F-4AE4-A6D3-5B04BEEFF990}" presName="thickLine" presStyleLbl="alignNode1" presStyleIdx="2" presStyleCnt="4"/>
      <dgm:spPr/>
    </dgm:pt>
    <dgm:pt modelId="{0B5C3A4C-C2F6-4583-8314-2A6E7B5889EB}" type="pres">
      <dgm:prSet presAssocID="{EEBBDEF8-057F-4AE4-A6D3-5B04BEEFF990}" presName="horz1" presStyleCnt="0"/>
      <dgm:spPr/>
    </dgm:pt>
    <dgm:pt modelId="{EE5E2C24-2CFE-48EB-8CF5-7830D1321CAB}" type="pres">
      <dgm:prSet presAssocID="{EEBBDEF8-057F-4AE4-A6D3-5B04BEEFF990}" presName="tx1" presStyleLbl="revTx" presStyleIdx="2" presStyleCnt="4" custScaleY="50491" custLinFactNeighborX="195" custLinFactNeighborY="1280"/>
      <dgm:spPr/>
    </dgm:pt>
    <dgm:pt modelId="{757A4A6D-9C54-4B06-9271-353A318B4FC1}" type="pres">
      <dgm:prSet presAssocID="{EEBBDEF8-057F-4AE4-A6D3-5B04BEEFF990}" presName="vert1" presStyleCnt="0"/>
      <dgm:spPr/>
    </dgm:pt>
    <dgm:pt modelId="{5301C34A-1E72-4E64-98FB-BBAA9F7AE95F}" type="pres">
      <dgm:prSet presAssocID="{55383672-8F9A-4B9A-9161-75553616859A}" presName="thickLine" presStyleLbl="alignNode1" presStyleIdx="3" presStyleCnt="4"/>
      <dgm:spPr/>
    </dgm:pt>
    <dgm:pt modelId="{A0644690-C27D-4E94-8C0E-9353AE5930E1}" type="pres">
      <dgm:prSet presAssocID="{55383672-8F9A-4B9A-9161-75553616859A}" presName="horz1" presStyleCnt="0"/>
      <dgm:spPr/>
    </dgm:pt>
    <dgm:pt modelId="{4F6DB43D-9595-4E3B-8A5F-E9D164BD2863}" type="pres">
      <dgm:prSet presAssocID="{55383672-8F9A-4B9A-9161-75553616859A}" presName="tx1" presStyleLbl="revTx" presStyleIdx="3" presStyleCnt="4"/>
      <dgm:spPr/>
    </dgm:pt>
    <dgm:pt modelId="{8E21932E-B139-4A0B-968C-8A404195EBF1}" type="pres">
      <dgm:prSet presAssocID="{55383672-8F9A-4B9A-9161-75553616859A}" presName="vert1" presStyleCnt="0"/>
      <dgm:spPr/>
    </dgm:pt>
  </dgm:ptLst>
  <dgm:cxnLst>
    <dgm:cxn modelId="{E5FB792E-A259-4AAE-8587-51CA6F9D414E}" srcId="{7D6E821B-0465-49F9-92AF-158D3DC746AB}" destId="{55383672-8F9A-4B9A-9161-75553616859A}" srcOrd="3" destOrd="0" parTransId="{E6FA0670-52EE-4E1B-87AF-E74E1C23D400}" sibTransId="{0E78DE0A-1915-43EE-8256-0D129654385D}"/>
    <dgm:cxn modelId="{4478705E-F486-4955-AAEF-C77CE7606AB8}" type="presOf" srcId="{EEA48BAE-B2B4-4F40-9893-6A3D9D48361F}" destId="{9E98E3C1-A54F-4BCE-91F5-AF60B28B4991}" srcOrd="0" destOrd="0" presId="urn:microsoft.com/office/officeart/2008/layout/LinedList"/>
    <dgm:cxn modelId="{9EF5C7B5-4B8E-4E6E-8443-2686982F62EB}" type="presOf" srcId="{40CDAE8D-B9D3-44D2-AC59-952A4F942AE5}" destId="{30A7CF10-EF86-43EE-BE99-0BF12FC02C84}" srcOrd="0" destOrd="0" presId="urn:microsoft.com/office/officeart/2008/layout/LinedList"/>
    <dgm:cxn modelId="{520294C0-D987-4F35-BB8D-377B98260594}" type="presOf" srcId="{EEBBDEF8-057F-4AE4-A6D3-5B04BEEFF990}" destId="{EE5E2C24-2CFE-48EB-8CF5-7830D1321CAB}" srcOrd="0" destOrd="0" presId="urn:microsoft.com/office/officeart/2008/layout/LinedList"/>
    <dgm:cxn modelId="{487B94CB-5228-4104-8C3F-9937201345C2}" srcId="{7D6E821B-0465-49F9-92AF-158D3DC746AB}" destId="{EEBBDEF8-057F-4AE4-A6D3-5B04BEEFF990}" srcOrd="2" destOrd="0" parTransId="{1D6A7078-BD83-42B6-9E9C-28036235C803}" sibTransId="{338CC5FE-710C-4B68-B4F0-8D47B9FB4269}"/>
    <dgm:cxn modelId="{3A134CCD-3EB0-4F77-91C2-1238C4BD168D}" srcId="{7D6E821B-0465-49F9-92AF-158D3DC746AB}" destId="{40CDAE8D-B9D3-44D2-AC59-952A4F942AE5}" srcOrd="0" destOrd="0" parTransId="{00FDEF48-78D2-47D3-A06B-4AC5E1B7C820}" sibTransId="{0A92B4F1-022B-4E26-BA65-60A03E2E62F2}"/>
    <dgm:cxn modelId="{24C3D8D9-2996-415A-A66B-69A50F2EC001}" srcId="{7D6E821B-0465-49F9-92AF-158D3DC746AB}" destId="{EEA48BAE-B2B4-4F40-9893-6A3D9D48361F}" srcOrd="1" destOrd="0" parTransId="{33B9B62B-DEED-4C2E-B1F1-4D99EB510238}" sibTransId="{CF523F81-C1F1-490F-A465-DE6599425CB7}"/>
    <dgm:cxn modelId="{EB84C2F2-B88E-47C9-BC9C-8AD263EA30E1}" type="presOf" srcId="{55383672-8F9A-4B9A-9161-75553616859A}" destId="{4F6DB43D-9595-4E3B-8A5F-E9D164BD2863}" srcOrd="0" destOrd="0" presId="urn:microsoft.com/office/officeart/2008/layout/LinedList"/>
    <dgm:cxn modelId="{53F542FC-DB39-4EA7-841E-A5F1ECF2DA57}" type="presOf" srcId="{7D6E821B-0465-49F9-92AF-158D3DC746AB}" destId="{5A6FFB66-9F39-4FF6-BA3A-3BCB670283E4}" srcOrd="0" destOrd="0" presId="urn:microsoft.com/office/officeart/2008/layout/LinedList"/>
    <dgm:cxn modelId="{2A220DF6-D223-4E30-925E-1613BB25C915}" type="presParOf" srcId="{5A6FFB66-9F39-4FF6-BA3A-3BCB670283E4}" destId="{C7F2EB36-B1A4-4ACA-AC80-09AFC3D42CC6}" srcOrd="0" destOrd="0" presId="urn:microsoft.com/office/officeart/2008/layout/LinedList"/>
    <dgm:cxn modelId="{AC658CA3-5A88-4264-8073-AC888FA0B156}" type="presParOf" srcId="{5A6FFB66-9F39-4FF6-BA3A-3BCB670283E4}" destId="{43EB2030-1CFC-461A-96F1-84437C195494}" srcOrd="1" destOrd="0" presId="urn:microsoft.com/office/officeart/2008/layout/LinedList"/>
    <dgm:cxn modelId="{7CA7CA85-37DE-4177-8884-BCF9997945CE}" type="presParOf" srcId="{43EB2030-1CFC-461A-96F1-84437C195494}" destId="{30A7CF10-EF86-43EE-BE99-0BF12FC02C84}" srcOrd="0" destOrd="0" presId="urn:microsoft.com/office/officeart/2008/layout/LinedList"/>
    <dgm:cxn modelId="{B44EE404-78A3-42E3-BC2E-5A5C347709C0}" type="presParOf" srcId="{43EB2030-1CFC-461A-96F1-84437C195494}" destId="{3AF74274-E01A-4840-A789-22909840C90E}" srcOrd="1" destOrd="0" presId="urn:microsoft.com/office/officeart/2008/layout/LinedList"/>
    <dgm:cxn modelId="{6C91BED2-530E-4B48-8850-3CCE58CE5A3B}" type="presParOf" srcId="{5A6FFB66-9F39-4FF6-BA3A-3BCB670283E4}" destId="{57E61444-EE32-461F-9CB7-44FB1D795E6D}" srcOrd="2" destOrd="0" presId="urn:microsoft.com/office/officeart/2008/layout/LinedList"/>
    <dgm:cxn modelId="{5FFD521B-383C-4908-B256-9A01F7AD06D5}" type="presParOf" srcId="{5A6FFB66-9F39-4FF6-BA3A-3BCB670283E4}" destId="{3F376672-1A06-4A1A-B3C9-8B3C4D23D51A}" srcOrd="3" destOrd="0" presId="urn:microsoft.com/office/officeart/2008/layout/LinedList"/>
    <dgm:cxn modelId="{DF52395A-B6FC-449F-8F4D-4B0D619A349B}" type="presParOf" srcId="{3F376672-1A06-4A1A-B3C9-8B3C4D23D51A}" destId="{9E98E3C1-A54F-4BCE-91F5-AF60B28B4991}" srcOrd="0" destOrd="0" presId="urn:microsoft.com/office/officeart/2008/layout/LinedList"/>
    <dgm:cxn modelId="{95577FD8-42E7-473B-928D-624B94BF3739}" type="presParOf" srcId="{3F376672-1A06-4A1A-B3C9-8B3C4D23D51A}" destId="{6B6F6502-7911-441E-85ED-5000AB33CD4B}" srcOrd="1" destOrd="0" presId="urn:microsoft.com/office/officeart/2008/layout/LinedList"/>
    <dgm:cxn modelId="{3021ABE4-4783-4322-BC4B-CC662A8F49F0}" type="presParOf" srcId="{5A6FFB66-9F39-4FF6-BA3A-3BCB670283E4}" destId="{02889F16-FE68-4A4B-A06E-40A1DA01AC34}" srcOrd="4" destOrd="0" presId="urn:microsoft.com/office/officeart/2008/layout/LinedList"/>
    <dgm:cxn modelId="{820AACC6-5DFA-49D7-9889-36E30E28065E}" type="presParOf" srcId="{5A6FFB66-9F39-4FF6-BA3A-3BCB670283E4}" destId="{0B5C3A4C-C2F6-4583-8314-2A6E7B5889EB}" srcOrd="5" destOrd="0" presId="urn:microsoft.com/office/officeart/2008/layout/LinedList"/>
    <dgm:cxn modelId="{6B533327-F967-4525-8374-655851C348C3}" type="presParOf" srcId="{0B5C3A4C-C2F6-4583-8314-2A6E7B5889EB}" destId="{EE5E2C24-2CFE-48EB-8CF5-7830D1321CAB}" srcOrd="0" destOrd="0" presId="urn:microsoft.com/office/officeart/2008/layout/LinedList"/>
    <dgm:cxn modelId="{D6E1BAB2-DC31-455E-AC6A-C5D4FBECBEAB}" type="presParOf" srcId="{0B5C3A4C-C2F6-4583-8314-2A6E7B5889EB}" destId="{757A4A6D-9C54-4B06-9271-353A318B4FC1}" srcOrd="1" destOrd="0" presId="urn:microsoft.com/office/officeart/2008/layout/LinedList"/>
    <dgm:cxn modelId="{7332571A-81B4-4045-8893-2E3E5B37A89B}" type="presParOf" srcId="{5A6FFB66-9F39-4FF6-BA3A-3BCB670283E4}" destId="{5301C34A-1E72-4E64-98FB-BBAA9F7AE95F}" srcOrd="6" destOrd="0" presId="urn:microsoft.com/office/officeart/2008/layout/LinedList"/>
    <dgm:cxn modelId="{F17BEA5D-BB3C-4DF4-9368-CC65F1DC65E3}" type="presParOf" srcId="{5A6FFB66-9F39-4FF6-BA3A-3BCB670283E4}" destId="{A0644690-C27D-4E94-8C0E-9353AE5930E1}" srcOrd="7" destOrd="0" presId="urn:microsoft.com/office/officeart/2008/layout/LinedList"/>
    <dgm:cxn modelId="{DEA1DAF0-6F9F-4B91-9990-4795148356F0}" type="presParOf" srcId="{A0644690-C27D-4E94-8C0E-9353AE5930E1}" destId="{4F6DB43D-9595-4E3B-8A5F-E9D164BD2863}" srcOrd="0" destOrd="0" presId="urn:microsoft.com/office/officeart/2008/layout/LinedList"/>
    <dgm:cxn modelId="{80DC37A4-66D1-4B62-8C4F-431771621907}" type="presParOf" srcId="{A0644690-C27D-4E94-8C0E-9353AE5930E1}" destId="{8E21932E-B139-4A0B-968C-8A404195EB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4BFC2-C4AF-425D-BDD4-9152DA8F5120}" type="doc">
      <dgm:prSet loTypeId="urn:microsoft.com/office/officeart/2016/7/layout/BasicLinearProcessNumbered" loCatId="process" qsTypeId="urn:microsoft.com/office/officeart/2005/8/quickstyle/simple2" qsCatId="simple" csTypeId="urn:microsoft.com/office/officeart/2005/8/colors/accent5_2" csCatId="accent5" phldr="1"/>
      <dgm:spPr/>
      <dgm:t>
        <a:bodyPr/>
        <a:lstStyle/>
        <a:p>
          <a:endParaRPr lang="en-US"/>
        </a:p>
      </dgm:t>
    </dgm:pt>
    <dgm:pt modelId="{1969678D-B81D-4D9D-8533-62B12D2B5B51}">
      <dgm:prSet/>
      <dgm:spPr/>
      <dgm:t>
        <a:bodyPr/>
        <a:lstStyle/>
        <a:p>
          <a:r>
            <a:rPr lang="en-US" b="1" dirty="0">
              <a:latin typeface="Times New Roman" panose="02020603050405020304" pitchFamily="18" charset="0"/>
              <a:cs typeface="Times New Roman" panose="02020603050405020304" pitchFamily="18" charset="0"/>
            </a:rPr>
            <a:t>Boosted Decision Tree Regression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RMSE= 12436.852182</a:t>
          </a:r>
        </a:p>
        <a:p>
          <a:r>
            <a:rPr lang="en-US" dirty="0">
              <a:latin typeface="Times New Roman" panose="02020603050405020304" pitchFamily="18" charset="0"/>
              <a:cs typeface="Times New Roman" panose="02020603050405020304" pitchFamily="18" charset="0"/>
            </a:rPr>
            <a:t>COD= 0.914188</a:t>
          </a:r>
        </a:p>
      </dgm:t>
    </dgm:pt>
    <dgm:pt modelId="{D5713462-A354-455D-83D8-398437901763}" type="parTrans" cxnId="{235F13DC-874F-4D91-AFDF-4154DD0845E2}">
      <dgm:prSet/>
      <dgm:spPr/>
      <dgm:t>
        <a:bodyPr/>
        <a:lstStyle/>
        <a:p>
          <a:endParaRPr lang="en-US"/>
        </a:p>
      </dgm:t>
    </dgm:pt>
    <dgm:pt modelId="{84818D1B-6528-41C9-A8BD-B1DBC8E5E9D8}" type="sibTrans" cxnId="{235F13DC-874F-4D91-AFDF-4154DD0845E2}">
      <dgm:prSet phldrT="1" phldr="0"/>
      <dgm:spPr/>
      <dgm:t>
        <a:bodyPr/>
        <a:lstStyle/>
        <a:p>
          <a:r>
            <a:rPr lang="en-US"/>
            <a:t>1</a:t>
          </a:r>
          <a:endParaRPr lang="en-US" dirty="0"/>
        </a:p>
      </dgm:t>
    </dgm:pt>
    <dgm:pt modelId="{A0563D21-5989-4464-96E7-073A0AEF2262}">
      <dgm:prSet/>
      <dgm:spPr/>
      <dgm:t>
        <a:bodyPr/>
        <a:lstStyle/>
        <a:p>
          <a:r>
            <a:rPr lang="en-US" b="1" dirty="0">
              <a:latin typeface="Times New Roman" panose="02020603050405020304" pitchFamily="18" charset="0"/>
              <a:cs typeface="Times New Roman" panose="02020603050405020304" pitchFamily="18" charset="0"/>
            </a:rPr>
            <a:t>Linear Regression:</a:t>
          </a:r>
        </a:p>
        <a:p>
          <a:r>
            <a:rPr lang="en-US" dirty="0">
              <a:latin typeface="Times New Roman" panose="02020603050405020304" pitchFamily="18" charset="0"/>
              <a:cs typeface="Times New Roman" panose="02020603050405020304" pitchFamily="18" charset="0"/>
            </a:rPr>
            <a:t>RMSE= 9961.10068</a:t>
          </a:r>
        </a:p>
        <a:p>
          <a:r>
            <a:rPr lang="en-US" dirty="0">
              <a:latin typeface="Times New Roman" panose="02020603050405020304" pitchFamily="18" charset="0"/>
              <a:cs typeface="Times New Roman" panose="02020603050405020304" pitchFamily="18" charset="0"/>
            </a:rPr>
            <a:t>COD=  0.944952</a:t>
          </a:r>
        </a:p>
      </dgm:t>
    </dgm:pt>
    <dgm:pt modelId="{CDF74D20-8239-4C1E-BD49-2C4DA6559EBC}" type="parTrans" cxnId="{C8D83FBA-9BA8-4A3D-86AE-E3FBF12D95B0}">
      <dgm:prSet/>
      <dgm:spPr/>
      <dgm:t>
        <a:bodyPr/>
        <a:lstStyle/>
        <a:p>
          <a:endParaRPr lang="en-US"/>
        </a:p>
      </dgm:t>
    </dgm:pt>
    <dgm:pt modelId="{22C1F17E-B756-4F9B-98E6-6EDA5BE371B0}" type="sibTrans" cxnId="{C8D83FBA-9BA8-4A3D-86AE-E3FBF12D95B0}">
      <dgm:prSet phldrT="2" phldr="0"/>
      <dgm:spPr/>
      <dgm:t>
        <a:bodyPr/>
        <a:lstStyle/>
        <a:p>
          <a:r>
            <a:rPr lang="en-US"/>
            <a:t>2</a:t>
          </a:r>
        </a:p>
      </dgm:t>
    </dgm:pt>
    <dgm:pt modelId="{740A195F-2448-43A2-A279-0A0BA17E149E}" type="pres">
      <dgm:prSet presAssocID="{1534BFC2-C4AF-425D-BDD4-9152DA8F5120}" presName="Name0" presStyleCnt="0">
        <dgm:presLayoutVars>
          <dgm:animLvl val="lvl"/>
          <dgm:resizeHandles val="exact"/>
        </dgm:presLayoutVars>
      </dgm:prSet>
      <dgm:spPr/>
    </dgm:pt>
    <dgm:pt modelId="{D339D03A-7199-48E9-B121-B5553D765F0E}" type="pres">
      <dgm:prSet presAssocID="{1969678D-B81D-4D9D-8533-62B12D2B5B51}" presName="compositeNode" presStyleCnt="0">
        <dgm:presLayoutVars>
          <dgm:bulletEnabled val="1"/>
        </dgm:presLayoutVars>
      </dgm:prSet>
      <dgm:spPr/>
    </dgm:pt>
    <dgm:pt modelId="{2DD87927-D800-4BDD-9C6F-9F8F3AFB469A}" type="pres">
      <dgm:prSet presAssocID="{1969678D-B81D-4D9D-8533-62B12D2B5B51}" presName="bgRect" presStyleLbl="bgAccFollowNode1" presStyleIdx="0" presStyleCnt="2" custLinFactNeighborX="-26" custLinFactNeighborY="-15112"/>
      <dgm:spPr/>
    </dgm:pt>
    <dgm:pt modelId="{1021093B-BD5C-40EF-9DFE-A50DA6B54881}" type="pres">
      <dgm:prSet presAssocID="{84818D1B-6528-41C9-A8BD-B1DBC8E5E9D8}" presName="sibTransNodeCircle" presStyleLbl="alignNode1" presStyleIdx="0" presStyleCnt="4">
        <dgm:presLayoutVars>
          <dgm:chMax val="0"/>
          <dgm:bulletEnabled/>
        </dgm:presLayoutVars>
      </dgm:prSet>
      <dgm:spPr/>
    </dgm:pt>
    <dgm:pt modelId="{39338149-0C54-4DF0-9F24-B6C47E4572F7}" type="pres">
      <dgm:prSet presAssocID="{1969678D-B81D-4D9D-8533-62B12D2B5B51}" presName="bottomLine" presStyleLbl="alignNode1" presStyleIdx="1" presStyleCnt="4">
        <dgm:presLayoutVars/>
      </dgm:prSet>
      <dgm:spPr/>
    </dgm:pt>
    <dgm:pt modelId="{9594FE33-1020-4B35-8405-6D1D25F2257A}" type="pres">
      <dgm:prSet presAssocID="{1969678D-B81D-4D9D-8533-62B12D2B5B51}" presName="nodeText" presStyleLbl="bgAccFollowNode1" presStyleIdx="0" presStyleCnt="2">
        <dgm:presLayoutVars>
          <dgm:bulletEnabled val="1"/>
        </dgm:presLayoutVars>
      </dgm:prSet>
      <dgm:spPr/>
    </dgm:pt>
    <dgm:pt modelId="{B68F4D62-386D-4642-BAE0-7159050971BE}" type="pres">
      <dgm:prSet presAssocID="{84818D1B-6528-41C9-A8BD-B1DBC8E5E9D8}" presName="sibTrans" presStyleCnt="0"/>
      <dgm:spPr/>
    </dgm:pt>
    <dgm:pt modelId="{D2CA839E-54F2-4156-8D28-6849F429FABA}" type="pres">
      <dgm:prSet presAssocID="{A0563D21-5989-4464-96E7-073A0AEF2262}" presName="compositeNode" presStyleCnt="0">
        <dgm:presLayoutVars>
          <dgm:bulletEnabled val="1"/>
        </dgm:presLayoutVars>
      </dgm:prSet>
      <dgm:spPr/>
    </dgm:pt>
    <dgm:pt modelId="{5D699786-A23E-41D5-A54E-DD16DD06BA81}" type="pres">
      <dgm:prSet presAssocID="{A0563D21-5989-4464-96E7-073A0AEF2262}" presName="bgRect" presStyleLbl="bgAccFollowNode1" presStyleIdx="1" presStyleCnt="2"/>
      <dgm:spPr/>
    </dgm:pt>
    <dgm:pt modelId="{6CB60EEC-8469-4163-810E-5779969C83FE}" type="pres">
      <dgm:prSet presAssocID="{22C1F17E-B756-4F9B-98E6-6EDA5BE371B0}" presName="sibTransNodeCircle" presStyleLbl="alignNode1" presStyleIdx="2" presStyleCnt="4">
        <dgm:presLayoutVars>
          <dgm:chMax val="0"/>
          <dgm:bulletEnabled/>
        </dgm:presLayoutVars>
      </dgm:prSet>
      <dgm:spPr/>
    </dgm:pt>
    <dgm:pt modelId="{59691B04-2F55-4E5F-A26B-C1EB97116440}" type="pres">
      <dgm:prSet presAssocID="{A0563D21-5989-4464-96E7-073A0AEF2262}" presName="bottomLine" presStyleLbl="alignNode1" presStyleIdx="3" presStyleCnt="4">
        <dgm:presLayoutVars/>
      </dgm:prSet>
      <dgm:spPr/>
    </dgm:pt>
    <dgm:pt modelId="{5A55DE49-9FF2-4FD1-ACAA-875050D48817}" type="pres">
      <dgm:prSet presAssocID="{A0563D21-5989-4464-96E7-073A0AEF2262}" presName="nodeText" presStyleLbl="bgAccFollowNode1" presStyleIdx="1" presStyleCnt="2">
        <dgm:presLayoutVars>
          <dgm:bulletEnabled val="1"/>
        </dgm:presLayoutVars>
      </dgm:prSet>
      <dgm:spPr/>
    </dgm:pt>
  </dgm:ptLst>
  <dgm:cxnLst>
    <dgm:cxn modelId="{EC769E27-B06A-4A86-81FF-166CEB0D59BC}" type="presOf" srcId="{1534BFC2-C4AF-425D-BDD4-9152DA8F5120}" destId="{740A195F-2448-43A2-A279-0A0BA17E149E}" srcOrd="0" destOrd="0" presId="urn:microsoft.com/office/officeart/2016/7/layout/BasicLinearProcessNumbered"/>
    <dgm:cxn modelId="{4EDA0F50-7791-4D40-8FC9-0F1C4E682B58}" type="presOf" srcId="{A0563D21-5989-4464-96E7-073A0AEF2262}" destId="{5A55DE49-9FF2-4FD1-ACAA-875050D48817}" srcOrd="1" destOrd="0" presId="urn:microsoft.com/office/officeart/2016/7/layout/BasicLinearProcessNumbered"/>
    <dgm:cxn modelId="{A66FD050-5406-4B10-BA8E-BC9C17F928E1}" type="presOf" srcId="{1969678D-B81D-4D9D-8533-62B12D2B5B51}" destId="{9594FE33-1020-4B35-8405-6D1D25F2257A}" srcOrd="1" destOrd="0" presId="urn:microsoft.com/office/officeart/2016/7/layout/BasicLinearProcessNumbered"/>
    <dgm:cxn modelId="{268B2689-11B8-482D-9CB1-701F045E5F2B}" type="presOf" srcId="{A0563D21-5989-4464-96E7-073A0AEF2262}" destId="{5D699786-A23E-41D5-A54E-DD16DD06BA81}" srcOrd="0" destOrd="0" presId="urn:microsoft.com/office/officeart/2016/7/layout/BasicLinearProcessNumbered"/>
    <dgm:cxn modelId="{15F63BB0-D8CB-4663-97E3-B8C40D9AC06B}" type="presOf" srcId="{84818D1B-6528-41C9-A8BD-B1DBC8E5E9D8}" destId="{1021093B-BD5C-40EF-9DFE-A50DA6B54881}" srcOrd="0" destOrd="0" presId="urn:microsoft.com/office/officeart/2016/7/layout/BasicLinearProcessNumbered"/>
    <dgm:cxn modelId="{C8D83FBA-9BA8-4A3D-86AE-E3FBF12D95B0}" srcId="{1534BFC2-C4AF-425D-BDD4-9152DA8F5120}" destId="{A0563D21-5989-4464-96E7-073A0AEF2262}" srcOrd="1" destOrd="0" parTransId="{CDF74D20-8239-4C1E-BD49-2C4DA6559EBC}" sibTransId="{22C1F17E-B756-4F9B-98E6-6EDA5BE371B0}"/>
    <dgm:cxn modelId="{5133DEC1-84AD-4FA3-AD6F-6F6712C836AE}" type="presOf" srcId="{22C1F17E-B756-4F9B-98E6-6EDA5BE371B0}" destId="{6CB60EEC-8469-4163-810E-5779969C83FE}" srcOrd="0" destOrd="0" presId="urn:microsoft.com/office/officeart/2016/7/layout/BasicLinearProcessNumbered"/>
    <dgm:cxn modelId="{235F13DC-874F-4D91-AFDF-4154DD0845E2}" srcId="{1534BFC2-C4AF-425D-BDD4-9152DA8F5120}" destId="{1969678D-B81D-4D9D-8533-62B12D2B5B51}" srcOrd="0" destOrd="0" parTransId="{D5713462-A354-455D-83D8-398437901763}" sibTransId="{84818D1B-6528-41C9-A8BD-B1DBC8E5E9D8}"/>
    <dgm:cxn modelId="{0CB25BEF-580C-4402-BA04-C3D30282C3B7}" type="presOf" srcId="{1969678D-B81D-4D9D-8533-62B12D2B5B51}" destId="{2DD87927-D800-4BDD-9C6F-9F8F3AFB469A}" srcOrd="0" destOrd="0" presId="urn:microsoft.com/office/officeart/2016/7/layout/BasicLinearProcessNumbered"/>
    <dgm:cxn modelId="{DA3BA2B1-C8BC-469C-BC4C-AF8B67E62EA0}" type="presParOf" srcId="{740A195F-2448-43A2-A279-0A0BA17E149E}" destId="{D339D03A-7199-48E9-B121-B5553D765F0E}" srcOrd="0" destOrd="0" presId="urn:microsoft.com/office/officeart/2016/7/layout/BasicLinearProcessNumbered"/>
    <dgm:cxn modelId="{075ED94D-218B-4A4B-BAB8-F66EF57606D6}" type="presParOf" srcId="{D339D03A-7199-48E9-B121-B5553D765F0E}" destId="{2DD87927-D800-4BDD-9C6F-9F8F3AFB469A}" srcOrd="0" destOrd="0" presId="urn:microsoft.com/office/officeart/2016/7/layout/BasicLinearProcessNumbered"/>
    <dgm:cxn modelId="{56ABE47B-C225-4A37-837B-E3B6952B28D9}" type="presParOf" srcId="{D339D03A-7199-48E9-B121-B5553D765F0E}" destId="{1021093B-BD5C-40EF-9DFE-A50DA6B54881}" srcOrd="1" destOrd="0" presId="urn:microsoft.com/office/officeart/2016/7/layout/BasicLinearProcessNumbered"/>
    <dgm:cxn modelId="{4822E9EF-C096-4A01-BABC-61DE343ABBEA}" type="presParOf" srcId="{D339D03A-7199-48E9-B121-B5553D765F0E}" destId="{39338149-0C54-4DF0-9F24-B6C47E4572F7}" srcOrd="2" destOrd="0" presId="urn:microsoft.com/office/officeart/2016/7/layout/BasicLinearProcessNumbered"/>
    <dgm:cxn modelId="{A88FCE45-ED31-4AFD-B4B6-A63B75DCCFC1}" type="presParOf" srcId="{D339D03A-7199-48E9-B121-B5553D765F0E}" destId="{9594FE33-1020-4B35-8405-6D1D25F2257A}" srcOrd="3" destOrd="0" presId="urn:microsoft.com/office/officeart/2016/7/layout/BasicLinearProcessNumbered"/>
    <dgm:cxn modelId="{1F0B3C9E-3973-4157-B362-71A4CA5DEAA4}" type="presParOf" srcId="{740A195F-2448-43A2-A279-0A0BA17E149E}" destId="{B68F4D62-386D-4642-BAE0-7159050971BE}" srcOrd="1" destOrd="0" presId="urn:microsoft.com/office/officeart/2016/7/layout/BasicLinearProcessNumbered"/>
    <dgm:cxn modelId="{6486CF8A-A721-4946-9B6F-10B54808585D}" type="presParOf" srcId="{740A195F-2448-43A2-A279-0A0BA17E149E}" destId="{D2CA839E-54F2-4156-8D28-6849F429FABA}" srcOrd="2" destOrd="0" presId="urn:microsoft.com/office/officeart/2016/7/layout/BasicLinearProcessNumbered"/>
    <dgm:cxn modelId="{0BBFCBA7-3E82-4A2F-A34B-1BF7F1600E44}" type="presParOf" srcId="{D2CA839E-54F2-4156-8D28-6849F429FABA}" destId="{5D699786-A23E-41D5-A54E-DD16DD06BA81}" srcOrd="0" destOrd="0" presId="urn:microsoft.com/office/officeart/2016/7/layout/BasicLinearProcessNumbered"/>
    <dgm:cxn modelId="{5898B7B8-4040-4853-9762-2F0AC138C48A}" type="presParOf" srcId="{D2CA839E-54F2-4156-8D28-6849F429FABA}" destId="{6CB60EEC-8469-4163-810E-5779969C83FE}" srcOrd="1" destOrd="0" presId="urn:microsoft.com/office/officeart/2016/7/layout/BasicLinearProcessNumbered"/>
    <dgm:cxn modelId="{38B00553-A0A7-4C38-B58A-3BF0E7E2727C}" type="presParOf" srcId="{D2CA839E-54F2-4156-8D28-6849F429FABA}" destId="{59691B04-2F55-4E5F-A26B-C1EB97116440}" srcOrd="2" destOrd="0" presId="urn:microsoft.com/office/officeart/2016/7/layout/BasicLinearProcessNumbered"/>
    <dgm:cxn modelId="{187482E3-3DB9-40B1-B620-85119D1E3143}" type="presParOf" srcId="{D2CA839E-54F2-4156-8D28-6849F429FABA}" destId="{5A55DE49-9FF2-4FD1-ACAA-875050D4881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4BFC2-C4AF-425D-BDD4-9152DA8F5120}" type="doc">
      <dgm:prSet loTypeId="urn:microsoft.com/office/officeart/2016/7/layout/BasicLinearProcessNumbered" loCatId="process" qsTypeId="urn:microsoft.com/office/officeart/2005/8/quickstyle/simple2" qsCatId="simple" csTypeId="urn:microsoft.com/office/officeart/2005/8/colors/accent5_2" csCatId="accent5" phldr="1"/>
      <dgm:spPr/>
      <dgm:t>
        <a:bodyPr/>
        <a:lstStyle/>
        <a:p>
          <a:endParaRPr lang="en-US"/>
        </a:p>
      </dgm:t>
    </dgm:pt>
    <dgm:pt modelId="{1969678D-B81D-4D9D-8533-62B12D2B5B51}">
      <dgm:prSet/>
      <dgm:spPr/>
      <dgm:t>
        <a:bodyPr/>
        <a:lstStyle/>
        <a:p>
          <a:r>
            <a:rPr lang="en-US" b="1" dirty="0">
              <a:latin typeface="Times New Roman" panose="02020603050405020304" pitchFamily="18" charset="0"/>
              <a:cs typeface="Times New Roman" panose="02020603050405020304" pitchFamily="18" charset="0"/>
            </a:rPr>
            <a:t>Gradient Boosted Tree Regression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RMSE= </a:t>
          </a:r>
          <a:r>
            <a:rPr lang="en-US" b="0" dirty="0">
              <a:latin typeface="Times New Roman" panose="02020603050405020304" pitchFamily="18" charset="0"/>
              <a:cs typeface="Times New Roman" panose="02020603050405020304" pitchFamily="18" charset="0"/>
            </a:rPr>
            <a:t>17023.2912958</a:t>
          </a:r>
        </a:p>
      </dgm:t>
    </dgm:pt>
    <dgm:pt modelId="{D5713462-A354-455D-83D8-398437901763}" type="parTrans" cxnId="{235F13DC-874F-4D91-AFDF-4154DD0845E2}">
      <dgm:prSet/>
      <dgm:spPr/>
      <dgm:t>
        <a:bodyPr/>
        <a:lstStyle/>
        <a:p>
          <a:endParaRPr lang="en-US"/>
        </a:p>
      </dgm:t>
    </dgm:pt>
    <dgm:pt modelId="{84818D1B-6528-41C9-A8BD-B1DBC8E5E9D8}" type="sibTrans" cxnId="{235F13DC-874F-4D91-AFDF-4154DD0845E2}">
      <dgm:prSet phldrT="1" phldr="0"/>
      <dgm:spPr/>
      <dgm:t>
        <a:bodyPr/>
        <a:lstStyle/>
        <a:p>
          <a:r>
            <a:rPr lang="en-US"/>
            <a:t>1</a:t>
          </a:r>
          <a:endParaRPr lang="en-US" dirty="0"/>
        </a:p>
      </dgm:t>
    </dgm:pt>
    <dgm:pt modelId="{A0563D21-5989-4464-96E7-073A0AEF2262}">
      <dgm:prSet/>
      <dgm:spPr/>
      <dgm:t>
        <a:bodyPr/>
        <a:lstStyle/>
        <a:p>
          <a:r>
            <a:rPr lang="en-US" b="1" dirty="0">
              <a:latin typeface="Times New Roman" panose="02020603050405020304" pitchFamily="18" charset="0"/>
              <a:cs typeface="Times New Roman" panose="02020603050405020304" pitchFamily="18" charset="0"/>
            </a:rPr>
            <a:t>Linear Regression:</a:t>
          </a:r>
        </a:p>
        <a:p>
          <a:r>
            <a:rPr lang="en-US" dirty="0">
              <a:latin typeface="Times New Roman" panose="02020603050405020304" pitchFamily="18" charset="0"/>
              <a:cs typeface="Times New Roman" panose="02020603050405020304" pitchFamily="18" charset="0"/>
            </a:rPr>
            <a:t>RMSE= </a:t>
          </a:r>
          <a:r>
            <a:rPr lang="en-US" b="0" dirty="0">
              <a:latin typeface="Times New Roman" panose="02020603050405020304" pitchFamily="18" charset="0"/>
              <a:cs typeface="Times New Roman" panose="02020603050405020304" pitchFamily="18" charset="0"/>
            </a:rPr>
            <a:t>7955.1756615</a:t>
          </a:r>
        </a:p>
      </dgm:t>
    </dgm:pt>
    <dgm:pt modelId="{CDF74D20-8239-4C1E-BD49-2C4DA6559EBC}" type="parTrans" cxnId="{C8D83FBA-9BA8-4A3D-86AE-E3FBF12D95B0}">
      <dgm:prSet/>
      <dgm:spPr/>
      <dgm:t>
        <a:bodyPr/>
        <a:lstStyle/>
        <a:p>
          <a:endParaRPr lang="en-US"/>
        </a:p>
      </dgm:t>
    </dgm:pt>
    <dgm:pt modelId="{22C1F17E-B756-4F9B-98E6-6EDA5BE371B0}" type="sibTrans" cxnId="{C8D83FBA-9BA8-4A3D-86AE-E3FBF12D95B0}">
      <dgm:prSet phldrT="2" phldr="0"/>
      <dgm:spPr/>
      <dgm:t>
        <a:bodyPr/>
        <a:lstStyle/>
        <a:p>
          <a:r>
            <a:rPr lang="en-US"/>
            <a:t>2</a:t>
          </a:r>
        </a:p>
      </dgm:t>
    </dgm:pt>
    <dgm:pt modelId="{740A195F-2448-43A2-A279-0A0BA17E149E}" type="pres">
      <dgm:prSet presAssocID="{1534BFC2-C4AF-425D-BDD4-9152DA8F5120}" presName="Name0" presStyleCnt="0">
        <dgm:presLayoutVars>
          <dgm:animLvl val="lvl"/>
          <dgm:resizeHandles val="exact"/>
        </dgm:presLayoutVars>
      </dgm:prSet>
      <dgm:spPr/>
    </dgm:pt>
    <dgm:pt modelId="{D339D03A-7199-48E9-B121-B5553D765F0E}" type="pres">
      <dgm:prSet presAssocID="{1969678D-B81D-4D9D-8533-62B12D2B5B51}" presName="compositeNode" presStyleCnt="0">
        <dgm:presLayoutVars>
          <dgm:bulletEnabled val="1"/>
        </dgm:presLayoutVars>
      </dgm:prSet>
      <dgm:spPr/>
    </dgm:pt>
    <dgm:pt modelId="{2DD87927-D800-4BDD-9C6F-9F8F3AFB469A}" type="pres">
      <dgm:prSet presAssocID="{1969678D-B81D-4D9D-8533-62B12D2B5B51}" presName="bgRect" presStyleLbl="bgAccFollowNode1" presStyleIdx="0" presStyleCnt="2" custLinFactNeighborX="-26" custLinFactNeighborY="-15112"/>
      <dgm:spPr/>
    </dgm:pt>
    <dgm:pt modelId="{1021093B-BD5C-40EF-9DFE-A50DA6B54881}" type="pres">
      <dgm:prSet presAssocID="{84818D1B-6528-41C9-A8BD-B1DBC8E5E9D8}" presName="sibTransNodeCircle" presStyleLbl="alignNode1" presStyleIdx="0" presStyleCnt="4">
        <dgm:presLayoutVars>
          <dgm:chMax val="0"/>
          <dgm:bulletEnabled/>
        </dgm:presLayoutVars>
      </dgm:prSet>
      <dgm:spPr/>
    </dgm:pt>
    <dgm:pt modelId="{39338149-0C54-4DF0-9F24-B6C47E4572F7}" type="pres">
      <dgm:prSet presAssocID="{1969678D-B81D-4D9D-8533-62B12D2B5B51}" presName="bottomLine" presStyleLbl="alignNode1" presStyleIdx="1" presStyleCnt="4">
        <dgm:presLayoutVars/>
      </dgm:prSet>
      <dgm:spPr/>
    </dgm:pt>
    <dgm:pt modelId="{9594FE33-1020-4B35-8405-6D1D25F2257A}" type="pres">
      <dgm:prSet presAssocID="{1969678D-B81D-4D9D-8533-62B12D2B5B51}" presName="nodeText" presStyleLbl="bgAccFollowNode1" presStyleIdx="0" presStyleCnt="2">
        <dgm:presLayoutVars>
          <dgm:bulletEnabled val="1"/>
        </dgm:presLayoutVars>
      </dgm:prSet>
      <dgm:spPr/>
    </dgm:pt>
    <dgm:pt modelId="{B68F4D62-386D-4642-BAE0-7159050971BE}" type="pres">
      <dgm:prSet presAssocID="{84818D1B-6528-41C9-A8BD-B1DBC8E5E9D8}" presName="sibTrans" presStyleCnt="0"/>
      <dgm:spPr/>
    </dgm:pt>
    <dgm:pt modelId="{D2CA839E-54F2-4156-8D28-6849F429FABA}" type="pres">
      <dgm:prSet presAssocID="{A0563D21-5989-4464-96E7-073A0AEF2262}" presName="compositeNode" presStyleCnt="0">
        <dgm:presLayoutVars>
          <dgm:bulletEnabled val="1"/>
        </dgm:presLayoutVars>
      </dgm:prSet>
      <dgm:spPr/>
    </dgm:pt>
    <dgm:pt modelId="{5D699786-A23E-41D5-A54E-DD16DD06BA81}" type="pres">
      <dgm:prSet presAssocID="{A0563D21-5989-4464-96E7-073A0AEF2262}" presName="bgRect" presStyleLbl="bgAccFollowNode1" presStyleIdx="1" presStyleCnt="2"/>
      <dgm:spPr/>
    </dgm:pt>
    <dgm:pt modelId="{6CB60EEC-8469-4163-810E-5779969C83FE}" type="pres">
      <dgm:prSet presAssocID="{22C1F17E-B756-4F9B-98E6-6EDA5BE371B0}" presName="sibTransNodeCircle" presStyleLbl="alignNode1" presStyleIdx="2" presStyleCnt="4">
        <dgm:presLayoutVars>
          <dgm:chMax val="0"/>
          <dgm:bulletEnabled/>
        </dgm:presLayoutVars>
      </dgm:prSet>
      <dgm:spPr/>
    </dgm:pt>
    <dgm:pt modelId="{59691B04-2F55-4E5F-A26B-C1EB97116440}" type="pres">
      <dgm:prSet presAssocID="{A0563D21-5989-4464-96E7-073A0AEF2262}" presName="bottomLine" presStyleLbl="alignNode1" presStyleIdx="3" presStyleCnt="4">
        <dgm:presLayoutVars/>
      </dgm:prSet>
      <dgm:spPr/>
    </dgm:pt>
    <dgm:pt modelId="{5A55DE49-9FF2-4FD1-ACAA-875050D48817}" type="pres">
      <dgm:prSet presAssocID="{A0563D21-5989-4464-96E7-073A0AEF2262}" presName="nodeText" presStyleLbl="bgAccFollowNode1" presStyleIdx="1" presStyleCnt="2">
        <dgm:presLayoutVars>
          <dgm:bulletEnabled val="1"/>
        </dgm:presLayoutVars>
      </dgm:prSet>
      <dgm:spPr/>
    </dgm:pt>
  </dgm:ptLst>
  <dgm:cxnLst>
    <dgm:cxn modelId="{EC769E27-B06A-4A86-81FF-166CEB0D59BC}" type="presOf" srcId="{1534BFC2-C4AF-425D-BDD4-9152DA8F5120}" destId="{740A195F-2448-43A2-A279-0A0BA17E149E}" srcOrd="0" destOrd="0" presId="urn:microsoft.com/office/officeart/2016/7/layout/BasicLinearProcessNumbered"/>
    <dgm:cxn modelId="{4EDA0F50-7791-4D40-8FC9-0F1C4E682B58}" type="presOf" srcId="{A0563D21-5989-4464-96E7-073A0AEF2262}" destId="{5A55DE49-9FF2-4FD1-ACAA-875050D48817}" srcOrd="1" destOrd="0" presId="urn:microsoft.com/office/officeart/2016/7/layout/BasicLinearProcessNumbered"/>
    <dgm:cxn modelId="{A66FD050-5406-4B10-BA8E-BC9C17F928E1}" type="presOf" srcId="{1969678D-B81D-4D9D-8533-62B12D2B5B51}" destId="{9594FE33-1020-4B35-8405-6D1D25F2257A}" srcOrd="1" destOrd="0" presId="urn:microsoft.com/office/officeart/2016/7/layout/BasicLinearProcessNumbered"/>
    <dgm:cxn modelId="{268B2689-11B8-482D-9CB1-701F045E5F2B}" type="presOf" srcId="{A0563D21-5989-4464-96E7-073A0AEF2262}" destId="{5D699786-A23E-41D5-A54E-DD16DD06BA81}" srcOrd="0" destOrd="0" presId="urn:microsoft.com/office/officeart/2016/7/layout/BasicLinearProcessNumbered"/>
    <dgm:cxn modelId="{15F63BB0-D8CB-4663-97E3-B8C40D9AC06B}" type="presOf" srcId="{84818D1B-6528-41C9-A8BD-B1DBC8E5E9D8}" destId="{1021093B-BD5C-40EF-9DFE-A50DA6B54881}" srcOrd="0" destOrd="0" presId="urn:microsoft.com/office/officeart/2016/7/layout/BasicLinearProcessNumbered"/>
    <dgm:cxn modelId="{C8D83FBA-9BA8-4A3D-86AE-E3FBF12D95B0}" srcId="{1534BFC2-C4AF-425D-BDD4-9152DA8F5120}" destId="{A0563D21-5989-4464-96E7-073A0AEF2262}" srcOrd="1" destOrd="0" parTransId="{CDF74D20-8239-4C1E-BD49-2C4DA6559EBC}" sibTransId="{22C1F17E-B756-4F9B-98E6-6EDA5BE371B0}"/>
    <dgm:cxn modelId="{5133DEC1-84AD-4FA3-AD6F-6F6712C836AE}" type="presOf" srcId="{22C1F17E-B756-4F9B-98E6-6EDA5BE371B0}" destId="{6CB60EEC-8469-4163-810E-5779969C83FE}" srcOrd="0" destOrd="0" presId="urn:microsoft.com/office/officeart/2016/7/layout/BasicLinearProcessNumbered"/>
    <dgm:cxn modelId="{235F13DC-874F-4D91-AFDF-4154DD0845E2}" srcId="{1534BFC2-C4AF-425D-BDD4-9152DA8F5120}" destId="{1969678D-B81D-4D9D-8533-62B12D2B5B51}" srcOrd="0" destOrd="0" parTransId="{D5713462-A354-455D-83D8-398437901763}" sibTransId="{84818D1B-6528-41C9-A8BD-B1DBC8E5E9D8}"/>
    <dgm:cxn modelId="{0CB25BEF-580C-4402-BA04-C3D30282C3B7}" type="presOf" srcId="{1969678D-B81D-4D9D-8533-62B12D2B5B51}" destId="{2DD87927-D800-4BDD-9C6F-9F8F3AFB469A}" srcOrd="0" destOrd="0" presId="urn:microsoft.com/office/officeart/2016/7/layout/BasicLinearProcessNumbered"/>
    <dgm:cxn modelId="{DA3BA2B1-C8BC-469C-BC4C-AF8B67E62EA0}" type="presParOf" srcId="{740A195F-2448-43A2-A279-0A0BA17E149E}" destId="{D339D03A-7199-48E9-B121-B5553D765F0E}" srcOrd="0" destOrd="0" presId="urn:microsoft.com/office/officeart/2016/7/layout/BasicLinearProcessNumbered"/>
    <dgm:cxn modelId="{075ED94D-218B-4A4B-BAB8-F66EF57606D6}" type="presParOf" srcId="{D339D03A-7199-48E9-B121-B5553D765F0E}" destId="{2DD87927-D800-4BDD-9C6F-9F8F3AFB469A}" srcOrd="0" destOrd="0" presId="urn:microsoft.com/office/officeart/2016/7/layout/BasicLinearProcessNumbered"/>
    <dgm:cxn modelId="{56ABE47B-C225-4A37-837B-E3B6952B28D9}" type="presParOf" srcId="{D339D03A-7199-48E9-B121-B5553D765F0E}" destId="{1021093B-BD5C-40EF-9DFE-A50DA6B54881}" srcOrd="1" destOrd="0" presId="urn:microsoft.com/office/officeart/2016/7/layout/BasicLinearProcessNumbered"/>
    <dgm:cxn modelId="{4822E9EF-C096-4A01-BABC-61DE343ABBEA}" type="presParOf" srcId="{D339D03A-7199-48E9-B121-B5553D765F0E}" destId="{39338149-0C54-4DF0-9F24-B6C47E4572F7}" srcOrd="2" destOrd="0" presId="urn:microsoft.com/office/officeart/2016/7/layout/BasicLinearProcessNumbered"/>
    <dgm:cxn modelId="{A88FCE45-ED31-4AFD-B4B6-A63B75DCCFC1}" type="presParOf" srcId="{D339D03A-7199-48E9-B121-B5553D765F0E}" destId="{9594FE33-1020-4B35-8405-6D1D25F2257A}" srcOrd="3" destOrd="0" presId="urn:microsoft.com/office/officeart/2016/7/layout/BasicLinearProcessNumbered"/>
    <dgm:cxn modelId="{1F0B3C9E-3973-4157-B362-71A4CA5DEAA4}" type="presParOf" srcId="{740A195F-2448-43A2-A279-0A0BA17E149E}" destId="{B68F4D62-386D-4642-BAE0-7159050971BE}" srcOrd="1" destOrd="0" presId="urn:microsoft.com/office/officeart/2016/7/layout/BasicLinearProcessNumbered"/>
    <dgm:cxn modelId="{6486CF8A-A721-4946-9B6F-10B54808585D}" type="presParOf" srcId="{740A195F-2448-43A2-A279-0A0BA17E149E}" destId="{D2CA839E-54F2-4156-8D28-6849F429FABA}" srcOrd="2" destOrd="0" presId="urn:microsoft.com/office/officeart/2016/7/layout/BasicLinearProcessNumbered"/>
    <dgm:cxn modelId="{0BBFCBA7-3E82-4A2F-A34B-1BF7F1600E44}" type="presParOf" srcId="{D2CA839E-54F2-4156-8D28-6849F429FABA}" destId="{5D699786-A23E-41D5-A54E-DD16DD06BA81}" srcOrd="0" destOrd="0" presId="urn:microsoft.com/office/officeart/2016/7/layout/BasicLinearProcessNumbered"/>
    <dgm:cxn modelId="{5898B7B8-4040-4853-9762-2F0AC138C48A}" type="presParOf" srcId="{D2CA839E-54F2-4156-8D28-6849F429FABA}" destId="{6CB60EEC-8469-4163-810E-5779969C83FE}" srcOrd="1" destOrd="0" presId="urn:microsoft.com/office/officeart/2016/7/layout/BasicLinearProcessNumbered"/>
    <dgm:cxn modelId="{38B00553-A0A7-4C38-B58A-3BF0E7E2727C}" type="presParOf" srcId="{D2CA839E-54F2-4156-8D28-6849F429FABA}" destId="{59691B04-2F55-4E5F-A26B-C1EB97116440}" srcOrd="2" destOrd="0" presId="urn:microsoft.com/office/officeart/2016/7/layout/BasicLinearProcessNumbered"/>
    <dgm:cxn modelId="{187482E3-3DB9-40B1-B620-85119D1E3143}" type="presParOf" srcId="{D2CA839E-54F2-4156-8D28-6849F429FABA}" destId="{5A55DE49-9FF2-4FD1-ACAA-875050D4881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2EB36-B1A4-4ACA-AC80-09AFC3D42CC6}">
      <dsp:nvSpPr>
        <dsp:cNvPr id="0" name=""/>
        <dsp:cNvSpPr/>
      </dsp:nvSpPr>
      <dsp:spPr>
        <a:xfrm>
          <a:off x="0" y="791"/>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0A7CF10-EF86-43EE-BE99-0BF12FC02C84}">
      <dsp:nvSpPr>
        <dsp:cNvPr id="0" name=""/>
        <dsp:cNvSpPr/>
      </dsp:nvSpPr>
      <dsp:spPr>
        <a:xfrm>
          <a:off x="0" y="791"/>
          <a:ext cx="6506304" cy="1084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b="1" kern="1200" baseline="0" dirty="0">
              <a:latin typeface="Times New Roman" panose="02020603050405020304" pitchFamily="18" charset="0"/>
              <a:cs typeface="Times New Roman" panose="02020603050405020304" pitchFamily="18" charset="0"/>
            </a:rPr>
            <a:t>Dataset Name –Job Application filings</a:t>
          </a:r>
          <a:endParaRPr lang="en-US" sz="2800" b="0" kern="1200" dirty="0">
            <a:latin typeface="Times New Roman" panose="02020603050405020304" pitchFamily="18" charset="0"/>
            <a:cs typeface="Times New Roman" panose="02020603050405020304" pitchFamily="18" charset="0"/>
          </a:endParaRPr>
        </a:p>
      </dsp:txBody>
      <dsp:txXfrm>
        <a:off x="0" y="791"/>
        <a:ext cx="6506304" cy="1084893"/>
      </dsp:txXfrm>
    </dsp:sp>
    <dsp:sp modelId="{57E61444-EE32-461F-9CB7-44FB1D795E6D}">
      <dsp:nvSpPr>
        <dsp:cNvPr id="0" name=""/>
        <dsp:cNvSpPr/>
      </dsp:nvSpPr>
      <dsp:spPr>
        <a:xfrm>
          <a:off x="0" y="1085685"/>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E98E3C1-A54F-4BCE-91F5-AF60B28B4991}">
      <dsp:nvSpPr>
        <dsp:cNvPr id="0" name=""/>
        <dsp:cNvSpPr/>
      </dsp:nvSpPr>
      <dsp:spPr>
        <a:xfrm>
          <a:off x="0" y="1085685"/>
          <a:ext cx="6506304" cy="115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dirty="0">
              <a:latin typeface="Times New Roman" panose="02020603050405020304" pitchFamily="18" charset="0"/>
              <a:cs typeface="Times New Roman" panose="02020603050405020304" pitchFamily="18" charset="0"/>
            </a:rPr>
            <a:t>Dataset Format – </a:t>
          </a:r>
          <a:r>
            <a:rPr lang="en-US" sz="2800" b="0" kern="1200" baseline="0" dirty="0">
              <a:latin typeface="Times New Roman" panose="02020603050405020304" pitchFamily="18" charset="0"/>
              <a:cs typeface="Times New Roman" panose="02020603050405020304" pitchFamily="18" charset="0"/>
            </a:rPr>
            <a:t>Comma Separated Values (CSV)</a:t>
          </a:r>
          <a:endParaRPr lang="en-US" sz="2800" kern="1200" dirty="0">
            <a:latin typeface="Times New Roman" panose="02020603050405020304" pitchFamily="18" charset="0"/>
            <a:cs typeface="Times New Roman" panose="02020603050405020304" pitchFamily="18" charset="0"/>
          </a:endParaRPr>
        </a:p>
      </dsp:txBody>
      <dsp:txXfrm>
        <a:off x="0" y="1085685"/>
        <a:ext cx="6506304" cy="1159115"/>
      </dsp:txXfrm>
    </dsp:sp>
    <dsp:sp modelId="{02889F16-FE68-4A4B-A06E-40A1DA01AC34}">
      <dsp:nvSpPr>
        <dsp:cNvPr id="0" name=""/>
        <dsp:cNvSpPr/>
      </dsp:nvSpPr>
      <dsp:spPr>
        <a:xfrm>
          <a:off x="0" y="2244801"/>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E5E2C24-2CFE-48EB-8CF5-7830D1321CAB}">
      <dsp:nvSpPr>
        <dsp:cNvPr id="0" name=""/>
        <dsp:cNvSpPr/>
      </dsp:nvSpPr>
      <dsp:spPr>
        <a:xfrm>
          <a:off x="0" y="2273143"/>
          <a:ext cx="6506304" cy="111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Dataset Size – </a:t>
          </a:r>
          <a:r>
            <a:rPr lang="en-US" sz="2800" b="0" kern="1200" dirty="0">
              <a:latin typeface="Times New Roman" panose="02020603050405020304" pitchFamily="18" charset="0"/>
              <a:cs typeface="Times New Roman" panose="02020603050405020304" pitchFamily="18" charset="0"/>
            </a:rPr>
            <a:t>2.7 GB</a:t>
          </a:r>
        </a:p>
      </dsp:txBody>
      <dsp:txXfrm>
        <a:off x="0" y="2273143"/>
        <a:ext cx="6506304" cy="1117996"/>
      </dsp:txXfrm>
    </dsp:sp>
    <dsp:sp modelId="{5301C34A-1E72-4E64-98FB-BBAA9F7AE95F}">
      <dsp:nvSpPr>
        <dsp:cNvPr id="0" name=""/>
        <dsp:cNvSpPr/>
      </dsp:nvSpPr>
      <dsp:spPr>
        <a:xfrm>
          <a:off x="0" y="3362798"/>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F6DB43D-9595-4E3B-8A5F-E9D164BD2863}">
      <dsp:nvSpPr>
        <dsp:cNvPr id="0" name=""/>
        <dsp:cNvSpPr/>
      </dsp:nvSpPr>
      <dsp:spPr>
        <a:xfrm>
          <a:off x="0" y="3362798"/>
          <a:ext cx="6506304" cy="221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dirty="0">
              <a:latin typeface="Times New Roman" panose="02020603050405020304" pitchFamily="18" charset="0"/>
              <a:cs typeface="Times New Roman" panose="02020603050405020304" pitchFamily="18" charset="0"/>
            </a:rPr>
            <a:t>Dataset Source - </a:t>
          </a:r>
          <a:r>
            <a:rPr lang="en-IN" sz="2800" b="0" kern="1200" baseline="0" dirty="0">
              <a:latin typeface="Times New Roman" panose="02020603050405020304" pitchFamily="18" charset="0"/>
              <a:cs typeface="Times New Roman" panose="02020603050405020304" pitchFamily="18" charset="0"/>
            </a:rPr>
            <a:t>https://data.cityofnewyork.us/Housing-Development/DOB-Job-Application-Filings/ic3t-wcy2</a:t>
          </a:r>
          <a:endParaRPr lang="en-US" sz="2800" b="0" kern="1200" dirty="0">
            <a:latin typeface="Times New Roman" panose="02020603050405020304" pitchFamily="18" charset="0"/>
            <a:cs typeface="Times New Roman" panose="02020603050405020304" pitchFamily="18" charset="0"/>
          </a:endParaRPr>
        </a:p>
      </dsp:txBody>
      <dsp:txXfrm>
        <a:off x="0" y="3362798"/>
        <a:ext cx="6506304" cy="2214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87927-D800-4BDD-9C6F-9F8F3AFB469A}">
      <dsp:nvSpPr>
        <dsp:cNvPr id="0" name=""/>
        <dsp:cNvSpPr/>
      </dsp:nvSpPr>
      <dsp:spPr>
        <a:xfrm>
          <a:off x="0" y="0"/>
          <a:ext cx="4570883" cy="3613638"/>
        </a:xfrm>
        <a:prstGeom prst="rect">
          <a:avLst/>
        </a:prstGeom>
        <a:solidFill>
          <a:schemeClr val="accent5">
            <a:alpha val="90000"/>
            <a:tint val="40000"/>
            <a:hueOff val="0"/>
            <a:satOff val="0"/>
            <a:lumOff val="0"/>
            <a:alphaOff val="0"/>
          </a:schemeClr>
        </a:solidFill>
        <a:ln w="34925" cap="flat" cmpd="sng" algn="in">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6364" tIns="330200" rIns="356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Boosted Decision Tree Regression </a:t>
          </a:r>
          <a:r>
            <a:rPr lang="en-US" sz="2400" kern="1200" dirty="0">
              <a:latin typeface="Times New Roman" panose="02020603050405020304" pitchFamily="18" charset="0"/>
              <a:cs typeface="Times New Roman" panose="02020603050405020304" pitchFamily="18" charset="0"/>
            </a:rPr>
            <a:t>:</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RMSE= 12436.852182</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COD= 0.914188</a:t>
          </a:r>
        </a:p>
      </dsp:txBody>
      <dsp:txXfrm>
        <a:off x="0" y="1373182"/>
        <a:ext cx="4570883" cy="2168182"/>
      </dsp:txXfrm>
    </dsp:sp>
    <dsp:sp modelId="{1021093B-BD5C-40EF-9DFE-A50DA6B54881}">
      <dsp:nvSpPr>
        <dsp:cNvPr id="0" name=""/>
        <dsp:cNvSpPr/>
      </dsp:nvSpPr>
      <dsp:spPr>
        <a:xfrm>
          <a:off x="1744568" y="361363"/>
          <a:ext cx="1084091" cy="1084091"/>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520" tIns="12700" rIns="845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903329" y="520124"/>
        <a:ext cx="766569" cy="766569"/>
      </dsp:txXfrm>
    </dsp:sp>
    <dsp:sp modelId="{39338149-0C54-4DF0-9F24-B6C47E4572F7}">
      <dsp:nvSpPr>
        <dsp:cNvPr id="0" name=""/>
        <dsp:cNvSpPr/>
      </dsp:nvSpPr>
      <dsp:spPr>
        <a:xfrm>
          <a:off x="1172" y="3613566"/>
          <a:ext cx="4570883"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699786-A23E-41D5-A54E-DD16DD06BA81}">
      <dsp:nvSpPr>
        <dsp:cNvPr id="0" name=""/>
        <dsp:cNvSpPr/>
      </dsp:nvSpPr>
      <dsp:spPr>
        <a:xfrm>
          <a:off x="5029144" y="0"/>
          <a:ext cx="4570883" cy="3613638"/>
        </a:xfrm>
        <a:prstGeom prst="rect">
          <a:avLst/>
        </a:prstGeom>
        <a:solidFill>
          <a:schemeClr val="accent5">
            <a:alpha val="90000"/>
            <a:tint val="40000"/>
            <a:hueOff val="0"/>
            <a:satOff val="0"/>
            <a:lumOff val="0"/>
            <a:alphaOff val="0"/>
          </a:schemeClr>
        </a:solidFill>
        <a:ln w="34925" cap="flat" cmpd="sng" algn="in">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6364" tIns="330200" rIns="356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Linear Regression:</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RMSE= 9961.10068</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COD=  0.944952</a:t>
          </a:r>
        </a:p>
      </dsp:txBody>
      <dsp:txXfrm>
        <a:off x="5029144" y="1373182"/>
        <a:ext cx="4570883" cy="2168182"/>
      </dsp:txXfrm>
    </dsp:sp>
    <dsp:sp modelId="{6CB60EEC-8469-4163-810E-5779969C83FE}">
      <dsp:nvSpPr>
        <dsp:cNvPr id="0" name=""/>
        <dsp:cNvSpPr/>
      </dsp:nvSpPr>
      <dsp:spPr>
        <a:xfrm>
          <a:off x="6772540" y="361363"/>
          <a:ext cx="1084091" cy="1084091"/>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520" tIns="12700" rIns="845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6931301" y="520124"/>
        <a:ext cx="766569" cy="766569"/>
      </dsp:txXfrm>
    </dsp:sp>
    <dsp:sp modelId="{59691B04-2F55-4E5F-A26B-C1EB97116440}">
      <dsp:nvSpPr>
        <dsp:cNvPr id="0" name=""/>
        <dsp:cNvSpPr/>
      </dsp:nvSpPr>
      <dsp:spPr>
        <a:xfrm>
          <a:off x="5029144" y="3613566"/>
          <a:ext cx="4570883"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87927-D800-4BDD-9C6F-9F8F3AFB469A}">
      <dsp:nvSpPr>
        <dsp:cNvPr id="0" name=""/>
        <dsp:cNvSpPr/>
      </dsp:nvSpPr>
      <dsp:spPr>
        <a:xfrm>
          <a:off x="0" y="0"/>
          <a:ext cx="4570883" cy="3613638"/>
        </a:xfrm>
        <a:prstGeom prst="rect">
          <a:avLst/>
        </a:prstGeom>
        <a:solidFill>
          <a:schemeClr val="accent5">
            <a:alpha val="90000"/>
            <a:tint val="40000"/>
            <a:hueOff val="0"/>
            <a:satOff val="0"/>
            <a:lumOff val="0"/>
            <a:alphaOff val="0"/>
          </a:schemeClr>
        </a:solidFill>
        <a:ln w="34925" cap="flat" cmpd="sng" algn="in">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6364" tIns="330200" rIns="356364" bIns="330200" numCol="1" spcCol="1270" anchor="t" anchorCtr="0">
          <a:noAutofit/>
        </a:bodyPr>
        <a:lstStyle/>
        <a:p>
          <a:pPr marL="0" lvl="0" indent="0" algn="l"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Gradient Boosted Tree Regression </a:t>
          </a:r>
          <a:r>
            <a:rPr lang="en-US" sz="2600" kern="1200" dirty="0">
              <a:latin typeface="Times New Roman" panose="02020603050405020304" pitchFamily="18" charset="0"/>
              <a:cs typeface="Times New Roman" panose="02020603050405020304" pitchFamily="18" charset="0"/>
            </a:rPr>
            <a:t>:</a:t>
          </a:r>
        </a:p>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RMSE= </a:t>
          </a:r>
          <a:r>
            <a:rPr lang="en-US" sz="2600" b="0" kern="1200" dirty="0">
              <a:latin typeface="Times New Roman" panose="02020603050405020304" pitchFamily="18" charset="0"/>
              <a:cs typeface="Times New Roman" panose="02020603050405020304" pitchFamily="18" charset="0"/>
            </a:rPr>
            <a:t>17023.2912958</a:t>
          </a:r>
        </a:p>
      </dsp:txBody>
      <dsp:txXfrm>
        <a:off x="0" y="1373182"/>
        <a:ext cx="4570883" cy="2168182"/>
      </dsp:txXfrm>
    </dsp:sp>
    <dsp:sp modelId="{1021093B-BD5C-40EF-9DFE-A50DA6B54881}">
      <dsp:nvSpPr>
        <dsp:cNvPr id="0" name=""/>
        <dsp:cNvSpPr/>
      </dsp:nvSpPr>
      <dsp:spPr>
        <a:xfrm>
          <a:off x="1744568" y="361363"/>
          <a:ext cx="1084091" cy="1084091"/>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520" tIns="12700" rIns="845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903329" y="520124"/>
        <a:ext cx="766569" cy="766569"/>
      </dsp:txXfrm>
    </dsp:sp>
    <dsp:sp modelId="{39338149-0C54-4DF0-9F24-B6C47E4572F7}">
      <dsp:nvSpPr>
        <dsp:cNvPr id="0" name=""/>
        <dsp:cNvSpPr/>
      </dsp:nvSpPr>
      <dsp:spPr>
        <a:xfrm>
          <a:off x="1172" y="3613566"/>
          <a:ext cx="4570883"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699786-A23E-41D5-A54E-DD16DD06BA81}">
      <dsp:nvSpPr>
        <dsp:cNvPr id="0" name=""/>
        <dsp:cNvSpPr/>
      </dsp:nvSpPr>
      <dsp:spPr>
        <a:xfrm>
          <a:off x="5029144" y="0"/>
          <a:ext cx="4570883" cy="3613638"/>
        </a:xfrm>
        <a:prstGeom prst="rect">
          <a:avLst/>
        </a:prstGeom>
        <a:solidFill>
          <a:schemeClr val="accent5">
            <a:alpha val="90000"/>
            <a:tint val="40000"/>
            <a:hueOff val="0"/>
            <a:satOff val="0"/>
            <a:lumOff val="0"/>
            <a:alphaOff val="0"/>
          </a:schemeClr>
        </a:solidFill>
        <a:ln w="34925" cap="flat" cmpd="sng" algn="in">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6364" tIns="330200" rIns="356364" bIns="330200" numCol="1" spcCol="1270" anchor="t" anchorCtr="0">
          <a:noAutofit/>
        </a:bodyPr>
        <a:lstStyle/>
        <a:p>
          <a:pPr marL="0" lvl="0" indent="0" algn="l"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Linear Regression:</a:t>
          </a:r>
        </a:p>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RMSE= </a:t>
          </a:r>
          <a:r>
            <a:rPr lang="en-US" sz="2600" b="0" kern="1200" dirty="0">
              <a:latin typeface="Times New Roman" panose="02020603050405020304" pitchFamily="18" charset="0"/>
              <a:cs typeface="Times New Roman" panose="02020603050405020304" pitchFamily="18" charset="0"/>
            </a:rPr>
            <a:t>7955.1756615</a:t>
          </a:r>
        </a:p>
      </dsp:txBody>
      <dsp:txXfrm>
        <a:off x="5029144" y="1373182"/>
        <a:ext cx="4570883" cy="2168182"/>
      </dsp:txXfrm>
    </dsp:sp>
    <dsp:sp modelId="{6CB60EEC-8469-4163-810E-5779969C83FE}">
      <dsp:nvSpPr>
        <dsp:cNvPr id="0" name=""/>
        <dsp:cNvSpPr/>
      </dsp:nvSpPr>
      <dsp:spPr>
        <a:xfrm>
          <a:off x="6772540" y="361363"/>
          <a:ext cx="1084091" cy="1084091"/>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520" tIns="12700" rIns="845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6931301" y="520124"/>
        <a:ext cx="766569" cy="766569"/>
      </dsp:txXfrm>
    </dsp:sp>
    <dsp:sp modelId="{59691B04-2F55-4E5F-A26B-C1EB97116440}">
      <dsp:nvSpPr>
        <dsp:cNvPr id="0" name=""/>
        <dsp:cNvSpPr/>
      </dsp:nvSpPr>
      <dsp:spPr>
        <a:xfrm>
          <a:off x="5029144" y="3613566"/>
          <a:ext cx="4570883"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3"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Picture 4" descr="A close up of text on a white background&#10;&#10;Description generated with high confidence">
            <a:extLst>
              <a:ext uri="{FF2B5EF4-FFF2-40B4-BE49-F238E27FC236}">
                <a16:creationId xmlns:a16="http://schemas.microsoft.com/office/drawing/2014/main" id="{30FC3F1F-994B-4B23-9A0B-0573A87A4C30}"/>
              </a:ext>
            </a:extLst>
          </p:cNvPr>
          <p:cNvPicPr>
            <a:picLocks noChangeAspect="1"/>
          </p:cNvPicPr>
          <p:nvPr/>
        </p:nvPicPr>
        <p:blipFill rotWithShape="1">
          <a:blip r:embed="rId2">
            <a:extLst/>
          </a:blip>
          <a:srcRect t="22793" b="20947"/>
          <a:stretch/>
        </p:blipFill>
        <p:spPr>
          <a:xfrm>
            <a:off x="1379023" y="1936657"/>
            <a:ext cx="5659222" cy="3183878"/>
          </a:xfrm>
          <a:prstGeom prst="rect">
            <a:avLst/>
          </a:prstGeom>
        </p:spPr>
      </p:pic>
      <p:sp>
        <p:nvSpPr>
          <p:cNvPr id="2" name="Title 1">
            <a:extLst>
              <a:ext uri="{FF2B5EF4-FFF2-40B4-BE49-F238E27FC236}">
                <a16:creationId xmlns:a16="http://schemas.microsoft.com/office/drawing/2014/main" id="{FB2B8255-E5A4-44D5-8240-272A97C6A008}"/>
              </a:ext>
            </a:extLst>
          </p:cNvPr>
          <p:cNvSpPr>
            <a:spLocks noGrp="1"/>
          </p:cNvSpPr>
          <p:nvPr>
            <p:ph type="ctrTitle"/>
          </p:nvPr>
        </p:nvSpPr>
        <p:spPr>
          <a:xfrm>
            <a:off x="8074216" y="278296"/>
            <a:ext cx="3655561" cy="3421194"/>
          </a:xfrm>
        </p:spPr>
        <p:txBody>
          <a:bodyPr>
            <a:normAutofit/>
          </a:bodyPr>
          <a:lstStyle/>
          <a:p>
            <a:pP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Predictive Analysis of salary For Different Job Titles</a:t>
            </a:r>
          </a:p>
        </p:txBody>
      </p:sp>
      <p:sp>
        <p:nvSpPr>
          <p:cNvPr id="3" name="Subtitle 2">
            <a:extLst>
              <a:ext uri="{FF2B5EF4-FFF2-40B4-BE49-F238E27FC236}">
                <a16:creationId xmlns:a16="http://schemas.microsoft.com/office/drawing/2014/main" id="{07C613CA-F09F-41BB-AEBD-6D6A7255CFBA}"/>
              </a:ext>
            </a:extLst>
          </p:cNvPr>
          <p:cNvSpPr>
            <a:spLocks noGrp="1"/>
          </p:cNvSpPr>
          <p:nvPr>
            <p:ph type="subTitle" idx="1"/>
          </p:nvPr>
        </p:nvSpPr>
        <p:spPr>
          <a:xfrm>
            <a:off x="8154186" y="4114800"/>
            <a:ext cx="3495622" cy="2327890"/>
          </a:xfrm>
        </p:spPr>
        <p:txBody>
          <a:bodyPr>
            <a:noAutofit/>
          </a:bodyPr>
          <a:lstStyle/>
          <a:p>
            <a:r>
              <a:rPr lang="en-US" sz="2800" b="1" dirty="0">
                <a:latin typeface="Times New Roman" panose="02020603050405020304" pitchFamily="18" charset="0"/>
                <a:cs typeface="Times New Roman" panose="02020603050405020304" pitchFamily="18" charset="0"/>
              </a:rPr>
              <a:t>GROUP C</a:t>
            </a:r>
          </a:p>
          <a:p>
            <a:r>
              <a:rPr lang="en-US" sz="2800" dirty="0">
                <a:latin typeface="Times New Roman" panose="02020603050405020304" pitchFamily="18" charset="0"/>
                <a:cs typeface="Times New Roman" panose="02020603050405020304" pitchFamily="18" charset="0"/>
              </a:rPr>
              <a:t>Shanmathi Arul Ashwin Karthik</a:t>
            </a:r>
          </a:p>
          <a:p>
            <a:r>
              <a:rPr lang="en-US" sz="2800" dirty="0">
                <a:latin typeface="Times New Roman" panose="02020603050405020304" pitchFamily="18" charset="0"/>
                <a:cs typeface="Times New Roman" panose="02020603050405020304" pitchFamily="18" charset="0"/>
              </a:rPr>
              <a:t>Kaushik Sridharan</a:t>
            </a:r>
          </a:p>
        </p:txBody>
      </p:sp>
      <p:sp>
        <p:nvSpPr>
          <p:cNvPr id="6" name="TextBox 5">
            <a:extLst>
              <a:ext uri="{FF2B5EF4-FFF2-40B4-BE49-F238E27FC236}">
                <a16:creationId xmlns:a16="http://schemas.microsoft.com/office/drawing/2014/main" id="{B13417B5-CE0D-4F12-ADF5-C13EDD53B424}"/>
              </a:ext>
            </a:extLst>
          </p:cNvPr>
          <p:cNvSpPr txBox="1"/>
          <p:nvPr/>
        </p:nvSpPr>
        <p:spPr>
          <a:xfrm flipH="1">
            <a:off x="1547445" y="5307212"/>
            <a:ext cx="511712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Mentor - Dr. Jongwook Woo</a:t>
            </a:r>
          </a:p>
        </p:txBody>
      </p:sp>
      <p:sp>
        <p:nvSpPr>
          <p:cNvPr id="4" name="TextBox 3">
            <a:extLst>
              <a:ext uri="{FF2B5EF4-FFF2-40B4-BE49-F238E27FC236}">
                <a16:creationId xmlns:a16="http://schemas.microsoft.com/office/drawing/2014/main" id="{B6E32747-AAD1-4802-94DB-533F6F745592}"/>
              </a:ext>
            </a:extLst>
          </p:cNvPr>
          <p:cNvSpPr txBox="1"/>
          <p:nvPr/>
        </p:nvSpPr>
        <p:spPr>
          <a:xfrm>
            <a:off x="1364865" y="1936657"/>
            <a:ext cx="2473710" cy="369332"/>
          </a:xfrm>
          <a:prstGeom prst="rect">
            <a:avLst/>
          </a:prstGeom>
          <a:noFill/>
        </p:spPr>
        <p:txBody>
          <a:bodyPr wrap="square" rtlCol="0">
            <a:spAutoFit/>
          </a:bodyPr>
          <a:lstStyle/>
          <a:p>
            <a:r>
              <a:rPr lang="en-US" b="1" dirty="0">
                <a:solidFill>
                  <a:schemeClr val="bg1"/>
                </a:solidFill>
                <a:latin typeface="Gill Sans Nova Ultra Bold" panose="020B0604020202020204" pitchFamily="34" charset="0"/>
              </a:rPr>
              <a:t>NEW YORK CITY</a:t>
            </a:r>
          </a:p>
        </p:txBody>
      </p:sp>
    </p:spTree>
    <p:extLst>
      <p:ext uri="{BB962C8B-B14F-4D97-AF65-F5344CB8AC3E}">
        <p14:creationId xmlns:p14="http://schemas.microsoft.com/office/powerpoint/2010/main" val="423757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ECB5-4F5C-4E4E-83A3-062E38D18518}"/>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Filter Based Feature Selection</a:t>
            </a:r>
          </a:p>
        </p:txBody>
      </p:sp>
      <p:pic>
        <p:nvPicPr>
          <p:cNvPr id="4" name="Content Placeholder 3">
            <a:extLst>
              <a:ext uri="{FF2B5EF4-FFF2-40B4-BE49-F238E27FC236}">
                <a16:creationId xmlns:a16="http://schemas.microsoft.com/office/drawing/2014/main" id="{6584F32C-0CB7-4AB5-A71B-3E0A9CA4C92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889" t="29136" r="36389" b="20658"/>
          <a:stretch/>
        </p:blipFill>
        <p:spPr bwMode="auto">
          <a:xfrm>
            <a:off x="1732086" y="2349500"/>
            <a:ext cx="9240714" cy="408060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093BD56-239B-4600-9C41-6FD928236AF9}"/>
              </a:ext>
            </a:extLst>
          </p:cNvPr>
          <p:cNvSpPr txBox="1"/>
          <p:nvPr/>
        </p:nvSpPr>
        <p:spPr>
          <a:xfrm>
            <a:off x="1732086" y="1718800"/>
            <a:ext cx="773723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These are the best feature that can be used: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64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8DE2-32CC-4B4B-8F4C-5E393670C996}"/>
              </a:ext>
            </a:extLst>
          </p:cNvPr>
          <p:cNvSpPr>
            <a:spLocks noGrp="1"/>
          </p:cNvSpPr>
          <p:nvPr>
            <p:ph type="title"/>
          </p:nvPr>
        </p:nvSpPr>
        <p:spPr>
          <a:xfrm>
            <a:off x="1367797" y="243254"/>
            <a:ext cx="9601200" cy="777206"/>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Boosted Decision Tree Regression Result:</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u="sng" dirty="0">
              <a:effectLst>
                <a:outerShdw blurRad="38100" dist="38100" dir="2700000" algn="tl">
                  <a:srgbClr val="000000">
                    <a:alpha val="43137"/>
                  </a:srgbClr>
                </a:outerShdw>
              </a:effectLst>
            </a:endParaRPr>
          </a:p>
        </p:txBody>
      </p:sp>
      <p:sp>
        <p:nvSpPr>
          <p:cNvPr id="12" name="Content Placeholder 11">
            <a:extLst>
              <a:ext uri="{FF2B5EF4-FFF2-40B4-BE49-F238E27FC236}">
                <a16:creationId xmlns:a16="http://schemas.microsoft.com/office/drawing/2014/main" id="{7B1B04C7-EC6D-4CAD-AA93-A8AD5ADBEC3B}"/>
              </a:ext>
            </a:extLst>
          </p:cNvPr>
          <p:cNvSpPr>
            <a:spLocks noGrp="1"/>
          </p:cNvSpPr>
          <p:nvPr>
            <p:ph sz="half" idx="2"/>
          </p:nvPr>
        </p:nvSpPr>
        <p:spPr>
          <a:xfrm>
            <a:off x="1371600" y="1228298"/>
            <a:ext cx="4443984" cy="5386447"/>
          </a:xfrm>
        </p:spPr>
        <p:txBody>
          <a:bodyPr>
            <a:noAutofit/>
          </a:bodyPr>
          <a:lstStyle/>
          <a:p>
            <a:pPr>
              <a:lnSpc>
                <a:spcPct val="100000"/>
              </a:lnSpc>
              <a:spcBef>
                <a:spcPts val="60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Columns:  </a:t>
            </a:r>
            <a:r>
              <a:rPr lang="en-US" sz="2400" dirty="0">
                <a:latin typeface="Times New Roman" panose="02020603050405020304" pitchFamily="18" charset="0"/>
                <a:cs typeface="Times New Roman" panose="02020603050405020304" pitchFamily="18" charset="0"/>
              </a:rPr>
              <a:t>SalaryRangeTo, </a:t>
            </a:r>
            <a:r>
              <a:rPr lang="en-US" sz="2400" dirty="0" err="1">
                <a:latin typeface="Times New Roman" panose="02020603050405020304" pitchFamily="18" charset="0"/>
                <a:cs typeface="Times New Roman" panose="02020603050405020304" pitchFamily="18" charset="0"/>
              </a:rPr>
              <a:t>JobID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Hrs</a:t>
            </a:r>
            <a:r>
              <a:rPr lang="en-US" sz="2400" dirty="0">
                <a:latin typeface="Times New Roman" panose="02020603050405020304" pitchFamily="18" charset="0"/>
                <a:cs typeface="Times New Roman" panose="02020603050405020304" pitchFamily="18" charset="0"/>
              </a:rPr>
              <a:t>/Shift, Agency Posting Type, Business title , Title code ,Level, Job Category, </a:t>
            </a:r>
            <a:r>
              <a:rPr lang="en-US" sz="2400" dirty="0" err="1">
                <a:latin typeface="Times New Roman" panose="02020603050405020304" pitchFamily="18" charset="0"/>
                <a:cs typeface="Times New Roman" panose="02020603050405020304" pitchFamily="18" charset="0"/>
              </a:rPr>
              <a:t>FullTime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PartTime</a:t>
            </a:r>
            <a:r>
              <a:rPr lang="en-US" sz="2400" dirty="0">
                <a:latin typeface="Times New Roman" panose="02020603050405020304" pitchFamily="18" charset="0"/>
                <a:cs typeface="Times New Roman" panose="02020603050405020304" pitchFamily="18" charset="0"/>
              </a:rPr>
              <a:t> Indicator, Salary Frequency, Work Location</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13" name="Content Placeholder 6">
            <a:extLst>
              <a:ext uri="{FF2B5EF4-FFF2-40B4-BE49-F238E27FC236}">
                <a16:creationId xmlns:a16="http://schemas.microsoft.com/office/drawing/2014/main" id="{F7224FA0-A6C8-4423-9943-0845FCDA87B7}"/>
              </a:ext>
            </a:extLst>
          </p:cNvPr>
          <p:cNvPicPr>
            <a:picLocks noGrp="1"/>
          </p:cNvPicPr>
          <p:nvPr>
            <p:ph sz="quarter" idx="4"/>
          </p:nvPr>
        </p:nvPicPr>
        <p:blipFill rotWithShape="1">
          <a:blip r:embed="rId2">
            <a:extLst>
              <a:ext uri="{28A0092B-C50C-407E-A947-70E740481C1C}">
                <a14:useLocalDpi xmlns:a14="http://schemas.microsoft.com/office/drawing/2010/main" val="0"/>
              </a:ext>
            </a:extLst>
          </a:blip>
          <a:srcRect l="8612" t="21070" r="65926" b="47159"/>
          <a:stretch/>
        </p:blipFill>
        <p:spPr bwMode="auto">
          <a:xfrm>
            <a:off x="6376416" y="1405719"/>
            <a:ext cx="4443984" cy="45992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174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E8D9E8-3D49-4040-9A0A-C359264D7C66}"/>
              </a:ext>
            </a:extLst>
          </p:cNvPr>
          <p:cNvSpPr>
            <a:spLocks noGrp="1"/>
          </p:cNvSpPr>
          <p:nvPr>
            <p:ph type="title"/>
          </p:nvPr>
        </p:nvSpPr>
        <p:spPr>
          <a:xfrm>
            <a:off x="1295400" y="126242"/>
            <a:ext cx="9601200" cy="706271"/>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Regression Result :</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64F54E45-CDE6-4B2F-A254-023CC42B2D0B}"/>
              </a:ext>
            </a:extLst>
          </p:cNvPr>
          <p:cNvSpPr>
            <a:spLocks noGrp="1"/>
          </p:cNvSpPr>
          <p:nvPr>
            <p:ph sz="half" idx="1"/>
          </p:nvPr>
        </p:nvSpPr>
        <p:spPr>
          <a:xfrm>
            <a:off x="1371600" y="1009935"/>
            <a:ext cx="4447786" cy="4857466"/>
          </a:xfrm>
        </p:spPr>
        <p:txBody>
          <a:bodyPr>
            <a:normAutofit/>
          </a:bodyPr>
          <a:lstStyle/>
          <a:p>
            <a:pPr>
              <a:lnSpc>
                <a:spcPct val="120000"/>
              </a:lnSpc>
              <a:spcBef>
                <a:spcPts val="600"/>
              </a:spcBef>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Columns Used : </a:t>
            </a:r>
            <a:r>
              <a:rPr lang="en-US" sz="2600" dirty="0" err="1">
                <a:latin typeface="Times New Roman" panose="02020603050405020304" pitchFamily="18" charset="0"/>
                <a:cs typeface="Times New Roman" panose="02020603050405020304" pitchFamily="18" charset="0"/>
              </a:rPr>
              <a:t>SalaryRangeTo,JobID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Hrs</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Shift,Agency</a:t>
            </a:r>
            <a:r>
              <a:rPr lang="en-US" sz="2600" dirty="0">
                <a:latin typeface="Times New Roman" panose="02020603050405020304" pitchFamily="18" charset="0"/>
                <a:cs typeface="Times New Roman" panose="02020603050405020304" pitchFamily="18" charset="0"/>
              </a:rPr>
              <a:t> Posting Type, Business title , Title code ,</a:t>
            </a:r>
            <a:r>
              <a:rPr lang="en-US" sz="2600" dirty="0" err="1">
                <a:latin typeface="Times New Roman" panose="02020603050405020304" pitchFamily="18" charset="0"/>
                <a:cs typeface="Times New Roman" panose="02020603050405020304" pitchFamily="18" charset="0"/>
              </a:rPr>
              <a:t>Level,Job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Category,FullTime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PartTime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Indicator,Salary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Frequency,Work</a:t>
            </a:r>
            <a:r>
              <a:rPr lang="en-US" sz="2600" dirty="0">
                <a:latin typeface="Times New Roman" panose="02020603050405020304" pitchFamily="18" charset="0"/>
                <a:cs typeface="Times New Roman" panose="02020603050405020304" pitchFamily="18" charset="0"/>
              </a:rPr>
              <a:t> Location</a:t>
            </a:r>
          </a:p>
          <a:p>
            <a:pPr>
              <a:lnSpc>
                <a:spcPct val="120000"/>
              </a:lnSpc>
              <a:spcBef>
                <a:spcPts val="600"/>
              </a:spcBef>
              <a:buFont typeface="Wingdings" panose="05000000000000000000" pitchFamily="2" charset="2"/>
              <a:buChar char="Ø"/>
            </a:pPr>
            <a:endParaRPr lang="en-US" sz="2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pic>
        <p:nvPicPr>
          <p:cNvPr id="11" name="Content Placeholder 10">
            <a:extLst>
              <a:ext uri="{FF2B5EF4-FFF2-40B4-BE49-F238E27FC236}">
                <a16:creationId xmlns:a16="http://schemas.microsoft.com/office/drawing/2014/main" id="{B60FFE8B-A70A-4650-94F9-62812625CD7B}"/>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8611" t="21564" r="62685" b="51605"/>
          <a:stretch/>
        </p:blipFill>
        <p:spPr bwMode="auto">
          <a:xfrm>
            <a:off x="6524625" y="1248508"/>
            <a:ext cx="4448175" cy="44313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22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C4C9-2397-4605-BAC2-B7A323EFF4F8}"/>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Boosted Decision Tree Regression</a:t>
            </a:r>
            <a:endParaRPr lang="en-US" b="1" u="sng"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B015D923-09AA-45D4-819E-86F84E9F30F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3056" t="27655" r="6852" b="23292"/>
          <a:stretch/>
        </p:blipFill>
        <p:spPr bwMode="auto">
          <a:xfrm>
            <a:off x="1371600" y="1978269"/>
            <a:ext cx="9969500" cy="38686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738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38CE-4ED7-49EF-B03B-DF94E6104728}"/>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Regression</a:t>
            </a:r>
          </a:p>
        </p:txBody>
      </p:sp>
      <p:pic>
        <p:nvPicPr>
          <p:cNvPr id="4" name="Content Placeholder 3">
            <a:extLst>
              <a:ext uri="{FF2B5EF4-FFF2-40B4-BE49-F238E27FC236}">
                <a16:creationId xmlns:a16="http://schemas.microsoft.com/office/drawing/2014/main" id="{9984542E-C62E-4076-B604-061B2348161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2685" t="28148" r="6759" b="22963"/>
          <a:stretch/>
        </p:blipFill>
        <p:spPr bwMode="auto">
          <a:xfrm>
            <a:off x="1371600" y="1820008"/>
            <a:ext cx="10083800" cy="38955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50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399C-4529-427C-A69E-32E64E3B57BE}"/>
              </a:ext>
            </a:extLst>
          </p:cNvPr>
          <p:cNvSpPr>
            <a:spLocks noGrp="1"/>
          </p:cNvSpPr>
          <p:nvPr>
            <p:ph type="title"/>
          </p:nvPr>
        </p:nvSpPr>
        <p:spPr>
          <a:xfrm>
            <a:off x="1371600" y="368300"/>
            <a:ext cx="9601200" cy="952500"/>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Azure Result Comparison</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DB7329B5-7EAD-4B55-9ACD-2F59AED0AAB5}"/>
              </a:ext>
            </a:extLst>
          </p:cNvPr>
          <p:cNvGraphicFramePr>
            <a:graphicFrameLocks noGrp="1"/>
          </p:cNvGraphicFramePr>
          <p:nvPr>
            <p:ph idx="1"/>
            <p:extLst>
              <p:ext uri="{D42A27DB-BD31-4B8C-83A1-F6EECF244321}">
                <p14:modId xmlns:p14="http://schemas.microsoft.com/office/powerpoint/2010/main" val="3365211334"/>
              </p:ext>
            </p:extLst>
          </p:nvPr>
        </p:nvGraphicFramePr>
        <p:xfrm>
          <a:off x="1460500" y="1320800"/>
          <a:ext cx="9601200" cy="3613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290C21A-93E8-48DD-AC44-D7DEB3A9262A}"/>
              </a:ext>
            </a:extLst>
          </p:cNvPr>
          <p:cNvSpPr txBox="1"/>
          <p:nvPr/>
        </p:nvSpPr>
        <p:spPr>
          <a:xfrm>
            <a:off x="1574800" y="5225218"/>
            <a:ext cx="9486900" cy="132343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From the above result comparison, we have found that </a:t>
            </a:r>
            <a:r>
              <a:rPr lang="en-IN" sz="2800" b="1" dirty="0">
                <a:solidFill>
                  <a:srgbClr val="0070C0"/>
                </a:solidFill>
                <a:latin typeface="Times New Roman" panose="02020603050405020304" pitchFamily="18" charset="0"/>
                <a:cs typeface="Times New Roman" panose="02020603050405020304" pitchFamily="18" charset="0"/>
              </a:rPr>
              <a:t>Simple Linear Regression </a:t>
            </a:r>
            <a:r>
              <a:rPr lang="en-IN" sz="2400" dirty="0">
                <a:latin typeface="Times New Roman" panose="02020603050405020304" pitchFamily="18" charset="0"/>
                <a:cs typeface="Times New Roman" panose="02020603050405020304" pitchFamily="18" charset="0"/>
              </a:rPr>
              <a:t>is the best method for prediction of salary with the features predicted from this data set</a:t>
            </a:r>
          </a:p>
        </p:txBody>
      </p:sp>
    </p:spTree>
    <p:extLst>
      <p:ext uri="{BB962C8B-B14F-4D97-AF65-F5344CB8AC3E}">
        <p14:creationId xmlns:p14="http://schemas.microsoft.com/office/powerpoint/2010/main" val="164232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7468-DF91-4F22-A3D3-9718C8A92625}"/>
              </a:ext>
            </a:extLst>
          </p:cNvPr>
          <p:cNvSpPr>
            <a:spLocks noGrp="1"/>
          </p:cNvSpPr>
          <p:nvPr>
            <p:ph type="title"/>
          </p:nvPr>
        </p:nvSpPr>
        <p:spPr>
          <a:xfrm>
            <a:off x="1371600" y="685800"/>
            <a:ext cx="9601200" cy="1485900"/>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SparkML process flow</a:t>
            </a:r>
            <a:endParaRPr lang="en-US" b="1" u="sng" dirty="0">
              <a:effectLst>
                <a:outerShdw blurRad="38100" dist="38100" dir="2700000" algn="tl">
                  <a:srgbClr val="000000">
                    <a:alpha val="43137"/>
                  </a:srgbClr>
                </a:outerShdw>
              </a:effectLst>
            </a:endParaRPr>
          </a:p>
        </p:txBody>
      </p:sp>
      <p:grpSp>
        <p:nvGrpSpPr>
          <p:cNvPr id="6" name="Group 5">
            <a:extLst>
              <a:ext uri="{FF2B5EF4-FFF2-40B4-BE49-F238E27FC236}">
                <a16:creationId xmlns:a16="http://schemas.microsoft.com/office/drawing/2014/main" id="{9EE93343-E716-46AE-B2DE-9CA0007DA926}"/>
              </a:ext>
            </a:extLst>
          </p:cNvPr>
          <p:cNvGrpSpPr/>
          <p:nvPr/>
        </p:nvGrpSpPr>
        <p:grpSpPr>
          <a:xfrm>
            <a:off x="1878911" y="1817843"/>
            <a:ext cx="1757120" cy="1054272"/>
            <a:chOff x="422586" y="1743"/>
            <a:chExt cx="1757120" cy="1054272"/>
          </a:xfrm>
        </p:grpSpPr>
        <p:sp>
          <p:nvSpPr>
            <p:cNvPr id="61" name="Rectangle: Rounded Corners 60">
              <a:extLst>
                <a:ext uri="{FF2B5EF4-FFF2-40B4-BE49-F238E27FC236}">
                  <a16:creationId xmlns:a16="http://schemas.microsoft.com/office/drawing/2014/main" id="{A2EF09C5-0E6B-4837-A81C-56C5C5149C18}"/>
                </a:ext>
              </a:extLst>
            </p:cNvPr>
            <p:cNvSpPr/>
            <p:nvPr/>
          </p:nvSpPr>
          <p:spPr>
            <a:xfrm>
              <a:off x="422586"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62" name="Rectangle: Rounded Corners 4">
              <a:extLst>
                <a:ext uri="{FF2B5EF4-FFF2-40B4-BE49-F238E27FC236}">
                  <a16:creationId xmlns:a16="http://schemas.microsoft.com/office/drawing/2014/main" id="{E0F4FBFF-6AF4-4B59-AC50-AB3432269D1E}"/>
                </a:ext>
              </a:extLst>
            </p:cNvPr>
            <p:cNvSpPr txBox="1"/>
            <p:nvPr/>
          </p:nvSpPr>
          <p:spPr>
            <a:xfrm>
              <a:off x="453465"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Load Data</a:t>
              </a:r>
            </a:p>
          </p:txBody>
        </p:sp>
      </p:grpSp>
      <p:grpSp>
        <p:nvGrpSpPr>
          <p:cNvPr id="7" name="Group 6">
            <a:extLst>
              <a:ext uri="{FF2B5EF4-FFF2-40B4-BE49-F238E27FC236}">
                <a16:creationId xmlns:a16="http://schemas.microsoft.com/office/drawing/2014/main" id="{0D6CC755-6D1B-4171-88D5-EAA6F8D38EFE}"/>
              </a:ext>
            </a:extLst>
          </p:cNvPr>
          <p:cNvGrpSpPr/>
          <p:nvPr/>
        </p:nvGrpSpPr>
        <p:grpSpPr>
          <a:xfrm>
            <a:off x="3790658" y="2127096"/>
            <a:ext cx="372509" cy="435765"/>
            <a:chOff x="2334333" y="310996"/>
            <a:chExt cx="372509" cy="435765"/>
          </a:xfrm>
        </p:grpSpPr>
        <p:sp>
          <p:nvSpPr>
            <p:cNvPr id="59" name="Arrow: Right 58">
              <a:extLst>
                <a:ext uri="{FF2B5EF4-FFF2-40B4-BE49-F238E27FC236}">
                  <a16:creationId xmlns:a16="http://schemas.microsoft.com/office/drawing/2014/main" id="{2E735444-70BB-4B8B-9D8D-D529F339D498}"/>
                </a:ext>
              </a:extLst>
            </p:cNvPr>
            <p:cNvSpPr/>
            <p:nvPr/>
          </p:nvSpPr>
          <p:spPr>
            <a:xfrm>
              <a:off x="2334333" y="310996"/>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60" name="Arrow: Right 6">
              <a:extLst>
                <a:ext uri="{FF2B5EF4-FFF2-40B4-BE49-F238E27FC236}">
                  <a16:creationId xmlns:a16="http://schemas.microsoft.com/office/drawing/2014/main" id="{BC1D915A-7E4A-4A1E-A5CA-954CA3D15284}"/>
                </a:ext>
              </a:extLst>
            </p:cNvPr>
            <p:cNvSpPr txBox="1"/>
            <p:nvPr/>
          </p:nvSpPr>
          <p:spPr>
            <a:xfrm>
              <a:off x="2334333" y="398149"/>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626FB61A-C39F-405C-BC82-38E062FD0348}"/>
              </a:ext>
            </a:extLst>
          </p:cNvPr>
          <p:cNvGrpSpPr/>
          <p:nvPr/>
        </p:nvGrpSpPr>
        <p:grpSpPr>
          <a:xfrm>
            <a:off x="4338880" y="1817843"/>
            <a:ext cx="1757120" cy="1054272"/>
            <a:chOff x="2882555" y="1743"/>
            <a:chExt cx="1757120" cy="1054272"/>
          </a:xfrm>
        </p:grpSpPr>
        <p:sp>
          <p:nvSpPr>
            <p:cNvPr id="57" name="Rectangle: Rounded Corners 56">
              <a:extLst>
                <a:ext uri="{FF2B5EF4-FFF2-40B4-BE49-F238E27FC236}">
                  <a16:creationId xmlns:a16="http://schemas.microsoft.com/office/drawing/2014/main" id="{2F382824-D7A0-41CF-9F12-C8FF8FF6AEA9}"/>
                </a:ext>
              </a:extLst>
            </p:cNvPr>
            <p:cNvSpPr/>
            <p:nvPr/>
          </p:nvSpPr>
          <p:spPr>
            <a:xfrm>
              <a:off x="2882555"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58" name="Rectangle: Rounded Corners 8">
              <a:extLst>
                <a:ext uri="{FF2B5EF4-FFF2-40B4-BE49-F238E27FC236}">
                  <a16:creationId xmlns:a16="http://schemas.microsoft.com/office/drawing/2014/main" id="{4FA2BFB9-A214-4DEF-B56F-D6148039F37C}"/>
                </a:ext>
              </a:extLst>
            </p:cNvPr>
            <p:cNvSpPr txBox="1"/>
            <p:nvPr/>
          </p:nvSpPr>
          <p:spPr>
            <a:xfrm>
              <a:off x="2913434"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Import Spark Libraries </a:t>
              </a:r>
            </a:p>
          </p:txBody>
        </p:sp>
      </p:grpSp>
      <p:grpSp>
        <p:nvGrpSpPr>
          <p:cNvPr id="9" name="Group 8">
            <a:extLst>
              <a:ext uri="{FF2B5EF4-FFF2-40B4-BE49-F238E27FC236}">
                <a16:creationId xmlns:a16="http://schemas.microsoft.com/office/drawing/2014/main" id="{9B798EBC-A749-4C40-AE97-BF506BC43A93}"/>
              </a:ext>
            </a:extLst>
          </p:cNvPr>
          <p:cNvGrpSpPr/>
          <p:nvPr/>
        </p:nvGrpSpPr>
        <p:grpSpPr>
          <a:xfrm>
            <a:off x="6250627" y="2127096"/>
            <a:ext cx="372509" cy="435765"/>
            <a:chOff x="4794302" y="310996"/>
            <a:chExt cx="372509" cy="435765"/>
          </a:xfrm>
        </p:grpSpPr>
        <p:sp>
          <p:nvSpPr>
            <p:cNvPr id="55" name="Arrow: Right 54">
              <a:extLst>
                <a:ext uri="{FF2B5EF4-FFF2-40B4-BE49-F238E27FC236}">
                  <a16:creationId xmlns:a16="http://schemas.microsoft.com/office/drawing/2014/main" id="{8E319147-8E14-40A6-832A-B6DA20946DE4}"/>
                </a:ext>
              </a:extLst>
            </p:cNvPr>
            <p:cNvSpPr/>
            <p:nvPr/>
          </p:nvSpPr>
          <p:spPr>
            <a:xfrm>
              <a:off x="4794302" y="310996"/>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56" name="Arrow: Right 10">
              <a:extLst>
                <a:ext uri="{FF2B5EF4-FFF2-40B4-BE49-F238E27FC236}">
                  <a16:creationId xmlns:a16="http://schemas.microsoft.com/office/drawing/2014/main" id="{8089D002-0A25-4016-9B70-C4AA9F45B10E}"/>
                </a:ext>
              </a:extLst>
            </p:cNvPr>
            <p:cNvSpPr txBox="1"/>
            <p:nvPr/>
          </p:nvSpPr>
          <p:spPr>
            <a:xfrm>
              <a:off x="4794302" y="398149"/>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0AEA17D3-6494-47ED-8558-E63A087B277F}"/>
              </a:ext>
            </a:extLst>
          </p:cNvPr>
          <p:cNvGrpSpPr/>
          <p:nvPr/>
        </p:nvGrpSpPr>
        <p:grpSpPr>
          <a:xfrm>
            <a:off x="6798849" y="1817843"/>
            <a:ext cx="1757120" cy="1054272"/>
            <a:chOff x="5342524" y="1743"/>
            <a:chExt cx="1757120" cy="1054272"/>
          </a:xfrm>
        </p:grpSpPr>
        <p:sp>
          <p:nvSpPr>
            <p:cNvPr id="53" name="Rectangle: Rounded Corners 52">
              <a:extLst>
                <a:ext uri="{FF2B5EF4-FFF2-40B4-BE49-F238E27FC236}">
                  <a16:creationId xmlns:a16="http://schemas.microsoft.com/office/drawing/2014/main" id="{E1EE9A25-03E2-46A8-A410-5CF5E8DA707D}"/>
                </a:ext>
              </a:extLst>
            </p:cNvPr>
            <p:cNvSpPr/>
            <p:nvPr/>
          </p:nvSpPr>
          <p:spPr>
            <a:xfrm>
              <a:off x="5342524"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54" name="Rectangle: Rounded Corners 12">
              <a:extLst>
                <a:ext uri="{FF2B5EF4-FFF2-40B4-BE49-F238E27FC236}">
                  <a16:creationId xmlns:a16="http://schemas.microsoft.com/office/drawing/2014/main" id="{C9100EB8-DDEB-43C5-899C-C3D7D2BA0C5D}"/>
                </a:ext>
              </a:extLst>
            </p:cNvPr>
            <p:cNvSpPr txBox="1"/>
            <p:nvPr/>
          </p:nvSpPr>
          <p:spPr>
            <a:xfrm>
              <a:off x="5373403"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Feature Extraction</a:t>
              </a:r>
            </a:p>
          </p:txBody>
        </p:sp>
      </p:grpSp>
      <p:grpSp>
        <p:nvGrpSpPr>
          <p:cNvPr id="11" name="Group 10">
            <a:extLst>
              <a:ext uri="{FF2B5EF4-FFF2-40B4-BE49-F238E27FC236}">
                <a16:creationId xmlns:a16="http://schemas.microsoft.com/office/drawing/2014/main" id="{3AD7B11C-EEC3-4272-8D27-DCC1FF1220DE}"/>
              </a:ext>
            </a:extLst>
          </p:cNvPr>
          <p:cNvGrpSpPr/>
          <p:nvPr/>
        </p:nvGrpSpPr>
        <p:grpSpPr>
          <a:xfrm>
            <a:off x="8710596" y="2127096"/>
            <a:ext cx="372509" cy="435765"/>
            <a:chOff x="7254271" y="310996"/>
            <a:chExt cx="372509" cy="435765"/>
          </a:xfrm>
        </p:grpSpPr>
        <p:sp>
          <p:nvSpPr>
            <p:cNvPr id="51" name="Arrow: Right 50">
              <a:extLst>
                <a:ext uri="{FF2B5EF4-FFF2-40B4-BE49-F238E27FC236}">
                  <a16:creationId xmlns:a16="http://schemas.microsoft.com/office/drawing/2014/main" id="{F2AA1532-8C68-44F6-9286-7BC645D71403}"/>
                </a:ext>
              </a:extLst>
            </p:cNvPr>
            <p:cNvSpPr/>
            <p:nvPr/>
          </p:nvSpPr>
          <p:spPr>
            <a:xfrm>
              <a:off x="7254271" y="310996"/>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52" name="Arrow: Right 14">
              <a:extLst>
                <a:ext uri="{FF2B5EF4-FFF2-40B4-BE49-F238E27FC236}">
                  <a16:creationId xmlns:a16="http://schemas.microsoft.com/office/drawing/2014/main" id="{A668E6E8-9762-4F2F-A4BD-A9CF4FF92B68}"/>
                </a:ext>
              </a:extLst>
            </p:cNvPr>
            <p:cNvSpPr txBox="1"/>
            <p:nvPr/>
          </p:nvSpPr>
          <p:spPr>
            <a:xfrm>
              <a:off x="7254271" y="398149"/>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0B1EAA82-2675-45F1-9C9E-97BB122FA6DA}"/>
              </a:ext>
            </a:extLst>
          </p:cNvPr>
          <p:cNvGrpSpPr/>
          <p:nvPr/>
        </p:nvGrpSpPr>
        <p:grpSpPr>
          <a:xfrm>
            <a:off x="9303537" y="1819380"/>
            <a:ext cx="1757120" cy="1054272"/>
            <a:chOff x="7847212" y="3280"/>
            <a:chExt cx="1757120" cy="1054272"/>
          </a:xfrm>
        </p:grpSpPr>
        <p:sp>
          <p:nvSpPr>
            <p:cNvPr id="45" name="Rectangle: Rounded Corners 44">
              <a:extLst>
                <a:ext uri="{FF2B5EF4-FFF2-40B4-BE49-F238E27FC236}">
                  <a16:creationId xmlns:a16="http://schemas.microsoft.com/office/drawing/2014/main" id="{9AA8FFA4-FA26-4E7B-94DA-2CF102C568ED}"/>
                </a:ext>
              </a:extLst>
            </p:cNvPr>
            <p:cNvSpPr/>
            <p:nvPr/>
          </p:nvSpPr>
          <p:spPr>
            <a:xfrm>
              <a:off x="7847212" y="3280"/>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46" name="Rectangle: Rounded Corners 20">
              <a:extLst>
                <a:ext uri="{FF2B5EF4-FFF2-40B4-BE49-F238E27FC236}">
                  <a16:creationId xmlns:a16="http://schemas.microsoft.com/office/drawing/2014/main" id="{D521EC1F-AEC6-48D4-9DC4-DF8F9B770048}"/>
                </a:ext>
              </a:extLst>
            </p:cNvPr>
            <p:cNvSpPr txBox="1"/>
            <p:nvPr/>
          </p:nvSpPr>
          <p:spPr>
            <a:xfrm>
              <a:off x="7851992" y="59995"/>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Split Data</a:t>
              </a:r>
            </a:p>
          </p:txBody>
        </p:sp>
      </p:grpSp>
      <p:grpSp>
        <p:nvGrpSpPr>
          <p:cNvPr id="15" name="Group 14">
            <a:extLst>
              <a:ext uri="{FF2B5EF4-FFF2-40B4-BE49-F238E27FC236}">
                <a16:creationId xmlns:a16="http://schemas.microsoft.com/office/drawing/2014/main" id="{C7E281E1-FA1D-4AFD-B249-48F80516FE62}"/>
              </a:ext>
            </a:extLst>
          </p:cNvPr>
          <p:cNvGrpSpPr/>
          <p:nvPr/>
        </p:nvGrpSpPr>
        <p:grpSpPr>
          <a:xfrm>
            <a:off x="8710596" y="3884217"/>
            <a:ext cx="372509" cy="435765"/>
            <a:chOff x="7275356" y="2068117"/>
            <a:chExt cx="372509" cy="435765"/>
          </a:xfrm>
        </p:grpSpPr>
        <p:sp>
          <p:nvSpPr>
            <p:cNvPr id="43" name="Arrow: Right 42">
              <a:extLst>
                <a:ext uri="{FF2B5EF4-FFF2-40B4-BE49-F238E27FC236}">
                  <a16:creationId xmlns:a16="http://schemas.microsoft.com/office/drawing/2014/main" id="{1A5B4D16-0E68-4AFD-B0E2-E9F9EC94715E}"/>
                </a:ext>
              </a:extLst>
            </p:cNvPr>
            <p:cNvSpPr/>
            <p:nvPr/>
          </p:nvSpPr>
          <p:spPr>
            <a:xfrm rot="10800000">
              <a:off x="7275356" y="206811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44" name="Arrow: Right 22">
              <a:extLst>
                <a:ext uri="{FF2B5EF4-FFF2-40B4-BE49-F238E27FC236}">
                  <a16:creationId xmlns:a16="http://schemas.microsoft.com/office/drawing/2014/main" id="{0CEBE6E4-72F2-4CA1-8E01-B37618A9BAAD}"/>
                </a:ext>
              </a:extLst>
            </p:cNvPr>
            <p:cNvSpPr txBox="1"/>
            <p:nvPr/>
          </p:nvSpPr>
          <p:spPr>
            <a:xfrm rot="21600000">
              <a:off x="7387109" y="215527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88CBF6DC-70D0-45D4-9447-F8665F218A21}"/>
              </a:ext>
            </a:extLst>
          </p:cNvPr>
          <p:cNvGrpSpPr/>
          <p:nvPr/>
        </p:nvGrpSpPr>
        <p:grpSpPr>
          <a:xfrm>
            <a:off x="9358809" y="3572790"/>
            <a:ext cx="1757120" cy="1054272"/>
            <a:chOff x="5342524" y="1758863"/>
            <a:chExt cx="1757120" cy="1054272"/>
          </a:xfrm>
        </p:grpSpPr>
        <p:sp>
          <p:nvSpPr>
            <p:cNvPr id="41" name="Rectangle: Rounded Corners 40">
              <a:extLst>
                <a:ext uri="{FF2B5EF4-FFF2-40B4-BE49-F238E27FC236}">
                  <a16:creationId xmlns:a16="http://schemas.microsoft.com/office/drawing/2014/main" id="{66E8212E-7223-455C-B642-787B101A4035}"/>
                </a:ext>
              </a:extLst>
            </p:cNvPr>
            <p:cNvSpPr/>
            <p:nvPr/>
          </p:nvSpPr>
          <p:spPr>
            <a:xfrm>
              <a:off x="5342524"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42" name="Rectangle: Rounded Corners 24">
              <a:extLst>
                <a:ext uri="{FF2B5EF4-FFF2-40B4-BE49-F238E27FC236}">
                  <a16:creationId xmlns:a16="http://schemas.microsoft.com/office/drawing/2014/main" id="{EA0B5FF5-FE61-42D3-B885-7BAC53EC7ECA}"/>
                </a:ext>
              </a:extLst>
            </p:cNvPr>
            <p:cNvSpPr txBox="1"/>
            <p:nvPr/>
          </p:nvSpPr>
          <p:spPr>
            <a:xfrm>
              <a:off x="5373403"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Algorithm</a:t>
              </a:r>
            </a:p>
          </p:txBody>
        </p:sp>
      </p:grpSp>
      <p:grpSp>
        <p:nvGrpSpPr>
          <p:cNvPr id="17" name="Group 16">
            <a:extLst>
              <a:ext uri="{FF2B5EF4-FFF2-40B4-BE49-F238E27FC236}">
                <a16:creationId xmlns:a16="http://schemas.microsoft.com/office/drawing/2014/main" id="{CD30AB2E-BC7F-4BAA-A01F-98A0AF062692}"/>
              </a:ext>
            </a:extLst>
          </p:cNvPr>
          <p:cNvGrpSpPr/>
          <p:nvPr/>
        </p:nvGrpSpPr>
        <p:grpSpPr>
          <a:xfrm>
            <a:off x="6271712" y="3884217"/>
            <a:ext cx="372509" cy="435765"/>
            <a:chOff x="4815387" y="2068117"/>
            <a:chExt cx="372509" cy="435765"/>
          </a:xfrm>
        </p:grpSpPr>
        <p:sp>
          <p:nvSpPr>
            <p:cNvPr id="39" name="Arrow: Right 38">
              <a:extLst>
                <a:ext uri="{FF2B5EF4-FFF2-40B4-BE49-F238E27FC236}">
                  <a16:creationId xmlns:a16="http://schemas.microsoft.com/office/drawing/2014/main" id="{0A5B5C86-AE15-4A60-AE96-A86DF933C256}"/>
                </a:ext>
              </a:extLst>
            </p:cNvPr>
            <p:cNvSpPr/>
            <p:nvPr/>
          </p:nvSpPr>
          <p:spPr>
            <a:xfrm rot="10800000">
              <a:off x="4815387" y="206811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40" name="Arrow: Right 26">
              <a:extLst>
                <a:ext uri="{FF2B5EF4-FFF2-40B4-BE49-F238E27FC236}">
                  <a16:creationId xmlns:a16="http://schemas.microsoft.com/office/drawing/2014/main" id="{5447FB37-E575-4D43-9A7F-F23996FB79E8}"/>
                </a:ext>
              </a:extLst>
            </p:cNvPr>
            <p:cNvSpPr txBox="1"/>
            <p:nvPr/>
          </p:nvSpPr>
          <p:spPr>
            <a:xfrm rot="21600000">
              <a:off x="4927140" y="215527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8A2B6A3C-1B2F-4A18-908F-820F0F5443F8}"/>
              </a:ext>
            </a:extLst>
          </p:cNvPr>
          <p:cNvGrpSpPr/>
          <p:nvPr/>
        </p:nvGrpSpPr>
        <p:grpSpPr>
          <a:xfrm>
            <a:off x="6845063" y="3603669"/>
            <a:ext cx="1757120" cy="1054272"/>
            <a:chOff x="2882555" y="1758863"/>
            <a:chExt cx="1757120" cy="1054272"/>
          </a:xfrm>
        </p:grpSpPr>
        <p:sp>
          <p:nvSpPr>
            <p:cNvPr id="37" name="Rectangle: Rounded Corners 36">
              <a:extLst>
                <a:ext uri="{FF2B5EF4-FFF2-40B4-BE49-F238E27FC236}">
                  <a16:creationId xmlns:a16="http://schemas.microsoft.com/office/drawing/2014/main" id="{B36D5F91-A2CE-47B1-9AA6-0D5A67918F83}"/>
                </a:ext>
              </a:extLst>
            </p:cNvPr>
            <p:cNvSpPr/>
            <p:nvPr/>
          </p:nvSpPr>
          <p:spPr>
            <a:xfrm>
              <a:off x="2882555"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txBody>
            <a:bodyPr/>
            <a:lstStyle/>
            <a:p>
              <a:endParaRPr lang="en-US" dirty="0"/>
            </a:p>
          </p:txBody>
        </p:sp>
        <p:sp>
          <p:nvSpPr>
            <p:cNvPr id="38" name="Rectangle: Rounded Corners 28">
              <a:extLst>
                <a:ext uri="{FF2B5EF4-FFF2-40B4-BE49-F238E27FC236}">
                  <a16:creationId xmlns:a16="http://schemas.microsoft.com/office/drawing/2014/main" id="{9115B1AC-3982-461E-A113-1EFD1898A058}"/>
                </a:ext>
              </a:extLst>
            </p:cNvPr>
            <p:cNvSpPr txBox="1"/>
            <p:nvPr/>
          </p:nvSpPr>
          <p:spPr>
            <a:xfrm>
              <a:off x="2913434"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Cross Validator</a:t>
              </a:r>
            </a:p>
          </p:txBody>
        </p:sp>
      </p:grpSp>
      <p:grpSp>
        <p:nvGrpSpPr>
          <p:cNvPr id="19" name="Group 18">
            <a:extLst>
              <a:ext uri="{FF2B5EF4-FFF2-40B4-BE49-F238E27FC236}">
                <a16:creationId xmlns:a16="http://schemas.microsoft.com/office/drawing/2014/main" id="{7C28AA7F-6A71-45B8-BF50-A98EFAE24F52}"/>
              </a:ext>
            </a:extLst>
          </p:cNvPr>
          <p:cNvGrpSpPr/>
          <p:nvPr/>
        </p:nvGrpSpPr>
        <p:grpSpPr>
          <a:xfrm>
            <a:off x="3811744" y="3884217"/>
            <a:ext cx="372509" cy="435765"/>
            <a:chOff x="2355419" y="2068117"/>
            <a:chExt cx="372509" cy="435765"/>
          </a:xfrm>
        </p:grpSpPr>
        <p:sp>
          <p:nvSpPr>
            <p:cNvPr id="35" name="Arrow: Right 34">
              <a:extLst>
                <a:ext uri="{FF2B5EF4-FFF2-40B4-BE49-F238E27FC236}">
                  <a16:creationId xmlns:a16="http://schemas.microsoft.com/office/drawing/2014/main" id="{C1363399-6144-45CA-8A72-21289705CCC1}"/>
                </a:ext>
              </a:extLst>
            </p:cNvPr>
            <p:cNvSpPr/>
            <p:nvPr/>
          </p:nvSpPr>
          <p:spPr>
            <a:xfrm rot="10800000">
              <a:off x="2355419" y="206811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36" name="Arrow: Right 30">
              <a:extLst>
                <a:ext uri="{FF2B5EF4-FFF2-40B4-BE49-F238E27FC236}">
                  <a16:creationId xmlns:a16="http://schemas.microsoft.com/office/drawing/2014/main" id="{C60C91CA-864B-4317-8033-135CF44A6B91}"/>
                </a:ext>
              </a:extLst>
            </p:cNvPr>
            <p:cNvSpPr txBox="1"/>
            <p:nvPr/>
          </p:nvSpPr>
          <p:spPr>
            <a:xfrm rot="21600000">
              <a:off x="2467172" y="215527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F81FB84B-B850-435E-8902-DEFDB6849961}"/>
              </a:ext>
            </a:extLst>
          </p:cNvPr>
          <p:cNvGrpSpPr/>
          <p:nvPr/>
        </p:nvGrpSpPr>
        <p:grpSpPr>
          <a:xfrm>
            <a:off x="4331317" y="3605842"/>
            <a:ext cx="1757120" cy="1054272"/>
            <a:chOff x="422586" y="1758863"/>
            <a:chExt cx="1757120" cy="1054272"/>
          </a:xfrm>
        </p:grpSpPr>
        <p:sp>
          <p:nvSpPr>
            <p:cNvPr id="33" name="Rectangle: Rounded Corners 32">
              <a:extLst>
                <a:ext uri="{FF2B5EF4-FFF2-40B4-BE49-F238E27FC236}">
                  <a16:creationId xmlns:a16="http://schemas.microsoft.com/office/drawing/2014/main" id="{B9A4480C-E443-4890-86A1-8A8EF87C73C2}"/>
                </a:ext>
              </a:extLst>
            </p:cNvPr>
            <p:cNvSpPr/>
            <p:nvPr/>
          </p:nvSpPr>
          <p:spPr>
            <a:xfrm>
              <a:off x="422586"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34" name="Rectangle: Rounded Corners 32">
              <a:extLst>
                <a:ext uri="{FF2B5EF4-FFF2-40B4-BE49-F238E27FC236}">
                  <a16:creationId xmlns:a16="http://schemas.microsoft.com/office/drawing/2014/main" id="{79881D1E-757E-4AB5-882C-C3B00E7A000C}"/>
                </a:ext>
              </a:extLst>
            </p:cNvPr>
            <p:cNvSpPr txBox="1"/>
            <p:nvPr/>
          </p:nvSpPr>
          <p:spPr>
            <a:xfrm>
              <a:off x="453465"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Fit/Train</a:t>
              </a:r>
            </a:p>
          </p:txBody>
        </p:sp>
      </p:grpSp>
      <p:grpSp>
        <p:nvGrpSpPr>
          <p:cNvPr id="21" name="Group 20">
            <a:extLst>
              <a:ext uri="{FF2B5EF4-FFF2-40B4-BE49-F238E27FC236}">
                <a16:creationId xmlns:a16="http://schemas.microsoft.com/office/drawing/2014/main" id="{620F4D25-4318-4641-9F6B-AC21183CE40D}"/>
              </a:ext>
            </a:extLst>
          </p:cNvPr>
          <p:cNvGrpSpPr/>
          <p:nvPr/>
        </p:nvGrpSpPr>
        <p:grpSpPr>
          <a:xfrm>
            <a:off x="9964214" y="3065903"/>
            <a:ext cx="435765" cy="372509"/>
            <a:chOff x="1083263" y="2967762"/>
            <a:chExt cx="435765" cy="372509"/>
          </a:xfrm>
        </p:grpSpPr>
        <p:sp>
          <p:nvSpPr>
            <p:cNvPr id="31" name="Arrow: Right 30">
              <a:extLst>
                <a:ext uri="{FF2B5EF4-FFF2-40B4-BE49-F238E27FC236}">
                  <a16:creationId xmlns:a16="http://schemas.microsoft.com/office/drawing/2014/main" id="{536E2C2A-4C42-4DBE-8E56-EBAD9EFA77FB}"/>
                </a:ext>
              </a:extLst>
            </p:cNvPr>
            <p:cNvSpPr/>
            <p:nvPr/>
          </p:nvSpPr>
          <p:spPr>
            <a:xfrm rot="5400000">
              <a:off x="1114891" y="2936134"/>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32" name="Arrow: Right 34">
              <a:extLst>
                <a:ext uri="{FF2B5EF4-FFF2-40B4-BE49-F238E27FC236}">
                  <a16:creationId xmlns:a16="http://schemas.microsoft.com/office/drawing/2014/main" id="{59C20612-FC44-41DF-B736-BAF4B83C81D1}"/>
                </a:ext>
              </a:extLst>
            </p:cNvPr>
            <p:cNvSpPr txBox="1"/>
            <p:nvPr/>
          </p:nvSpPr>
          <p:spPr>
            <a:xfrm>
              <a:off x="1170417" y="2967762"/>
              <a:ext cx="261459" cy="260756"/>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56AD729F-736E-4BAF-AFBC-2EC84A31600D}"/>
              </a:ext>
            </a:extLst>
          </p:cNvPr>
          <p:cNvGrpSpPr/>
          <p:nvPr/>
        </p:nvGrpSpPr>
        <p:grpSpPr>
          <a:xfrm>
            <a:off x="1898000" y="3603669"/>
            <a:ext cx="1757120" cy="1054272"/>
            <a:chOff x="422586" y="3515984"/>
            <a:chExt cx="1757120" cy="1054272"/>
          </a:xfrm>
        </p:grpSpPr>
        <p:sp>
          <p:nvSpPr>
            <p:cNvPr id="29" name="Rectangle: Rounded Corners 28">
              <a:extLst>
                <a:ext uri="{FF2B5EF4-FFF2-40B4-BE49-F238E27FC236}">
                  <a16:creationId xmlns:a16="http://schemas.microsoft.com/office/drawing/2014/main" id="{E3062770-D2CE-4A18-93E4-D1D59E6972B7}"/>
                </a:ext>
              </a:extLst>
            </p:cNvPr>
            <p:cNvSpPr/>
            <p:nvPr/>
          </p:nvSpPr>
          <p:spPr>
            <a:xfrm>
              <a:off x="422586" y="3515984"/>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30" name="Rectangle: Rounded Corners 36">
              <a:extLst>
                <a:ext uri="{FF2B5EF4-FFF2-40B4-BE49-F238E27FC236}">
                  <a16:creationId xmlns:a16="http://schemas.microsoft.com/office/drawing/2014/main" id="{48AB0119-0C5E-414E-906C-CE52A7329F61}"/>
                </a:ext>
              </a:extLst>
            </p:cNvPr>
            <p:cNvSpPr txBox="1"/>
            <p:nvPr/>
          </p:nvSpPr>
          <p:spPr>
            <a:xfrm>
              <a:off x="453465" y="3546863"/>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Transform/Test</a:t>
              </a:r>
            </a:p>
          </p:txBody>
        </p:sp>
      </p:grpSp>
      <p:grpSp>
        <p:nvGrpSpPr>
          <p:cNvPr id="23" name="Group 22">
            <a:extLst>
              <a:ext uri="{FF2B5EF4-FFF2-40B4-BE49-F238E27FC236}">
                <a16:creationId xmlns:a16="http://schemas.microsoft.com/office/drawing/2014/main" id="{4A44BA29-F2C4-479B-B71C-028BF4142F90}"/>
              </a:ext>
            </a:extLst>
          </p:cNvPr>
          <p:cNvGrpSpPr/>
          <p:nvPr/>
        </p:nvGrpSpPr>
        <p:grpSpPr>
          <a:xfrm rot="5400000">
            <a:off x="2621184" y="4895910"/>
            <a:ext cx="372509" cy="435765"/>
            <a:chOff x="2334333" y="3825237"/>
            <a:chExt cx="372509" cy="435765"/>
          </a:xfrm>
        </p:grpSpPr>
        <p:sp>
          <p:nvSpPr>
            <p:cNvPr id="27" name="Arrow: Right 26">
              <a:extLst>
                <a:ext uri="{FF2B5EF4-FFF2-40B4-BE49-F238E27FC236}">
                  <a16:creationId xmlns:a16="http://schemas.microsoft.com/office/drawing/2014/main" id="{9D26F81A-EED7-49F9-9B0A-5A27890B36CB}"/>
                </a:ext>
              </a:extLst>
            </p:cNvPr>
            <p:cNvSpPr/>
            <p:nvPr/>
          </p:nvSpPr>
          <p:spPr>
            <a:xfrm>
              <a:off x="2334333" y="382523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28" name="Arrow: Right 38">
              <a:extLst>
                <a:ext uri="{FF2B5EF4-FFF2-40B4-BE49-F238E27FC236}">
                  <a16:creationId xmlns:a16="http://schemas.microsoft.com/office/drawing/2014/main" id="{F29970F0-38DA-42A8-8CC5-E86582ADCD72}"/>
                </a:ext>
              </a:extLst>
            </p:cNvPr>
            <p:cNvSpPr txBox="1"/>
            <p:nvPr/>
          </p:nvSpPr>
          <p:spPr>
            <a:xfrm>
              <a:off x="2334333" y="391239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9380A128-7A21-4862-A524-FF131D9A57A9}"/>
              </a:ext>
            </a:extLst>
          </p:cNvPr>
          <p:cNvGrpSpPr/>
          <p:nvPr/>
        </p:nvGrpSpPr>
        <p:grpSpPr>
          <a:xfrm>
            <a:off x="1928879" y="5449684"/>
            <a:ext cx="1757120" cy="1054272"/>
            <a:chOff x="2882555" y="3515984"/>
            <a:chExt cx="1757120" cy="1054272"/>
          </a:xfrm>
        </p:grpSpPr>
        <p:sp>
          <p:nvSpPr>
            <p:cNvPr id="25" name="Rectangle: Rounded Corners 24">
              <a:extLst>
                <a:ext uri="{FF2B5EF4-FFF2-40B4-BE49-F238E27FC236}">
                  <a16:creationId xmlns:a16="http://schemas.microsoft.com/office/drawing/2014/main" id="{F5189059-7617-476A-80C4-2A75DB9F7B59}"/>
                </a:ext>
              </a:extLst>
            </p:cNvPr>
            <p:cNvSpPr/>
            <p:nvPr/>
          </p:nvSpPr>
          <p:spPr>
            <a:xfrm>
              <a:off x="2882555" y="3515984"/>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26" name="Rectangle: Rounded Corners 40">
              <a:extLst>
                <a:ext uri="{FF2B5EF4-FFF2-40B4-BE49-F238E27FC236}">
                  <a16:creationId xmlns:a16="http://schemas.microsoft.com/office/drawing/2014/main" id="{3354C1F9-AC70-4FAC-9AE7-1901C55C1F56}"/>
                </a:ext>
              </a:extLst>
            </p:cNvPr>
            <p:cNvSpPr txBox="1"/>
            <p:nvPr/>
          </p:nvSpPr>
          <p:spPr>
            <a:xfrm>
              <a:off x="2913434" y="3546863"/>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Evaluator</a:t>
              </a:r>
            </a:p>
          </p:txBody>
        </p:sp>
      </p:grpSp>
    </p:spTree>
    <p:extLst>
      <p:ext uri="{BB962C8B-B14F-4D97-AF65-F5344CB8AC3E}">
        <p14:creationId xmlns:p14="http://schemas.microsoft.com/office/powerpoint/2010/main" val="391008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D837-63B5-4684-9D53-35CAD4C4B205}"/>
              </a:ext>
            </a:extLst>
          </p:cNvPr>
          <p:cNvSpPr>
            <a:spLocks noGrp="1"/>
          </p:cNvSpPr>
          <p:nvPr>
            <p:ph type="title"/>
          </p:nvPr>
        </p:nvSpPr>
        <p:spPr>
          <a:xfrm>
            <a:off x="1295400" y="379863"/>
            <a:ext cx="9601200" cy="1003300"/>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 ML - Regression</a:t>
            </a:r>
          </a:p>
        </p:txBody>
      </p:sp>
      <p:sp>
        <p:nvSpPr>
          <p:cNvPr id="3" name="Content Placeholder 2">
            <a:extLst>
              <a:ext uri="{FF2B5EF4-FFF2-40B4-BE49-F238E27FC236}">
                <a16:creationId xmlns:a16="http://schemas.microsoft.com/office/drawing/2014/main" id="{F91F3E0D-64BB-47D4-B0A4-8785D070D0F5}"/>
              </a:ext>
            </a:extLst>
          </p:cNvPr>
          <p:cNvSpPr>
            <a:spLocks noGrp="1"/>
          </p:cNvSpPr>
          <p:nvPr>
            <p:ph idx="1"/>
          </p:nvPr>
        </p:nvSpPr>
        <p:spPr>
          <a:xfrm>
            <a:off x="965200" y="1155700"/>
            <a:ext cx="11125200" cy="5321300"/>
          </a:xfrm>
        </p:spPr>
        <p:txBody>
          <a:bodyPr>
            <a:normAutofit/>
          </a:bodyPr>
          <a:lstStyle/>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r>
              <a:rPr lang="en-IN" sz="2400" b="1" u="sng" dirty="0">
                <a:latin typeface="Times New Roman" panose="02020603050405020304" pitchFamily="18" charset="0"/>
                <a:cs typeface="Times New Roman" panose="02020603050405020304" pitchFamily="18" charset="0"/>
              </a:rPr>
              <a:t>Regression Models</a:t>
            </a:r>
          </a:p>
          <a:p>
            <a:r>
              <a:rPr lang="en-IN" sz="2400" b="1" dirty="0">
                <a:latin typeface="Times New Roman" panose="02020603050405020304" pitchFamily="18" charset="0"/>
                <a:cs typeface="Times New Roman" panose="02020603050405020304" pitchFamily="18" charset="0"/>
              </a:rPr>
              <a:t>Algorithms Used: </a:t>
            </a:r>
            <a:r>
              <a:rPr lang="en-IN" sz="2400" dirty="0">
                <a:latin typeface="Times New Roman" panose="02020603050405020304" pitchFamily="18" charset="0"/>
                <a:cs typeface="Times New Roman" panose="02020603050405020304" pitchFamily="18" charset="0"/>
              </a:rPr>
              <a:t>Gradient Booster Tree Regression</a:t>
            </a:r>
          </a:p>
          <a:p>
            <a:pPr marL="2816352" lvl="6" indent="0">
              <a:buNone/>
            </a:pPr>
            <a:r>
              <a:rPr lang="en-IN" sz="2400" dirty="0">
                <a:latin typeface="Times New Roman" panose="02020603050405020304" pitchFamily="18" charset="0"/>
                <a:cs typeface="Times New Roman" panose="02020603050405020304" pitchFamily="18" charset="0"/>
              </a:rPr>
              <a:t>Linear Regression</a:t>
            </a:r>
          </a:p>
          <a:p>
            <a:pPr marL="2816352" lvl="6" indent="0">
              <a:buNone/>
            </a:pPr>
            <a:endParaRPr lang="en-IN" sz="2400" dirty="0">
              <a:latin typeface="Times New Roman" panose="02020603050405020304" pitchFamily="18" charset="0"/>
              <a:cs typeface="Times New Roman" panose="02020603050405020304" pitchFamily="18" charset="0"/>
            </a:endParaRPr>
          </a:p>
          <a:p>
            <a:pPr marL="342900" lvl="6" indent="-342900"/>
            <a:r>
              <a:rPr lang="en-IN" sz="2400" b="1" dirty="0">
                <a:latin typeface="Times New Roman" panose="02020603050405020304" pitchFamily="18" charset="0"/>
                <a:cs typeface="Times New Roman" panose="02020603050405020304" pitchFamily="18" charset="0"/>
              </a:rPr>
              <a:t>Features Used: </a:t>
            </a:r>
            <a:r>
              <a:rPr lang="en-IN" sz="2400" dirty="0" err="1">
                <a:latin typeface="Times New Roman" panose="02020603050405020304" pitchFamily="18" charset="0"/>
                <a:cs typeface="Times New Roman" panose="02020603050405020304" pitchFamily="18" charset="0"/>
              </a:rPr>
              <a:t>Job_ID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Posting_Type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Title_Code_No</a:t>
            </a:r>
            <a:r>
              <a:rPr lang="en-IN" sz="2400" dirty="0">
                <a:latin typeface="Times New Roman" panose="02020603050405020304" pitchFamily="18" charset="0"/>
                <a:cs typeface="Times New Roman" panose="02020603050405020304" pitchFamily="18" charset="0"/>
              </a:rPr>
              <a:t>, Level, </a:t>
            </a:r>
            <a:r>
              <a:rPr lang="en-IN" sz="2400" dirty="0" err="1">
                <a:latin typeface="Times New Roman" panose="02020603050405020304" pitchFamily="18" charset="0"/>
                <a:cs typeface="Times New Roman" panose="02020603050405020304" pitchFamily="18" charset="0"/>
              </a:rPr>
              <a:t>Hours_Shift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FullTime_PartTime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Salary_Frequency</a:t>
            </a:r>
            <a:endParaRPr lang="en-IN" sz="2400" dirty="0">
              <a:latin typeface="Times New Roman" panose="02020603050405020304" pitchFamily="18" charset="0"/>
              <a:cs typeface="Times New Roman" panose="02020603050405020304" pitchFamily="18" charset="0"/>
            </a:endParaRPr>
          </a:p>
          <a:p>
            <a:pPr marL="342900" lvl="6" indent="-342900"/>
            <a:endParaRPr lang="en-IN" sz="2400" dirty="0">
              <a:latin typeface="Times New Roman" panose="02020603050405020304" pitchFamily="18" charset="0"/>
              <a:cs typeface="Times New Roman" panose="02020603050405020304" pitchFamily="18" charset="0"/>
            </a:endParaRPr>
          </a:p>
          <a:p>
            <a:pPr marL="342900" lvl="6" indent="-342900"/>
            <a:r>
              <a:rPr lang="en-IN" sz="2400" b="1" dirty="0">
                <a:latin typeface="Times New Roman" panose="02020603050405020304" pitchFamily="18" charset="0"/>
                <a:cs typeface="Times New Roman" panose="02020603050405020304" pitchFamily="18" charset="0"/>
              </a:rPr>
              <a:t>Label Predicted: </a:t>
            </a:r>
            <a:r>
              <a:rPr lang="en-IN" sz="2400" dirty="0" err="1">
                <a:latin typeface="Times New Roman" panose="02020603050405020304" pitchFamily="18" charset="0"/>
                <a:cs typeface="Times New Roman" panose="02020603050405020304" pitchFamily="18" charset="0"/>
              </a:rPr>
              <a:t>Salary_Range_To</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Evaluation Metric: Root Mean Squared Error</a:t>
            </a:r>
          </a:p>
          <a:p>
            <a:r>
              <a:rPr lang="en-IN" sz="2400" dirty="0">
                <a:latin typeface="Times New Roman" panose="02020603050405020304" pitchFamily="18" charset="0"/>
                <a:cs typeface="Times New Roman" panose="02020603050405020304" pitchFamily="18" charset="0"/>
              </a:rPr>
              <a:t>Split – 70% for Train Data and 30% for Test Data</a:t>
            </a:r>
          </a:p>
          <a:p>
            <a:pPr marL="0" lvl="6" indent="0">
              <a:buNone/>
            </a:pPr>
            <a:endParaRPr lang="en-IN" sz="2400" dirty="0">
              <a:latin typeface="Times New Roman" panose="02020603050405020304" pitchFamily="18" charset="0"/>
              <a:cs typeface="Times New Roman" panose="02020603050405020304" pitchFamily="18" charset="0"/>
            </a:endParaRPr>
          </a:p>
          <a:p>
            <a:pPr marL="0" lvl="6" indent="0">
              <a:buNone/>
            </a:pPr>
            <a:endParaRPr lang="en-IN" sz="2400" dirty="0">
              <a:latin typeface="Times New Roman" panose="02020603050405020304" pitchFamily="18" charset="0"/>
              <a:cs typeface="Times New Roman" panose="02020603050405020304" pitchFamily="18" charset="0"/>
            </a:endParaRPr>
          </a:p>
          <a:p>
            <a:pPr marL="2816225" lvl="6" indent="-2816225">
              <a:buNone/>
            </a:pPr>
            <a:endParaRPr lang="en-IN" sz="2400" dirty="0">
              <a:latin typeface="Times New Roman" panose="02020603050405020304" pitchFamily="18" charset="0"/>
              <a:cs typeface="Times New Roman" panose="02020603050405020304" pitchFamily="18" charset="0"/>
            </a:endParaRPr>
          </a:p>
          <a:p>
            <a:pPr marL="2816352" lvl="6"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84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854D-01D3-48F1-9436-5FF164F7E552}"/>
              </a:ext>
            </a:extLst>
          </p:cNvPr>
          <p:cNvSpPr>
            <a:spLocks noGrp="1"/>
          </p:cNvSpPr>
          <p:nvPr>
            <p:ph type="title"/>
          </p:nvPr>
        </p:nvSpPr>
        <p:spPr>
          <a:xfrm>
            <a:off x="1371600" y="168276"/>
            <a:ext cx="9601200" cy="923330"/>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 ML Code Snippet Overview</a:t>
            </a:r>
            <a:endParaRPr lang="en-US" b="1" u="sng" dirty="0">
              <a:effectLst>
                <a:outerShdw blurRad="38100" dist="38100" dir="2700000" algn="tl">
                  <a:srgbClr val="000000">
                    <a:alpha val="43137"/>
                  </a:srgbClr>
                </a:outerShdw>
              </a:effectLst>
            </a:endParaRPr>
          </a:p>
        </p:txBody>
      </p:sp>
      <p:sp>
        <p:nvSpPr>
          <p:cNvPr id="4" name="Rectangle 6">
            <a:extLst>
              <a:ext uri="{FF2B5EF4-FFF2-40B4-BE49-F238E27FC236}">
                <a16:creationId xmlns:a16="http://schemas.microsoft.com/office/drawing/2014/main" id="{4FC21C71-19A5-4019-AF78-F493081DAC88}"/>
              </a:ext>
            </a:extLst>
          </p:cNvPr>
          <p:cNvSpPr>
            <a:spLocks noChangeArrowheads="1"/>
          </p:cNvSpPr>
          <p:nvPr/>
        </p:nvSpPr>
        <p:spPr bwMode="auto">
          <a:xfrm>
            <a:off x="2013438" y="217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4FD8E4A-A850-4643-ADB9-B931F3F3D543}"/>
              </a:ext>
            </a:extLst>
          </p:cNvPr>
          <p:cNvSpPr>
            <a:spLocks noChangeArrowheads="1"/>
          </p:cNvSpPr>
          <p:nvPr/>
        </p:nvSpPr>
        <p:spPr bwMode="auto">
          <a:xfrm>
            <a:off x="2013438" y="38020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8">
            <a:extLst>
              <a:ext uri="{FF2B5EF4-FFF2-40B4-BE49-F238E27FC236}">
                <a16:creationId xmlns:a16="http://schemas.microsoft.com/office/drawing/2014/main" id="{5D4FBE33-19EC-4606-932B-23C8ED6736DE}"/>
              </a:ext>
            </a:extLst>
          </p:cNvPr>
          <p:cNvSpPr>
            <a:spLocks noChangeArrowheads="1"/>
          </p:cNvSpPr>
          <p:nvPr/>
        </p:nvSpPr>
        <p:spPr bwMode="auto">
          <a:xfrm>
            <a:off x="2013438" y="4465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9">
            <a:extLst>
              <a:ext uri="{FF2B5EF4-FFF2-40B4-BE49-F238E27FC236}">
                <a16:creationId xmlns:a16="http://schemas.microsoft.com/office/drawing/2014/main" id="{C6EAB792-E4ED-4685-BE52-7A7DAE489071}"/>
              </a:ext>
            </a:extLst>
          </p:cNvPr>
          <p:cNvSpPr>
            <a:spLocks noChangeArrowheads="1"/>
          </p:cNvSpPr>
          <p:nvPr/>
        </p:nvSpPr>
        <p:spPr bwMode="auto">
          <a:xfrm>
            <a:off x="2013438" y="5113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78950053-7F58-4040-8E1A-E0BDC4DE0A4C}"/>
              </a:ext>
            </a:extLst>
          </p:cNvPr>
          <p:cNvSpPr>
            <a:spLocks noChangeArrowheads="1"/>
          </p:cNvSpPr>
          <p:nvPr/>
        </p:nvSpPr>
        <p:spPr bwMode="auto">
          <a:xfrm>
            <a:off x="2013438" y="643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Content Placeholder 13">
            <a:extLst>
              <a:ext uri="{FF2B5EF4-FFF2-40B4-BE49-F238E27FC236}">
                <a16:creationId xmlns:a16="http://schemas.microsoft.com/office/drawing/2014/main" id="{EE7949B8-7823-4139-9B4C-3679FC0257A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9444" t="27325" r="18889" b="18848"/>
          <a:stretch/>
        </p:blipFill>
        <p:spPr bwMode="auto">
          <a:xfrm>
            <a:off x="1371600" y="1091606"/>
            <a:ext cx="10134601" cy="5203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44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80CD-470E-4D89-9B18-26A4856887CC}"/>
              </a:ext>
            </a:extLst>
          </p:cNvPr>
          <p:cNvSpPr>
            <a:spLocks noGrp="1"/>
          </p:cNvSpPr>
          <p:nvPr>
            <p:ph type="title"/>
          </p:nvPr>
        </p:nvSpPr>
        <p:spPr>
          <a:xfrm>
            <a:off x="1356700" y="355600"/>
            <a:ext cx="10022499" cy="847969"/>
          </a:xfrm>
        </p:spPr>
        <p:txBody>
          <a:bodyPr>
            <a:normAutofit/>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Gradient Boosted Tree Regression</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3EB7989-E34E-4564-828D-F3C6DF91D94D}"/>
              </a:ext>
            </a:extLst>
          </p:cNvPr>
          <p:cNvPicPr>
            <a:picLocks noGrp="1"/>
          </p:cNvPicPr>
          <p:nvPr>
            <p:ph idx="1"/>
          </p:nvPr>
        </p:nvPicPr>
        <p:blipFill>
          <a:blip r:embed="rId2"/>
          <a:stretch>
            <a:fillRect/>
          </a:stretch>
        </p:blipFill>
        <p:spPr>
          <a:xfrm>
            <a:off x="1267799" y="2250886"/>
            <a:ext cx="10337800" cy="3968750"/>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950C42AB-5033-40BB-8CE5-C6AF8560E517}"/>
              </a:ext>
            </a:extLst>
          </p:cNvPr>
          <p:cNvSpPr txBox="1"/>
          <p:nvPr/>
        </p:nvSpPr>
        <p:spPr>
          <a:xfrm>
            <a:off x="1267799" y="1203569"/>
            <a:ext cx="102003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Root Mean Square Error (RMSE) using Gradient Boosted Tree Regression Algorithm is </a:t>
            </a:r>
            <a:r>
              <a:rPr lang="en-US" sz="2400" b="1" dirty="0">
                <a:latin typeface="Times New Roman" panose="02020603050405020304" pitchFamily="18" charset="0"/>
                <a:cs typeface="Times New Roman" panose="02020603050405020304" pitchFamily="18" charset="0"/>
              </a:rPr>
              <a:t>17023.2912958</a:t>
            </a:r>
          </a:p>
        </p:txBody>
      </p:sp>
    </p:spTree>
    <p:extLst>
      <p:ext uri="{BB962C8B-B14F-4D97-AF65-F5344CB8AC3E}">
        <p14:creationId xmlns:p14="http://schemas.microsoft.com/office/powerpoint/2010/main" val="411709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469D-5F57-45C5-9F51-F3B0361B36D0}"/>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0A31FC5-9737-4817-8218-00BB8F6534E8}"/>
              </a:ext>
            </a:extLst>
          </p:cNvPr>
          <p:cNvSpPr>
            <a:spLocks noGrp="1"/>
          </p:cNvSpPr>
          <p:nvPr>
            <p:ph sz="half" idx="1"/>
          </p:nvPr>
        </p:nvSpPr>
        <p:spPr>
          <a:xfrm>
            <a:off x="1371599" y="1547447"/>
            <a:ext cx="4510843" cy="4319954"/>
          </a:xfrm>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Pre-requisites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Feature Selection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AzureML Model Building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Azure Result Comparison</a:t>
            </a:r>
          </a:p>
          <a:p>
            <a:pPr>
              <a:buFont typeface="Wingdings" panose="05000000000000000000" pitchFamily="2" charset="2"/>
              <a:buChar char="Ø"/>
            </a:pPr>
            <a:endParaRPr lang="en-US" dirty="0"/>
          </a:p>
        </p:txBody>
      </p:sp>
      <p:sp>
        <p:nvSpPr>
          <p:cNvPr id="4" name="Content Placeholder 3">
            <a:extLst>
              <a:ext uri="{FF2B5EF4-FFF2-40B4-BE49-F238E27FC236}">
                <a16:creationId xmlns:a16="http://schemas.microsoft.com/office/drawing/2014/main" id="{F4565058-3CD0-4702-BE68-99FA20AE7C64}"/>
              </a:ext>
            </a:extLst>
          </p:cNvPr>
          <p:cNvSpPr>
            <a:spLocks noGrp="1"/>
          </p:cNvSpPr>
          <p:nvPr>
            <p:ph sz="half" idx="2"/>
          </p:nvPr>
        </p:nvSpPr>
        <p:spPr>
          <a:xfrm>
            <a:off x="6523892" y="1446336"/>
            <a:ext cx="4510843" cy="4319954"/>
          </a:xfrm>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SparkML process flow</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SparkML Model Building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Result Comparison- AzureML Vs SparkML</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Summary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Limitations &amp; Problems Faced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4894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FA69-C605-43D8-B535-C45168B4472A}"/>
              </a:ext>
            </a:extLst>
          </p:cNvPr>
          <p:cNvSpPr>
            <a:spLocks noGrp="1"/>
          </p:cNvSpPr>
          <p:nvPr>
            <p:ph type="title"/>
          </p:nvPr>
        </p:nvSpPr>
        <p:spPr>
          <a:xfrm>
            <a:off x="1371601" y="211406"/>
            <a:ext cx="9601200" cy="83683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Regression</a:t>
            </a:r>
          </a:p>
        </p:txBody>
      </p:sp>
      <p:sp>
        <p:nvSpPr>
          <p:cNvPr id="7" name="TextBox 6">
            <a:extLst>
              <a:ext uri="{FF2B5EF4-FFF2-40B4-BE49-F238E27FC236}">
                <a16:creationId xmlns:a16="http://schemas.microsoft.com/office/drawing/2014/main" id="{7A38E084-E12C-4315-A72D-D4BEB9803D1E}"/>
              </a:ext>
            </a:extLst>
          </p:cNvPr>
          <p:cNvSpPr txBox="1"/>
          <p:nvPr/>
        </p:nvSpPr>
        <p:spPr>
          <a:xfrm>
            <a:off x="1124682" y="973066"/>
            <a:ext cx="10095035"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Root Mean Square Error (RMSE) using Linear Regression Algorithm is </a:t>
            </a:r>
            <a:r>
              <a:rPr lang="en-US" sz="2400" b="1" dirty="0">
                <a:latin typeface="Times New Roman" panose="02020603050405020304" pitchFamily="18" charset="0"/>
                <a:cs typeface="Times New Roman" panose="02020603050405020304" pitchFamily="18" charset="0"/>
              </a:rPr>
              <a:t>7955.1756615</a:t>
            </a:r>
          </a:p>
          <a:p>
            <a:endParaRPr lang="en-US" dirty="0"/>
          </a:p>
        </p:txBody>
      </p:sp>
      <p:sp>
        <p:nvSpPr>
          <p:cNvPr id="27" name="Content Placeholder 26">
            <a:extLst>
              <a:ext uri="{FF2B5EF4-FFF2-40B4-BE49-F238E27FC236}">
                <a16:creationId xmlns:a16="http://schemas.microsoft.com/office/drawing/2014/main" id="{46AAC1A4-366B-4C5B-9DE6-CDB289E9DEA1}"/>
              </a:ext>
            </a:extLst>
          </p:cNvPr>
          <p:cNvSpPr>
            <a:spLocks noGrp="1"/>
          </p:cNvSpPr>
          <p:nvPr>
            <p:ph idx="1"/>
          </p:nvPr>
        </p:nvSpPr>
        <p:spPr/>
        <p:txBody>
          <a:bodyPr/>
          <a:lstStyle/>
          <a:p>
            <a:endParaRPr lang="en-US"/>
          </a:p>
        </p:txBody>
      </p:sp>
      <p:pic>
        <p:nvPicPr>
          <p:cNvPr id="28" name="Picture 27">
            <a:extLst>
              <a:ext uri="{FF2B5EF4-FFF2-40B4-BE49-F238E27FC236}">
                <a16:creationId xmlns:a16="http://schemas.microsoft.com/office/drawing/2014/main" id="{2965AA8A-B79C-4033-A0D9-38056A42522D}"/>
              </a:ext>
            </a:extLst>
          </p:cNvPr>
          <p:cNvPicPr>
            <a:picLocks noChangeAspect="1"/>
          </p:cNvPicPr>
          <p:nvPr/>
        </p:nvPicPr>
        <p:blipFill>
          <a:blip r:embed="rId2"/>
          <a:stretch>
            <a:fillRect/>
          </a:stretch>
        </p:blipFill>
        <p:spPr>
          <a:xfrm>
            <a:off x="1171575" y="2081062"/>
            <a:ext cx="10001250" cy="4276725"/>
          </a:xfrm>
          <a:prstGeom prst="rect">
            <a:avLst/>
          </a:prstGeom>
        </p:spPr>
      </p:pic>
    </p:spTree>
    <p:extLst>
      <p:ext uri="{BB962C8B-B14F-4D97-AF65-F5344CB8AC3E}">
        <p14:creationId xmlns:p14="http://schemas.microsoft.com/office/powerpoint/2010/main" val="211549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399C-4529-427C-A69E-32E64E3B57BE}"/>
              </a:ext>
            </a:extLst>
          </p:cNvPr>
          <p:cNvSpPr>
            <a:spLocks noGrp="1"/>
          </p:cNvSpPr>
          <p:nvPr>
            <p:ph type="title"/>
          </p:nvPr>
        </p:nvSpPr>
        <p:spPr>
          <a:xfrm>
            <a:off x="1371600" y="368300"/>
            <a:ext cx="9601200" cy="952500"/>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 Result Comparison</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DB7329B5-7EAD-4B55-9ACD-2F59AED0AAB5}"/>
              </a:ext>
            </a:extLst>
          </p:cNvPr>
          <p:cNvGraphicFramePr>
            <a:graphicFrameLocks noGrp="1"/>
          </p:cNvGraphicFramePr>
          <p:nvPr>
            <p:ph idx="1"/>
            <p:extLst>
              <p:ext uri="{D42A27DB-BD31-4B8C-83A1-F6EECF244321}">
                <p14:modId xmlns:p14="http://schemas.microsoft.com/office/powerpoint/2010/main" val="1824864818"/>
              </p:ext>
            </p:extLst>
          </p:nvPr>
        </p:nvGraphicFramePr>
        <p:xfrm>
          <a:off x="1460500" y="1320800"/>
          <a:ext cx="9601200" cy="3613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290C21A-93E8-48DD-AC44-D7DEB3A9262A}"/>
              </a:ext>
            </a:extLst>
          </p:cNvPr>
          <p:cNvSpPr txBox="1"/>
          <p:nvPr/>
        </p:nvSpPr>
        <p:spPr>
          <a:xfrm>
            <a:off x="1574800" y="5225218"/>
            <a:ext cx="9486900" cy="132343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From the above result comparison, we have found that </a:t>
            </a:r>
            <a:r>
              <a:rPr lang="en-IN" sz="2800" b="1" dirty="0">
                <a:solidFill>
                  <a:srgbClr val="0070C0"/>
                </a:solidFill>
                <a:latin typeface="Times New Roman" panose="02020603050405020304" pitchFamily="18" charset="0"/>
                <a:cs typeface="Times New Roman" panose="02020603050405020304" pitchFamily="18" charset="0"/>
              </a:rPr>
              <a:t>Linear Regression </a:t>
            </a:r>
            <a:r>
              <a:rPr lang="en-IN" sz="2400" dirty="0">
                <a:latin typeface="Times New Roman" panose="02020603050405020304" pitchFamily="18" charset="0"/>
                <a:cs typeface="Times New Roman" panose="02020603050405020304" pitchFamily="18" charset="0"/>
              </a:rPr>
              <a:t>is the best method for prediction of salary with the features predicted from this data set</a:t>
            </a:r>
          </a:p>
        </p:txBody>
      </p:sp>
    </p:spTree>
    <p:extLst>
      <p:ext uri="{BB962C8B-B14F-4D97-AF65-F5344CB8AC3E}">
        <p14:creationId xmlns:p14="http://schemas.microsoft.com/office/powerpoint/2010/main" val="108800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6C350-C9E6-4F29-8B56-B5277A8DBA51}"/>
              </a:ext>
            </a:extLst>
          </p:cNvPr>
          <p:cNvSpPr>
            <a:spLocks noGrp="1"/>
          </p:cNvSpPr>
          <p:nvPr>
            <p:ph type="title"/>
          </p:nvPr>
        </p:nvSpPr>
        <p:spPr>
          <a:xfrm>
            <a:off x="643467" y="685800"/>
            <a:ext cx="10905066" cy="1485900"/>
          </a:xfrm>
          <a:noFill/>
        </p:spPr>
        <p:txBody>
          <a:bodyPr>
            <a:normAutofit/>
          </a:bodyPr>
          <a:lstStyle/>
          <a:p>
            <a:pPr algn="ctr"/>
            <a:r>
              <a:rPr lang="en-US"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Comparison :</a:t>
            </a:r>
            <a:br>
              <a:rPr lang="en-US"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AzureML vs Spark ML</a:t>
            </a:r>
          </a:p>
        </p:txBody>
      </p:sp>
      <p:graphicFrame>
        <p:nvGraphicFramePr>
          <p:cNvPr id="4" name="Content Placeholder 3">
            <a:extLst>
              <a:ext uri="{FF2B5EF4-FFF2-40B4-BE49-F238E27FC236}">
                <a16:creationId xmlns:a16="http://schemas.microsoft.com/office/drawing/2014/main" id="{959B5A77-AC36-49E3-AC2E-39A697680EDC}"/>
              </a:ext>
            </a:extLst>
          </p:cNvPr>
          <p:cNvGraphicFramePr>
            <a:graphicFrameLocks noGrp="1"/>
          </p:cNvGraphicFramePr>
          <p:nvPr>
            <p:ph idx="1"/>
            <p:extLst>
              <p:ext uri="{D42A27DB-BD31-4B8C-83A1-F6EECF244321}">
                <p14:modId xmlns:p14="http://schemas.microsoft.com/office/powerpoint/2010/main" val="81801087"/>
              </p:ext>
            </p:extLst>
          </p:nvPr>
        </p:nvGraphicFramePr>
        <p:xfrm>
          <a:off x="275771" y="2857501"/>
          <a:ext cx="11713029" cy="2763386"/>
        </p:xfrm>
        <a:graphic>
          <a:graphicData uri="http://schemas.openxmlformats.org/drawingml/2006/table">
            <a:tbl>
              <a:tblPr firstRow="1" bandRow="1">
                <a:tableStyleId>{5C22544A-7EE6-4342-B048-85BDC9FD1C3A}</a:tableStyleId>
              </a:tblPr>
              <a:tblGrid>
                <a:gridCol w="2891915">
                  <a:extLst>
                    <a:ext uri="{9D8B030D-6E8A-4147-A177-3AD203B41FA5}">
                      <a16:colId xmlns:a16="http://schemas.microsoft.com/office/drawing/2014/main" val="2290565632"/>
                    </a:ext>
                  </a:extLst>
                </a:gridCol>
                <a:gridCol w="2746548">
                  <a:extLst>
                    <a:ext uri="{9D8B030D-6E8A-4147-A177-3AD203B41FA5}">
                      <a16:colId xmlns:a16="http://schemas.microsoft.com/office/drawing/2014/main" val="498650471"/>
                    </a:ext>
                  </a:extLst>
                </a:gridCol>
                <a:gridCol w="3037283">
                  <a:extLst>
                    <a:ext uri="{9D8B030D-6E8A-4147-A177-3AD203B41FA5}">
                      <a16:colId xmlns:a16="http://schemas.microsoft.com/office/drawing/2014/main" val="3625911159"/>
                    </a:ext>
                  </a:extLst>
                </a:gridCol>
                <a:gridCol w="3037283">
                  <a:extLst>
                    <a:ext uri="{9D8B030D-6E8A-4147-A177-3AD203B41FA5}">
                      <a16:colId xmlns:a16="http://schemas.microsoft.com/office/drawing/2014/main" val="2273266773"/>
                    </a:ext>
                  </a:extLst>
                </a:gridCol>
              </a:tblGrid>
              <a:tr h="474212">
                <a:tc gridSpan="2">
                  <a:txBody>
                    <a:bodyPr/>
                    <a:lstStyle/>
                    <a:p>
                      <a:pPr algn="ctr"/>
                      <a:r>
                        <a:rPr lang="en-US" sz="2400">
                          <a:latin typeface="Times New Roman" panose="02020603050405020304" pitchFamily="18" charset="0"/>
                          <a:cs typeface="Times New Roman" panose="02020603050405020304" pitchFamily="18" charset="0"/>
                        </a:rPr>
                        <a:t>Azure ML </a:t>
                      </a:r>
                    </a:p>
                  </a:txBody>
                  <a:tcPr marL="74063" marR="74063" marT="37031" marB="37031"/>
                </a:tc>
                <a:tc hMerge="1">
                  <a:txBody>
                    <a:bodyPr/>
                    <a:lstStyle/>
                    <a:p>
                      <a:endParaRPr lang="en-US"/>
                    </a:p>
                  </a:txBody>
                  <a:tcPr/>
                </a:tc>
                <a:tc gridSpan="2">
                  <a:txBody>
                    <a:bodyPr/>
                    <a:lstStyle/>
                    <a:p>
                      <a:pPr algn="ctr"/>
                      <a:r>
                        <a:rPr lang="en-US" sz="2400">
                          <a:latin typeface="Times New Roman" panose="02020603050405020304" pitchFamily="18" charset="0"/>
                          <a:cs typeface="Times New Roman" panose="02020603050405020304" pitchFamily="18" charset="0"/>
                        </a:rPr>
                        <a:t>Spark ML</a:t>
                      </a:r>
                    </a:p>
                  </a:txBody>
                  <a:tcPr marL="74063" marR="74063" marT="37031" marB="37031"/>
                </a:tc>
                <a:tc hMerge="1">
                  <a:txBody>
                    <a:bodyPr/>
                    <a:lstStyle/>
                    <a:p>
                      <a:endParaRPr lang="en-US"/>
                    </a:p>
                  </a:txBody>
                  <a:tcPr/>
                </a:tc>
                <a:extLst>
                  <a:ext uri="{0D108BD9-81ED-4DB2-BD59-A6C34878D82A}">
                    <a16:rowId xmlns:a16="http://schemas.microsoft.com/office/drawing/2014/main" val="3713966407"/>
                  </a:ext>
                </a:extLst>
              </a:tr>
              <a:tr h="1048141">
                <a:tc>
                  <a:txBody>
                    <a:bodyPr/>
                    <a:lstStyle/>
                    <a:p>
                      <a:r>
                        <a:rPr lang="en-US" sz="2400" dirty="0">
                          <a:latin typeface="Times New Roman" panose="02020603050405020304" pitchFamily="18" charset="0"/>
                          <a:cs typeface="Times New Roman" panose="02020603050405020304" pitchFamily="18" charset="0"/>
                        </a:rPr>
                        <a:t>Boosted Decision Tree Regression</a:t>
                      </a:r>
                    </a:p>
                  </a:txBody>
                  <a:tcPr marL="53753" marR="53753" marT="26877" marB="26877"/>
                </a:tc>
                <a:tc>
                  <a:txBody>
                    <a:bodyPr/>
                    <a:lstStyle/>
                    <a:p>
                      <a:r>
                        <a:rPr lang="en-US" sz="2400">
                          <a:latin typeface="Times New Roman" panose="02020603050405020304" pitchFamily="18" charset="0"/>
                          <a:cs typeface="Times New Roman" panose="02020603050405020304" pitchFamily="18" charset="0"/>
                        </a:rPr>
                        <a:t>Linear Regression</a:t>
                      </a:r>
                    </a:p>
                  </a:txBody>
                  <a:tcPr marL="53753" marR="53753" marT="26877" marB="26877"/>
                </a:tc>
                <a:tc>
                  <a:txBody>
                    <a:bodyPr/>
                    <a:lstStyle/>
                    <a:p>
                      <a:r>
                        <a:rPr lang="en-US" sz="2400">
                          <a:latin typeface="Times New Roman" panose="02020603050405020304" pitchFamily="18" charset="0"/>
                          <a:cs typeface="Times New Roman" panose="02020603050405020304" pitchFamily="18" charset="0"/>
                        </a:rPr>
                        <a:t>Gradient Boosted Tree Regression </a:t>
                      </a:r>
                    </a:p>
                  </a:txBody>
                  <a:tcPr marL="53753" marR="53753" marT="26877" marB="26877"/>
                </a:tc>
                <a:tc>
                  <a:txBody>
                    <a:bodyPr/>
                    <a:lstStyle/>
                    <a:p>
                      <a:r>
                        <a:rPr lang="en-US" sz="2400">
                          <a:latin typeface="Times New Roman" panose="02020603050405020304" pitchFamily="18" charset="0"/>
                          <a:cs typeface="Times New Roman" panose="02020603050405020304" pitchFamily="18" charset="0"/>
                        </a:rPr>
                        <a:t>Linear Regression </a:t>
                      </a:r>
                    </a:p>
                  </a:txBody>
                  <a:tcPr marL="53753" marR="53753" marT="26877" marB="26877"/>
                </a:tc>
                <a:extLst>
                  <a:ext uri="{0D108BD9-81ED-4DB2-BD59-A6C34878D82A}">
                    <a16:rowId xmlns:a16="http://schemas.microsoft.com/office/drawing/2014/main" val="461484483"/>
                  </a:ext>
                </a:extLst>
              </a:tr>
              <a:tr h="1241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RMSE=12436.852182</a:t>
                      </a:r>
                    </a:p>
                    <a:p>
                      <a:endParaRPr lang="en-US" sz="2400" dirty="0">
                        <a:latin typeface="Times New Roman" panose="02020603050405020304" pitchFamily="18" charset="0"/>
                        <a:cs typeface="Times New Roman" panose="02020603050405020304" pitchFamily="18" charset="0"/>
                      </a:endParaRPr>
                    </a:p>
                  </a:txBody>
                  <a:tcPr marL="53753" marR="53753" marT="26877" marB="268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RMSE=9961.10068</a:t>
                      </a:r>
                    </a:p>
                    <a:p>
                      <a:endParaRPr lang="en-US" sz="2400" dirty="0">
                        <a:latin typeface="Times New Roman" panose="02020603050405020304" pitchFamily="18" charset="0"/>
                        <a:cs typeface="Times New Roman" panose="02020603050405020304" pitchFamily="18" charset="0"/>
                      </a:endParaRPr>
                    </a:p>
                  </a:txBody>
                  <a:tcPr marL="53753" marR="53753" marT="26877" marB="26877"/>
                </a:tc>
                <a:tc>
                  <a:txBody>
                    <a:bodyPr/>
                    <a:lstStyle/>
                    <a:p>
                      <a:r>
                        <a:rPr lang="en-US" sz="2400" dirty="0">
                          <a:latin typeface="Times New Roman" panose="02020603050405020304" pitchFamily="18" charset="0"/>
                          <a:cs typeface="Times New Roman" panose="02020603050405020304" pitchFamily="18" charset="0"/>
                        </a:rPr>
                        <a:t>RMSE=17023.2912958</a:t>
                      </a:r>
                      <a:endParaRPr lang="en-US" sz="2400" b="0" dirty="0">
                        <a:latin typeface="Times New Roman" panose="02020603050405020304" pitchFamily="18" charset="0"/>
                        <a:cs typeface="Times New Roman" panose="02020603050405020304" pitchFamily="18" charset="0"/>
                      </a:endParaRPr>
                    </a:p>
                  </a:txBody>
                  <a:tcPr marL="53753" marR="53753" marT="26877" marB="268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RMSE=7955.1756615</a:t>
                      </a:r>
                    </a:p>
                    <a:p>
                      <a:endParaRPr lang="en-US" sz="2400" dirty="0">
                        <a:latin typeface="Times New Roman" panose="02020603050405020304" pitchFamily="18" charset="0"/>
                        <a:cs typeface="Times New Roman" panose="02020603050405020304" pitchFamily="18" charset="0"/>
                      </a:endParaRPr>
                    </a:p>
                  </a:txBody>
                  <a:tcPr marL="53753" marR="53753" marT="26877" marB="26877"/>
                </a:tc>
                <a:extLst>
                  <a:ext uri="{0D108BD9-81ED-4DB2-BD59-A6C34878D82A}">
                    <a16:rowId xmlns:a16="http://schemas.microsoft.com/office/drawing/2014/main" val="1205499753"/>
                  </a:ext>
                </a:extLst>
              </a:tr>
            </a:tbl>
          </a:graphicData>
        </a:graphic>
      </p:graphicFrame>
    </p:spTree>
    <p:extLst>
      <p:ext uri="{BB962C8B-B14F-4D97-AF65-F5344CB8AC3E}">
        <p14:creationId xmlns:p14="http://schemas.microsoft.com/office/powerpoint/2010/main" val="170311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76-465C-4490-A4A6-CC9AEA52CB88}"/>
              </a:ext>
            </a:extLst>
          </p:cNvPr>
          <p:cNvSpPr>
            <a:spLocks noGrp="1"/>
          </p:cNvSpPr>
          <p:nvPr>
            <p:ph type="title"/>
          </p:nvPr>
        </p:nvSpPr>
        <p:spPr>
          <a:xfrm>
            <a:off x="1371600" y="685800"/>
            <a:ext cx="9601200" cy="935182"/>
          </a:xfrm>
        </p:spPr>
        <p:txBody>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5A10B1F-424D-428C-A4B5-C56FD61C5E96}"/>
              </a:ext>
            </a:extLst>
          </p:cNvPr>
          <p:cNvSpPr>
            <a:spLocks noGrp="1"/>
          </p:cNvSpPr>
          <p:nvPr>
            <p:ph idx="1"/>
          </p:nvPr>
        </p:nvSpPr>
        <p:spPr>
          <a:xfrm>
            <a:off x="1371600" y="1717964"/>
            <a:ext cx="9947564" cy="4149436"/>
          </a:xfrm>
        </p:spPr>
        <p:txBody>
          <a:bodyPr>
            <a:normAutofit/>
          </a:bodyPr>
          <a:lstStyle/>
          <a:p>
            <a:r>
              <a:rPr lang="en-US" sz="2800" dirty="0">
                <a:latin typeface="Times New Roman" panose="02020603050405020304" pitchFamily="18" charset="0"/>
                <a:cs typeface="Times New Roman" panose="02020603050405020304" pitchFamily="18" charset="0"/>
              </a:rPr>
              <a:t>Based on selected features predictive analytics was conducted to predict the salary of different job titles in New York city</a:t>
            </a:r>
          </a:p>
          <a:p>
            <a:r>
              <a:rPr lang="en-US" sz="2800" dirty="0">
                <a:latin typeface="Times New Roman" panose="02020603050405020304" pitchFamily="18" charset="0"/>
                <a:cs typeface="Times New Roman" panose="02020603050405020304" pitchFamily="18" charset="0"/>
              </a:rPr>
              <a:t>Comparing the different machine learning models between AzureML and SparkML , Linear Regression in Spark ML predicted the best 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488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197D-1FE6-4BE4-8BA9-9458DC42D76C}"/>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1E435F8A-113E-448B-9AA0-803FA29447B8}"/>
              </a:ext>
            </a:extLst>
          </p:cNvPr>
          <p:cNvSpPr>
            <a:spLocks noGrp="1"/>
          </p:cNvSpPr>
          <p:nvPr>
            <p:ph idx="1"/>
          </p:nvPr>
        </p:nvSpPr>
        <p:spPr>
          <a:xfrm>
            <a:off x="1371600" y="1925782"/>
            <a:ext cx="9601200" cy="3941618"/>
          </a:xfrm>
        </p:spPr>
        <p:txBody>
          <a:bodyPr>
            <a:normAutofit/>
          </a:bodyPr>
          <a:lstStyle/>
          <a:p>
            <a:r>
              <a:rPr lang="en-IN" sz="2800" dirty="0">
                <a:latin typeface="Times New Roman" panose="02020603050405020304" pitchFamily="18" charset="0"/>
                <a:cs typeface="Times New Roman" panose="02020603050405020304" pitchFamily="18" charset="0"/>
              </a:rPr>
              <a:t>Feature prediction was much easier in AzureML than that of SparkML</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 the data set has more details such as work experience , skill set etc., we could have predicted more accurate salary for different job titles, because the employee may be a fresher or an experienced candidate.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7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ABC0-02FF-4639-877E-75F83D0DE9E1}"/>
              </a:ext>
            </a:extLst>
          </p:cNvPr>
          <p:cNvSpPr>
            <a:spLocks noGrp="1"/>
          </p:cNvSpPr>
          <p:nvPr>
            <p:ph type="title"/>
          </p:nvPr>
        </p:nvSpPr>
        <p:spPr>
          <a:xfrm>
            <a:off x="1371600" y="368490"/>
            <a:ext cx="9601200" cy="887104"/>
          </a:xfrm>
        </p:spPr>
        <p:txBody>
          <a:bodyPr>
            <a:normAutofit fontScale="90000"/>
          </a:bodyPr>
          <a:lstStyle/>
          <a:p>
            <a:pPr algn="ctr">
              <a:lnSpc>
                <a:spcPct val="100000"/>
              </a:lnSpc>
            </a:pPr>
            <a:r>
              <a:rPr lang="en-IN" sz="4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GitHub</a:t>
            </a:r>
            <a:b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FD701B-91DF-4558-B902-36F95C1A3378}"/>
              </a:ext>
            </a:extLst>
          </p:cNvPr>
          <p:cNvSpPr txBox="1"/>
          <p:nvPr/>
        </p:nvSpPr>
        <p:spPr>
          <a:xfrm>
            <a:off x="2329543" y="1260698"/>
            <a:ext cx="81613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https://github.com/koushiksri1994/CIS5560</a:t>
            </a:r>
            <a:endParaRPr lang="en-IN" sz="3200" dirty="0"/>
          </a:p>
        </p:txBody>
      </p:sp>
      <p:pic>
        <p:nvPicPr>
          <p:cNvPr id="3" name="Picture 2">
            <a:extLst>
              <a:ext uri="{FF2B5EF4-FFF2-40B4-BE49-F238E27FC236}">
                <a16:creationId xmlns:a16="http://schemas.microsoft.com/office/drawing/2014/main" id="{D81B2D5B-B16B-49BD-A331-5F995B029C9B}"/>
              </a:ext>
            </a:extLst>
          </p:cNvPr>
          <p:cNvPicPr>
            <a:picLocks noChangeAspect="1"/>
          </p:cNvPicPr>
          <p:nvPr/>
        </p:nvPicPr>
        <p:blipFill>
          <a:blip r:embed="rId2"/>
          <a:stretch>
            <a:fillRect/>
          </a:stretch>
        </p:blipFill>
        <p:spPr>
          <a:xfrm>
            <a:off x="2104572" y="2126131"/>
            <a:ext cx="8989488" cy="4368800"/>
          </a:xfrm>
          <a:prstGeom prst="rect">
            <a:avLst/>
          </a:prstGeom>
        </p:spPr>
      </p:pic>
    </p:spTree>
    <p:extLst>
      <p:ext uri="{BB962C8B-B14F-4D97-AF65-F5344CB8AC3E}">
        <p14:creationId xmlns:p14="http://schemas.microsoft.com/office/powerpoint/2010/main" val="3424685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4A99-394B-4A03-8367-0797DE445D4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119829F-678F-49BA-B95D-43D1B6A63CEB}"/>
              </a:ext>
            </a:extLst>
          </p:cNvPr>
          <p:cNvSpPr>
            <a:spLocks noGrp="1"/>
          </p:cNvSpPr>
          <p:nvPr>
            <p:ph idx="1"/>
          </p:nvPr>
        </p:nvSpPr>
        <p:spPr>
          <a:xfrm>
            <a:off x="1371600" y="1787857"/>
            <a:ext cx="9601200" cy="4079543"/>
          </a:xfrm>
        </p:spPr>
        <p:txBody>
          <a:bodyPr/>
          <a:lstStyle/>
          <a:p>
            <a:r>
              <a:rPr lang="en-IN" sz="2800" dirty="0">
                <a:solidFill>
                  <a:schemeClr val="tx1"/>
                </a:solidFill>
              </a:rPr>
              <a:t>https://www.analyticsvidhya.com/blog/2017/09/common-machine-learning-algorithms/</a:t>
            </a:r>
          </a:p>
          <a:p>
            <a:r>
              <a:rPr lang="en-IN" sz="2800" dirty="0">
                <a:solidFill>
                  <a:schemeClr val="tx1"/>
                </a:solidFill>
              </a:rPr>
              <a:t>https://people.apache.org/~pwendell/spark-nightly/spark-master-docs/latest/ml-classification-regression.html</a:t>
            </a:r>
          </a:p>
          <a:p>
            <a:r>
              <a:rPr lang="en-IN" sz="2800" dirty="0">
                <a:solidFill>
                  <a:schemeClr val="tx1"/>
                </a:solidFill>
              </a:rPr>
              <a:t>https://github.com/apache/spark/tree/master/examples/src/main/python/mllib</a:t>
            </a:r>
          </a:p>
          <a:p>
            <a:pPr marL="0" indent="0">
              <a:buNone/>
            </a:pPr>
            <a:endParaRPr lang="en-IN" dirty="0"/>
          </a:p>
        </p:txBody>
      </p:sp>
    </p:spTree>
    <p:extLst>
      <p:ext uri="{BB962C8B-B14F-4D97-AF65-F5344CB8AC3E}">
        <p14:creationId xmlns:p14="http://schemas.microsoft.com/office/powerpoint/2010/main" val="1952598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15C32-3AAB-4412-9DB1-5AD1680CACDB}"/>
              </a:ext>
            </a:extLst>
          </p:cNvPr>
          <p:cNvSpPr>
            <a:spLocks noGrp="1"/>
          </p:cNvSpPr>
          <p:nvPr>
            <p:ph idx="1"/>
          </p:nvPr>
        </p:nvSpPr>
        <p:spPr/>
        <p:txBody>
          <a:bodyPr>
            <a:normAutofit/>
          </a:bodyPr>
          <a:lstStyle/>
          <a:p>
            <a:pPr marL="0" indent="0" algn="ctr">
              <a:buNone/>
            </a:pPr>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3697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8BB89-8739-464F-B0E7-3E3046964D27}"/>
              </a:ext>
            </a:extLst>
          </p:cNvPr>
          <p:cNvSpPr>
            <a:spLocks noGrp="1"/>
          </p:cNvSpPr>
          <p:nvPr>
            <p:ph type="title"/>
          </p:nvPr>
        </p:nvSpPr>
        <p:spPr>
          <a:xfrm>
            <a:off x="3363864" y="685800"/>
            <a:ext cx="7705164" cy="1485900"/>
          </a:xfrm>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191791C-D892-4A50-8DDF-9782DA994885}"/>
              </a:ext>
            </a:extLst>
          </p:cNvPr>
          <p:cNvSpPr>
            <a:spLocks noGrp="1"/>
          </p:cNvSpPr>
          <p:nvPr>
            <p:ph idx="1"/>
          </p:nvPr>
        </p:nvSpPr>
        <p:spPr>
          <a:xfrm>
            <a:off x="3363863" y="1709530"/>
            <a:ext cx="8178780" cy="4664766"/>
          </a:xfrm>
        </p:spPr>
        <p:txBody>
          <a:bodyPr>
            <a:normAutofit fontScale="92500" lnSpcReduction="20000"/>
          </a:bodyPr>
          <a:lstStyle/>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dataset contains various jobs filings in New York City </a:t>
            </a:r>
          </a:p>
          <a:p>
            <a:pPr>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Some of features are as follows:</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Job ID</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Hours/Shift</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Agency</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Part-Time and Full Time Indicator</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Business Title</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Salary</a:t>
            </a:r>
          </a:p>
          <a:p>
            <a:pPr>
              <a:buFont typeface="Wingdings" panose="05000000000000000000" pitchFamily="2" charset="2"/>
              <a:buChar char="ü"/>
            </a:pP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dirty="0"/>
          </a:p>
          <a:p>
            <a:pPr marL="514350" indent="-514350">
              <a:buFont typeface="+mj-lt"/>
              <a:buAutoNum type="alphaLcPeriod"/>
            </a:pPr>
            <a:endParaRPr lang="en-US" dirty="0"/>
          </a:p>
          <a:p>
            <a:endParaRPr lang="en-US" dirty="0"/>
          </a:p>
        </p:txBody>
      </p:sp>
    </p:spTree>
    <p:extLst>
      <p:ext uri="{BB962C8B-B14F-4D97-AF65-F5344CB8AC3E}">
        <p14:creationId xmlns:p14="http://schemas.microsoft.com/office/powerpoint/2010/main" val="148117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58E68ADF-9119-4634-A71D-4ABC9DE447CF}"/>
              </a:ext>
            </a:extLst>
          </p:cNvPr>
          <p:cNvPicPr/>
          <p:nvPr/>
        </p:nvPicPr>
        <p:blipFill>
          <a:blip r:embed="rId2"/>
          <a:stretch>
            <a:fillRect/>
          </a:stretch>
        </p:blipFill>
        <p:spPr>
          <a:xfrm>
            <a:off x="4876801" y="1572168"/>
            <a:ext cx="6957152" cy="4391310"/>
          </a:xfrm>
          <a:prstGeom prst="rect">
            <a:avLst/>
          </a:prstGeom>
        </p:spPr>
      </p:pic>
      <p:sp>
        <p:nvSpPr>
          <p:cNvPr id="2" name="Title 1">
            <a:extLst>
              <a:ext uri="{FF2B5EF4-FFF2-40B4-BE49-F238E27FC236}">
                <a16:creationId xmlns:a16="http://schemas.microsoft.com/office/drawing/2014/main" id="{DE08098E-6C33-4C9A-9C9F-FD02A0464E13}"/>
              </a:ext>
            </a:extLst>
          </p:cNvPr>
          <p:cNvSpPr>
            <a:spLocks noGrp="1"/>
          </p:cNvSpPr>
          <p:nvPr>
            <p:ph type="title"/>
          </p:nvPr>
        </p:nvSpPr>
        <p:spPr>
          <a:xfrm>
            <a:off x="1023562" y="601317"/>
            <a:ext cx="10493524" cy="930965"/>
          </a:xfrm>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Specification</a:t>
            </a:r>
          </a:p>
        </p:txBody>
      </p:sp>
      <p:sp>
        <p:nvSpPr>
          <p:cNvPr id="3" name="Content Placeholder 2">
            <a:extLst>
              <a:ext uri="{FF2B5EF4-FFF2-40B4-BE49-F238E27FC236}">
                <a16:creationId xmlns:a16="http://schemas.microsoft.com/office/drawing/2014/main" id="{5C476AB2-8B87-47F1-8BA8-4E5364438F53}"/>
              </a:ext>
            </a:extLst>
          </p:cNvPr>
          <p:cNvSpPr>
            <a:spLocks noGrp="1"/>
          </p:cNvSpPr>
          <p:nvPr>
            <p:ph idx="1"/>
          </p:nvPr>
        </p:nvSpPr>
        <p:spPr>
          <a:xfrm>
            <a:off x="1219794" y="1630909"/>
            <a:ext cx="3525077" cy="4391310"/>
          </a:xfrm>
        </p:spPr>
        <p:txBody>
          <a:bodyPr>
            <a:normAutofit fontScale="55000" lnSpcReduction="20000"/>
          </a:bodyPr>
          <a:lstStyle/>
          <a:p>
            <a:pPr>
              <a:lnSpc>
                <a:spcPct val="120000"/>
              </a:lnSpc>
              <a:buFont typeface="Wingdings" panose="05000000000000000000" pitchFamily="2" charset="2"/>
              <a:buChar char="Ø"/>
            </a:pPr>
            <a:r>
              <a:rPr lang="en-US" sz="5100" b="1" dirty="0">
                <a:latin typeface="Times New Roman" panose="02020603050405020304" pitchFamily="18" charset="0"/>
                <a:cs typeface="Times New Roman" panose="02020603050405020304" pitchFamily="18" charset="0"/>
              </a:rPr>
              <a:t>Apache Spark Version </a:t>
            </a:r>
            <a:r>
              <a:rPr lang="en-US" sz="5100" dirty="0">
                <a:latin typeface="Times New Roman" panose="02020603050405020304" pitchFamily="18" charset="0"/>
                <a:cs typeface="Times New Roman" panose="02020603050405020304" pitchFamily="18" charset="0"/>
              </a:rPr>
              <a:t>– Spark 2.3.0 (Scala 2.11)</a:t>
            </a:r>
          </a:p>
          <a:p>
            <a:pPr>
              <a:lnSpc>
                <a:spcPct val="120000"/>
              </a:lnSpc>
              <a:buFont typeface="Wingdings" panose="05000000000000000000" pitchFamily="2" charset="2"/>
              <a:buChar char="Ø"/>
            </a:pPr>
            <a:r>
              <a:rPr lang="en-US" sz="5100" b="1" dirty="0">
                <a:latin typeface="Times New Roman" panose="02020603050405020304" pitchFamily="18" charset="0"/>
                <a:cs typeface="Times New Roman" panose="02020603050405020304" pitchFamily="18" charset="0"/>
              </a:rPr>
              <a:t>Memory</a:t>
            </a:r>
            <a:r>
              <a:rPr lang="en-US" sz="5100" dirty="0">
                <a:latin typeface="Times New Roman" panose="02020603050405020304" pitchFamily="18" charset="0"/>
                <a:cs typeface="Times New Roman" panose="02020603050405020304" pitchFamily="18" charset="0"/>
              </a:rPr>
              <a:t> – 6GB Memory, 0.88 Cores, 1 DBU</a:t>
            </a:r>
          </a:p>
          <a:p>
            <a:pPr>
              <a:lnSpc>
                <a:spcPct val="120000"/>
              </a:lnSpc>
              <a:buFont typeface="Wingdings" panose="05000000000000000000" pitchFamily="2" charset="2"/>
              <a:buChar char="Ø"/>
            </a:pPr>
            <a:r>
              <a:rPr lang="en-US" sz="5100" b="1" dirty="0">
                <a:latin typeface="Times New Roman" panose="02020603050405020304" pitchFamily="18" charset="0"/>
                <a:cs typeface="Times New Roman" panose="02020603050405020304" pitchFamily="18" charset="0"/>
              </a:rPr>
              <a:t>File</a:t>
            </a:r>
            <a:r>
              <a:rPr lang="en-US" sz="5100" dirty="0">
                <a:latin typeface="Times New Roman" panose="02020603050405020304" pitchFamily="18" charset="0"/>
                <a:cs typeface="Times New Roman" panose="02020603050405020304" pitchFamily="18" charset="0"/>
              </a:rPr>
              <a:t> </a:t>
            </a:r>
            <a:r>
              <a:rPr lang="en-US" sz="5100" b="1" dirty="0">
                <a:latin typeface="Times New Roman" panose="02020603050405020304" pitchFamily="18" charset="0"/>
                <a:cs typeface="Times New Roman" panose="02020603050405020304" pitchFamily="18" charset="0"/>
              </a:rPr>
              <a:t>System</a:t>
            </a:r>
            <a:r>
              <a:rPr lang="en-US" sz="5100" dirty="0">
                <a:latin typeface="Times New Roman" panose="02020603050405020304" pitchFamily="18" charset="0"/>
                <a:cs typeface="Times New Roman" panose="02020603050405020304" pitchFamily="18" charset="0"/>
              </a:rPr>
              <a:t> – DBFS (Data Bricks File System)</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5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3A2B1-C49F-4D9B-A338-F3A41A306CA5}"/>
              </a:ext>
            </a:extLst>
          </p:cNvPr>
          <p:cNvSpPr>
            <a:spLocks noGrp="1"/>
          </p:cNvSpPr>
          <p:nvPr>
            <p:ph type="title"/>
          </p:nvPr>
        </p:nvSpPr>
        <p:spPr>
          <a:xfrm>
            <a:off x="384314" y="177800"/>
            <a:ext cx="4162286" cy="6141344"/>
          </a:xfrm>
        </p:spPr>
        <p:txBody>
          <a:bodyPr anchor="ctr">
            <a:normAutofit/>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Information</a:t>
            </a:r>
          </a:p>
        </p:txBody>
      </p:sp>
      <p:graphicFrame>
        <p:nvGraphicFramePr>
          <p:cNvPr id="5" name="Content Placeholder 2">
            <a:extLst>
              <a:ext uri="{FF2B5EF4-FFF2-40B4-BE49-F238E27FC236}">
                <a16:creationId xmlns:a16="http://schemas.microsoft.com/office/drawing/2014/main" id="{947EDFE6-D053-40BA-A834-8F209E2CDAF5}"/>
              </a:ext>
            </a:extLst>
          </p:cNvPr>
          <p:cNvGraphicFramePr>
            <a:graphicFrameLocks noGrp="1"/>
          </p:cNvGraphicFramePr>
          <p:nvPr>
            <p:ph idx="1"/>
            <p:extLst>
              <p:ext uri="{D42A27DB-BD31-4B8C-83A1-F6EECF244321}">
                <p14:modId xmlns:p14="http://schemas.microsoft.com/office/powerpoint/2010/main" val="595603025"/>
              </p:ext>
            </p:extLst>
          </p:nvPr>
        </p:nvGraphicFramePr>
        <p:xfrm>
          <a:off x="4658950" y="741304"/>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00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96610-C212-4571-81A1-3B5A0C9B90CD}"/>
              </a:ext>
            </a:extLst>
          </p:cNvPr>
          <p:cNvSpPr>
            <a:spLocks noGrp="1"/>
          </p:cNvSpPr>
          <p:nvPr>
            <p:ph type="title"/>
          </p:nvPr>
        </p:nvSpPr>
        <p:spPr>
          <a:xfrm>
            <a:off x="640081" y="631373"/>
            <a:ext cx="4018839" cy="5582784"/>
          </a:xfrm>
        </p:spPr>
        <p:txBody>
          <a:bodyPr anchor="t">
            <a:normAutofit/>
          </a:bodyPr>
          <a:lstStyle/>
          <a:p>
            <a:pPr algn="r"/>
            <a:b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and Algorithms</a:t>
            </a:r>
          </a:p>
        </p:txBody>
      </p:sp>
      <p:sp>
        <p:nvSpPr>
          <p:cNvPr id="16" name="Content Placeholder 2">
            <a:extLst>
              <a:ext uri="{FF2B5EF4-FFF2-40B4-BE49-F238E27FC236}">
                <a16:creationId xmlns:a16="http://schemas.microsoft.com/office/drawing/2014/main" id="{7A558870-E14B-4B49-B276-5A76BF812114}"/>
              </a:ext>
            </a:extLst>
          </p:cNvPr>
          <p:cNvSpPr>
            <a:spLocks noGrp="1"/>
          </p:cNvSpPr>
          <p:nvPr>
            <p:ph idx="1"/>
          </p:nvPr>
        </p:nvSpPr>
        <p:spPr>
          <a:xfrm>
            <a:off x="5943601" y="292100"/>
            <a:ext cx="5829299" cy="6222999"/>
          </a:xfrm>
        </p:spPr>
        <p:txBody>
          <a:bodyPr anchor="ct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aim of our project is to predict the Salary of an employee based on the available features from the dataset by utilizing Machine learning Algorithms and build accurate models using AzureML and SparkML.</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Machine Learning Algorithms used in this project:-</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Boosted Decision Tree Regression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Linear Regression</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84049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076F6D-058E-4CC9-A5BC-69BF50441839}"/>
              </a:ext>
            </a:extLst>
          </p:cNvPr>
          <p:cNvSpPr>
            <a:spLocks noGrp="1"/>
          </p:cNvSpPr>
          <p:nvPr>
            <p:ph type="title"/>
          </p:nvPr>
        </p:nvSpPr>
        <p:spPr>
          <a:xfrm>
            <a:off x="3363864" y="685800"/>
            <a:ext cx="7705164" cy="1485900"/>
          </a:xfrm>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Pre-requisites</a:t>
            </a: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04B6FD1-4CFC-4582-9A13-34C447C79099}"/>
              </a:ext>
            </a:extLst>
          </p:cNvPr>
          <p:cNvSpPr>
            <a:spLocks noGrp="1"/>
          </p:cNvSpPr>
          <p:nvPr>
            <p:ph idx="1"/>
          </p:nvPr>
        </p:nvSpPr>
        <p:spPr>
          <a:xfrm>
            <a:off x="3363864" y="2171700"/>
            <a:ext cx="7964536" cy="3695700"/>
          </a:xfrm>
        </p:spPr>
        <p:txBody>
          <a:bodyPr>
            <a:normAutofit/>
          </a:bodyPr>
          <a:lstStyle/>
          <a:p>
            <a:r>
              <a:rPr lang="en-US" sz="2800" dirty="0">
                <a:latin typeface="Times New Roman" panose="02020603050405020304" pitchFamily="18" charset="0"/>
                <a:cs typeface="Times New Roman" panose="02020603050405020304" pitchFamily="18" charset="0"/>
              </a:rPr>
              <a:t>AzureML account.</a:t>
            </a:r>
          </a:p>
          <a:p>
            <a:r>
              <a:rPr lang="en-US" sz="2800" dirty="0">
                <a:latin typeface="Times New Roman" panose="02020603050405020304" pitchFamily="18" charset="0"/>
                <a:cs typeface="Times New Roman" panose="02020603050405020304" pitchFamily="18" charset="0"/>
              </a:rPr>
              <a:t>Databricks Community Edition account</a:t>
            </a:r>
          </a:p>
          <a:p>
            <a:r>
              <a:rPr lang="en-US" sz="2800" dirty="0">
                <a:latin typeface="Times New Roman" panose="02020603050405020304" pitchFamily="18" charset="0"/>
                <a:cs typeface="Times New Roman" panose="02020603050405020304" pitchFamily="18" charset="0"/>
              </a:rPr>
              <a:t>Knowledge of Machine Learning Algorithms.</a:t>
            </a:r>
          </a:p>
          <a:p>
            <a:r>
              <a:rPr lang="en-US" sz="2800" dirty="0">
                <a:latin typeface="Times New Roman" panose="02020603050405020304" pitchFamily="18" charset="0"/>
                <a:cs typeface="Times New Roman" panose="02020603050405020304" pitchFamily="18" charset="0"/>
              </a:rPr>
              <a:t>Knowledge of AzureML, SparkML and Python.</a:t>
            </a:r>
          </a:p>
          <a:p>
            <a:endParaRPr lang="en-US" dirty="0"/>
          </a:p>
        </p:txBody>
      </p:sp>
    </p:spTree>
    <p:extLst>
      <p:ext uri="{BB962C8B-B14F-4D97-AF65-F5344CB8AC3E}">
        <p14:creationId xmlns:p14="http://schemas.microsoft.com/office/powerpoint/2010/main" val="22012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3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56" name="Rectangle 4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8"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C99F6C2-7229-4C00-9FEC-310A3F3EF906}"/>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000" u="sng" cap="all"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AzureML Model Building - Regression</a:t>
            </a:r>
          </a:p>
        </p:txBody>
      </p:sp>
      <p:pic>
        <p:nvPicPr>
          <p:cNvPr id="10" name="Picture 9">
            <a:extLst>
              <a:ext uri="{FF2B5EF4-FFF2-40B4-BE49-F238E27FC236}">
                <a16:creationId xmlns:a16="http://schemas.microsoft.com/office/drawing/2014/main" id="{78D406F4-72FF-41FC-B460-C5881055E0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3405" y="763860"/>
            <a:ext cx="8742195" cy="2959393"/>
          </a:xfrm>
          <a:prstGeom prst="rect">
            <a:avLst/>
          </a:prstGeom>
          <a:noFill/>
        </p:spPr>
      </p:pic>
    </p:spTree>
    <p:extLst>
      <p:ext uri="{BB962C8B-B14F-4D97-AF65-F5344CB8AC3E}">
        <p14:creationId xmlns:p14="http://schemas.microsoft.com/office/powerpoint/2010/main" val="401133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45FF-A5B4-42DE-BBFE-0E5A850953E2}"/>
              </a:ext>
            </a:extLst>
          </p:cNvPr>
          <p:cNvSpPr>
            <a:spLocks noGrp="1"/>
          </p:cNvSpPr>
          <p:nvPr>
            <p:ph type="title"/>
          </p:nvPr>
        </p:nvSpPr>
        <p:spPr>
          <a:xfrm>
            <a:off x="1473200" y="317501"/>
            <a:ext cx="9423399" cy="965200"/>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p>
        </p:txBody>
      </p:sp>
      <p:pic>
        <p:nvPicPr>
          <p:cNvPr id="4" name="Content Placeholder 3">
            <a:extLst>
              <a:ext uri="{FF2B5EF4-FFF2-40B4-BE49-F238E27FC236}">
                <a16:creationId xmlns:a16="http://schemas.microsoft.com/office/drawing/2014/main" id="{0160B752-0443-45DF-914B-4299FDE4AC0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0463" t="18765" r="20741" b="24938"/>
          <a:stretch/>
        </p:blipFill>
        <p:spPr bwMode="auto">
          <a:xfrm>
            <a:off x="1251927" y="1317870"/>
            <a:ext cx="9688145" cy="53213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20528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616</TotalTime>
  <Words>764</Words>
  <Application>Microsoft Office PowerPoint</Application>
  <PresentationFormat>Widescreen</PresentationFormat>
  <Paragraphs>132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Franklin Gothic Book</vt:lpstr>
      <vt:lpstr>Gill Sans Nova Ultra Bold</vt:lpstr>
      <vt:lpstr>Times New Roman</vt:lpstr>
      <vt:lpstr>Wingdings</vt:lpstr>
      <vt:lpstr>Crop</vt:lpstr>
      <vt:lpstr>Predictive Analysis of salary For Different Job Titles</vt:lpstr>
      <vt:lpstr>Contents</vt:lpstr>
      <vt:lpstr>Introduction</vt:lpstr>
      <vt:lpstr>Hardware Specification</vt:lpstr>
      <vt:lpstr>Dataset Information</vt:lpstr>
      <vt:lpstr>   Objective and Algorithms</vt:lpstr>
      <vt:lpstr>Pre-requisites</vt:lpstr>
      <vt:lpstr>AzureML Model Building - Regression</vt:lpstr>
      <vt:lpstr>Model</vt:lpstr>
      <vt:lpstr>Filter Based Feature Selection</vt:lpstr>
      <vt:lpstr>Boosted Decision Tree Regression Result: </vt:lpstr>
      <vt:lpstr>Linear Regression Result : </vt:lpstr>
      <vt:lpstr>Boosted Decision Tree Regression</vt:lpstr>
      <vt:lpstr>Linear Regression</vt:lpstr>
      <vt:lpstr>Azure Result Comparison </vt:lpstr>
      <vt:lpstr>SparkML process flow</vt:lpstr>
      <vt:lpstr>Spark ML - Regression</vt:lpstr>
      <vt:lpstr>Spark ML Code Snippet Overview</vt:lpstr>
      <vt:lpstr>Gradient Boosted Tree Regression</vt:lpstr>
      <vt:lpstr>Linear Regression</vt:lpstr>
      <vt:lpstr>Spark Result Comparison </vt:lpstr>
      <vt:lpstr>Result Comparison :  AzureML vs Spark ML</vt:lpstr>
      <vt:lpstr>Summary</vt:lpstr>
      <vt:lpstr>Limitations</vt:lpstr>
      <vt:lpstr>GitHub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salary For Different Job Titles</dc:title>
  <dc:creator>Ashwin Karthik</dc:creator>
  <cp:lastModifiedBy>Shanmathi Arulmurugan</cp:lastModifiedBy>
  <cp:revision>87</cp:revision>
  <dcterms:created xsi:type="dcterms:W3CDTF">2018-05-07T19:03:53Z</dcterms:created>
  <dcterms:modified xsi:type="dcterms:W3CDTF">2018-05-14T20:46:27Z</dcterms:modified>
</cp:coreProperties>
</file>