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6" r:id="rId13"/>
    <p:sldId id="267" r:id="rId14"/>
    <p:sldId id="268" r:id="rId15"/>
    <p:sldId id="270" r:id="rId16"/>
    <p:sldId id="271" r:id="rId17"/>
    <p:sldId id="275" r:id="rId18"/>
    <p:sldId id="272" r:id="rId19"/>
    <p:sldId id="273" r:id="rId20"/>
    <p:sldId id="274" r:id="rId21"/>
    <p:sldId id="282" r:id="rId22"/>
    <p:sldId id="281"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6E821B-0465-49F9-92AF-158D3DC746AB}" type="doc">
      <dgm:prSet loTypeId="urn:microsoft.com/office/officeart/2008/layout/LinedList" loCatId="list" qsTypeId="urn:microsoft.com/office/officeart/2005/8/quickstyle/simple3" qsCatId="simple" csTypeId="urn:microsoft.com/office/officeart/2005/8/colors/accent3_1" csCatId="accent3" phldr="1"/>
      <dgm:spPr/>
      <dgm:t>
        <a:bodyPr/>
        <a:lstStyle/>
        <a:p>
          <a:endParaRPr lang="en-US"/>
        </a:p>
      </dgm:t>
    </dgm:pt>
    <dgm:pt modelId="{40CDAE8D-B9D3-44D2-AC59-952A4F942AE5}">
      <dgm:prSet custT="1"/>
      <dgm:spPr/>
      <dgm:t>
        <a:bodyPr/>
        <a:lstStyle/>
        <a:p>
          <a:pPr algn="just"/>
          <a:r>
            <a:rPr lang="en-US" sz="2800" b="1" baseline="0" dirty="0">
              <a:latin typeface="Times New Roman" panose="02020603050405020304" pitchFamily="18" charset="0"/>
              <a:cs typeface="Times New Roman" panose="02020603050405020304" pitchFamily="18" charset="0"/>
            </a:rPr>
            <a:t>Dataset Name – </a:t>
          </a:r>
          <a:r>
            <a:rPr lang="en-US" sz="2800" b="0" baseline="0" dirty="0">
              <a:latin typeface="Times New Roman" panose="02020603050405020304" pitchFamily="18" charset="0"/>
              <a:cs typeface="Times New Roman" panose="02020603050405020304" pitchFamily="18" charset="0"/>
            </a:rPr>
            <a:t>New York Jobs </a:t>
          </a:r>
          <a:endParaRPr lang="en-US" sz="2800" b="0" dirty="0">
            <a:latin typeface="Times New Roman" panose="02020603050405020304" pitchFamily="18" charset="0"/>
            <a:cs typeface="Times New Roman" panose="02020603050405020304" pitchFamily="18" charset="0"/>
          </a:endParaRPr>
        </a:p>
      </dgm:t>
    </dgm:pt>
    <dgm:pt modelId="{00FDEF48-78D2-47D3-A06B-4AC5E1B7C820}" type="parTrans" cxnId="{3A134CCD-3EB0-4F77-91C2-1238C4BD168D}">
      <dgm:prSet/>
      <dgm:spPr/>
      <dgm:t>
        <a:bodyPr/>
        <a:lstStyle/>
        <a:p>
          <a:endParaRPr lang="en-US"/>
        </a:p>
      </dgm:t>
    </dgm:pt>
    <dgm:pt modelId="{0A92B4F1-022B-4E26-BA65-60A03E2E62F2}" type="sibTrans" cxnId="{3A134CCD-3EB0-4F77-91C2-1238C4BD168D}">
      <dgm:prSet/>
      <dgm:spPr/>
      <dgm:t>
        <a:bodyPr/>
        <a:lstStyle/>
        <a:p>
          <a:endParaRPr lang="en-US"/>
        </a:p>
      </dgm:t>
    </dgm:pt>
    <dgm:pt modelId="{EEA48BAE-B2B4-4F40-9893-6A3D9D48361F}">
      <dgm:prSet custT="1"/>
      <dgm:spPr/>
      <dgm:t>
        <a:bodyPr/>
        <a:lstStyle/>
        <a:p>
          <a:r>
            <a:rPr lang="en-US" sz="2800" b="1" baseline="0" dirty="0">
              <a:latin typeface="Times New Roman" panose="02020603050405020304" pitchFamily="18" charset="0"/>
              <a:cs typeface="Times New Roman" panose="02020603050405020304" pitchFamily="18" charset="0"/>
            </a:rPr>
            <a:t>Dataset Format – </a:t>
          </a:r>
          <a:r>
            <a:rPr lang="en-US" sz="2800" b="0" baseline="0" dirty="0">
              <a:latin typeface="Times New Roman" panose="02020603050405020304" pitchFamily="18" charset="0"/>
              <a:cs typeface="Times New Roman" panose="02020603050405020304" pitchFamily="18" charset="0"/>
            </a:rPr>
            <a:t>Comma Separated Values (CSV)</a:t>
          </a:r>
          <a:endParaRPr lang="en-US" sz="2800" dirty="0">
            <a:latin typeface="Times New Roman" panose="02020603050405020304" pitchFamily="18" charset="0"/>
            <a:cs typeface="Times New Roman" panose="02020603050405020304" pitchFamily="18" charset="0"/>
          </a:endParaRPr>
        </a:p>
      </dgm:t>
    </dgm:pt>
    <dgm:pt modelId="{33B9B62B-DEED-4C2E-B1F1-4D99EB510238}" type="parTrans" cxnId="{24C3D8D9-2996-415A-A66B-69A50F2EC001}">
      <dgm:prSet/>
      <dgm:spPr/>
      <dgm:t>
        <a:bodyPr/>
        <a:lstStyle/>
        <a:p>
          <a:endParaRPr lang="en-US"/>
        </a:p>
      </dgm:t>
    </dgm:pt>
    <dgm:pt modelId="{CF523F81-C1F1-490F-A465-DE6599425CB7}" type="sibTrans" cxnId="{24C3D8D9-2996-415A-A66B-69A50F2EC001}">
      <dgm:prSet/>
      <dgm:spPr/>
      <dgm:t>
        <a:bodyPr/>
        <a:lstStyle/>
        <a:p>
          <a:endParaRPr lang="en-US"/>
        </a:p>
      </dgm:t>
    </dgm:pt>
    <dgm:pt modelId="{EEBBDEF8-057F-4AE4-A6D3-5B04BEEFF990}">
      <dgm:prSet custT="1"/>
      <dgm:spPr/>
      <dgm:t>
        <a:bodyPr/>
        <a:lstStyle/>
        <a:p>
          <a:r>
            <a:rPr lang="en-US" sz="2800" b="1" dirty="0">
              <a:latin typeface="Times New Roman" panose="02020603050405020304" pitchFamily="18" charset="0"/>
              <a:cs typeface="Times New Roman" panose="02020603050405020304" pitchFamily="18" charset="0"/>
            </a:rPr>
            <a:t>Dataset Size – </a:t>
          </a:r>
          <a:r>
            <a:rPr lang="en-US" sz="2800" b="0" dirty="0">
              <a:latin typeface="Times New Roman" panose="02020603050405020304" pitchFamily="18" charset="0"/>
              <a:cs typeface="Times New Roman" panose="02020603050405020304" pitchFamily="18" charset="0"/>
            </a:rPr>
            <a:t>2.7 GB</a:t>
          </a:r>
        </a:p>
      </dgm:t>
    </dgm:pt>
    <dgm:pt modelId="{1D6A7078-BD83-42B6-9E9C-28036235C803}" type="parTrans" cxnId="{487B94CB-5228-4104-8C3F-9937201345C2}">
      <dgm:prSet/>
      <dgm:spPr/>
      <dgm:t>
        <a:bodyPr/>
        <a:lstStyle/>
        <a:p>
          <a:endParaRPr lang="en-US"/>
        </a:p>
      </dgm:t>
    </dgm:pt>
    <dgm:pt modelId="{338CC5FE-710C-4B68-B4F0-8D47B9FB4269}" type="sibTrans" cxnId="{487B94CB-5228-4104-8C3F-9937201345C2}">
      <dgm:prSet/>
      <dgm:spPr/>
      <dgm:t>
        <a:bodyPr/>
        <a:lstStyle/>
        <a:p>
          <a:endParaRPr lang="en-US"/>
        </a:p>
      </dgm:t>
    </dgm:pt>
    <dgm:pt modelId="{55383672-8F9A-4B9A-9161-75553616859A}">
      <dgm:prSet custT="1"/>
      <dgm:spPr/>
      <dgm:t>
        <a:bodyPr/>
        <a:lstStyle/>
        <a:p>
          <a:r>
            <a:rPr lang="en-US" sz="2800" b="1" baseline="0" dirty="0">
              <a:latin typeface="Times New Roman" panose="02020603050405020304" pitchFamily="18" charset="0"/>
              <a:cs typeface="Times New Roman" panose="02020603050405020304" pitchFamily="18" charset="0"/>
            </a:rPr>
            <a:t>Dataset Source - </a:t>
          </a:r>
          <a:r>
            <a:rPr lang="en-IN" sz="2800" b="0" baseline="0" dirty="0">
              <a:latin typeface="Times New Roman" panose="02020603050405020304" pitchFamily="18" charset="0"/>
              <a:cs typeface="Times New Roman" panose="02020603050405020304" pitchFamily="18" charset="0"/>
            </a:rPr>
            <a:t>https://data.cityofnewyork.us/Housing-Development/DOB-Job-Application-Filings/ic3t-wcy2</a:t>
          </a:r>
          <a:endParaRPr lang="en-US" sz="2800" b="0" dirty="0">
            <a:latin typeface="Times New Roman" panose="02020603050405020304" pitchFamily="18" charset="0"/>
            <a:cs typeface="Times New Roman" panose="02020603050405020304" pitchFamily="18" charset="0"/>
          </a:endParaRPr>
        </a:p>
      </dgm:t>
    </dgm:pt>
    <dgm:pt modelId="{E6FA0670-52EE-4E1B-87AF-E74E1C23D400}" type="parTrans" cxnId="{E5FB792E-A259-4AAE-8587-51CA6F9D414E}">
      <dgm:prSet/>
      <dgm:spPr/>
      <dgm:t>
        <a:bodyPr/>
        <a:lstStyle/>
        <a:p>
          <a:endParaRPr lang="en-US"/>
        </a:p>
      </dgm:t>
    </dgm:pt>
    <dgm:pt modelId="{0E78DE0A-1915-43EE-8256-0D129654385D}" type="sibTrans" cxnId="{E5FB792E-A259-4AAE-8587-51CA6F9D414E}">
      <dgm:prSet/>
      <dgm:spPr/>
      <dgm:t>
        <a:bodyPr/>
        <a:lstStyle/>
        <a:p>
          <a:endParaRPr lang="en-US"/>
        </a:p>
      </dgm:t>
    </dgm:pt>
    <dgm:pt modelId="{5A6FFB66-9F39-4FF6-BA3A-3BCB670283E4}" type="pres">
      <dgm:prSet presAssocID="{7D6E821B-0465-49F9-92AF-158D3DC746AB}" presName="vert0" presStyleCnt="0">
        <dgm:presLayoutVars>
          <dgm:dir/>
          <dgm:animOne val="branch"/>
          <dgm:animLvl val="lvl"/>
        </dgm:presLayoutVars>
      </dgm:prSet>
      <dgm:spPr/>
    </dgm:pt>
    <dgm:pt modelId="{C7F2EB36-B1A4-4ACA-AC80-09AFC3D42CC6}" type="pres">
      <dgm:prSet presAssocID="{40CDAE8D-B9D3-44D2-AC59-952A4F942AE5}" presName="thickLine" presStyleLbl="alignNode1" presStyleIdx="0" presStyleCnt="4"/>
      <dgm:spPr/>
    </dgm:pt>
    <dgm:pt modelId="{43EB2030-1CFC-461A-96F1-84437C195494}" type="pres">
      <dgm:prSet presAssocID="{40CDAE8D-B9D3-44D2-AC59-952A4F942AE5}" presName="horz1" presStyleCnt="0"/>
      <dgm:spPr/>
    </dgm:pt>
    <dgm:pt modelId="{30A7CF10-EF86-43EE-BE99-0BF12FC02C84}" type="pres">
      <dgm:prSet presAssocID="{40CDAE8D-B9D3-44D2-AC59-952A4F942AE5}" presName="tx1" presStyleLbl="revTx" presStyleIdx="0" presStyleCnt="4" custScaleY="48996"/>
      <dgm:spPr/>
    </dgm:pt>
    <dgm:pt modelId="{3AF74274-E01A-4840-A789-22909840C90E}" type="pres">
      <dgm:prSet presAssocID="{40CDAE8D-B9D3-44D2-AC59-952A4F942AE5}" presName="vert1" presStyleCnt="0"/>
      <dgm:spPr/>
    </dgm:pt>
    <dgm:pt modelId="{57E61444-EE32-461F-9CB7-44FB1D795E6D}" type="pres">
      <dgm:prSet presAssocID="{EEA48BAE-B2B4-4F40-9893-6A3D9D48361F}" presName="thickLine" presStyleLbl="alignNode1" presStyleIdx="1" presStyleCnt="4"/>
      <dgm:spPr/>
    </dgm:pt>
    <dgm:pt modelId="{3F376672-1A06-4A1A-B3C9-8B3C4D23D51A}" type="pres">
      <dgm:prSet presAssocID="{EEA48BAE-B2B4-4F40-9893-6A3D9D48361F}" presName="horz1" presStyleCnt="0"/>
      <dgm:spPr/>
    </dgm:pt>
    <dgm:pt modelId="{9E98E3C1-A54F-4BCE-91F5-AF60B28B4991}" type="pres">
      <dgm:prSet presAssocID="{EEA48BAE-B2B4-4F40-9893-6A3D9D48361F}" presName="tx1" presStyleLbl="revTx" presStyleIdx="1" presStyleCnt="4" custScaleY="52348"/>
      <dgm:spPr/>
    </dgm:pt>
    <dgm:pt modelId="{6B6F6502-7911-441E-85ED-5000AB33CD4B}" type="pres">
      <dgm:prSet presAssocID="{EEA48BAE-B2B4-4F40-9893-6A3D9D48361F}" presName="vert1" presStyleCnt="0"/>
      <dgm:spPr/>
    </dgm:pt>
    <dgm:pt modelId="{02889F16-FE68-4A4B-A06E-40A1DA01AC34}" type="pres">
      <dgm:prSet presAssocID="{EEBBDEF8-057F-4AE4-A6D3-5B04BEEFF990}" presName="thickLine" presStyleLbl="alignNode1" presStyleIdx="2" presStyleCnt="4"/>
      <dgm:spPr/>
    </dgm:pt>
    <dgm:pt modelId="{0B5C3A4C-C2F6-4583-8314-2A6E7B5889EB}" type="pres">
      <dgm:prSet presAssocID="{EEBBDEF8-057F-4AE4-A6D3-5B04BEEFF990}" presName="horz1" presStyleCnt="0"/>
      <dgm:spPr/>
    </dgm:pt>
    <dgm:pt modelId="{EE5E2C24-2CFE-48EB-8CF5-7830D1321CAB}" type="pres">
      <dgm:prSet presAssocID="{EEBBDEF8-057F-4AE4-A6D3-5B04BEEFF990}" presName="tx1" presStyleLbl="revTx" presStyleIdx="2" presStyleCnt="4" custScaleY="50491" custLinFactNeighborX="195" custLinFactNeighborY="1280"/>
      <dgm:spPr/>
    </dgm:pt>
    <dgm:pt modelId="{757A4A6D-9C54-4B06-9271-353A318B4FC1}" type="pres">
      <dgm:prSet presAssocID="{EEBBDEF8-057F-4AE4-A6D3-5B04BEEFF990}" presName="vert1" presStyleCnt="0"/>
      <dgm:spPr/>
    </dgm:pt>
    <dgm:pt modelId="{5301C34A-1E72-4E64-98FB-BBAA9F7AE95F}" type="pres">
      <dgm:prSet presAssocID="{55383672-8F9A-4B9A-9161-75553616859A}" presName="thickLine" presStyleLbl="alignNode1" presStyleIdx="3" presStyleCnt="4"/>
      <dgm:spPr/>
    </dgm:pt>
    <dgm:pt modelId="{A0644690-C27D-4E94-8C0E-9353AE5930E1}" type="pres">
      <dgm:prSet presAssocID="{55383672-8F9A-4B9A-9161-75553616859A}" presName="horz1" presStyleCnt="0"/>
      <dgm:spPr/>
    </dgm:pt>
    <dgm:pt modelId="{4F6DB43D-9595-4E3B-8A5F-E9D164BD2863}" type="pres">
      <dgm:prSet presAssocID="{55383672-8F9A-4B9A-9161-75553616859A}" presName="tx1" presStyleLbl="revTx" presStyleIdx="3" presStyleCnt="4"/>
      <dgm:spPr/>
    </dgm:pt>
    <dgm:pt modelId="{8E21932E-B139-4A0B-968C-8A404195EBF1}" type="pres">
      <dgm:prSet presAssocID="{55383672-8F9A-4B9A-9161-75553616859A}" presName="vert1" presStyleCnt="0"/>
      <dgm:spPr/>
    </dgm:pt>
  </dgm:ptLst>
  <dgm:cxnLst>
    <dgm:cxn modelId="{E5FB792E-A259-4AAE-8587-51CA6F9D414E}" srcId="{7D6E821B-0465-49F9-92AF-158D3DC746AB}" destId="{55383672-8F9A-4B9A-9161-75553616859A}" srcOrd="3" destOrd="0" parTransId="{E6FA0670-52EE-4E1B-87AF-E74E1C23D400}" sibTransId="{0E78DE0A-1915-43EE-8256-0D129654385D}"/>
    <dgm:cxn modelId="{4478705E-F486-4955-AAEF-C77CE7606AB8}" type="presOf" srcId="{EEA48BAE-B2B4-4F40-9893-6A3D9D48361F}" destId="{9E98E3C1-A54F-4BCE-91F5-AF60B28B4991}" srcOrd="0" destOrd="0" presId="urn:microsoft.com/office/officeart/2008/layout/LinedList"/>
    <dgm:cxn modelId="{9EF5C7B5-4B8E-4E6E-8443-2686982F62EB}" type="presOf" srcId="{40CDAE8D-B9D3-44D2-AC59-952A4F942AE5}" destId="{30A7CF10-EF86-43EE-BE99-0BF12FC02C84}" srcOrd="0" destOrd="0" presId="urn:microsoft.com/office/officeart/2008/layout/LinedList"/>
    <dgm:cxn modelId="{520294C0-D987-4F35-BB8D-377B98260594}" type="presOf" srcId="{EEBBDEF8-057F-4AE4-A6D3-5B04BEEFF990}" destId="{EE5E2C24-2CFE-48EB-8CF5-7830D1321CAB}" srcOrd="0" destOrd="0" presId="urn:microsoft.com/office/officeart/2008/layout/LinedList"/>
    <dgm:cxn modelId="{487B94CB-5228-4104-8C3F-9937201345C2}" srcId="{7D6E821B-0465-49F9-92AF-158D3DC746AB}" destId="{EEBBDEF8-057F-4AE4-A6D3-5B04BEEFF990}" srcOrd="2" destOrd="0" parTransId="{1D6A7078-BD83-42B6-9E9C-28036235C803}" sibTransId="{338CC5FE-710C-4B68-B4F0-8D47B9FB4269}"/>
    <dgm:cxn modelId="{3A134CCD-3EB0-4F77-91C2-1238C4BD168D}" srcId="{7D6E821B-0465-49F9-92AF-158D3DC746AB}" destId="{40CDAE8D-B9D3-44D2-AC59-952A4F942AE5}" srcOrd="0" destOrd="0" parTransId="{00FDEF48-78D2-47D3-A06B-4AC5E1B7C820}" sibTransId="{0A92B4F1-022B-4E26-BA65-60A03E2E62F2}"/>
    <dgm:cxn modelId="{24C3D8D9-2996-415A-A66B-69A50F2EC001}" srcId="{7D6E821B-0465-49F9-92AF-158D3DC746AB}" destId="{EEA48BAE-B2B4-4F40-9893-6A3D9D48361F}" srcOrd="1" destOrd="0" parTransId="{33B9B62B-DEED-4C2E-B1F1-4D99EB510238}" sibTransId="{CF523F81-C1F1-490F-A465-DE6599425CB7}"/>
    <dgm:cxn modelId="{EB84C2F2-B88E-47C9-BC9C-8AD263EA30E1}" type="presOf" srcId="{55383672-8F9A-4B9A-9161-75553616859A}" destId="{4F6DB43D-9595-4E3B-8A5F-E9D164BD2863}" srcOrd="0" destOrd="0" presId="urn:microsoft.com/office/officeart/2008/layout/LinedList"/>
    <dgm:cxn modelId="{53F542FC-DB39-4EA7-841E-A5F1ECF2DA57}" type="presOf" srcId="{7D6E821B-0465-49F9-92AF-158D3DC746AB}" destId="{5A6FFB66-9F39-4FF6-BA3A-3BCB670283E4}" srcOrd="0" destOrd="0" presId="urn:microsoft.com/office/officeart/2008/layout/LinedList"/>
    <dgm:cxn modelId="{2A220DF6-D223-4E30-925E-1613BB25C915}" type="presParOf" srcId="{5A6FFB66-9F39-4FF6-BA3A-3BCB670283E4}" destId="{C7F2EB36-B1A4-4ACA-AC80-09AFC3D42CC6}" srcOrd="0" destOrd="0" presId="urn:microsoft.com/office/officeart/2008/layout/LinedList"/>
    <dgm:cxn modelId="{AC658CA3-5A88-4264-8073-AC888FA0B156}" type="presParOf" srcId="{5A6FFB66-9F39-4FF6-BA3A-3BCB670283E4}" destId="{43EB2030-1CFC-461A-96F1-84437C195494}" srcOrd="1" destOrd="0" presId="urn:microsoft.com/office/officeart/2008/layout/LinedList"/>
    <dgm:cxn modelId="{7CA7CA85-37DE-4177-8884-BCF9997945CE}" type="presParOf" srcId="{43EB2030-1CFC-461A-96F1-84437C195494}" destId="{30A7CF10-EF86-43EE-BE99-0BF12FC02C84}" srcOrd="0" destOrd="0" presId="urn:microsoft.com/office/officeart/2008/layout/LinedList"/>
    <dgm:cxn modelId="{B44EE404-78A3-42E3-BC2E-5A5C347709C0}" type="presParOf" srcId="{43EB2030-1CFC-461A-96F1-84437C195494}" destId="{3AF74274-E01A-4840-A789-22909840C90E}" srcOrd="1" destOrd="0" presId="urn:microsoft.com/office/officeart/2008/layout/LinedList"/>
    <dgm:cxn modelId="{6C91BED2-530E-4B48-8850-3CCE58CE5A3B}" type="presParOf" srcId="{5A6FFB66-9F39-4FF6-BA3A-3BCB670283E4}" destId="{57E61444-EE32-461F-9CB7-44FB1D795E6D}" srcOrd="2" destOrd="0" presId="urn:microsoft.com/office/officeart/2008/layout/LinedList"/>
    <dgm:cxn modelId="{5FFD521B-383C-4908-B256-9A01F7AD06D5}" type="presParOf" srcId="{5A6FFB66-9F39-4FF6-BA3A-3BCB670283E4}" destId="{3F376672-1A06-4A1A-B3C9-8B3C4D23D51A}" srcOrd="3" destOrd="0" presId="urn:microsoft.com/office/officeart/2008/layout/LinedList"/>
    <dgm:cxn modelId="{DF52395A-B6FC-449F-8F4D-4B0D619A349B}" type="presParOf" srcId="{3F376672-1A06-4A1A-B3C9-8B3C4D23D51A}" destId="{9E98E3C1-A54F-4BCE-91F5-AF60B28B4991}" srcOrd="0" destOrd="0" presId="urn:microsoft.com/office/officeart/2008/layout/LinedList"/>
    <dgm:cxn modelId="{95577FD8-42E7-473B-928D-624B94BF3739}" type="presParOf" srcId="{3F376672-1A06-4A1A-B3C9-8B3C4D23D51A}" destId="{6B6F6502-7911-441E-85ED-5000AB33CD4B}" srcOrd="1" destOrd="0" presId="urn:microsoft.com/office/officeart/2008/layout/LinedList"/>
    <dgm:cxn modelId="{3021ABE4-4783-4322-BC4B-CC662A8F49F0}" type="presParOf" srcId="{5A6FFB66-9F39-4FF6-BA3A-3BCB670283E4}" destId="{02889F16-FE68-4A4B-A06E-40A1DA01AC34}" srcOrd="4" destOrd="0" presId="urn:microsoft.com/office/officeart/2008/layout/LinedList"/>
    <dgm:cxn modelId="{820AACC6-5DFA-49D7-9889-36E30E28065E}" type="presParOf" srcId="{5A6FFB66-9F39-4FF6-BA3A-3BCB670283E4}" destId="{0B5C3A4C-C2F6-4583-8314-2A6E7B5889EB}" srcOrd="5" destOrd="0" presId="urn:microsoft.com/office/officeart/2008/layout/LinedList"/>
    <dgm:cxn modelId="{6B533327-F967-4525-8374-655851C348C3}" type="presParOf" srcId="{0B5C3A4C-C2F6-4583-8314-2A6E7B5889EB}" destId="{EE5E2C24-2CFE-48EB-8CF5-7830D1321CAB}" srcOrd="0" destOrd="0" presId="urn:microsoft.com/office/officeart/2008/layout/LinedList"/>
    <dgm:cxn modelId="{D6E1BAB2-DC31-455E-AC6A-C5D4FBECBEAB}" type="presParOf" srcId="{0B5C3A4C-C2F6-4583-8314-2A6E7B5889EB}" destId="{757A4A6D-9C54-4B06-9271-353A318B4FC1}" srcOrd="1" destOrd="0" presId="urn:microsoft.com/office/officeart/2008/layout/LinedList"/>
    <dgm:cxn modelId="{7332571A-81B4-4045-8893-2E3E5B37A89B}" type="presParOf" srcId="{5A6FFB66-9F39-4FF6-BA3A-3BCB670283E4}" destId="{5301C34A-1E72-4E64-98FB-BBAA9F7AE95F}" srcOrd="6" destOrd="0" presId="urn:microsoft.com/office/officeart/2008/layout/LinedList"/>
    <dgm:cxn modelId="{F17BEA5D-BB3C-4DF4-9368-CC65F1DC65E3}" type="presParOf" srcId="{5A6FFB66-9F39-4FF6-BA3A-3BCB670283E4}" destId="{A0644690-C27D-4E94-8C0E-9353AE5930E1}" srcOrd="7" destOrd="0" presId="urn:microsoft.com/office/officeart/2008/layout/LinedList"/>
    <dgm:cxn modelId="{DEA1DAF0-6F9F-4B91-9990-4795148356F0}" type="presParOf" srcId="{A0644690-C27D-4E94-8C0E-9353AE5930E1}" destId="{4F6DB43D-9595-4E3B-8A5F-E9D164BD2863}" srcOrd="0" destOrd="0" presId="urn:microsoft.com/office/officeart/2008/layout/LinedList"/>
    <dgm:cxn modelId="{80DC37A4-66D1-4B62-8C4F-431771621907}" type="presParOf" srcId="{A0644690-C27D-4E94-8C0E-9353AE5930E1}" destId="{8E21932E-B139-4A0B-968C-8A404195EBF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34BFC2-C4AF-425D-BDD4-9152DA8F5120}" type="doc">
      <dgm:prSet loTypeId="urn:microsoft.com/office/officeart/2016/7/layout/BasicLinearProcessNumbered" loCatId="process" qsTypeId="urn:microsoft.com/office/officeart/2005/8/quickstyle/simple2" qsCatId="simple" csTypeId="urn:microsoft.com/office/officeart/2005/8/colors/accent5_2" csCatId="accent5" phldr="1"/>
      <dgm:spPr/>
      <dgm:t>
        <a:bodyPr/>
        <a:lstStyle/>
        <a:p>
          <a:endParaRPr lang="en-US"/>
        </a:p>
      </dgm:t>
    </dgm:pt>
    <dgm:pt modelId="{1969678D-B81D-4D9D-8533-62B12D2B5B51}">
      <dgm:prSet/>
      <dgm:spPr/>
      <dgm:t>
        <a:bodyPr/>
        <a:lstStyle/>
        <a:p>
          <a:r>
            <a:rPr lang="en-US" b="1" dirty="0">
              <a:latin typeface="Times New Roman" panose="02020603050405020304" pitchFamily="18" charset="0"/>
              <a:cs typeface="Times New Roman" panose="02020603050405020304" pitchFamily="18" charset="0"/>
            </a:rPr>
            <a:t>Boosted Decision Tree Regression </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RMSE= 12436.852182</a:t>
          </a:r>
        </a:p>
        <a:p>
          <a:r>
            <a:rPr lang="en-US" dirty="0">
              <a:latin typeface="Times New Roman" panose="02020603050405020304" pitchFamily="18" charset="0"/>
              <a:cs typeface="Times New Roman" panose="02020603050405020304" pitchFamily="18" charset="0"/>
            </a:rPr>
            <a:t>COD=  0.944952</a:t>
          </a:r>
        </a:p>
      </dgm:t>
    </dgm:pt>
    <dgm:pt modelId="{D5713462-A354-455D-83D8-398437901763}" type="parTrans" cxnId="{235F13DC-874F-4D91-AFDF-4154DD0845E2}">
      <dgm:prSet/>
      <dgm:spPr/>
      <dgm:t>
        <a:bodyPr/>
        <a:lstStyle/>
        <a:p>
          <a:endParaRPr lang="en-US"/>
        </a:p>
      </dgm:t>
    </dgm:pt>
    <dgm:pt modelId="{84818D1B-6528-41C9-A8BD-B1DBC8E5E9D8}" type="sibTrans" cxnId="{235F13DC-874F-4D91-AFDF-4154DD0845E2}">
      <dgm:prSet phldrT="1" phldr="0"/>
      <dgm:spPr/>
      <dgm:t>
        <a:bodyPr/>
        <a:lstStyle/>
        <a:p>
          <a:r>
            <a:rPr lang="en-US"/>
            <a:t>1</a:t>
          </a:r>
          <a:endParaRPr lang="en-US" dirty="0"/>
        </a:p>
      </dgm:t>
    </dgm:pt>
    <dgm:pt modelId="{A0563D21-5989-4464-96E7-073A0AEF2262}">
      <dgm:prSet/>
      <dgm:spPr/>
      <dgm:t>
        <a:bodyPr/>
        <a:lstStyle/>
        <a:p>
          <a:r>
            <a:rPr lang="en-US" b="1" dirty="0">
              <a:latin typeface="Times New Roman" panose="02020603050405020304" pitchFamily="18" charset="0"/>
              <a:cs typeface="Times New Roman" panose="02020603050405020304" pitchFamily="18" charset="0"/>
            </a:rPr>
            <a:t>Linear Regression:</a:t>
          </a:r>
        </a:p>
        <a:p>
          <a:r>
            <a:rPr lang="en-US" dirty="0">
              <a:latin typeface="Times New Roman" panose="02020603050405020304" pitchFamily="18" charset="0"/>
              <a:cs typeface="Times New Roman" panose="02020603050405020304" pitchFamily="18" charset="0"/>
            </a:rPr>
            <a:t>RMSE= 9961.10068</a:t>
          </a:r>
        </a:p>
        <a:p>
          <a:r>
            <a:rPr lang="en-US" dirty="0">
              <a:latin typeface="Times New Roman" panose="02020603050405020304" pitchFamily="18" charset="0"/>
              <a:cs typeface="Times New Roman" panose="02020603050405020304" pitchFamily="18" charset="0"/>
            </a:rPr>
            <a:t>COD=  0.914188</a:t>
          </a:r>
        </a:p>
      </dgm:t>
    </dgm:pt>
    <dgm:pt modelId="{CDF74D20-8239-4C1E-BD49-2C4DA6559EBC}" type="parTrans" cxnId="{C8D83FBA-9BA8-4A3D-86AE-E3FBF12D95B0}">
      <dgm:prSet/>
      <dgm:spPr/>
      <dgm:t>
        <a:bodyPr/>
        <a:lstStyle/>
        <a:p>
          <a:endParaRPr lang="en-US"/>
        </a:p>
      </dgm:t>
    </dgm:pt>
    <dgm:pt modelId="{22C1F17E-B756-4F9B-98E6-6EDA5BE371B0}" type="sibTrans" cxnId="{C8D83FBA-9BA8-4A3D-86AE-E3FBF12D95B0}">
      <dgm:prSet phldrT="2" phldr="0"/>
      <dgm:spPr/>
      <dgm:t>
        <a:bodyPr/>
        <a:lstStyle/>
        <a:p>
          <a:r>
            <a:rPr lang="en-US"/>
            <a:t>2</a:t>
          </a:r>
        </a:p>
      </dgm:t>
    </dgm:pt>
    <dgm:pt modelId="{740A195F-2448-43A2-A279-0A0BA17E149E}" type="pres">
      <dgm:prSet presAssocID="{1534BFC2-C4AF-425D-BDD4-9152DA8F5120}" presName="Name0" presStyleCnt="0">
        <dgm:presLayoutVars>
          <dgm:animLvl val="lvl"/>
          <dgm:resizeHandles val="exact"/>
        </dgm:presLayoutVars>
      </dgm:prSet>
      <dgm:spPr/>
    </dgm:pt>
    <dgm:pt modelId="{D339D03A-7199-48E9-B121-B5553D765F0E}" type="pres">
      <dgm:prSet presAssocID="{1969678D-B81D-4D9D-8533-62B12D2B5B51}" presName="compositeNode" presStyleCnt="0">
        <dgm:presLayoutVars>
          <dgm:bulletEnabled val="1"/>
        </dgm:presLayoutVars>
      </dgm:prSet>
      <dgm:spPr/>
    </dgm:pt>
    <dgm:pt modelId="{2DD87927-D800-4BDD-9C6F-9F8F3AFB469A}" type="pres">
      <dgm:prSet presAssocID="{1969678D-B81D-4D9D-8533-62B12D2B5B51}" presName="bgRect" presStyleLbl="bgAccFollowNode1" presStyleIdx="0" presStyleCnt="2" custLinFactNeighborX="-26" custLinFactNeighborY="-15112"/>
      <dgm:spPr/>
    </dgm:pt>
    <dgm:pt modelId="{1021093B-BD5C-40EF-9DFE-A50DA6B54881}" type="pres">
      <dgm:prSet presAssocID="{84818D1B-6528-41C9-A8BD-B1DBC8E5E9D8}" presName="sibTransNodeCircle" presStyleLbl="alignNode1" presStyleIdx="0" presStyleCnt="4">
        <dgm:presLayoutVars>
          <dgm:chMax val="0"/>
          <dgm:bulletEnabled/>
        </dgm:presLayoutVars>
      </dgm:prSet>
      <dgm:spPr/>
    </dgm:pt>
    <dgm:pt modelId="{39338149-0C54-4DF0-9F24-B6C47E4572F7}" type="pres">
      <dgm:prSet presAssocID="{1969678D-B81D-4D9D-8533-62B12D2B5B51}" presName="bottomLine" presStyleLbl="alignNode1" presStyleIdx="1" presStyleCnt="4">
        <dgm:presLayoutVars/>
      </dgm:prSet>
      <dgm:spPr/>
    </dgm:pt>
    <dgm:pt modelId="{9594FE33-1020-4B35-8405-6D1D25F2257A}" type="pres">
      <dgm:prSet presAssocID="{1969678D-B81D-4D9D-8533-62B12D2B5B51}" presName="nodeText" presStyleLbl="bgAccFollowNode1" presStyleIdx="0" presStyleCnt="2">
        <dgm:presLayoutVars>
          <dgm:bulletEnabled val="1"/>
        </dgm:presLayoutVars>
      </dgm:prSet>
      <dgm:spPr/>
    </dgm:pt>
    <dgm:pt modelId="{B68F4D62-386D-4642-BAE0-7159050971BE}" type="pres">
      <dgm:prSet presAssocID="{84818D1B-6528-41C9-A8BD-B1DBC8E5E9D8}" presName="sibTrans" presStyleCnt="0"/>
      <dgm:spPr/>
    </dgm:pt>
    <dgm:pt modelId="{D2CA839E-54F2-4156-8D28-6849F429FABA}" type="pres">
      <dgm:prSet presAssocID="{A0563D21-5989-4464-96E7-073A0AEF2262}" presName="compositeNode" presStyleCnt="0">
        <dgm:presLayoutVars>
          <dgm:bulletEnabled val="1"/>
        </dgm:presLayoutVars>
      </dgm:prSet>
      <dgm:spPr/>
    </dgm:pt>
    <dgm:pt modelId="{5D699786-A23E-41D5-A54E-DD16DD06BA81}" type="pres">
      <dgm:prSet presAssocID="{A0563D21-5989-4464-96E7-073A0AEF2262}" presName="bgRect" presStyleLbl="bgAccFollowNode1" presStyleIdx="1" presStyleCnt="2"/>
      <dgm:spPr/>
    </dgm:pt>
    <dgm:pt modelId="{6CB60EEC-8469-4163-810E-5779969C83FE}" type="pres">
      <dgm:prSet presAssocID="{22C1F17E-B756-4F9B-98E6-6EDA5BE371B0}" presName="sibTransNodeCircle" presStyleLbl="alignNode1" presStyleIdx="2" presStyleCnt="4">
        <dgm:presLayoutVars>
          <dgm:chMax val="0"/>
          <dgm:bulletEnabled/>
        </dgm:presLayoutVars>
      </dgm:prSet>
      <dgm:spPr/>
    </dgm:pt>
    <dgm:pt modelId="{59691B04-2F55-4E5F-A26B-C1EB97116440}" type="pres">
      <dgm:prSet presAssocID="{A0563D21-5989-4464-96E7-073A0AEF2262}" presName="bottomLine" presStyleLbl="alignNode1" presStyleIdx="3" presStyleCnt="4">
        <dgm:presLayoutVars/>
      </dgm:prSet>
      <dgm:spPr/>
    </dgm:pt>
    <dgm:pt modelId="{5A55DE49-9FF2-4FD1-ACAA-875050D48817}" type="pres">
      <dgm:prSet presAssocID="{A0563D21-5989-4464-96E7-073A0AEF2262}" presName="nodeText" presStyleLbl="bgAccFollowNode1" presStyleIdx="1" presStyleCnt="2">
        <dgm:presLayoutVars>
          <dgm:bulletEnabled val="1"/>
        </dgm:presLayoutVars>
      </dgm:prSet>
      <dgm:spPr/>
    </dgm:pt>
  </dgm:ptLst>
  <dgm:cxnLst>
    <dgm:cxn modelId="{EC769E27-B06A-4A86-81FF-166CEB0D59BC}" type="presOf" srcId="{1534BFC2-C4AF-425D-BDD4-9152DA8F5120}" destId="{740A195F-2448-43A2-A279-0A0BA17E149E}" srcOrd="0" destOrd="0" presId="urn:microsoft.com/office/officeart/2016/7/layout/BasicLinearProcessNumbered"/>
    <dgm:cxn modelId="{4EDA0F50-7791-4D40-8FC9-0F1C4E682B58}" type="presOf" srcId="{A0563D21-5989-4464-96E7-073A0AEF2262}" destId="{5A55DE49-9FF2-4FD1-ACAA-875050D48817}" srcOrd="1" destOrd="0" presId="urn:microsoft.com/office/officeart/2016/7/layout/BasicLinearProcessNumbered"/>
    <dgm:cxn modelId="{A66FD050-5406-4B10-BA8E-BC9C17F928E1}" type="presOf" srcId="{1969678D-B81D-4D9D-8533-62B12D2B5B51}" destId="{9594FE33-1020-4B35-8405-6D1D25F2257A}" srcOrd="1" destOrd="0" presId="urn:microsoft.com/office/officeart/2016/7/layout/BasicLinearProcessNumbered"/>
    <dgm:cxn modelId="{268B2689-11B8-482D-9CB1-701F045E5F2B}" type="presOf" srcId="{A0563D21-5989-4464-96E7-073A0AEF2262}" destId="{5D699786-A23E-41D5-A54E-DD16DD06BA81}" srcOrd="0" destOrd="0" presId="urn:microsoft.com/office/officeart/2016/7/layout/BasicLinearProcessNumbered"/>
    <dgm:cxn modelId="{15F63BB0-D8CB-4663-97E3-B8C40D9AC06B}" type="presOf" srcId="{84818D1B-6528-41C9-A8BD-B1DBC8E5E9D8}" destId="{1021093B-BD5C-40EF-9DFE-A50DA6B54881}" srcOrd="0" destOrd="0" presId="urn:microsoft.com/office/officeart/2016/7/layout/BasicLinearProcessNumbered"/>
    <dgm:cxn modelId="{C8D83FBA-9BA8-4A3D-86AE-E3FBF12D95B0}" srcId="{1534BFC2-C4AF-425D-BDD4-9152DA8F5120}" destId="{A0563D21-5989-4464-96E7-073A0AEF2262}" srcOrd="1" destOrd="0" parTransId="{CDF74D20-8239-4C1E-BD49-2C4DA6559EBC}" sibTransId="{22C1F17E-B756-4F9B-98E6-6EDA5BE371B0}"/>
    <dgm:cxn modelId="{5133DEC1-84AD-4FA3-AD6F-6F6712C836AE}" type="presOf" srcId="{22C1F17E-B756-4F9B-98E6-6EDA5BE371B0}" destId="{6CB60EEC-8469-4163-810E-5779969C83FE}" srcOrd="0" destOrd="0" presId="urn:microsoft.com/office/officeart/2016/7/layout/BasicLinearProcessNumbered"/>
    <dgm:cxn modelId="{235F13DC-874F-4D91-AFDF-4154DD0845E2}" srcId="{1534BFC2-C4AF-425D-BDD4-9152DA8F5120}" destId="{1969678D-B81D-4D9D-8533-62B12D2B5B51}" srcOrd="0" destOrd="0" parTransId="{D5713462-A354-455D-83D8-398437901763}" sibTransId="{84818D1B-6528-41C9-A8BD-B1DBC8E5E9D8}"/>
    <dgm:cxn modelId="{0CB25BEF-580C-4402-BA04-C3D30282C3B7}" type="presOf" srcId="{1969678D-B81D-4D9D-8533-62B12D2B5B51}" destId="{2DD87927-D800-4BDD-9C6F-9F8F3AFB469A}" srcOrd="0" destOrd="0" presId="urn:microsoft.com/office/officeart/2016/7/layout/BasicLinearProcessNumbered"/>
    <dgm:cxn modelId="{DA3BA2B1-C8BC-469C-BC4C-AF8B67E62EA0}" type="presParOf" srcId="{740A195F-2448-43A2-A279-0A0BA17E149E}" destId="{D339D03A-7199-48E9-B121-B5553D765F0E}" srcOrd="0" destOrd="0" presId="urn:microsoft.com/office/officeart/2016/7/layout/BasicLinearProcessNumbered"/>
    <dgm:cxn modelId="{075ED94D-218B-4A4B-BAB8-F66EF57606D6}" type="presParOf" srcId="{D339D03A-7199-48E9-B121-B5553D765F0E}" destId="{2DD87927-D800-4BDD-9C6F-9F8F3AFB469A}" srcOrd="0" destOrd="0" presId="urn:microsoft.com/office/officeart/2016/7/layout/BasicLinearProcessNumbered"/>
    <dgm:cxn modelId="{56ABE47B-C225-4A37-837B-E3B6952B28D9}" type="presParOf" srcId="{D339D03A-7199-48E9-B121-B5553D765F0E}" destId="{1021093B-BD5C-40EF-9DFE-A50DA6B54881}" srcOrd="1" destOrd="0" presId="urn:microsoft.com/office/officeart/2016/7/layout/BasicLinearProcessNumbered"/>
    <dgm:cxn modelId="{4822E9EF-C096-4A01-BABC-61DE343ABBEA}" type="presParOf" srcId="{D339D03A-7199-48E9-B121-B5553D765F0E}" destId="{39338149-0C54-4DF0-9F24-B6C47E4572F7}" srcOrd="2" destOrd="0" presId="urn:microsoft.com/office/officeart/2016/7/layout/BasicLinearProcessNumbered"/>
    <dgm:cxn modelId="{A88FCE45-ED31-4AFD-B4B6-A63B75DCCFC1}" type="presParOf" srcId="{D339D03A-7199-48E9-B121-B5553D765F0E}" destId="{9594FE33-1020-4B35-8405-6D1D25F2257A}" srcOrd="3" destOrd="0" presId="urn:microsoft.com/office/officeart/2016/7/layout/BasicLinearProcessNumbered"/>
    <dgm:cxn modelId="{1F0B3C9E-3973-4157-B362-71A4CA5DEAA4}" type="presParOf" srcId="{740A195F-2448-43A2-A279-0A0BA17E149E}" destId="{B68F4D62-386D-4642-BAE0-7159050971BE}" srcOrd="1" destOrd="0" presId="urn:microsoft.com/office/officeart/2016/7/layout/BasicLinearProcessNumbered"/>
    <dgm:cxn modelId="{6486CF8A-A721-4946-9B6F-10B54808585D}" type="presParOf" srcId="{740A195F-2448-43A2-A279-0A0BA17E149E}" destId="{D2CA839E-54F2-4156-8D28-6849F429FABA}" srcOrd="2" destOrd="0" presId="urn:microsoft.com/office/officeart/2016/7/layout/BasicLinearProcessNumbered"/>
    <dgm:cxn modelId="{0BBFCBA7-3E82-4A2F-A34B-1BF7F1600E44}" type="presParOf" srcId="{D2CA839E-54F2-4156-8D28-6849F429FABA}" destId="{5D699786-A23E-41D5-A54E-DD16DD06BA81}" srcOrd="0" destOrd="0" presId="urn:microsoft.com/office/officeart/2016/7/layout/BasicLinearProcessNumbered"/>
    <dgm:cxn modelId="{5898B7B8-4040-4853-9762-2F0AC138C48A}" type="presParOf" srcId="{D2CA839E-54F2-4156-8D28-6849F429FABA}" destId="{6CB60EEC-8469-4163-810E-5779969C83FE}" srcOrd="1" destOrd="0" presId="urn:microsoft.com/office/officeart/2016/7/layout/BasicLinearProcessNumbered"/>
    <dgm:cxn modelId="{38B00553-A0A7-4C38-B58A-3BF0E7E2727C}" type="presParOf" srcId="{D2CA839E-54F2-4156-8D28-6849F429FABA}" destId="{59691B04-2F55-4E5F-A26B-C1EB97116440}" srcOrd="2" destOrd="0" presId="urn:microsoft.com/office/officeart/2016/7/layout/BasicLinearProcessNumbered"/>
    <dgm:cxn modelId="{187482E3-3DB9-40B1-B620-85119D1E3143}" type="presParOf" srcId="{D2CA839E-54F2-4156-8D28-6849F429FABA}" destId="{5A55DE49-9FF2-4FD1-ACAA-875050D48817}"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2EB36-B1A4-4ACA-AC80-09AFC3D42CC6}">
      <dsp:nvSpPr>
        <dsp:cNvPr id="0" name=""/>
        <dsp:cNvSpPr/>
      </dsp:nvSpPr>
      <dsp:spPr>
        <a:xfrm>
          <a:off x="0" y="791"/>
          <a:ext cx="6506304" cy="0"/>
        </a:xfrm>
        <a:prstGeom prst="line">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w="6350" cap="flat" cmpd="sng" algn="in">
          <a:solidFill>
            <a:schemeClr val="accent3">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30A7CF10-EF86-43EE-BE99-0BF12FC02C84}">
      <dsp:nvSpPr>
        <dsp:cNvPr id="0" name=""/>
        <dsp:cNvSpPr/>
      </dsp:nvSpPr>
      <dsp:spPr>
        <a:xfrm>
          <a:off x="0" y="791"/>
          <a:ext cx="6506304" cy="1084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just" defTabSz="1244600">
            <a:lnSpc>
              <a:spcPct val="90000"/>
            </a:lnSpc>
            <a:spcBef>
              <a:spcPct val="0"/>
            </a:spcBef>
            <a:spcAft>
              <a:spcPct val="35000"/>
            </a:spcAft>
            <a:buNone/>
          </a:pPr>
          <a:r>
            <a:rPr lang="en-US" sz="2800" b="1" kern="1200" baseline="0" dirty="0">
              <a:latin typeface="Times New Roman" panose="02020603050405020304" pitchFamily="18" charset="0"/>
              <a:cs typeface="Times New Roman" panose="02020603050405020304" pitchFamily="18" charset="0"/>
            </a:rPr>
            <a:t>Dataset Name – </a:t>
          </a:r>
          <a:r>
            <a:rPr lang="en-US" sz="2800" b="0" kern="1200" baseline="0" dirty="0">
              <a:latin typeface="Times New Roman" panose="02020603050405020304" pitchFamily="18" charset="0"/>
              <a:cs typeface="Times New Roman" panose="02020603050405020304" pitchFamily="18" charset="0"/>
            </a:rPr>
            <a:t>New York Jobs </a:t>
          </a:r>
          <a:endParaRPr lang="en-US" sz="2800" b="0" kern="1200" dirty="0">
            <a:latin typeface="Times New Roman" panose="02020603050405020304" pitchFamily="18" charset="0"/>
            <a:cs typeface="Times New Roman" panose="02020603050405020304" pitchFamily="18" charset="0"/>
          </a:endParaRPr>
        </a:p>
      </dsp:txBody>
      <dsp:txXfrm>
        <a:off x="0" y="791"/>
        <a:ext cx="6506304" cy="1084893"/>
      </dsp:txXfrm>
    </dsp:sp>
    <dsp:sp modelId="{57E61444-EE32-461F-9CB7-44FB1D795E6D}">
      <dsp:nvSpPr>
        <dsp:cNvPr id="0" name=""/>
        <dsp:cNvSpPr/>
      </dsp:nvSpPr>
      <dsp:spPr>
        <a:xfrm>
          <a:off x="0" y="1085685"/>
          <a:ext cx="6506304" cy="0"/>
        </a:xfrm>
        <a:prstGeom prst="line">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w="6350" cap="flat" cmpd="sng" algn="in">
          <a:solidFill>
            <a:schemeClr val="accent3">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9E98E3C1-A54F-4BCE-91F5-AF60B28B4991}">
      <dsp:nvSpPr>
        <dsp:cNvPr id="0" name=""/>
        <dsp:cNvSpPr/>
      </dsp:nvSpPr>
      <dsp:spPr>
        <a:xfrm>
          <a:off x="0" y="1085685"/>
          <a:ext cx="6506304" cy="1159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baseline="0" dirty="0">
              <a:latin typeface="Times New Roman" panose="02020603050405020304" pitchFamily="18" charset="0"/>
              <a:cs typeface="Times New Roman" panose="02020603050405020304" pitchFamily="18" charset="0"/>
            </a:rPr>
            <a:t>Dataset Format – </a:t>
          </a:r>
          <a:r>
            <a:rPr lang="en-US" sz="2800" b="0" kern="1200" baseline="0" dirty="0">
              <a:latin typeface="Times New Roman" panose="02020603050405020304" pitchFamily="18" charset="0"/>
              <a:cs typeface="Times New Roman" panose="02020603050405020304" pitchFamily="18" charset="0"/>
            </a:rPr>
            <a:t>Comma Separated Values (CSV)</a:t>
          </a:r>
          <a:endParaRPr lang="en-US" sz="2800" kern="1200" dirty="0">
            <a:latin typeface="Times New Roman" panose="02020603050405020304" pitchFamily="18" charset="0"/>
            <a:cs typeface="Times New Roman" panose="02020603050405020304" pitchFamily="18" charset="0"/>
          </a:endParaRPr>
        </a:p>
      </dsp:txBody>
      <dsp:txXfrm>
        <a:off x="0" y="1085685"/>
        <a:ext cx="6506304" cy="1159115"/>
      </dsp:txXfrm>
    </dsp:sp>
    <dsp:sp modelId="{02889F16-FE68-4A4B-A06E-40A1DA01AC34}">
      <dsp:nvSpPr>
        <dsp:cNvPr id="0" name=""/>
        <dsp:cNvSpPr/>
      </dsp:nvSpPr>
      <dsp:spPr>
        <a:xfrm>
          <a:off x="0" y="2244801"/>
          <a:ext cx="6506304" cy="0"/>
        </a:xfrm>
        <a:prstGeom prst="line">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w="6350" cap="flat" cmpd="sng" algn="in">
          <a:solidFill>
            <a:schemeClr val="accent3">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EE5E2C24-2CFE-48EB-8CF5-7830D1321CAB}">
      <dsp:nvSpPr>
        <dsp:cNvPr id="0" name=""/>
        <dsp:cNvSpPr/>
      </dsp:nvSpPr>
      <dsp:spPr>
        <a:xfrm>
          <a:off x="0" y="2273143"/>
          <a:ext cx="6506304" cy="111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dirty="0">
              <a:latin typeface="Times New Roman" panose="02020603050405020304" pitchFamily="18" charset="0"/>
              <a:cs typeface="Times New Roman" panose="02020603050405020304" pitchFamily="18" charset="0"/>
            </a:rPr>
            <a:t>Dataset Size – </a:t>
          </a:r>
          <a:r>
            <a:rPr lang="en-US" sz="2800" b="0" kern="1200" dirty="0">
              <a:latin typeface="Times New Roman" panose="02020603050405020304" pitchFamily="18" charset="0"/>
              <a:cs typeface="Times New Roman" panose="02020603050405020304" pitchFamily="18" charset="0"/>
            </a:rPr>
            <a:t>2.7 GB</a:t>
          </a:r>
        </a:p>
      </dsp:txBody>
      <dsp:txXfrm>
        <a:off x="0" y="2273143"/>
        <a:ext cx="6506304" cy="1117996"/>
      </dsp:txXfrm>
    </dsp:sp>
    <dsp:sp modelId="{5301C34A-1E72-4E64-98FB-BBAA9F7AE95F}">
      <dsp:nvSpPr>
        <dsp:cNvPr id="0" name=""/>
        <dsp:cNvSpPr/>
      </dsp:nvSpPr>
      <dsp:spPr>
        <a:xfrm>
          <a:off x="0" y="3362798"/>
          <a:ext cx="6506304" cy="0"/>
        </a:xfrm>
        <a:prstGeom prst="line">
          <a:avLst/>
        </a:prstGeom>
        <a:gradFill rotWithShape="0">
          <a:gsLst>
            <a:gs pos="0">
              <a:schemeClr val="lt1">
                <a:hueOff val="0"/>
                <a:satOff val="0"/>
                <a:lumOff val="0"/>
                <a:alphaOff val="0"/>
                <a:tint val="67000"/>
                <a:satMod val="105000"/>
                <a:lumMod val="110000"/>
              </a:schemeClr>
            </a:gs>
            <a:gs pos="50000">
              <a:schemeClr val="lt1">
                <a:hueOff val="0"/>
                <a:satOff val="0"/>
                <a:lumOff val="0"/>
                <a:alphaOff val="0"/>
                <a:tint val="73000"/>
                <a:satMod val="103000"/>
                <a:lumMod val="105000"/>
              </a:schemeClr>
            </a:gs>
            <a:gs pos="100000">
              <a:schemeClr val="lt1">
                <a:hueOff val="0"/>
                <a:satOff val="0"/>
                <a:lumOff val="0"/>
                <a:alphaOff val="0"/>
                <a:tint val="81000"/>
                <a:satMod val="109000"/>
                <a:lumMod val="105000"/>
              </a:schemeClr>
            </a:gs>
          </a:gsLst>
          <a:lin ang="5400000" scaled="0"/>
        </a:gradFill>
        <a:ln w="6350" cap="flat" cmpd="sng" algn="in">
          <a:solidFill>
            <a:schemeClr val="accent3">
              <a:shade val="80000"/>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sp>
    <dsp:sp modelId="{4F6DB43D-9595-4E3B-8A5F-E9D164BD2863}">
      <dsp:nvSpPr>
        <dsp:cNvPr id="0" name=""/>
        <dsp:cNvSpPr/>
      </dsp:nvSpPr>
      <dsp:spPr>
        <a:xfrm>
          <a:off x="0" y="3362798"/>
          <a:ext cx="6506304" cy="2214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baseline="0" dirty="0">
              <a:latin typeface="Times New Roman" panose="02020603050405020304" pitchFamily="18" charset="0"/>
              <a:cs typeface="Times New Roman" panose="02020603050405020304" pitchFamily="18" charset="0"/>
            </a:rPr>
            <a:t>Dataset Source - </a:t>
          </a:r>
          <a:r>
            <a:rPr lang="en-IN" sz="2800" b="0" kern="1200" baseline="0" dirty="0">
              <a:latin typeface="Times New Roman" panose="02020603050405020304" pitchFamily="18" charset="0"/>
              <a:cs typeface="Times New Roman" panose="02020603050405020304" pitchFamily="18" charset="0"/>
            </a:rPr>
            <a:t>https://data.cityofnewyork.us/Housing-Development/DOB-Job-Application-Filings/ic3t-wcy2</a:t>
          </a:r>
          <a:endParaRPr lang="en-US" sz="2800" b="0" kern="1200" dirty="0">
            <a:latin typeface="Times New Roman" panose="02020603050405020304" pitchFamily="18" charset="0"/>
            <a:cs typeface="Times New Roman" panose="02020603050405020304" pitchFamily="18" charset="0"/>
          </a:endParaRPr>
        </a:p>
      </dsp:txBody>
      <dsp:txXfrm>
        <a:off x="0" y="3362798"/>
        <a:ext cx="6506304" cy="22142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D87927-D800-4BDD-9C6F-9F8F3AFB469A}">
      <dsp:nvSpPr>
        <dsp:cNvPr id="0" name=""/>
        <dsp:cNvSpPr/>
      </dsp:nvSpPr>
      <dsp:spPr>
        <a:xfrm>
          <a:off x="0" y="0"/>
          <a:ext cx="4570883" cy="3613638"/>
        </a:xfrm>
        <a:prstGeom prst="rect">
          <a:avLst/>
        </a:prstGeom>
        <a:solidFill>
          <a:schemeClr val="accent5">
            <a:alpha val="90000"/>
            <a:tint val="40000"/>
            <a:hueOff val="0"/>
            <a:satOff val="0"/>
            <a:lumOff val="0"/>
            <a:alphaOff val="0"/>
          </a:schemeClr>
        </a:solidFill>
        <a:ln w="34925" cap="flat" cmpd="sng" algn="in">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6364" tIns="330200" rIns="356364" bIns="33020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Boosted Decision Tree Regression </a:t>
          </a:r>
          <a:r>
            <a:rPr lang="en-US" sz="2400" kern="1200" dirty="0">
              <a:latin typeface="Times New Roman" panose="02020603050405020304" pitchFamily="18" charset="0"/>
              <a:cs typeface="Times New Roman" panose="02020603050405020304" pitchFamily="18" charset="0"/>
            </a:rPr>
            <a:t>:</a:t>
          </a:r>
        </a:p>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RMSE= 12436.852182</a:t>
          </a:r>
        </a:p>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COD=  0.944952</a:t>
          </a:r>
        </a:p>
      </dsp:txBody>
      <dsp:txXfrm>
        <a:off x="0" y="1373182"/>
        <a:ext cx="4570883" cy="2168182"/>
      </dsp:txXfrm>
    </dsp:sp>
    <dsp:sp modelId="{1021093B-BD5C-40EF-9DFE-A50DA6B54881}">
      <dsp:nvSpPr>
        <dsp:cNvPr id="0" name=""/>
        <dsp:cNvSpPr/>
      </dsp:nvSpPr>
      <dsp:spPr>
        <a:xfrm>
          <a:off x="1744568" y="361363"/>
          <a:ext cx="1084091" cy="1084091"/>
        </a:xfrm>
        <a:prstGeom prst="ellipse">
          <a:avLst/>
        </a:prstGeom>
        <a:solidFill>
          <a:schemeClr val="accent5">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4520" tIns="12700" rIns="8452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endParaRPr lang="en-US" sz="4800" kern="1200" dirty="0"/>
        </a:p>
      </dsp:txBody>
      <dsp:txXfrm>
        <a:off x="1903329" y="520124"/>
        <a:ext cx="766569" cy="766569"/>
      </dsp:txXfrm>
    </dsp:sp>
    <dsp:sp modelId="{39338149-0C54-4DF0-9F24-B6C47E4572F7}">
      <dsp:nvSpPr>
        <dsp:cNvPr id="0" name=""/>
        <dsp:cNvSpPr/>
      </dsp:nvSpPr>
      <dsp:spPr>
        <a:xfrm>
          <a:off x="1172" y="3613566"/>
          <a:ext cx="4570883" cy="72"/>
        </a:xfrm>
        <a:prstGeom prst="rect">
          <a:avLst/>
        </a:prstGeom>
        <a:solidFill>
          <a:schemeClr val="accent5">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D699786-A23E-41D5-A54E-DD16DD06BA81}">
      <dsp:nvSpPr>
        <dsp:cNvPr id="0" name=""/>
        <dsp:cNvSpPr/>
      </dsp:nvSpPr>
      <dsp:spPr>
        <a:xfrm>
          <a:off x="5029144" y="0"/>
          <a:ext cx="4570883" cy="3613638"/>
        </a:xfrm>
        <a:prstGeom prst="rect">
          <a:avLst/>
        </a:prstGeom>
        <a:solidFill>
          <a:schemeClr val="accent5">
            <a:alpha val="90000"/>
            <a:tint val="40000"/>
            <a:hueOff val="0"/>
            <a:satOff val="0"/>
            <a:lumOff val="0"/>
            <a:alphaOff val="0"/>
          </a:schemeClr>
        </a:solidFill>
        <a:ln w="34925" cap="flat" cmpd="sng" algn="in">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6364" tIns="330200" rIns="356364" bIns="330200" numCol="1" spcCol="1270" anchor="t" anchorCtr="0">
          <a:noAutofit/>
        </a:bodyPr>
        <a:lstStyle/>
        <a:p>
          <a:pPr marL="0" lvl="0" indent="0" algn="l" defTabSz="1066800">
            <a:lnSpc>
              <a:spcPct val="90000"/>
            </a:lnSpc>
            <a:spcBef>
              <a:spcPct val="0"/>
            </a:spcBef>
            <a:spcAft>
              <a:spcPct val="35000"/>
            </a:spcAft>
            <a:buNone/>
          </a:pPr>
          <a:r>
            <a:rPr lang="en-US" sz="2400" b="1" kern="1200" dirty="0">
              <a:latin typeface="Times New Roman" panose="02020603050405020304" pitchFamily="18" charset="0"/>
              <a:cs typeface="Times New Roman" panose="02020603050405020304" pitchFamily="18" charset="0"/>
            </a:rPr>
            <a:t>Linear Regression:</a:t>
          </a:r>
        </a:p>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RMSE= 9961.10068</a:t>
          </a:r>
        </a:p>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COD=  0.914188</a:t>
          </a:r>
        </a:p>
      </dsp:txBody>
      <dsp:txXfrm>
        <a:off x="5029144" y="1373182"/>
        <a:ext cx="4570883" cy="2168182"/>
      </dsp:txXfrm>
    </dsp:sp>
    <dsp:sp modelId="{6CB60EEC-8469-4163-810E-5779969C83FE}">
      <dsp:nvSpPr>
        <dsp:cNvPr id="0" name=""/>
        <dsp:cNvSpPr/>
      </dsp:nvSpPr>
      <dsp:spPr>
        <a:xfrm>
          <a:off x="6772540" y="361363"/>
          <a:ext cx="1084091" cy="1084091"/>
        </a:xfrm>
        <a:prstGeom prst="ellipse">
          <a:avLst/>
        </a:prstGeom>
        <a:solidFill>
          <a:schemeClr val="accent5">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4520" tIns="12700" rIns="8452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6931301" y="520124"/>
        <a:ext cx="766569" cy="766569"/>
      </dsp:txXfrm>
    </dsp:sp>
    <dsp:sp modelId="{59691B04-2F55-4E5F-A26B-C1EB97116440}">
      <dsp:nvSpPr>
        <dsp:cNvPr id="0" name=""/>
        <dsp:cNvSpPr/>
      </dsp:nvSpPr>
      <dsp:spPr>
        <a:xfrm>
          <a:off x="5029144" y="3613566"/>
          <a:ext cx="4570883" cy="72"/>
        </a:xfrm>
        <a:prstGeom prst="rect">
          <a:avLst/>
        </a:prstGeom>
        <a:solidFill>
          <a:schemeClr val="accent5">
            <a:hueOff val="0"/>
            <a:satOff val="0"/>
            <a:lumOff val="0"/>
            <a:alphaOff val="0"/>
          </a:schemeClr>
        </a:solidFill>
        <a:ln w="34925" cap="flat" cmpd="sng" algn="in">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5/8/2018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5/8/2018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5/8/2018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5/8/2018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5/8/2018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5/8/2018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2" name="Rectangle 35">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43"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4"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5" name="Picture 4" descr="A close up of text on a white background&#10;&#10;Description generated with high confidence">
            <a:extLst>
              <a:ext uri="{FF2B5EF4-FFF2-40B4-BE49-F238E27FC236}">
                <a16:creationId xmlns:a16="http://schemas.microsoft.com/office/drawing/2014/main" id="{30FC3F1F-994B-4B23-9A0B-0573A87A4C30}"/>
              </a:ext>
            </a:extLst>
          </p:cNvPr>
          <p:cNvPicPr>
            <a:picLocks noChangeAspect="1"/>
          </p:cNvPicPr>
          <p:nvPr/>
        </p:nvPicPr>
        <p:blipFill rotWithShape="1">
          <a:blip r:embed="rId2">
            <a:extLst/>
          </a:blip>
          <a:srcRect t="22793" b="20947"/>
          <a:stretch/>
        </p:blipFill>
        <p:spPr>
          <a:xfrm>
            <a:off x="1379023" y="1936657"/>
            <a:ext cx="5659222" cy="3183878"/>
          </a:xfrm>
          <a:prstGeom prst="rect">
            <a:avLst/>
          </a:prstGeom>
        </p:spPr>
      </p:pic>
      <p:sp>
        <p:nvSpPr>
          <p:cNvPr id="2" name="Title 1">
            <a:extLst>
              <a:ext uri="{FF2B5EF4-FFF2-40B4-BE49-F238E27FC236}">
                <a16:creationId xmlns:a16="http://schemas.microsoft.com/office/drawing/2014/main" id="{FB2B8255-E5A4-44D5-8240-272A97C6A008}"/>
              </a:ext>
            </a:extLst>
          </p:cNvPr>
          <p:cNvSpPr>
            <a:spLocks noGrp="1"/>
          </p:cNvSpPr>
          <p:nvPr>
            <p:ph type="ctrTitle"/>
          </p:nvPr>
        </p:nvSpPr>
        <p:spPr>
          <a:xfrm>
            <a:off x="8074216" y="278296"/>
            <a:ext cx="3655561" cy="3421194"/>
          </a:xfrm>
        </p:spPr>
        <p:txBody>
          <a:bodyPr>
            <a:normAutofit/>
          </a:bodyPr>
          <a:lstStyle/>
          <a:p>
            <a:pPr>
              <a:lnSpc>
                <a:spcPct val="100000"/>
              </a:lnSpc>
            </a:pPr>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Predictive Analysis of salary For Different Job Titles</a:t>
            </a:r>
          </a:p>
        </p:txBody>
      </p:sp>
      <p:sp>
        <p:nvSpPr>
          <p:cNvPr id="3" name="Subtitle 2">
            <a:extLst>
              <a:ext uri="{FF2B5EF4-FFF2-40B4-BE49-F238E27FC236}">
                <a16:creationId xmlns:a16="http://schemas.microsoft.com/office/drawing/2014/main" id="{07C613CA-F09F-41BB-AEBD-6D6A7255CFBA}"/>
              </a:ext>
            </a:extLst>
          </p:cNvPr>
          <p:cNvSpPr>
            <a:spLocks noGrp="1"/>
          </p:cNvSpPr>
          <p:nvPr>
            <p:ph type="subTitle" idx="1"/>
          </p:nvPr>
        </p:nvSpPr>
        <p:spPr>
          <a:xfrm>
            <a:off x="8154186" y="4114800"/>
            <a:ext cx="3495622" cy="2327890"/>
          </a:xfrm>
        </p:spPr>
        <p:txBody>
          <a:bodyPr>
            <a:noAutofit/>
          </a:bodyPr>
          <a:lstStyle/>
          <a:p>
            <a:r>
              <a:rPr lang="en-US" sz="2800" b="1" dirty="0">
                <a:latin typeface="Times New Roman" panose="02020603050405020304" pitchFamily="18" charset="0"/>
                <a:cs typeface="Times New Roman" panose="02020603050405020304" pitchFamily="18" charset="0"/>
              </a:rPr>
              <a:t>GROUP C</a:t>
            </a:r>
          </a:p>
          <a:p>
            <a:r>
              <a:rPr lang="en-US" sz="2800" dirty="0">
                <a:latin typeface="Times New Roman" panose="02020603050405020304" pitchFamily="18" charset="0"/>
                <a:cs typeface="Times New Roman" panose="02020603050405020304" pitchFamily="18" charset="0"/>
              </a:rPr>
              <a:t>Shanmathi Arul Ashwin Karthik</a:t>
            </a:r>
          </a:p>
          <a:p>
            <a:r>
              <a:rPr lang="en-US" sz="2800" dirty="0">
                <a:latin typeface="Times New Roman" panose="02020603050405020304" pitchFamily="18" charset="0"/>
                <a:cs typeface="Times New Roman" panose="02020603050405020304" pitchFamily="18" charset="0"/>
              </a:rPr>
              <a:t>Kaushik Sridharan</a:t>
            </a:r>
          </a:p>
        </p:txBody>
      </p:sp>
      <p:sp>
        <p:nvSpPr>
          <p:cNvPr id="6" name="TextBox 5">
            <a:extLst>
              <a:ext uri="{FF2B5EF4-FFF2-40B4-BE49-F238E27FC236}">
                <a16:creationId xmlns:a16="http://schemas.microsoft.com/office/drawing/2014/main" id="{B13417B5-CE0D-4F12-ADF5-C13EDD53B424}"/>
              </a:ext>
            </a:extLst>
          </p:cNvPr>
          <p:cNvSpPr txBox="1"/>
          <p:nvPr/>
        </p:nvSpPr>
        <p:spPr>
          <a:xfrm flipH="1">
            <a:off x="1547445" y="5307212"/>
            <a:ext cx="5117123"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Mentor - Dr. Jongwook Woo</a:t>
            </a:r>
          </a:p>
        </p:txBody>
      </p:sp>
    </p:spTree>
    <p:extLst>
      <p:ext uri="{BB962C8B-B14F-4D97-AF65-F5344CB8AC3E}">
        <p14:creationId xmlns:p14="http://schemas.microsoft.com/office/powerpoint/2010/main" val="4237578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45FF-A5B4-42DE-BBFE-0E5A850953E2}"/>
              </a:ext>
            </a:extLst>
          </p:cNvPr>
          <p:cNvSpPr>
            <a:spLocks noGrp="1"/>
          </p:cNvSpPr>
          <p:nvPr>
            <p:ph type="title"/>
          </p:nvPr>
        </p:nvSpPr>
        <p:spPr>
          <a:xfrm>
            <a:off x="1473200" y="317501"/>
            <a:ext cx="9423399" cy="965200"/>
          </a:xfrm>
        </p:spPr>
        <p:txBody>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a:t>
            </a:r>
          </a:p>
        </p:txBody>
      </p:sp>
      <p:pic>
        <p:nvPicPr>
          <p:cNvPr id="4" name="Content Placeholder 3">
            <a:extLst>
              <a:ext uri="{FF2B5EF4-FFF2-40B4-BE49-F238E27FC236}">
                <a16:creationId xmlns:a16="http://schemas.microsoft.com/office/drawing/2014/main" id="{0160B752-0443-45DF-914B-4299FDE4AC01}"/>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20463" t="18765" r="20741" b="24938"/>
          <a:stretch/>
        </p:blipFill>
        <p:spPr bwMode="auto">
          <a:xfrm>
            <a:off x="1251927" y="1282701"/>
            <a:ext cx="9688145" cy="53213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3205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E8DE2-32CC-4B4B-8F4C-5E393670C996}"/>
              </a:ext>
            </a:extLst>
          </p:cNvPr>
          <p:cNvSpPr>
            <a:spLocks noGrp="1"/>
          </p:cNvSpPr>
          <p:nvPr>
            <p:ph type="title"/>
          </p:nvPr>
        </p:nvSpPr>
        <p:spPr>
          <a:xfrm>
            <a:off x="1367797" y="243254"/>
            <a:ext cx="9601200" cy="777206"/>
          </a:xfrm>
        </p:spPr>
        <p:txBody>
          <a:bodyPr>
            <a:normAutofit fontScale="90000"/>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Boosted Decision Tree Regression Result:</a:t>
            </a:r>
            <a:b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u="sng" dirty="0">
              <a:effectLst>
                <a:outerShdw blurRad="38100" dist="38100" dir="2700000" algn="tl">
                  <a:srgbClr val="000000">
                    <a:alpha val="43137"/>
                  </a:srgbClr>
                </a:outerShdw>
              </a:effectLst>
            </a:endParaRPr>
          </a:p>
        </p:txBody>
      </p:sp>
      <p:sp>
        <p:nvSpPr>
          <p:cNvPr id="12" name="Content Placeholder 11">
            <a:extLst>
              <a:ext uri="{FF2B5EF4-FFF2-40B4-BE49-F238E27FC236}">
                <a16:creationId xmlns:a16="http://schemas.microsoft.com/office/drawing/2014/main" id="{7B1B04C7-EC6D-4CAD-AA93-A8AD5ADBEC3B}"/>
              </a:ext>
            </a:extLst>
          </p:cNvPr>
          <p:cNvSpPr>
            <a:spLocks noGrp="1"/>
          </p:cNvSpPr>
          <p:nvPr>
            <p:ph sz="half" idx="2"/>
          </p:nvPr>
        </p:nvSpPr>
        <p:spPr>
          <a:xfrm>
            <a:off x="1371600" y="1228298"/>
            <a:ext cx="4443984" cy="5386447"/>
          </a:xfrm>
        </p:spPr>
        <p:txBody>
          <a:bodyPr>
            <a:noAutofit/>
          </a:bodyPr>
          <a:lstStyle/>
          <a:p>
            <a:pPr algn="just">
              <a:lnSpc>
                <a:spcPct val="100000"/>
              </a:lnSpc>
              <a:spcBef>
                <a:spcPts val="600"/>
              </a:spcBef>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Columns:  </a:t>
            </a:r>
            <a:r>
              <a:rPr lang="en-US" sz="2400" dirty="0" err="1">
                <a:latin typeface="Times New Roman" panose="02020603050405020304" pitchFamily="18" charset="0"/>
                <a:cs typeface="Times New Roman" panose="02020603050405020304" pitchFamily="18" charset="0"/>
              </a:rPr>
              <a:t>SalaryRangeTo,JobID</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Hrs</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Shift,Agency</a:t>
            </a:r>
            <a:r>
              <a:rPr lang="en-US" sz="2400" dirty="0">
                <a:latin typeface="Times New Roman" panose="02020603050405020304" pitchFamily="18" charset="0"/>
                <a:cs typeface="Times New Roman" panose="02020603050405020304" pitchFamily="18" charset="0"/>
              </a:rPr>
              <a:t> Posting Type, Business title , Title code ,</a:t>
            </a:r>
            <a:r>
              <a:rPr lang="en-US" sz="2400" dirty="0" err="1">
                <a:latin typeface="Times New Roman" panose="02020603050405020304" pitchFamily="18" charset="0"/>
                <a:cs typeface="Times New Roman" panose="02020603050405020304" pitchFamily="18" charset="0"/>
              </a:rPr>
              <a:t>Level,Job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Category,FullTime</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PartTime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Indicator,Salary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Frequency,Work</a:t>
            </a:r>
            <a:r>
              <a:rPr lang="en-US" sz="2400" dirty="0">
                <a:latin typeface="Times New Roman" panose="02020603050405020304" pitchFamily="18" charset="0"/>
                <a:cs typeface="Times New Roman" panose="02020603050405020304" pitchFamily="18" charset="0"/>
              </a:rPr>
              <a:t> Location</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RMSE – 12436.852182</a:t>
            </a:r>
          </a:p>
          <a:p>
            <a:pPr>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COD -0.914188</a:t>
            </a:r>
          </a:p>
        </p:txBody>
      </p:sp>
      <p:pic>
        <p:nvPicPr>
          <p:cNvPr id="13" name="Content Placeholder 6">
            <a:extLst>
              <a:ext uri="{FF2B5EF4-FFF2-40B4-BE49-F238E27FC236}">
                <a16:creationId xmlns:a16="http://schemas.microsoft.com/office/drawing/2014/main" id="{F7224FA0-A6C8-4423-9943-0845FCDA87B7}"/>
              </a:ext>
            </a:extLst>
          </p:cNvPr>
          <p:cNvPicPr>
            <a:picLocks noGrp="1"/>
          </p:cNvPicPr>
          <p:nvPr>
            <p:ph sz="quarter" idx="4"/>
          </p:nvPr>
        </p:nvPicPr>
        <p:blipFill rotWithShape="1">
          <a:blip r:embed="rId2">
            <a:extLst>
              <a:ext uri="{28A0092B-C50C-407E-A947-70E740481C1C}">
                <a14:useLocalDpi xmlns:a14="http://schemas.microsoft.com/office/drawing/2010/main" val="0"/>
              </a:ext>
            </a:extLst>
          </a:blip>
          <a:srcRect l="8612" t="21070" r="65926" b="47159"/>
          <a:stretch/>
        </p:blipFill>
        <p:spPr bwMode="auto">
          <a:xfrm>
            <a:off x="6376416" y="1405719"/>
            <a:ext cx="4443984" cy="45992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91742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E8D9E8-3D49-4040-9A0A-C359264D7C66}"/>
              </a:ext>
            </a:extLst>
          </p:cNvPr>
          <p:cNvSpPr>
            <a:spLocks noGrp="1"/>
          </p:cNvSpPr>
          <p:nvPr>
            <p:ph type="title"/>
          </p:nvPr>
        </p:nvSpPr>
        <p:spPr>
          <a:xfrm>
            <a:off x="1295400" y="126242"/>
            <a:ext cx="9601200" cy="706271"/>
          </a:xfrm>
        </p:spPr>
        <p:txBody>
          <a:bodyPr>
            <a:normAutofit fontScale="90000"/>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Linear Regression Result :</a:t>
            </a:r>
            <a:b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u="sng" dirty="0">
              <a:effectLst>
                <a:outerShdw blurRad="38100" dist="38100" dir="2700000" algn="tl">
                  <a:srgbClr val="000000">
                    <a:alpha val="43137"/>
                  </a:srgbClr>
                </a:outerShdw>
              </a:effectLst>
            </a:endParaRPr>
          </a:p>
        </p:txBody>
      </p:sp>
      <p:sp>
        <p:nvSpPr>
          <p:cNvPr id="8" name="Content Placeholder 7">
            <a:extLst>
              <a:ext uri="{FF2B5EF4-FFF2-40B4-BE49-F238E27FC236}">
                <a16:creationId xmlns:a16="http://schemas.microsoft.com/office/drawing/2014/main" id="{64F54E45-CDE6-4B2F-A254-023CC42B2D0B}"/>
              </a:ext>
            </a:extLst>
          </p:cNvPr>
          <p:cNvSpPr>
            <a:spLocks noGrp="1"/>
          </p:cNvSpPr>
          <p:nvPr>
            <p:ph sz="half" idx="1"/>
          </p:nvPr>
        </p:nvSpPr>
        <p:spPr>
          <a:xfrm>
            <a:off x="1371600" y="1009935"/>
            <a:ext cx="4447786" cy="4857466"/>
          </a:xfrm>
        </p:spPr>
        <p:txBody>
          <a:bodyPr>
            <a:normAutofit fontScale="92500" lnSpcReduction="10000"/>
          </a:bodyPr>
          <a:lstStyle/>
          <a:p>
            <a:pPr>
              <a:lnSpc>
                <a:spcPct val="120000"/>
              </a:lnSpc>
              <a:spcBef>
                <a:spcPts val="600"/>
              </a:spcBef>
              <a:buFont typeface="Wingdings" panose="05000000000000000000" pitchFamily="2" charset="2"/>
              <a:buChar char="Ø"/>
            </a:pPr>
            <a:r>
              <a:rPr lang="en-US" sz="2600" b="1" dirty="0">
                <a:latin typeface="Times New Roman" panose="02020603050405020304" pitchFamily="18" charset="0"/>
                <a:cs typeface="Times New Roman" panose="02020603050405020304" pitchFamily="18" charset="0"/>
              </a:rPr>
              <a:t>Columns Used : </a:t>
            </a:r>
            <a:r>
              <a:rPr lang="en-US" sz="2600" dirty="0" err="1">
                <a:latin typeface="Times New Roman" panose="02020603050405020304" pitchFamily="18" charset="0"/>
                <a:cs typeface="Times New Roman" panose="02020603050405020304" pitchFamily="18" charset="0"/>
              </a:rPr>
              <a:t>SalaryRangeTo,JobID</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Hrs</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Shift,Agency</a:t>
            </a:r>
            <a:r>
              <a:rPr lang="en-US" sz="2600" dirty="0">
                <a:latin typeface="Times New Roman" panose="02020603050405020304" pitchFamily="18" charset="0"/>
                <a:cs typeface="Times New Roman" panose="02020603050405020304" pitchFamily="18" charset="0"/>
              </a:rPr>
              <a:t> Posting Type, Business title , Title code ,</a:t>
            </a:r>
            <a:r>
              <a:rPr lang="en-US" sz="2600" dirty="0" err="1">
                <a:latin typeface="Times New Roman" panose="02020603050405020304" pitchFamily="18" charset="0"/>
                <a:cs typeface="Times New Roman" panose="02020603050405020304" pitchFamily="18" charset="0"/>
              </a:rPr>
              <a:t>Level,Job</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Category,FullTime</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PartTime</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Indicator,Salary</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Frequency,Work</a:t>
            </a:r>
            <a:r>
              <a:rPr lang="en-US" sz="2600" dirty="0">
                <a:latin typeface="Times New Roman" panose="02020603050405020304" pitchFamily="18" charset="0"/>
                <a:cs typeface="Times New Roman" panose="02020603050405020304" pitchFamily="18" charset="0"/>
              </a:rPr>
              <a:t> Location</a:t>
            </a:r>
          </a:p>
          <a:p>
            <a:pPr>
              <a:lnSpc>
                <a:spcPct val="120000"/>
              </a:lnSpc>
              <a:spcBef>
                <a:spcPts val="600"/>
              </a:spcBef>
              <a:buFont typeface="Wingdings" panose="05000000000000000000" pitchFamily="2" charset="2"/>
              <a:buChar char="Ø"/>
            </a:pPr>
            <a:endParaRPr lang="en-US" sz="2600" b="1" dirty="0">
              <a:latin typeface="Times New Roman" panose="02020603050405020304" pitchFamily="18" charset="0"/>
              <a:cs typeface="Times New Roman" panose="02020603050405020304" pitchFamily="18" charset="0"/>
            </a:endParaRPr>
          </a:p>
          <a:p>
            <a:pPr>
              <a:lnSpc>
                <a:spcPct val="12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RMSE= 9961.10068</a:t>
            </a:r>
          </a:p>
          <a:p>
            <a:pPr>
              <a:lnSpc>
                <a:spcPct val="120000"/>
              </a:lnSpc>
              <a:spcBef>
                <a:spcPts val="60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COD= 0.944952</a:t>
            </a:r>
          </a:p>
          <a:p>
            <a:pPr>
              <a:buFont typeface="Wingdings" panose="05000000000000000000" pitchFamily="2" charset="2"/>
              <a:buChar char="Ø"/>
            </a:pPr>
            <a:endParaRPr lang="en-IN" dirty="0"/>
          </a:p>
        </p:txBody>
      </p:sp>
      <p:pic>
        <p:nvPicPr>
          <p:cNvPr id="11" name="Content Placeholder 10">
            <a:extLst>
              <a:ext uri="{FF2B5EF4-FFF2-40B4-BE49-F238E27FC236}">
                <a16:creationId xmlns:a16="http://schemas.microsoft.com/office/drawing/2014/main" id="{B60FFE8B-A70A-4650-94F9-62812625CD7B}"/>
              </a:ext>
            </a:extLst>
          </p:cNvPr>
          <p:cNvPicPr>
            <a:picLocks noGrp="1"/>
          </p:cNvPicPr>
          <p:nvPr>
            <p:ph sz="half" idx="2"/>
          </p:nvPr>
        </p:nvPicPr>
        <p:blipFill rotWithShape="1">
          <a:blip r:embed="rId2">
            <a:extLst>
              <a:ext uri="{28A0092B-C50C-407E-A947-70E740481C1C}">
                <a14:useLocalDpi xmlns:a14="http://schemas.microsoft.com/office/drawing/2010/main" val="0"/>
              </a:ext>
            </a:extLst>
          </a:blip>
          <a:srcRect l="8611" t="21564" r="62685" b="51605"/>
          <a:stretch/>
        </p:blipFill>
        <p:spPr bwMode="auto">
          <a:xfrm>
            <a:off x="6524625" y="1248508"/>
            <a:ext cx="4448175" cy="443132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4622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7C4C9-2397-4605-BAC2-B7A323EFF4F8}"/>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Boosted Decision Tree Regression</a:t>
            </a:r>
            <a:endParaRPr lang="en-US" b="1" u="sng" dirty="0">
              <a:effectLst>
                <a:outerShdw blurRad="38100" dist="38100" dir="2700000" algn="tl">
                  <a:srgbClr val="000000">
                    <a:alpha val="43137"/>
                  </a:srgbClr>
                </a:outerShdw>
              </a:effectLst>
            </a:endParaRPr>
          </a:p>
        </p:txBody>
      </p:sp>
      <p:pic>
        <p:nvPicPr>
          <p:cNvPr id="4" name="Content Placeholder 3">
            <a:extLst>
              <a:ext uri="{FF2B5EF4-FFF2-40B4-BE49-F238E27FC236}">
                <a16:creationId xmlns:a16="http://schemas.microsoft.com/office/drawing/2014/main" id="{B015D923-09AA-45D4-819E-86F84E9F30F1}"/>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3056" t="27655" r="6852" b="23292"/>
          <a:stretch/>
        </p:blipFill>
        <p:spPr bwMode="auto">
          <a:xfrm>
            <a:off x="1371600" y="1978269"/>
            <a:ext cx="9969500" cy="38686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07381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438CE-4ED7-49EF-B03B-DF94E6104728}"/>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Linear Regression</a:t>
            </a:r>
          </a:p>
        </p:txBody>
      </p:sp>
      <p:pic>
        <p:nvPicPr>
          <p:cNvPr id="4" name="Content Placeholder 3">
            <a:extLst>
              <a:ext uri="{FF2B5EF4-FFF2-40B4-BE49-F238E27FC236}">
                <a16:creationId xmlns:a16="http://schemas.microsoft.com/office/drawing/2014/main" id="{9984542E-C62E-4076-B604-061B23481617}"/>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2685" t="28148" r="6759" b="22963"/>
          <a:stretch/>
        </p:blipFill>
        <p:spPr bwMode="auto">
          <a:xfrm>
            <a:off x="1371600" y="1820008"/>
            <a:ext cx="10083800" cy="38955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45071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7399C-4529-427C-A69E-32E64E3B57BE}"/>
              </a:ext>
            </a:extLst>
          </p:cNvPr>
          <p:cNvSpPr>
            <a:spLocks noGrp="1"/>
          </p:cNvSpPr>
          <p:nvPr>
            <p:ph type="title"/>
          </p:nvPr>
        </p:nvSpPr>
        <p:spPr>
          <a:xfrm>
            <a:off x="1371600" y="368300"/>
            <a:ext cx="9601200" cy="952500"/>
          </a:xfrm>
        </p:spPr>
        <p:txBody>
          <a:bodyPr>
            <a:normAutofit fontScale="90000"/>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Azure Result Comparison</a:t>
            </a:r>
            <a:br>
              <a:rPr lang="en-US" dirty="0">
                <a:latin typeface="Times New Roman" panose="02020603050405020304" pitchFamily="18" charset="0"/>
                <a:cs typeface="Times New Roman" panose="02020603050405020304" pitchFamily="18" charset="0"/>
              </a:rPr>
            </a:br>
            <a:endParaRPr lang="en-US" dirty="0"/>
          </a:p>
        </p:txBody>
      </p:sp>
      <p:graphicFrame>
        <p:nvGraphicFramePr>
          <p:cNvPr id="5" name="Content Placeholder 2">
            <a:extLst>
              <a:ext uri="{FF2B5EF4-FFF2-40B4-BE49-F238E27FC236}">
                <a16:creationId xmlns:a16="http://schemas.microsoft.com/office/drawing/2014/main" id="{DB7329B5-7EAD-4B55-9ACD-2F59AED0AAB5}"/>
              </a:ext>
            </a:extLst>
          </p:cNvPr>
          <p:cNvGraphicFramePr>
            <a:graphicFrameLocks noGrp="1"/>
          </p:cNvGraphicFramePr>
          <p:nvPr>
            <p:ph idx="1"/>
            <p:extLst>
              <p:ext uri="{D42A27DB-BD31-4B8C-83A1-F6EECF244321}">
                <p14:modId xmlns:p14="http://schemas.microsoft.com/office/powerpoint/2010/main" val="82059278"/>
              </p:ext>
            </p:extLst>
          </p:nvPr>
        </p:nvGraphicFramePr>
        <p:xfrm>
          <a:off x="1460500" y="1320800"/>
          <a:ext cx="9601200" cy="3613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290C21A-93E8-48DD-AC44-D7DEB3A9262A}"/>
              </a:ext>
            </a:extLst>
          </p:cNvPr>
          <p:cNvSpPr txBox="1"/>
          <p:nvPr/>
        </p:nvSpPr>
        <p:spPr>
          <a:xfrm>
            <a:off x="1574800" y="5225218"/>
            <a:ext cx="9486900" cy="1323439"/>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From the above result comparison, we have found that </a:t>
            </a:r>
            <a:r>
              <a:rPr lang="en-IN" sz="2800" b="1" dirty="0">
                <a:solidFill>
                  <a:srgbClr val="0070C0"/>
                </a:solidFill>
                <a:latin typeface="Times New Roman" panose="02020603050405020304" pitchFamily="18" charset="0"/>
                <a:cs typeface="Times New Roman" panose="02020603050405020304" pitchFamily="18" charset="0"/>
              </a:rPr>
              <a:t>Simple Linear Regression </a:t>
            </a:r>
            <a:r>
              <a:rPr lang="en-IN" sz="2400" dirty="0">
                <a:latin typeface="Times New Roman" panose="02020603050405020304" pitchFamily="18" charset="0"/>
                <a:cs typeface="Times New Roman" panose="02020603050405020304" pitchFamily="18" charset="0"/>
              </a:rPr>
              <a:t>is the best method for prediction of salary with the features predicted from this data set</a:t>
            </a:r>
          </a:p>
        </p:txBody>
      </p:sp>
    </p:spTree>
    <p:extLst>
      <p:ext uri="{BB962C8B-B14F-4D97-AF65-F5344CB8AC3E}">
        <p14:creationId xmlns:p14="http://schemas.microsoft.com/office/powerpoint/2010/main" val="1642326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37468-DF91-4F22-A3D3-9718C8A92625}"/>
              </a:ext>
            </a:extLst>
          </p:cNvPr>
          <p:cNvSpPr>
            <a:spLocks noGrp="1"/>
          </p:cNvSpPr>
          <p:nvPr>
            <p:ph type="title"/>
          </p:nvPr>
        </p:nvSpPr>
        <p:spPr>
          <a:xfrm>
            <a:off x="1371600" y="685800"/>
            <a:ext cx="9601200" cy="1485900"/>
          </a:xfrm>
        </p:spPr>
        <p:txBody>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SparkML process flow</a:t>
            </a:r>
            <a:endParaRPr lang="en-US" b="1" u="sng" dirty="0">
              <a:effectLst>
                <a:outerShdw blurRad="38100" dist="38100" dir="2700000" algn="tl">
                  <a:srgbClr val="000000">
                    <a:alpha val="43137"/>
                  </a:srgbClr>
                </a:outerShdw>
              </a:effectLst>
            </a:endParaRPr>
          </a:p>
        </p:txBody>
      </p:sp>
      <p:grpSp>
        <p:nvGrpSpPr>
          <p:cNvPr id="6" name="Group 5">
            <a:extLst>
              <a:ext uri="{FF2B5EF4-FFF2-40B4-BE49-F238E27FC236}">
                <a16:creationId xmlns:a16="http://schemas.microsoft.com/office/drawing/2014/main" id="{9EE93343-E716-46AE-B2DE-9CA0007DA926}"/>
              </a:ext>
            </a:extLst>
          </p:cNvPr>
          <p:cNvGrpSpPr/>
          <p:nvPr/>
        </p:nvGrpSpPr>
        <p:grpSpPr>
          <a:xfrm>
            <a:off x="1878911" y="1817843"/>
            <a:ext cx="1757120" cy="1054272"/>
            <a:chOff x="422586" y="1743"/>
            <a:chExt cx="1757120" cy="1054272"/>
          </a:xfrm>
        </p:grpSpPr>
        <p:sp>
          <p:nvSpPr>
            <p:cNvPr id="61" name="Rectangle: Rounded Corners 60">
              <a:extLst>
                <a:ext uri="{FF2B5EF4-FFF2-40B4-BE49-F238E27FC236}">
                  <a16:creationId xmlns:a16="http://schemas.microsoft.com/office/drawing/2014/main" id="{A2EF09C5-0E6B-4837-A81C-56C5C5149C18}"/>
                </a:ext>
              </a:extLst>
            </p:cNvPr>
            <p:cNvSpPr/>
            <p:nvPr/>
          </p:nvSpPr>
          <p:spPr>
            <a:xfrm>
              <a:off x="422586" y="1743"/>
              <a:ext cx="1757120" cy="1054272"/>
            </a:xfrm>
            <a:prstGeom prst="roundRect">
              <a:avLst>
                <a:gd name="adj" fmla="val 10000"/>
              </a:avLst>
            </a:prstGeom>
            <a:ln/>
          </p:spPr>
          <p:style>
            <a:lnRef idx="1">
              <a:schemeClr val="accent5"/>
            </a:lnRef>
            <a:fillRef idx="3">
              <a:schemeClr val="accent5"/>
            </a:fillRef>
            <a:effectRef idx="2">
              <a:schemeClr val="accent5"/>
            </a:effectRef>
            <a:fontRef idx="minor">
              <a:schemeClr val="lt1"/>
            </a:fontRef>
          </p:style>
        </p:sp>
        <p:sp>
          <p:nvSpPr>
            <p:cNvPr id="62" name="Rectangle: Rounded Corners 4">
              <a:extLst>
                <a:ext uri="{FF2B5EF4-FFF2-40B4-BE49-F238E27FC236}">
                  <a16:creationId xmlns:a16="http://schemas.microsoft.com/office/drawing/2014/main" id="{E0F4FBFF-6AF4-4B59-AC50-AB3432269D1E}"/>
                </a:ext>
              </a:extLst>
            </p:cNvPr>
            <p:cNvSpPr txBox="1"/>
            <p:nvPr/>
          </p:nvSpPr>
          <p:spPr>
            <a:xfrm>
              <a:off x="453465" y="32622"/>
              <a:ext cx="1695362" cy="992514"/>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Times New Roman" panose="02020603050405020304" pitchFamily="18" charset="0"/>
                  <a:cs typeface="Times New Roman" panose="02020603050405020304" pitchFamily="18" charset="0"/>
                </a:rPr>
                <a:t>Load Data</a:t>
              </a:r>
            </a:p>
          </p:txBody>
        </p:sp>
      </p:grpSp>
      <p:grpSp>
        <p:nvGrpSpPr>
          <p:cNvPr id="7" name="Group 6">
            <a:extLst>
              <a:ext uri="{FF2B5EF4-FFF2-40B4-BE49-F238E27FC236}">
                <a16:creationId xmlns:a16="http://schemas.microsoft.com/office/drawing/2014/main" id="{0D6CC755-6D1B-4171-88D5-EAA6F8D38EFE}"/>
              </a:ext>
            </a:extLst>
          </p:cNvPr>
          <p:cNvGrpSpPr/>
          <p:nvPr/>
        </p:nvGrpSpPr>
        <p:grpSpPr>
          <a:xfrm>
            <a:off x="3790658" y="2127096"/>
            <a:ext cx="372509" cy="435765"/>
            <a:chOff x="2334333" y="310996"/>
            <a:chExt cx="372509" cy="435765"/>
          </a:xfrm>
        </p:grpSpPr>
        <p:sp>
          <p:nvSpPr>
            <p:cNvPr id="59" name="Arrow: Right 58">
              <a:extLst>
                <a:ext uri="{FF2B5EF4-FFF2-40B4-BE49-F238E27FC236}">
                  <a16:creationId xmlns:a16="http://schemas.microsoft.com/office/drawing/2014/main" id="{2E735444-70BB-4B8B-9D8D-D529F339D498}"/>
                </a:ext>
              </a:extLst>
            </p:cNvPr>
            <p:cNvSpPr/>
            <p:nvPr/>
          </p:nvSpPr>
          <p:spPr>
            <a:xfrm>
              <a:off x="2334333" y="310996"/>
              <a:ext cx="372509" cy="435765"/>
            </a:xfrm>
            <a:prstGeom prst="rightArrow">
              <a:avLst>
                <a:gd name="adj1" fmla="val 60000"/>
                <a:gd name="adj2" fmla="val 50000"/>
              </a:avLst>
            </a:prstGeom>
            <a:ln/>
          </p:spPr>
          <p:style>
            <a:lnRef idx="1">
              <a:schemeClr val="accent5"/>
            </a:lnRef>
            <a:fillRef idx="3">
              <a:schemeClr val="accent5"/>
            </a:fillRef>
            <a:effectRef idx="2">
              <a:schemeClr val="accent5"/>
            </a:effectRef>
            <a:fontRef idx="minor">
              <a:schemeClr val="lt1"/>
            </a:fontRef>
          </p:style>
        </p:sp>
        <p:sp>
          <p:nvSpPr>
            <p:cNvPr id="60" name="Arrow: Right 6">
              <a:extLst>
                <a:ext uri="{FF2B5EF4-FFF2-40B4-BE49-F238E27FC236}">
                  <a16:creationId xmlns:a16="http://schemas.microsoft.com/office/drawing/2014/main" id="{BC1D915A-7E4A-4A1E-A5CA-954CA3D15284}"/>
                </a:ext>
              </a:extLst>
            </p:cNvPr>
            <p:cNvSpPr txBox="1"/>
            <p:nvPr/>
          </p:nvSpPr>
          <p:spPr>
            <a:xfrm>
              <a:off x="2334333" y="398149"/>
              <a:ext cx="260756" cy="261459"/>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tx1"/>
                </a:solidFill>
                <a:latin typeface="Times New Roman" panose="02020603050405020304" pitchFamily="18" charset="0"/>
                <a:cs typeface="Times New Roman" panose="02020603050405020304" pitchFamily="18" charset="0"/>
              </a:endParaRPr>
            </a:p>
          </p:txBody>
        </p:sp>
      </p:grpSp>
      <p:grpSp>
        <p:nvGrpSpPr>
          <p:cNvPr id="8" name="Group 7">
            <a:extLst>
              <a:ext uri="{FF2B5EF4-FFF2-40B4-BE49-F238E27FC236}">
                <a16:creationId xmlns:a16="http://schemas.microsoft.com/office/drawing/2014/main" id="{626FB61A-C39F-405C-BC82-38E062FD0348}"/>
              </a:ext>
            </a:extLst>
          </p:cNvPr>
          <p:cNvGrpSpPr/>
          <p:nvPr/>
        </p:nvGrpSpPr>
        <p:grpSpPr>
          <a:xfrm>
            <a:off x="4338880" y="1817843"/>
            <a:ext cx="1757120" cy="1054272"/>
            <a:chOff x="2882555" y="1743"/>
            <a:chExt cx="1757120" cy="1054272"/>
          </a:xfrm>
        </p:grpSpPr>
        <p:sp>
          <p:nvSpPr>
            <p:cNvPr id="57" name="Rectangle: Rounded Corners 56">
              <a:extLst>
                <a:ext uri="{FF2B5EF4-FFF2-40B4-BE49-F238E27FC236}">
                  <a16:creationId xmlns:a16="http://schemas.microsoft.com/office/drawing/2014/main" id="{2F382824-D7A0-41CF-9F12-C8FF8FF6AEA9}"/>
                </a:ext>
              </a:extLst>
            </p:cNvPr>
            <p:cNvSpPr/>
            <p:nvPr/>
          </p:nvSpPr>
          <p:spPr>
            <a:xfrm>
              <a:off x="2882555" y="1743"/>
              <a:ext cx="1757120" cy="1054272"/>
            </a:xfrm>
            <a:prstGeom prst="roundRect">
              <a:avLst>
                <a:gd name="adj" fmla="val 10000"/>
              </a:avLst>
            </a:prstGeom>
            <a:ln/>
          </p:spPr>
          <p:style>
            <a:lnRef idx="1">
              <a:schemeClr val="accent5"/>
            </a:lnRef>
            <a:fillRef idx="3">
              <a:schemeClr val="accent5"/>
            </a:fillRef>
            <a:effectRef idx="2">
              <a:schemeClr val="accent5"/>
            </a:effectRef>
            <a:fontRef idx="minor">
              <a:schemeClr val="lt1"/>
            </a:fontRef>
          </p:style>
        </p:sp>
        <p:sp>
          <p:nvSpPr>
            <p:cNvPr id="58" name="Rectangle: Rounded Corners 8">
              <a:extLst>
                <a:ext uri="{FF2B5EF4-FFF2-40B4-BE49-F238E27FC236}">
                  <a16:creationId xmlns:a16="http://schemas.microsoft.com/office/drawing/2014/main" id="{4FA2BFB9-A214-4DEF-B56F-D6148039F37C}"/>
                </a:ext>
              </a:extLst>
            </p:cNvPr>
            <p:cNvSpPr txBox="1"/>
            <p:nvPr/>
          </p:nvSpPr>
          <p:spPr>
            <a:xfrm>
              <a:off x="2913434" y="32622"/>
              <a:ext cx="1695362" cy="992514"/>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Times New Roman" panose="02020603050405020304" pitchFamily="18" charset="0"/>
                  <a:cs typeface="Times New Roman" panose="02020603050405020304" pitchFamily="18" charset="0"/>
                </a:rPr>
                <a:t>Import Spark Libraries </a:t>
              </a:r>
            </a:p>
          </p:txBody>
        </p:sp>
      </p:grpSp>
      <p:grpSp>
        <p:nvGrpSpPr>
          <p:cNvPr id="9" name="Group 8">
            <a:extLst>
              <a:ext uri="{FF2B5EF4-FFF2-40B4-BE49-F238E27FC236}">
                <a16:creationId xmlns:a16="http://schemas.microsoft.com/office/drawing/2014/main" id="{9B798EBC-A749-4C40-AE97-BF506BC43A93}"/>
              </a:ext>
            </a:extLst>
          </p:cNvPr>
          <p:cNvGrpSpPr/>
          <p:nvPr/>
        </p:nvGrpSpPr>
        <p:grpSpPr>
          <a:xfrm>
            <a:off x="6250627" y="2127096"/>
            <a:ext cx="372509" cy="435765"/>
            <a:chOff x="4794302" y="310996"/>
            <a:chExt cx="372509" cy="435765"/>
          </a:xfrm>
        </p:grpSpPr>
        <p:sp>
          <p:nvSpPr>
            <p:cNvPr id="55" name="Arrow: Right 54">
              <a:extLst>
                <a:ext uri="{FF2B5EF4-FFF2-40B4-BE49-F238E27FC236}">
                  <a16:creationId xmlns:a16="http://schemas.microsoft.com/office/drawing/2014/main" id="{8E319147-8E14-40A6-832A-B6DA20946DE4}"/>
                </a:ext>
              </a:extLst>
            </p:cNvPr>
            <p:cNvSpPr/>
            <p:nvPr/>
          </p:nvSpPr>
          <p:spPr>
            <a:xfrm>
              <a:off x="4794302" y="310996"/>
              <a:ext cx="372509" cy="435765"/>
            </a:xfrm>
            <a:prstGeom prst="rightArrow">
              <a:avLst>
                <a:gd name="adj1" fmla="val 60000"/>
                <a:gd name="adj2" fmla="val 50000"/>
              </a:avLst>
            </a:prstGeom>
            <a:ln/>
          </p:spPr>
          <p:style>
            <a:lnRef idx="1">
              <a:schemeClr val="accent5"/>
            </a:lnRef>
            <a:fillRef idx="3">
              <a:schemeClr val="accent5"/>
            </a:fillRef>
            <a:effectRef idx="2">
              <a:schemeClr val="accent5"/>
            </a:effectRef>
            <a:fontRef idx="minor">
              <a:schemeClr val="lt1"/>
            </a:fontRef>
          </p:style>
        </p:sp>
        <p:sp>
          <p:nvSpPr>
            <p:cNvPr id="56" name="Arrow: Right 10">
              <a:extLst>
                <a:ext uri="{FF2B5EF4-FFF2-40B4-BE49-F238E27FC236}">
                  <a16:creationId xmlns:a16="http://schemas.microsoft.com/office/drawing/2014/main" id="{8089D002-0A25-4016-9B70-C4AA9F45B10E}"/>
                </a:ext>
              </a:extLst>
            </p:cNvPr>
            <p:cNvSpPr txBox="1"/>
            <p:nvPr/>
          </p:nvSpPr>
          <p:spPr>
            <a:xfrm>
              <a:off x="4794302" y="398149"/>
              <a:ext cx="260756" cy="261459"/>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tx1"/>
                </a:solidFill>
                <a:latin typeface="Times New Roman" panose="02020603050405020304" pitchFamily="18" charset="0"/>
                <a:cs typeface="Times New Roman" panose="02020603050405020304" pitchFamily="18" charset="0"/>
              </a:endParaRPr>
            </a:p>
          </p:txBody>
        </p:sp>
      </p:grpSp>
      <p:grpSp>
        <p:nvGrpSpPr>
          <p:cNvPr id="10" name="Group 9">
            <a:extLst>
              <a:ext uri="{FF2B5EF4-FFF2-40B4-BE49-F238E27FC236}">
                <a16:creationId xmlns:a16="http://schemas.microsoft.com/office/drawing/2014/main" id="{0AEA17D3-6494-47ED-8558-E63A087B277F}"/>
              </a:ext>
            </a:extLst>
          </p:cNvPr>
          <p:cNvGrpSpPr/>
          <p:nvPr/>
        </p:nvGrpSpPr>
        <p:grpSpPr>
          <a:xfrm>
            <a:off x="6798849" y="1817843"/>
            <a:ext cx="1757120" cy="1054272"/>
            <a:chOff x="5342524" y="1743"/>
            <a:chExt cx="1757120" cy="1054272"/>
          </a:xfrm>
        </p:grpSpPr>
        <p:sp>
          <p:nvSpPr>
            <p:cNvPr id="53" name="Rectangle: Rounded Corners 52">
              <a:extLst>
                <a:ext uri="{FF2B5EF4-FFF2-40B4-BE49-F238E27FC236}">
                  <a16:creationId xmlns:a16="http://schemas.microsoft.com/office/drawing/2014/main" id="{E1EE9A25-03E2-46A8-A410-5CF5E8DA707D}"/>
                </a:ext>
              </a:extLst>
            </p:cNvPr>
            <p:cNvSpPr/>
            <p:nvPr/>
          </p:nvSpPr>
          <p:spPr>
            <a:xfrm>
              <a:off x="5342524" y="1743"/>
              <a:ext cx="1757120" cy="1054272"/>
            </a:xfrm>
            <a:prstGeom prst="roundRect">
              <a:avLst>
                <a:gd name="adj" fmla="val 10000"/>
              </a:avLst>
            </a:prstGeom>
            <a:ln/>
          </p:spPr>
          <p:style>
            <a:lnRef idx="1">
              <a:schemeClr val="accent5"/>
            </a:lnRef>
            <a:fillRef idx="3">
              <a:schemeClr val="accent5"/>
            </a:fillRef>
            <a:effectRef idx="2">
              <a:schemeClr val="accent5"/>
            </a:effectRef>
            <a:fontRef idx="minor">
              <a:schemeClr val="lt1"/>
            </a:fontRef>
          </p:style>
        </p:sp>
        <p:sp>
          <p:nvSpPr>
            <p:cNvPr id="54" name="Rectangle: Rounded Corners 12">
              <a:extLst>
                <a:ext uri="{FF2B5EF4-FFF2-40B4-BE49-F238E27FC236}">
                  <a16:creationId xmlns:a16="http://schemas.microsoft.com/office/drawing/2014/main" id="{C9100EB8-DDEB-43C5-899C-C3D7D2BA0C5D}"/>
                </a:ext>
              </a:extLst>
            </p:cNvPr>
            <p:cNvSpPr txBox="1"/>
            <p:nvPr/>
          </p:nvSpPr>
          <p:spPr>
            <a:xfrm>
              <a:off x="5373403" y="32622"/>
              <a:ext cx="1695362" cy="992514"/>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Times New Roman" panose="02020603050405020304" pitchFamily="18" charset="0"/>
                  <a:cs typeface="Times New Roman" panose="02020603050405020304" pitchFamily="18" charset="0"/>
                </a:rPr>
                <a:t>Feature Extraction</a:t>
              </a:r>
            </a:p>
          </p:txBody>
        </p:sp>
      </p:grpSp>
      <p:grpSp>
        <p:nvGrpSpPr>
          <p:cNvPr id="11" name="Group 10">
            <a:extLst>
              <a:ext uri="{FF2B5EF4-FFF2-40B4-BE49-F238E27FC236}">
                <a16:creationId xmlns:a16="http://schemas.microsoft.com/office/drawing/2014/main" id="{3AD7B11C-EEC3-4272-8D27-DCC1FF1220DE}"/>
              </a:ext>
            </a:extLst>
          </p:cNvPr>
          <p:cNvGrpSpPr/>
          <p:nvPr/>
        </p:nvGrpSpPr>
        <p:grpSpPr>
          <a:xfrm>
            <a:off x="8710596" y="2127096"/>
            <a:ext cx="372509" cy="435765"/>
            <a:chOff x="7254271" y="310996"/>
            <a:chExt cx="372509" cy="435765"/>
          </a:xfrm>
        </p:grpSpPr>
        <p:sp>
          <p:nvSpPr>
            <p:cNvPr id="51" name="Arrow: Right 50">
              <a:extLst>
                <a:ext uri="{FF2B5EF4-FFF2-40B4-BE49-F238E27FC236}">
                  <a16:creationId xmlns:a16="http://schemas.microsoft.com/office/drawing/2014/main" id="{F2AA1532-8C68-44F6-9286-7BC645D71403}"/>
                </a:ext>
              </a:extLst>
            </p:cNvPr>
            <p:cNvSpPr/>
            <p:nvPr/>
          </p:nvSpPr>
          <p:spPr>
            <a:xfrm>
              <a:off x="7254271" y="310996"/>
              <a:ext cx="372509" cy="435765"/>
            </a:xfrm>
            <a:prstGeom prst="rightArrow">
              <a:avLst>
                <a:gd name="adj1" fmla="val 60000"/>
                <a:gd name="adj2" fmla="val 50000"/>
              </a:avLst>
            </a:prstGeom>
            <a:ln/>
          </p:spPr>
          <p:style>
            <a:lnRef idx="1">
              <a:schemeClr val="accent5"/>
            </a:lnRef>
            <a:fillRef idx="3">
              <a:schemeClr val="accent5"/>
            </a:fillRef>
            <a:effectRef idx="2">
              <a:schemeClr val="accent5"/>
            </a:effectRef>
            <a:fontRef idx="minor">
              <a:schemeClr val="lt1"/>
            </a:fontRef>
          </p:style>
        </p:sp>
        <p:sp>
          <p:nvSpPr>
            <p:cNvPr id="52" name="Arrow: Right 14">
              <a:extLst>
                <a:ext uri="{FF2B5EF4-FFF2-40B4-BE49-F238E27FC236}">
                  <a16:creationId xmlns:a16="http://schemas.microsoft.com/office/drawing/2014/main" id="{A668E6E8-9762-4F2F-A4BD-A9CF4FF92B68}"/>
                </a:ext>
              </a:extLst>
            </p:cNvPr>
            <p:cNvSpPr txBox="1"/>
            <p:nvPr/>
          </p:nvSpPr>
          <p:spPr>
            <a:xfrm>
              <a:off x="7254271" y="398149"/>
              <a:ext cx="260756" cy="261459"/>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tx1"/>
                </a:solidFill>
                <a:latin typeface="Times New Roman" panose="02020603050405020304" pitchFamily="18" charset="0"/>
                <a:cs typeface="Times New Roman" panose="02020603050405020304" pitchFamily="18" charset="0"/>
              </a:endParaRPr>
            </a:p>
          </p:txBody>
        </p:sp>
      </p:grpSp>
      <p:grpSp>
        <p:nvGrpSpPr>
          <p:cNvPr id="12" name="Group 11">
            <a:extLst>
              <a:ext uri="{FF2B5EF4-FFF2-40B4-BE49-F238E27FC236}">
                <a16:creationId xmlns:a16="http://schemas.microsoft.com/office/drawing/2014/main" id="{233992FF-D476-4125-9CC1-06A626C8C9CA}"/>
              </a:ext>
            </a:extLst>
          </p:cNvPr>
          <p:cNvGrpSpPr/>
          <p:nvPr/>
        </p:nvGrpSpPr>
        <p:grpSpPr>
          <a:xfrm>
            <a:off x="9258818" y="1817843"/>
            <a:ext cx="1757120" cy="1054272"/>
            <a:chOff x="7802493" y="1743"/>
            <a:chExt cx="1757120" cy="1054272"/>
          </a:xfrm>
        </p:grpSpPr>
        <p:sp>
          <p:nvSpPr>
            <p:cNvPr id="49" name="Rectangle: Rounded Corners 48">
              <a:extLst>
                <a:ext uri="{FF2B5EF4-FFF2-40B4-BE49-F238E27FC236}">
                  <a16:creationId xmlns:a16="http://schemas.microsoft.com/office/drawing/2014/main" id="{7C555B96-16DD-4A82-B077-D1A0C124CD13}"/>
                </a:ext>
              </a:extLst>
            </p:cNvPr>
            <p:cNvSpPr/>
            <p:nvPr/>
          </p:nvSpPr>
          <p:spPr>
            <a:xfrm>
              <a:off x="7802493" y="1743"/>
              <a:ext cx="1757120" cy="1054272"/>
            </a:xfrm>
            <a:prstGeom prst="roundRect">
              <a:avLst>
                <a:gd name="adj" fmla="val 10000"/>
              </a:avLst>
            </a:prstGeom>
            <a:ln/>
          </p:spPr>
          <p:style>
            <a:lnRef idx="1">
              <a:schemeClr val="accent5"/>
            </a:lnRef>
            <a:fillRef idx="3">
              <a:schemeClr val="accent5"/>
            </a:fillRef>
            <a:effectRef idx="2">
              <a:schemeClr val="accent5"/>
            </a:effectRef>
            <a:fontRef idx="minor">
              <a:schemeClr val="lt1"/>
            </a:fontRef>
          </p:style>
        </p:sp>
        <p:sp>
          <p:nvSpPr>
            <p:cNvPr id="50" name="Rectangle: Rounded Corners 16">
              <a:extLst>
                <a:ext uri="{FF2B5EF4-FFF2-40B4-BE49-F238E27FC236}">
                  <a16:creationId xmlns:a16="http://schemas.microsoft.com/office/drawing/2014/main" id="{B24F7439-7B88-4FB9-8B24-265B03B128C4}"/>
                </a:ext>
              </a:extLst>
            </p:cNvPr>
            <p:cNvSpPr txBox="1"/>
            <p:nvPr/>
          </p:nvSpPr>
          <p:spPr>
            <a:xfrm>
              <a:off x="7833372" y="32622"/>
              <a:ext cx="1695362" cy="992514"/>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Times New Roman" panose="02020603050405020304" pitchFamily="18" charset="0"/>
                  <a:cs typeface="Times New Roman" panose="02020603050405020304" pitchFamily="18" charset="0"/>
                </a:rPr>
                <a:t>Clip &amp; Remove outliers</a:t>
              </a:r>
            </a:p>
          </p:txBody>
        </p:sp>
      </p:grpSp>
      <p:grpSp>
        <p:nvGrpSpPr>
          <p:cNvPr id="13" name="Group 12">
            <a:extLst>
              <a:ext uri="{FF2B5EF4-FFF2-40B4-BE49-F238E27FC236}">
                <a16:creationId xmlns:a16="http://schemas.microsoft.com/office/drawing/2014/main" id="{9CDFC1C6-6842-442D-BF62-12F690361F73}"/>
              </a:ext>
            </a:extLst>
          </p:cNvPr>
          <p:cNvGrpSpPr/>
          <p:nvPr/>
        </p:nvGrpSpPr>
        <p:grpSpPr>
          <a:xfrm>
            <a:off x="9919495" y="3026741"/>
            <a:ext cx="435765" cy="372509"/>
            <a:chOff x="8463170" y="1210641"/>
            <a:chExt cx="435765" cy="372509"/>
          </a:xfrm>
        </p:grpSpPr>
        <p:sp>
          <p:nvSpPr>
            <p:cNvPr id="47" name="Arrow: Right 46">
              <a:extLst>
                <a:ext uri="{FF2B5EF4-FFF2-40B4-BE49-F238E27FC236}">
                  <a16:creationId xmlns:a16="http://schemas.microsoft.com/office/drawing/2014/main" id="{3358BBE2-B09A-4C66-A2C5-23CD82BA11C2}"/>
                </a:ext>
              </a:extLst>
            </p:cNvPr>
            <p:cNvSpPr/>
            <p:nvPr/>
          </p:nvSpPr>
          <p:spPr>
            <a:xfrm rot="5400000">
              <a:off x="8494798" y="1179013"/>
              <a:ext cx="372509" cy="435765"/>
            </a:xfrm>
            <a:prstGeom prst="rightArrow">
              <a:avLst>
                <a:gd name="adj1" fmla="val 60000"/>
                <a:gd name="adj2" fmla="val 50000"/>
              </a:avLst>
            </a:prstGeom>
            <a:ln/>
          </p:spPr>
          <p:style>
            <a:lnRef idx="1">
              <a:schemeClr val="accent5"/>
            </a:lnRef>
            <a:fillRef idx="3">
              <a:schemeClr val="accent5"/>
            </a:fillRef>
            <a:effectRef idx="2">
              <a:schemeClr val="accent5"/>
            </a:effectRef>
            <a:fontRef idx="minor">
              <a:schemeClr val="lt1"/>
            </a:fontRef>
          </p:style>
        </p:sp>
        <p:sp>
          <p:nvSpPr>
            <p:cNvPr id="48" name="Arrow: Right 18">
              <a:extLst>
                <a:ext uri="{FF2B5EF4-FFF2-40B4-BE49-F238E27FC236}">
                  <a16:creationId xmlns:a16="http://schemas.microsoft.com/office/drawing/2014/main" id="{7E43501C-4B38-493C-A6E2-270DAF6D3ED1}"/>
                </a:ext>
              </a:extLst>
            </p:cNvPr>
            <p:cNvSpPr txBox="1"/>
            <p:nvPr/>
          </p:nvSpPr>
          <p:spPr>
            <a:xfrm>
              <a:off x="8550324" y="1210641"/>
              <a:ext cx="261459" cy="260756"/>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tx1"/>
                </a:solidFill>
                <a:latin typeface="Times New Roman" panose="02020603050405020304" pitchFamily="18" charset="0"/>
                <a:cs typeface="Times New Roman" panose="02020603050405020304" pitchFamily="18" charset="0"/>
              </a:endParaRPr>
            </a:p>
          </p:txBody>
        </p:sp>
      </p:grpSp>
      <p:grpSp>
        <p:nvGrpSpPr>
          <p:cNvPr id="14" name="Group 13">
            <a:extLst>
              <a:ext uri="{FF2B5EF4-FFF2-40B4-BE49-F238E27FC236}">
                <a16:creationId xmlns:a16="http://schemas.microsoft.com/office/drawing/2014/main" id="{0B1EAA82-2675-45F1-9C9E-97BB122FA6DA}"/>
              </a:ext>
            </a:extLst>
          </p:cNvPr>
          <p:cNvGrpSpPr/>
          <p:nvPr/>
        </p:nvGrpSpPr>
        <p:grpSpPr>
          <a:xfrm>
            <a:off x="9258818" y="3574963"/>
            <a:ext cx="1757120" cy="1054272"/>
            <a:chOff x="7802493" y="1758863"/>
            <a:chExt cx="1757120" cy="1054272"/>
          </a:xfrm>
        </p:grpSpPr>
        <p:sp>
          <p:nvSpPr>
            <p:cNvPr id="45" name="Rectangle: Rounded Corners 44">
              <a:extLst>
                <a:ext uri="{FF2B5EF4-FFF2-40B4-BE49-F238E27FC236}">
                  <a16:creationId xmlns:a16="http://schemas.microsoft.com/office/drawing/2014/main" id="{9AA8FFA4-FA26-4E7B-94DA-2CF102C568ED}"/>
                </a:ext>
              </a:extLst>
            </p:cNvPr>
            <p:cNvSpPr/>
            <p:nvPr/>
          </p:nvSpPr>
          <p:spPr>
            <a:xfrm>
              <a:off x="7802493" y="1758863"/>
              <a:ext cx="1757120" cy="1054272"/>
            </a:xfrm>
            <a:prstGeom prst="roundRect">
              <a:avLst>
                <a:gd name="adj" fmla="val 10000"/>
              </a:avLst>
            </a:prstGeom>
            <a:ln/>
          </p:spPr>
          <p:style>
            <a:lnRef idx="1">
              <a:schemeClr val="accent5"/>
            </a:lnRef>
            <a:fillRef idx="3">
              <a:schemeClr val="accent5"/>
            </a:fillRef>
            <a:effectRef idx="2">
              <a:schemeClr val="accent5"/>
            </a:effectRef>
            <a:fontRef idx="minor">
              <a:schemeClr val="lt1"/>
            </a:fontRef>
          </p:style>
        </p:sp>
        <p:sp>
          <p:nvSpPr>
            <p:cNvPr id="46" name="Rectangle: Rounded Corners 20">
              <a:extLst>
                <a:ext uri="{FF2B5EF4-FFF2-40B4-BE49-F238E27FC236}">
                  <a16:creationId xmlns:a16="http://schemas.microsoft.com/office/drawing/2014/main" id="{D521EC1F-AEC6-48D4-9DC4-DF8F9B770048}"/>
                </a:ext>
              </a:extLst>
            </p:cNvPr>
            <p:cNvSpPr txBox="1"/>
            <p:nvPr/>
          </p:nvSpPr>
          <p:spPr>
            <a:xfrm>
              <a:off x="7833372" y="1789742"/>
              <a:ext cx="1695362" cy="992514"/>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Times New Roman" panose="02020603050405020304" pitchFamily="18" charset="0"/>
                  <a:cs typeface="Times New Roman" panose="02020603050405020304" pitchFamily="18" charset="0"/>
                </a:rPr>
                <a:t>Split Data</a:t>
              </a:r>
            </a:p>
          </p:txBody>
        </p:sp>
      </p:grpSp>
      <p:grpSp>
        <p:nvGrpSpPr>
          <p:cNvPr id="15" name="Group 14">
            <a:extLst>
              <a:ext uri="{FF2B5EF4-FFF2-40B4-BE49-F238E27FC236}">
                <a16:creationId xmlns:a16="http://schemas.microsoft.com/office/drawing/2014/main" id="{C7E281E1-FA1D-4AFD-B249-48F80516FE62}"/>
              </a:ext>
            </a:extLst>
          </p:cNvPr>
          <p:cNvGrpSpPr/>
          <p:nvPr/>
        </p:nvGrpSpPr>
        <p:grpSpPr>
          <a:xfrm>
            <a:off x="8731681" y="3884217"/>
            <a:ext cx="372509" cy="435765"/>
            <a:chOff x="7275356" y="2068117"/>
            <a:chExt cx="372509" cy="435765"/>
          </a:xfrm>
        </p:grpSpPr>
        <p:sp>
          <p:nvSpPr>
            <p:cNvPr id="43" name="Arrow: Right 42">
              <a:extLst>
                <a:ext uri="{FF2B5EF4-FFF2-40B4-BE49-F238E27FC236}">
                  <a16:creationId xmlns:a16="http://schemas.microsoft.com/office/drawing/2014/main" id="{1A5B4D16-0E68-4AFD-B0E2-E9F9EC94715E}"/>
                </a:ext>
              </a:extLst>
            </p:cNvPr>
            <p:cNvSpPr/>
            <p:nvPr/>
          </p:nvSpPr>
          <p:spPr>
            <a:xfrm rot="10800000">
              <a:off x="7275356" y="2068117"/>
              <a:ext cx="372509" cy="435765"/>
            </a:xfrm>
            <a:prstGeom prst="rightArrow">
              <a:avLst>
                <a:gd name="adj1" fmla="val 60000"/>
                <a:gd name="adj2" fmla="val 50000"/>
              </a:avLst>
            </a:prstGeom>
            <a:ln/>
          </p:spPr>
          <p:style>
            <a:lnRef idx="1">
              <a:schemeClr val="accent5"/>
            </a:lnRef>
            <a:fillRef idx="3">
              <a:schemeClr val="accent5"/>
            </a:fillRef>
            <a:effectRef idx="2">
              <a:schemeClr val="accent5"/>
            </a:effectRef>
            <a:fontRef idx="minor">
              <a:schemeClr val="lt1"/>
            </a:fontRef>
          </p:style>
        </p:sp>
        <p:sp>
          <p:nvSpPr>
            <p:cNvPr id="44" name="Arrow: Right 22">
              <a:extLst>
                <a:ext uri="{FF2B5EF4-FFF2-40B4-BE49-F238E27FC236}">
                  <a16:creationId xmlns:a16="http://schemas.microsoft.com/office/drawing/2014/main" id="{0CEBE6E4-72F2-4CA1-8E01-B37618A9BAAD}"/>
                </a:ext>
              </a:extLst>
            </p:cNvPr>
            <p:cNvSpPr txBox="1"/>
            <p:nvPr/>
          </p:nvSpPr>
          <p:spPr>
            <a:xfrm rot="21600000">
              <a:off x="7387109" y="2155270"/>
              <a:ext cx="260756" cy="261459"/>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tx1"/>
                </a:solidFill>
                <a:latin typeface="Times New Roman" panose="02020603050405020304" pitchFamily="18" charset="0"/>
                <a:cs typeface="Times New Roman" panose="02020603050405020304" pitchFamily="18" charset="0"/>
              </a:endParaRPr>
            </a:p>
          </p:txBody>
        </p:sp>
      </p:grpSp>
      <p:grpSp>
        <p:nvGrpSpPr>
          <p:cNvPr id="16" name="Group 15">
            <a:extLst>
              <a:ext uri="{FF2B5EF4-FFF2-40B4-BE49-F238E27FC236}">
                <a16:creationId xmlns:a16="http://schemas.microsoft.com/office/drawing/2014/main" id="{88CBF6DC-70D0-45D4-9447-F8665F218A21}"/>
              </a:ext>
            </a:extLst>
          </p:cNvPr>
          <p:cNvGrpSpPr/>
          <p:nvPr/>
        </p:nvGrpSpPr>
        <p:grpSpPr>
          <a:xfrm>
            <a:off x="6798849" y="3574963"/>
            <a:ext cx="1757120" cy="1054272"/>
            <a:chOff x="5342524" y="1758863"/>
            <a:chExt cx="1757120" cy="1054272"/>
          </a:xfrm>
        </p:grpSpPr>
        <p:sp>
          <p:nvSpPr>
            <p:cNvPr id="41" name="Rectangle: Rounded Corners 40">
              <a:extLst>
                <a:ext uri="{FF2B5EF4-FFF2-40B4-BE49-F238E27FC236}">
                  <a16:creationId xmlns:a16="http://schemas.microsoft.com/office/drawing/2014/main" id="{66E8212E-7223-455C-B642-787B101A4035}"/>
                </a:ext>
              </a:extLst>
            </p:cNvPr>
            <p:cNvSpPr/>
            <p:nvPr/>
          </p:nvSpPr>
          <p:spPr>
            <a:xfrm>
              <a:off x="5342524" y="1758863"/>
              <a:ext cx="1757120" cy="1054272"/>
            </a:xfrm>
            <a:prstGeom prst="roundRect">
              <a:avLst>
                <a:gd name="adj" fmla="val 10000"/>
              </a:avLst>
            </a:prstGeom>
            <a:ln/>
          </p:spPr>
          <p:style>
            <a:lnRef idx="1">
              <a:schemeClr val="accent5"/>
            </a:lnRef>
            <a:fillRef idx="3">
              <a:schemeClr val="accent5"/>
            </a:fillRef>
            <a:effectRef idx="2">
              <a:schemeClr val="accent5"/>
            </a:effectRef>
            <a:fontRef idx="minor">
              <a:schemeClr val="lt1"/>
            </a:fontRef>
          </p:style>
        </p:sp>
        <p:sp>
          <p:nvSpPr>
            <p:cNvPr id="42" name="Rectangle: Rounded Corners 24">
              <a:extLst>
                <a:ext uri="{FF2B5EF4-FFF2-40B4-BE49-F238E27FC236}">
                  <a16:creationId xmlns:a16="http://schemas.microsoft.com/office/drawing/2014/main" id="{EA0B5FF5-FE61-42D3-B885-7BAC53EC7ECA}"/>
                </a:ext>
              </a:extLst>
            </p:cNvPr>
            <p:cNvSpPr txBox="1"/>
            <p:nvPr/>
          </p:nvSpPr>
          <p:spPr>
            <a:xfrm>
              <a:off x="5373403" y="1789742"/>
              <a:ext cx="1695362" cy="992514"/>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Times New Roman" panose="02020603050405020304" pitchFamily="18" charset="0"/>
                  <a:cs typeface="Times New Roman" panose="02020603050405020304" pitchFamily="18" charset="0"/>
                </a:rPr>
                <a:t>Algorithm</a:t>
              </a:r>
            </a:p>
          </p:txBody>
        </p:sp>
      </p:grpSp>
      <p:grpSp>
        <p:nvGrpSpPr>
          <p:cNvPr id="17" name="Group 16">
            <a:extLst>
              <a:ext uri="{FF2B5EF4-FFF2-40B4-BE49-F238E27FC236}">
                <a16:creationId xmlns:a16="http://schemas.microsoft.com/office/drawing/2014/main" id="{CD30AB2E-BC7F-4BAA-A01F-98A0AF062692}"/>
              </a:ext>
            </a:extLst>
          </p:cNvPr>
          <p:cNvGrpSpPr/>
          <p:nvPr/>
        </p:nvGrpSpPr>
        <p:grpSpPr>
          <a:xfrm>
            <a:off x="6271712" y="3884217"/>
            <a:ext cx="372509" cy="435765"/>
            <a:chOff x="4815387" y="2068117"/>
            <a:chExt cx="372509" cy="435765"/>
          </a:xfrm>
        </p:grpSpPr>
        <p:sp>
          <p:nvSpPr>
            <p:cNvPr id="39" name="Arrow: Right 38">
              <a:extLst>
                <a:ext uri="{FF2B5EF4-FFF2-40B4-BE49-F238E27FC236}">
                  <a16:creationId xmlns:a16="http://schemas.microsoft.com/office/drawing/2014/main" id="{0A5B5C86-AE15-4A60-AE96-A86DF933C256}"/>
                </a:ext>
              </a:extLst>
            </p:cNvPr>
            <p:cNvSpPr/>
            <p:nvPr/>
          </p:nvSpPr>
          <p:spPr>
            <a:xfrm rot="10800000">
              <a:off x="4815387" y="2068117"/>
              <a:ext cx="372509" cy="435765"/>
            </a:xfrm>
            <a:prstGeom prst="rightArrow">
              <a:avLst>
                <a:gd name="adj1" fmla="val 60000"/>
                <a:gd name="adj2" fmla="val 50000"/>
              </a:avLst>
            </a:prstGeom>
            <a:ln/>
          </p:spPr>
          <p:style>
            <a:lnRef idx="1">
              <a:schemeClr val="accent5"/>
            </a:lnRef>
            <a:fillRef idx="3">
              <a:schemeClr val="accent5"/>
            </a:fillRef>
            <a:effectRef idx="2">
              <a:schemeClr val="accent5"/>
            </a:effectRef>
            <a:fontRef idx="minor">
              <a:schemeClr val="lt1"/>
            </a:fontRef>
          </p:style>
        </p:sp>
        <p:sp>
          <p:nvSpPr>
            <p:cNvPr id="40" name="Arrow: Right 26">
              <a:extLst>
                <a:ext uri="{FF2B5EF4-FFF2-40B4-BE49-F238E27FC236}">
                  <a16:creationId xmlns:a16="http://schemas.microsoft.com/office/drawing/2014/main" id="{5447FB37-E575-4D43-9A7F-F23996FB79E8}"/>
                </a:ext>
              </a:extLst>
            </p:cNvPr>
            <p:cNvSpPr txBox="1"/>
            <p:nvPr/>
          </p:nvSpPr>
          <p:spPr>
            <a:xfrm rot="21600000">
              <a:off x="4927140" y="2155270"/>
              <a:ext cx="260756" cy="261459"/>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tx1"/>
                </a:solidFill>
                <a:latin typeface="Times New Roman" panose="02020603050405020304" pitchFamily="18" charset="0"/>
                <a:cs typeface="Times New Roman" panose="02020603050405020304" pitchFamily="18" charset="0"/>
              </a:endParaRPr>
            </a:p>
          </p:txBody>
        </p:sp>
      </p:grpSp>
      <p:grpSp>
        <p:nvGrpSpPr>
          <p:cNvPr id="18" name="Group 17">
            <a:extLst>
              <a:ext uri="{FF2B5EF4-FFF2-40B4-BE49-F238E27FC236}">
                <a16:creationId xmlns:a16="http://schemas.microsoft.com/office/drawing/2014/main" id="{8A2B6A3C-1B2F-4A18-908F-820F0F5443F8}"/>
              </a:ext>
            </a:extLst>
          </p:cNvPr>
          <p:cNvGrpSpPr/>
          <p:nvPr/>
        </p:nvGrpSpPr>
        <p:grpSpPr>
          <a:xfrm>
            <a:off x="4338880" y="3574963"/>
            <a:ext cx="1757120" cy="1054272"/>
            <a:chOff x="2882555" y="1758863"/>
            <a:chExt cx="1757120" cy="1054272"/>
          </a:xfrm>
        </p:grpSpPr>
        <p:sp>
          <p:nvSpPr>
            <p:cNvPr id="37" name="Rectangle: Rounded Corners 36">
              <a:extLst>
                <a:ext uri="{FF2B5EF4-FFF2-40B4-BE49-F238E27FC236}">
                  <a16:creationId xmlns:a16="http://schemas.microsoft.com/office/drawing/2014/main" id="{B36D5F91-A2CE-47B1-9AA6-0D5A67918F83}"/>
                </a:ext>
              </a:extLst>
            </p:cNvPr>
            <p:cNvSpPr/>
            <p:nvPr/>
          </p:nvSpPr>
          <p:spPr>
            <a:xfrm>
              <a:off x="2882555" y="1758863"/>
              <a:ext cx="1757120" cy="1054272"/>
            </a:xfrm>
            <a:prstGeom prst="roundRect">
              <a:avLst>
                <a:gd name="adj" fmla="val 10000"/>
              </a:avLst>
            </a:prstGeom>
            <a:ln/>
          </p:spPr>
          <p:style>
            <a:lnRef idx="1">
              <a:schemeClr val="accent5"/>
            </a:lnRef>
            <a:fillRef idx="3">
              <a:schemeClr val="accent5"/>
            </a:fillRef>
            <a:effectRef idx="2">
              <a:schemeClr val="accent5"/>
            </a:effectRef>
            <a:fontRef idx="minor">
              <a:schemeClr val="lt1"/>
            </a:fontRef>
          </p:style>
        </p:sp>
        <p:sp>
          <p:nvSpPr>
            <p:cNvPr id="38" name="Rectangle: Rounded Corners 28">
              <a:extLst>
                <a:ext uri="{FF2B5EF4-FFF2-40B4-BE49-F238E27FC236}">
                  <a16:creationId xmlns:a16="http://schemas.microsoft.com/office/drawing/2014/main" id="{9115B1AC-3982-461E-A113-1EFD1898A058}"/>
                </a:ext>
              </a:extLst>
            </p:cNvPr>
            <p:cNvSpPr txBox="1"/>
            <p:nvPr/>
          </p:nvSpPr>
          <p:spPr>
            <a:xfrm>
              <a:off x="2913434" y="1789742"/>
              <a:ext cx="1695362" cy="992514"/>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Times New Roman" panose="02020603050405020304" pitchFamily="18" charset="0"/>
                  <a:cs typeface="Times New Roman" panose="02020603050405020304" pitchFamily="18" charset="0"/>
                </a:rPr>
                <a:t>Cross Validator</a:t>
              </a:r>
            </a:p>
          </p:txBody>
        </p:sp>
      </p:grpSp>
      <p:grpSp>
        <p:nvGrpSpPr>
          <p:cNvPr id="19" name="Group 18">
            <a:extLst>
              <a:ext uri="{FF2B5EF4-FFF2-40B4-BE49-F238E27FC236}">
                <a16:creationId xmlns:a16="http://schemas.microsoft.com/office/drawing/2014/main" id="{7C28AA7F-6A71-45B8-BF50-A98EFAE24F52}"/>
              </a:ext>
            </a:extLst>
          </p:cNvPr>
          <p:cNvGrpSpPr/>
          <p:nvPr/>
        </p:nvGrpSpPr>
        <p:grpSpPr>
          <a:xfrm>
            <a:off x="3811744" y="3884217"/>
            <a:ext cx="372509" cy="435765"/>
            <a:chOff x="2355419" y="2068117"/>
            <a:chExt cx="372509" cy="435765"/>
          </a:xfrm>
        </p:grpSpPr>
        <p:sp>
          <p:nvSpPr>
            <p:cNvPr id="35" name="Arrow: Right 34">
              <a:extLst>
                <a:ext uri="{FF2B5EF4-FFF2-40B4-BE49-F238E27FC236}">
                  <a16:creationId xmlns:a16="http://schemas.microsoft.com/office/drawing/2014/main" id="{C1363399-6144-45CA-8A72-21289705CCC1}"/>
                </a:ext>
              </a:extLst>
            </p:cNvPr>
            <p:cNvSpPr/>
            <p:nvPr/>
          </p:nvSpPr>
          <p:spPr>
            <a:xfrm rot="10800000">
              <a:off x="2355419" y="2068117"/>
              <a:ext cx="372509" cy="435765"/>
            </a:xfrm>
            <a:prstGeom prst="rightArrow">
              <a:avLst>
                <a:gd name="adj1" fmla="val 60000"/>
                <a:gd name="adj2" fmla="val 50000"/>
              </a:avLst>
            </a:prstGeom>
            <a:ln/>
          </p:spPr>
          <p:style>
            <a:lnRef idx="1">
              <a:schemeClr val="accent5"/>
            </a:lnRef>
            <a:fillRef idx="3">
              <a:schemeClr val="accent5"/>
            </a:fillRef>
            <a:effectRef idx="2">
              <a:schemeClr val="accent5"/>
            </a:effectRef>
            <a:fontRef idx="minor">
              <a:schemeClr val="lt1"/>
            </a:fontRef>
          </p:style>
        </p:sp>
        <p:sp>
          <p:nvSpPr>
            <p:cNvPr id="36" name="Arrow: Right 30">
              <a:extLst>
                <a:ext uri="{FF2B5EF4-FFF2-40B4-BE49-F238E27FC236}">
                  <a16:creationId xmlns:a16="http://schemas.microsoft.com/office/drawing/2014/main" id="{C60C91CA-864B-4317-8033-135CF44A6B91}"/>
                </a:ext>
              </a:extLst>
            </p:cNvPr>
            <p:cNvSpPr txBox="1"/>
            <p:nvPr/>
          </p:nvSpPr>
          <p:spPr>
            <a:xfrm rot="21600000">
              <a:off x="2467172" y="2155270"/>
              <a:ext cx="260756" cy="261459"/>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tx1"/>
                </a:solidFill>
                <a:latin typeface="Times New Roman" panose="02020603050405020304" pitchFamily="18" charset="0"/>
                <a:cs typeface="Times New Roman" panose="02020603050405020304" pitchFamily="18" charset="0"/>
              </a:endParaRPr>
            </a:p>
          </p:txBody>
        </p:sp>
      </p:grpSp>
      <p:grpSp>
        <p:nvGrpSpPr>
          <p:cNvPr id="20" name="Group 19">
            <a:extLst>
              <a:ext uri="{FF2B5EF4-FFF2-40B4-BE49-F238E27FC236}">
                <a16:creationId xmlns:a16="http://schemas.microsoft.com/office/drawing/2014/main" id="{F81FB84B-B850-435E-8902-DEFDB6849961}"/>
              </a:ext>
            </a:extLst>
          </p:cNvPr>
          <p:cNvGrpSpPr/>
          <p:nvPr/>
        </p:nvGrpSpPr>
        <p:grpSpPr>
          <a:xfrm>
            <a:off x="1878911" y="3574963"/>
            <a:ext cx="1757120" cy="1054272"/>
            <a:chOff x="422586" y="1758863"/>
            <a:chExt cx="1757120" cy="1054272"/>
          </a:xfrm>
        </p:grpSpPr>
        <p:sp>
          <p:nvSpPr>
            <p:cNvPr id="33" name="Rectangle: Rounded Corners 32">
              <a:extLst>
                <a:ext uri="{FF2B5EF4-FFF2-40B4-BE49-F238E27FC236}">
                  <a16:creationId xmlns:a16="http://schemas.microsoft.com/office/drawing/2014/main" id="{B9A4480C-E443-4890-86A1-8A8EF87C73C2}"/>
                </a:ext>
              </a:extLst>
            </p:cNvPr>
            <p:cNvSpPr/>
            <p:nvPr/>
          </p:nvSpPr>
          <p:spPr>
            <a:xfrm>
              <a:off x="422586" y="1758863"/>
              <a:ext cx="1757120" cy="1054272"/>
            </a:xfrm>
            <a:prstGeom prst="roundRect">
              <a:avLst>
                <a:gd name="adj" fmla="val 10000"/>
              </a:avLst>
            </a:prstGeom>
            <a:ln/>
          </p:spPr>
          <p:style>
            <a:lnRef idx="1">
              <a:schemeClr val="accent5"/>
            </a:lnRef>
            <a:fillRef idx="3">
              <a:schemeClr val="accent5"/>
            </a:fillRef>
            <a:effectRef idx="2">
              <a:schemeClr val="accent5"/>
            </a:effectRef>
            <a:fontRef idx="minor">
              <a:schemeClr val="lt1"/>
            </a:fontRef>
          </p:style>
        </p:sp>
        <p:sp>
          <p:nvSpPr>
            <p:cNvPr id="34" name="Rectangle: Rounded Corners 32">
              <a:extLst>
                <a:ext uri="{FF2B5EF4-FFF2-40B4-BE49-F238E27FC236}">
                  <a16:creationId xmlns:a16="http://schemas.microsoft.com/office/drawing/2014/main" id="{79881D1E-757E-4AB5-882C-C3B00E7A000C}"/>
                </a:ext>
              </a:extLst>
            </p:cNvPr>
            <p:cNvSpPr txBox="1"/>
            <p:nvPr/>
          </p:nvSpPr>
          <p:spPr>
            <a:xfrm>
              <a:off x="453465" y="1789742"/>
              <a:ext cx="1695362" cy="992514"/>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Times New Roman" panose="02020603050405020304" pitchFamily="18" charset="0"/>
                  <a:cs typeface="Times New Roman" panose="02020603050405020304" pitchFamily="18" charset="0"/>
                </a:rPr>
                <a:t>Fit/Train</a:t>
              </a:r>
            </a:p>
          </p:txBody>
        </p:sp>
      </p:grpSp>
      <p:grpSp>
        <p:nvGrpSpPr>
          <p:cNvPr id="21" name="Group 20">
            <a:extLst>
              <a:ext uri="{FF2B5EF4-FFF2-40B4-BE49-F238E27FC236}">
                <a16:creationId xmlns:a16="http://schemas.microsoft.com/office/drawing/2014/main" id="{620F4D25-4318-4641-9F6B-AC21183CE40D}"/>
              </a:ext>
            </a:extLst>
          </p:cNvPr>
          <p:cNvGrpSpPr/>
          <p:nvPr/>
        </p:nvGrpSpPr>
        <p:grpSpPr>
          <a:xfrm>
            <a:off x="2539588" y="4783862"/>
            <a:ext cx="435765" cy="372509"/>
            <a:chOff x="1083263" y="2967762"/>
            <a:chExt cx="435765" cy="372509"/>
          </a:xfrm>
        </p:grpSpPr>
        <p:sp>
          <p:nvSpPr>
            <p:cNvPr id="31" name="Arrow: Right 30">
              <a:extLst>
                <a:ext uri="{FF2B5EF4-FFF2-40B4-BE49-F238E27FC236}">
                  <a16:creationId xmlns:a16="http://schemas.microsoft.com/office/drawing/2014/main" id="{536E2C2A-4C42-4DBE-8E56-EBAD9EFA77FB}"/>
                </a:ext>
              </a:extLst>
            </p:cNvPr>
            <p:cNvSpPr/>
            <p:nvPr/>
          </p:nvSpPr>
          <p:spPr>
            <a:xfrm rot="5400000">
              <a:off x="1114891" y="2936134"/>
              <a:ext cx="372509" cy="435765"/>
            </a:xfrm>
            <a:prstGeom prst="rightArrow">
              <a:avLst>
                <a:gd name="adj1" fmla="val 60000"/>
                <a:gd name="adj2" fmla="val 50000"/>
              </a:avLst>
            </a:prstGeom>
            <a:ln/>
          </p:spPr>
          <p:style>
            <a:lnRef idx="1">
              <a:schemeClr val="accent5"/>
            </a:lnRef>
            <a:fillRef idx="3">
              <a:schemeClr val="accent5"/>
            </a:fillRef>
            <a:effectRef idx="2">
              <a:schemeClr val="accent5"/>
            </a:effectRef>
            <a:fontRef idx="minor">
              <a:schemeClr val="lt1"/>
            </a:fontRef>
          </p:style>
        </p:sp>
        <p:sp>
          <p:nvSpPr>
            <p:cNvPr id="32" name="Arrow: Right 34">
              <a:extLst>
                <a:ext uri="{FF2B5EF4-FFF2-40B4-BE49-F238E27FC236}">
                  <a16:creationId xmlns:a16="http://schemas.microsoft.com/office/drawing/2014/main" id="{59C20612-FC44-41DF-B736-BAF4B83C81D1}"/>
                </a:ext>
              </a:extLst>
            </p:cNvPr>
            <p:cNvSpPr txBox="1"/>
            <p:nvPr/>
          </p:nvSpPr>
          <p:spPr>
            <a:xfrm>
              <a:off x="1170417" y="2967762"/>
              <a:ext cx="261459" cy="260756"/>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tx1"/>
                </a:solidFill>
                <a:latin typeface="Times New Roman" panose="02020603050405020304" pitchFamily="18" charset="0"/>
                <a:cs typeface="Times New Roman" panose="02020603050405020304" pitchFamily="18" charset="0"/>
              </a:endParaRPr>
            </a:p>
          </p:txBody>
        </p:sp>
      </p:grpSp>
      <p:grpSp>
        <p:nvGrpSpPr>
          <p:cNvPr id="22" name="Group 21">
            <a:extLst>
              <a:ext uri="{FF2B5EF4-FFF2-40B4-BE49-F238E27FC236}">
                <a16:creationId xmlns:a16="http://schemas.microsoft.com/office/drawing/2014/main" id="{56AD729F-736E-4BAF-AFBC-2EC84A31600D}"/>
              </a:ext>
            </a:extLst>
          </p:cNvPr>
          <p:cNvGrpSpPr/>
          <p:nvPr/>
        </p:nvGrpSpPr>
        <p:grpSpPr>
          <a:xfrm>
            <a:off x="1878911" y="5332084"/>
            <a:ext cx="1757120" cy="1054272"/>
            <a:chOff x="422586" y="3515984"/>
            <a:chExt cx="1757120" cy="1054272"/>
          </a:xfrm>
        </p:grpSpPr>
        <p:sp>
          <p:nvSpPr>
            <p:cNvPr id="29" name="Rectangle: Rounded Corners 28">
              <a:extLst>
                <a:ext uri="{FF2B5EF4-FFF2-40B4-BE49-F238E27FC236}">
                  <a16:creationId xmlns:a16="http://schemas.microsoft.com/office/drawing/2014/main" id="{E3062770-D2CE-4A18-93E4-D1D59E6972B7}"/>
                </a:ext>
              </a:extLst>
            </p:cNvPr>
            <p:cNvSpPr/>
            <p:nvPr/>
          </p:nvSpPr>
          <p:spPr>
            <a:xfrm>
              <a:off x="422586" y="3515984"/>
              <a:ext cx="1757120" cy="1054272"/>
            </a:xfrm>
            <a:prstGeom prst="roundRect">
              <a:avLst>
                <a:gd name="adj" fmla="val 10000"/>
              </a:avLst>
            </a:prstGeom>
            <a:ln/>
          </p:spPr>
          <p:style>
            <a:lnRef idx="1">
              <a:schemeClr val="accent5"/>
            </a:lnRef>
            <a:fillRef idx="3">
              <a:schemeClr val="accent5"/>
            </a:fillRef>
            <a:effectRef idx="2">
              <a:schemeClr val="accent5"/>
            </a:effectRef>
            <a:fontRef idx="minor">
              <a:schemeClr val="lt1"/>
            </a:fontRef>
          </p:style>
        </p:sp>
        <p:sp>
          <p:nvSpPr>
            <p:cNvPr id="30" name="Rectangle: Rounded Corners 36">
              <a:extLst>
                <a:ext uri="{FF2B5EF4-FFF2-40B4-BE49-F238E27FC236}">
                  <a16:creationId xmlns:a16="http://schemas.microsoft.com/office/drawing/2014/main" id="{48AB0119-0C5E-414E-906C-CE52A7329F61}"/>
                </a:ext>
              </a:extLst>
            </p:cNvPr>
            <p:cNvSpPr txBox="1"/>
            <p:nvPr/>
          </p:nvSpPr>
          <p:spPr>
            <a:xfrm>
              <a:off x="453465" y="3546863"/>
              <a:ext cx="1695362" cy="992514"/>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Times New Roman" panose="02020603050405020304" pitchFamily="18" charset="0"/>
                  <a:cs typeface="Times New Roman" panose="02020603050405020304" pitchFamily="18" charset="0"/>
                </a:rPr>
                <a:t>Transform/Test</a:t>
              </a:r>
            </a:p>
          </p:txBody>
        </p:sp>
      </p:grpSp>
      <p:grpSp>
        <p:nvGrpSpPr>
          <p:cNvPr id="23" name="Group 22">
            <a:extLst>
              <a:ext uri="{FF2B5EF4-FFF2-40B4-BE49-F238E27FC236}">
                <a16:creationId xmlns:a16="http://schemas.microsoft.com/office/drawing/2014/main" id="{4A44BA29-F2C4-479B-B71C-028BF4142F90}"/>
              </a:ext>
            </a:extLst>
          </p:cNvPr>
          <p:cNvGrpSpPr/>
          <p:nvPr/>
        </p:nvGrpSpPr>
        <p:grpSpPr>
          <a:xfrm>
            <a:off x="3790658" y="5641337"/>
            <a:ext cx="372509" cy="435765"/>
            <a:chOff x="2334333" y="3825237"/>
            <a:chExt cx="372509" cy="435765"/>
          </a:xfrm>
        </p:grpSpPr>
        <p:sp>
          <p:nvSpPr>
            <p:cNvPr id="27" name="Arrow: Right 26">
              <a:extLst>
                <a:ext uri="{FF2B5EF4-FFF2-40B4-BE49-F238E27FC236}">
                  <a16:creationId xmlns:a16="http://schemas.microsoft.com/office/drawing/2014/main" id="{9D26F81A-EED7-49F9-9B0A-5A27890B36CB}"/>
                </a:ext>
              </a:extLst>
            </p:cNvPr>
            <p:cNvSpPr/>
            <p:nvPr/>
          </p:nvSpPr>
          <p:spPr>
            <a:xfrm>
              <a:off x="2334333" y="3825237"/>
              <a:ext cx="372509" cy="435765"/>
            </a:xfrm>
            <a:prstGeom prst="rightArrow">
              <a:avLst>
                <a:gd name="adj1" fmla="val 60000"/>
                <a:gd name="adj2" fmla="val 50000"/>
              </a:avLst>
            </a:prstGeom>
            <a:ln/>
          </p:spPr>
          <p:style>
            <a:lnRef idx="1">
              <a:schemeClr val="accent5"/>
            </a:lnRef>
            <a:fillRef idx="3">
              <a:schemeClr val="accent5"/>
            </a:fillRef>
            <a:effectRef idx="2">
              <a:schemeClr val="accent5"/>
            </a:effectRef>
            <a:fontRef idx="minor">
              <a:schemeClr val="lt1"/>
            </a:fontRef>
          </p:style>
        </p:sp>
        <p:sp>
          <p:nvSpPr>
            <p:cNvPr id="28" name="Arrow: Right 38">
              <a:extLst>
                <a:ext uri="{FF2B5EF4-FFF2-40B4-BE49-F238E27FC236}">
                  <a16:creationId xmlns:a16="http://schemas.microsoft.com/office/drawing/2014/main" id="{F29970F0-38DA-42A8-8CC5-E86582ADCD72}"/>
                </a:ext>
              </a:extLst>
            </p:cNvPr>
            <p:cNvSpPr txBox="1"/>
            <p:nvPr/>
          </p:nvSpPr>
          <p:spPr>
            <a:xfrm>
              <a:off x="2334333" y="3912390"/>
              <a:ext cx="260756" cy="261459"/>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solidFill>
                  <a:schemeClr val="tx1"/>
                </a:solidFill>
                <a:latin typeface="Times New Roman" panose="02020603050405020304" pitchFamily="18" charset="0"/>
                <a:cs typeface="Times New Roman" panose="02020603050405020304" pitchFamily="18" charset="0"/>
              </a:endParaRPr>
            </a:p>
          </p:txBody>
        </p:sp>
      </p:grpSp>
      <p:grpSp>
        <p:nvGrpSpPr>
          <p:cNvPr id="24" name="Group 23">
            <a:extLst>
              <a:ext uri="{FF2B5EF4-FFF2-40B4-BE49-F238E27FC236}">
                <a16:creationId xmlns:a16="http://schemas.microsoft.com/office/drawing/2014/main" id="{9380A128-7A21-4862-A524-FF131D9A57A9}"/>
              </a:ext>
            </a:extLst>
          </p:cNvPr>
          <p:cNvGrpSpPr/>
          <p:nvPr/>
        </p:nvGrpSpPr>
        <p:grpSpPr>
          <a:xfrm>
            <a:off x="4338880" y="5332084"/>
            <a:ext cx="1757120" cy="1054272"/>
            <a:chOff x="2882555" y="3515984"/>
            <a:chExt cx="1757120" cy="1054272"/>
          </a:xfrm>
        </p:grpSpPr>
        <p:sp>
          <p:nvSpPr>
            <p:cNvPr id="25" name="Rectangle: Rounded Corners 24">
              <a:extLst>
                <a:ext uri="{FF2B5EF4-FFF2-40B4-BE49-F238E27FC236}">
                  <a16:creationId xmlns:a16="http://schemas.microsoft.com/office/drawing/2014/main" id="{F5189059-7617-476A-80C4-2A75DB9F7B59}"/>
                </a:ext>
              </a:extLst>
            </p:cNvPr>
            <p:cNvSpPr/>
            <p:nvPr/>
          </p:nvSpPr>
          <p:spPr>
            <a:xfrm>
              <a:off x="2882555" y="3515984"/>
              <a:ext cx="1757120" cy="1054272"/>
            </a:xfrm>
            <a:prstGeom prst="roundRect">
              <a:avLst>
                <a:gd name="adj" fmla="val 10000"/>
              </a:avLst>
            </a:prstGeom>
            <a:ln/>
          </p:spPr>
          <p:style>
            <a:lnRef idx="1">
              <a:schemeClr val="accent5"/>
            </a:lnRef>
            <a:fillRef idx="3">
              <a:schemeClr val="accent5"/>
            </a:fillRef>
            <a:effectRef idx="2">
              <a:schemeClr val="accent5"/>
            </a:effectRef>
            <a:fontRef idx="minor">
              <a:schemeClr val="lt1"/>
            </a:fontRef>
          </p:style>
        </p:sp>
        <p:sp>
          <p:nvSpPr>
            <p:cNvPr id="26" name="Rectangle: Rounded Corners 40">
              <a:extLst>
                <a:ext uri="{FF2B5EF4-FFF2-40B4-BE49-F238E27FC236}">
                  <a16:creationId xmlns:a16="http://schemas.microsoft.com/office/drawing/2014/main" id="{3354C1F9-AC70-4FAC-9AE7-1901C55C1F56}"/>
                </a:ext>
              </a:extLst>
            </p:cNvPr>
            <p:cNvSpPr txBox="1"/>
            <p:nvPr/>
          </p:nvSpPr>
          <p:spPr>
            <a:xfrm>
              <a:off x="2913434" y="3546863"/>
              <a:ext cx="1695362" cy="992514"/>
            </a:xfrm>
            <a:prstGeom prst="rect">
              <a:avLst/>
            </a:prstGeom>
            <a:ln/>
          </p:spPr>
          <p:style>
            <a:lnRef idx="1">
              <a:schemeClr val="accent5"/>
            </a:lnRef>
            <a:fillRef idx="3">
              <a:schemeClr val="accent5"/>
            </a:fillRef>
            <a:effectRef idx="2">
              <a:schemeClr val="accent5"/>
            </a:effectRef>
            <a:fontRef idx="minor">
              <a:schemeClr val="lt1"/>
            </a:fontRef>
          </p:style>
          <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solidFill>
                    <a:schemeClr val="tx1"/>
                  </a:solidFill>
                  <a:latin typeface="Times New Roman" panose="02020603050405020304" pitchFamily="18" charset="0"/>
                  <a:cs typeface="Times New Roman" panose="02020603050405020304" pitchFamily="18" charset="0"/>
                </a:rPr>
                <a:t>Evaluator</a:t>
              </a:r>
            </a:p>
          </p:txBody>
        </p:sp>
      </p:grpSp>
    </p:spTree>
    <p:extLst>
      <p:ext uri="{BB962C8B-B14F-4D97-AF65-F5344CB8AC3E}">
        <p14:creationId xmlns:p14="http://schemas.microsoft.com/office/powerpoint/2010/main" val="3910083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D837-63B5-4684-9D53-35CAD4C4B205}"/>
              </a:ext>
            </a:extLst>
          </p:cNvPr>
          <p:cNvSpPr>
            <a:spLocks noGrp="1"/>
          </p:cNvSpPr>
          <p:nvPr>
            <p:ph type="title"/>
          </p:nvPr>
        </p:nvSpPr>
        <p:spPr>
          <a:xfrm>
            <a:off x="1295400" y="379863"/>
            <a:ext cx="9601200" cy="1003300"/>
          </a:xfrm>
        </p:spPr>
        <p:txBody>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Spark ML - Regression</a:t>
            </a:r>
          </a:p>
        </p:txBody>
      </p:sp>
      <p:sp>
        <p:nvSpPr>
          <p:cNvPr id="3" name="Content Placeholder 2">
            <a:extLst>
              <a:ext uri="{FF2B5EF4-FFF2-40B4-BE49-F238E27FC236}">
                <a16:creationId xmlns:a16="http://schemas.microsoft.com/office/drawing/2014/main" id="{F91F3E0D-64BB-47D4-B0A4-8785D070D0F5}"/>
              </a:ext>
            </a:extLst>
          </p:cNvPr>
          <p:cNvSpPr>
            <a:spLocks noGrp="1"/>
          </p:cNvSpPr>
          <p:nvPr>
            <p:ph idx="1"/>
          </p:nvPr>
        </p:nvSpPr>
        <p:spPr>
          <a:xfrm>
            <a:off x="965200" y="1155700"/>
            <a:ext cx="11125200" cy="5321300"/>
          </a:xfrm>
        </p:spPr>
        <p:txBody>
          <a:bodyPr>
            <a:normAutofit/>
          </a:bodyPr>
          <a:lstStyle/>
          <a:p>
            <a:pPr marL="0" indent="0">
              <a:buNone/>
            </a:pPr>
            <a:endParaRPr lang="en-IN" sz="2400" b="1" u="sng" dirty="0">
              <a:latin typeface="Times New Roman" panose="02020603050405020304" pitchFamily="18" charset="0"/>
              <a:cs typeface="Times New Roman" panose="02020603050405020304" pitchFamily="18" charset="0"/>
            </a:endParaRPr>
          </a:p>
          <a:p>
            <a:pPr marL="0" indent="0">
              <a:buNone/>
            </a:pPr>
            <a:r>
              <a:rPr lang="en-IN" sz="2400" b="1" u="sng" dirty="0">
                <a:latin typeface="Times New Roman" panose="02020603050405020304" pitchFamily="18" charset="0"/>
                <a:cs typeface="Times New Roman" panose="02020603050405020304" pitchFamily="18" charset="0"/>
              </a:rPr>
              <a:t>Regression Models</a:t>
            </a:r>
          </a:p>
          <a:p>
            <a:r>
              <a:rPr lang="en-IN" sz="2400" b="1" dirty="0">
                <a:latin typeface="Times New Roman" panose="02020603050405020304" pitchFamily="18" charset="0"/>
                <a:cs typeface="Times New Roman" panose="02020603050405020304" pitchFamily="18" charset="0"/>
              </a:rPr>
              <a:t>Algorithms Used: </a:t>
            </a:r>
            <a:r>
              <a:rPr lang="en-IN" sz="2400" dirty="0">
                <a:latin typeface="Times New Roman" panose="02020603050405020304" pitchFamily="18" charset="0"/>
                <a:cs typeface="Times New Roman" panose="02020603050405020304" pitchFamily="18" charset="0"/>
              </a:rPr>
              <a:t>Gradient Booster Tree Regression</a:t>
            </a:r>
          </a:p>
          <a:p>
            <a:pPr marL="2816352" lvl="6" indent="0">
              <a:buNone/>
            </a:pPr>
            <a:r>
              <a:rPr lang="en-IN" sz="2400" dirty="0">
                <a:latin typeface="Times New Roman" panose="02020603050405020304" pitchFamily="18" charset="0"/>
                <a:cs typeface="Times New Roman" panose="02020603050405020304" pitchFamily="18" charset="0"/>
              </a:rPr>
              <a:t>Linear Regression</a:t>
            </a:r>
          </a:p>
          <a:p>
            <a:pPr marL="2816352" lvl="6" indent="0">
              <a:buNone/>
            </a:pPr>
            <a:endParaRPr lang="en-IN" sz="2400" dirty="0">
              <a:latin typeface="Times New Roman" panose="02020603050405020304" pitchFamily="18" charset="0"/>
              <a:cs typeface="Times New Roman" panose="02020603050405020304" pitchFamily="18" charset="0"/>
            </a:endParaRPr>
          </a:p>
          <a:p>
            <a:pPr marL="342900" lvl="6" indent="-342900"/>
            <a:r>
              <a:rPr lang="en-IN" sz="2400" b="1" dirty="0">
                <a:latin typeface="Times New Roman" panose="02020603050405020304" pitchFamily="18" charset="0"/>
                <a:cs typeface="Times New Roman" panose="02020603050405020304" pitchFamily="18" charset="0"/>
              </a:rPr>
              <a:t>Features Used: </a:t>
            </a:r>
            <a:r>
              <a:rPr lang="en-IN" sz="2400" dirty="0" err="1">
                <a:latin typeface="Times New Roman" panose="02020603050405020304" pitchFamily="18" charset="0"/>
                <a:cs typeface="Times New Roman" panose="02020603050405020304" pitchFamily="18" charset="0"/>
              </a:rPr>
              <a:t>Job_ID</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Posting_Type</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Title_Code_No</a:t>
            </a:r>
            <a:r>
              <a:rPr lang="en-IN" sz="2400" dirty="0">
                <a:latin typeface="Times New Roman" panose="02020603050405020304" pitchFamily="18" charset="0"/>
                <a:cs typeface="Times New Roman" panose="02020603050405020304" pitchFamily="18" charset="0"/>
              </a:rPr>
              <a:t>, Level, </a:t>
            </a:r>
            <a:r>
              <a:rPr lang="en-IN" sz="2400" dirty="0" err="1">
                <a:latin typeface="Times New Roman" panose="02020603050405020304" pitchFamily="18" charset="0"/>
                <a:cs typeface="Times New Roman" panose="02020603050405020304" pitchFamily="18" charset="0"/>
              </a:rPr>
              <a:t>Hours_Shift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FullTime_PartTime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Salary_Frequency</a:t>
            </a:r>
            <a:endParaRPr lang="en-IN" sz="2400" dirty="0">
              <a:latin typeface="Times New Roman" panose="02020603050405020304" pitchFamily="18" charset="0"/>
              <a:cs typeface="Times New Roman" panose="02020603050405020304" pitchFamily="18" charset="0"/>
            </a:endParaRPr>
          </a:p>
          <a:p>
            <a:pPr marL="342900" lvl="6" indent="-342900"/>
            <a:endParaRPr lang="en-IN" sz="2400" dirty="0">
              <a:latin typeface="Times New Roman" panose="02020603050405020304" pitchFamily="18" charset="0"/>
              <a:cs typeface="Times New Roman" panose="02020603050405020304" pitchFamily="18" charset="0"/>
            </a:endParaRPr>
          </a:p>
          <a:p>
            <a:pPr marL="342900" lvl="6" indent="-342900"/>
            <a:r>
              <a:rPr lang="en-IN" sz="2400" b="1" dirty="0">
                <a:latin typeface="Times New Roman" panose="02020603050405020304" pitchFamily="18" charset="0"/>
                <a:cs typeface="Times New Roman" panose="02020603050405020304" pitchFamily="18" charset="0"/>
              </a:rPr>
              <a:t>Label Predicted: </a:t>
            </a:r>
            <a:r>
              <a:rPr lang="en-IN" sz="2400" dirty="0" err="1">
                <a:latin typeface="Times New Roman" panose="02020603050405020304" pitchFamily="18" charset="0"/>
                <a:cs typeface="Times New Roman" panose="02020603050405020304" pitchFamily="18" charset="0"/>
              </a:rPr>
              <a:t>Salary_Range_To</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Evaluation Metric: Root Mean Squared Error</a:t>
            </a:r>
          </a:p>
          <a:p>
            <a:r>
              <a:rPr lang="en-IN" sz="2400" dirty="0">
                <a:latin typeface="Times New Roman" panose="02020603050405020304" pitchFamily="18" charset="0"/>
                <a:cs typeface="Times New Roman" panose="02020603050405020304" pitchFamily="18" charset="0"/>
              </a:rPr>
              <a:t>Split – 70% for Train Data and 30% for Test Data</a:t>
            </a:r>
          </a:p>
          <a:p>
            <a:pPr marL="0" lvl="6" indent="0">
              <a:buNone/>
            </a:pPr>
            <a:endParaRPr lang="en-IN" sz="2400" dirty="0">
              <a:latin typeface="Times New Roman" panose="02020603050405020304" pitchFamily="18" charset="0"/>
              <a:cs typeface="Times New Roman" panose="02020603050405020304" pitchFamily="18" charset="0"/>
            </a:endParaRPr>
          </a:p>
          <a:p>
            <a:pPr marL="0" lvl="6" indent="0">
              <a:buNone/>
            </a:pPr>
            <a:endParaRPr lang="en-IN" sz="2400" dirty="0">
              <a:latin typeface="Times New Roman" panose="02020603050405020304" pitchFamily="18" charset="0"/>
              <a:cs typeface="Times New Roman" panose="02020603050405020304" pitchFamily="18" charset="0"/>
            </a:endParaRPr>
          </a:p>
          <a:p>
            <a:pPr marL="2816225" lvl="6" indent="-2816225">
              <a:buNone/>
            </a:pPr>
            <a:endParaRPr lang="en-IN" sz="2400" dirty="0">
              <a:latin typeface="Times New Roman" panose="02020603050405020304" pitchFamily="18" charset="0"/>
              <a:cs typeface="Times New Roman" panose="02020603050405020304" pitchFamily="18" charset="0"/>
            </a:endParaRPr>
          </a:p>
          <a:p>
            <a:pPr marL="2816352" lvl="6"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7842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854D-01D3-48F1-9436-5FF164F7E552}"/>
              </a:ext>
            </a:extLst>
          </p:cNvPr>
          <p:cNvSpPr>
            <a:spLocks noGrp="1"/>
          </p:cNvSpPr>
          <p:nvPr>
            <p:ph type="title"/>
          </p:nvPr>
        </p:nvSpPr>
        <p:spPr>
          <a:xfrm>
            <a:off x="1371600" y="168276"/>
            <a:ext cx="9601200" cy="923330"/>
          </a:xfrm>
        </p:spPr>
        <p:txBody>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Spark ML Code Snippet Overview</a:t>
            </a:r>
            <a:endParaRPr lang="en-US" b="1" u="sng" dirty="0">
              <a:effectLst>
                <a:outerShdw blurRad="38100" dist="38100" dir="2700000" algn="tl">
                  <a:srgbClr val="000000">
                    <a:alpha val="43137"/>
                  </a:srgbClr>
                </a:outerShdw>
              </a:effectLst>
            </a:endParaRPr>
          </a:p>
        </p:txBody>
      </p:sp>
      <p:sp>
        <p:nvSpPr>
          <p:cNvPr id="4" name="Rectangle 6">
            <a:extLst>
              <a:ext uri="{FF2B5EF4-FFF2-40B4-BE49-F238E27FC236}">
                <a16:creationId xmlns:a16="http://schemas.microsoft.com/office/drawing/2014/main" id="{4FC21C71-19A5-4019-AF78-F493081DAC88}"/>
              </a:ext>
            </a:extLst>
          </p:cNvPr>
          <p:cNvSpPr>
            <a:spLocks noChangeArrowheads="1"/>
          </p:cNvSpPr>
          <p:nvPr/>
        </p:nvSpPr>
        <p:spPr bwMode="auto">
          <a:xfrm>
            <a:off x="2013438" y="21717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7">
            <a:extLst>
              <a:ext uri="{FF2B5EF4-FFF2-40B4-BE49-F238E27FC236}">
                <a16:creationId xmlns:a16="http://schemas.microsoft.com/office/drawing/2014/main" id="{04FD8E4A-A850-4643-ADB9-B931F3F3D543}"/>
              </a:ext>
            </a:extLst>
          </p:cNvPr>
          <p:cNvSpPr>
            <a:spLocks noChangeArrowheads="1"/>
          </p:cNvSpPr>
          <p:nvPr/>
        </p:nvSpPr>
        <p:spPr bwMode="auto">
          <a:xfrm>
            <a:off x="2013438" y="38020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Rectangle 8">
            <a:extLst>
              <a:ext uri="{FF2B5EF4-FFF2-40B4-BE49-F238E27FC236}">
                <a16:creationId xmlns:a16="http://schemas.microsoft.com/office/drawing/2014/main" id="{5D4FBE33-19EC-4606-932B-23C8ED6736DE}"/>
              </a:ext>
            </a:extLst>
          </p:cNvPr>
          <p:cNvSpPr>
            <a:spLocks noChangeArrowheads="1"/>
          </p:cNvSpPr>
          <p:nvPr/>
        </p:nvSpPr>
        <p:spPr bwMode="auto">
          <a:xfrm>
            <a:off x="2013438" y="44656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7" name="Rectangle 9">
            <a:extLst>
              <a:ext uri="{FF2B5EF4-FFF2-40B4-BE49-F238E27FC236}">
                <a16:creationId xmlns:a16="http://schemas.microsoft.com/office/drawing/2014/main" id="{C6EAB792-E4ED-4685-BE52-7A7DAE489071}"/>
              </a:ext>
            </a:extLst>
          </p:cNvPr>
          <p:cNvSpPr>
            <a:spLocks noChangeArrowheads="1"/>
          </p:cNvSpPr>
          <p:nvPr/>
        </p:nvSpPr>
        <p:spPr bwMode="auto">
          <a:xfrm>
            <a:off x="2013438" y="51133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8" name="Rectangle 10">
            <a:extLst>
              <a:ext uri="{FF2B5EF4-FFF2-40B4-BE49-F238E27FC236}">
                <a16:creationId xmlns:a16="http://schemas.microsoft.com/office/drawing/2014/main" id="{78950053-7F58-4040-8E1A-E0BDC4DE0A4C}"/>
              </a:ext>
            </a:extLst>
          </p:cNvPr>
          <p:cNvSpPr>
            <a:spLocks noChangeArrowheads="1"/>
          </p:cNvSpPr>
          <p:nvPr/>
        </p:nvSpPr>
        <p:spPr bwMode="auto">
          <a:xfrm>
            <a:off x="2013438" y="64309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4" name="Content Placeholder 13">
            <a:extLst>
              <a:ext uri="{FF2B5EF4-FFF2-40B4-BE49-F238E27FC236}">
                <a16:creationId xmlns:a16="http://schemas.microsoft.com/office/drawing/2014/main" id="{EE7949B8-7823-4139-9B4C-3679FC0257AC}"/>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19444" t="27325" r="18889" b="18848"/>
          <a:stretch/>
        </p:blipFill>
        <p:spPr bwMode="auto">
          <a:xfrm>
            <a:off x="1371600" y="1091606"/>
            <a:ext cx="10134601" cy="520368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24495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280CD-470E-4D89-9B18-26A4856887CC}"/>
              </a:ext>
            </a:extLst>
          </p:cNvPr>
          <p:cNvSpPr>
            <a:spLocks noGrp="1"/>
          </p:cNvSpPr>
          <p:nvPr>
            <p:ph type="title"/>
          </p:nvPr>
        </p:nvSpPr>
        <p:spPr>
          <a:xfrm>
            <a:off x="1356700" y="355600"/>
            <a:ext cx="10022499" cy="847969"/>
          </a:xfrm>
        </p:spPr>
        <p:txBody>
          <a:bodyPr>
            <a:normAutofit/>
          </a:bodyPr>
          <a:lstStyle/>
          <a:p>
            <a:pPr algn="ct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Gradient Boosted Tree Regression</a:t>
            </a:r>
            <a:endPar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03EB7989-E34E-4564-828D-F3C6DF91D94D}"/>
              </a:ext>
            </a:extLst>
          </p:cNvPr>
          <p:cNvPicPr>
            <a:picLocks noGrp="1"/>
          </p:cNvPicPr>
          <p:nvPr>
            <p:ph idx="1"/>
          </p:nvPr>
        </p:nvPicPr>
        <p:blipFill>
          <a:blip r:embed="rId2"/>
          <a:stretch>
            <a:fillRect/>
          </a:stretch>
        </p:blipFill>
        <p:spPr>
          <a:xfrm>
            <a:off x="1219200" y="1217217"/>
            <a:ext cx="10337800" cy="3968750"/>
          </a:xfrm>
          <a:prstGeom prst="rect">
            <a:avLst/>
          </a:prstGeom>
          <a:ln>
            <a:solidFill>
              <a:schemeClr val="bg1">
                <a:lumMod val="75000"/>
              </a:schemeClr>
            </a:solidFill>
          </a:ln>
        </p:spPr>
      </p:pic>
      <p:sp>
        <p:nvSpPr>
          <p:cNvPr id="6" name="TextBox 5">
            <a:extLst>
              <a:ext uri="{FF2B5EF4-FFF2-40B4-BE49-F238E27FC236}">
                <a16:creationId xmlns:a16="http://schemas.microsoft.com/office/drawing/2014/main" id="{950C42AB-5033-40BB-8CE5-C6AF8560E517}"/>
              </a:ext>
            </a:extLst>
          </p:cNvPr>
          <p:cNvSpPr txBox="1"/>
          <p:nvPr/>
        </p:nvSpPr>
        <p:spPr>
          <a:xfrm>
            <a:off x="1356700" y="5413131"/>
            <a:ext cx="1020030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Root Mean Square Error (RMSE) using Gradient Boosted Tree Regression Algorithm is </a:t>
            </a:r>
            <a:r>
              <a:rPr lang="en-US" sz="2400" b="1" dirty="0">
                <a:latin typeface="Times New Roman" panose="02020603050405020304" pitchFamily="18" charset="0"/>
                <a:cs typeface="Times New Roman" panose="02020603050405020304" pitchFamily="18" charset="0"/>
              </a:rPr>
              <a:t>17023.2912958</a:t>
            </a:r>
          </a:p>
        </p:txBody>
      </p:sp>
    </p:spTree>
    <p:extLst>
      <p:ext uri="{BB962C8B-B14F-4D97-AF65-F5344CB8AC3E}">
        <p14:creationId xmlns:p14="http://schemas.microsoft.com/office/powerpoint/2010/main" val="4117094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469D-5F57-45C5-9F51-F3B0361B36D0}"/>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D0A31FC5-9737-4817-8218-00BB8F6534E8}"/>
              </a:ext>
            </a:extLst>
          </p:cNvPr>
          <p:cNvSpPr>
            <a:spLocks noGrp="1"/>
          </p:cNvSpPr>
          <p:nvPr>
            <p:ph sz="half" idx="1"/>
          </p:nvPr>
        </p:nvSpPr>
        <p:spPr>
          <a:xfrm>
            <a:off x="1371599" y="1547447"/>
            <a:ext cx="4510843" cy="4319954"/>
          </a:xfrm>
        </p:spPr>
        <p:txBody>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Pre-requisites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Feature Selection</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AzureML Model Building</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Azure Result Comparison</a:t>
            </a:r>
          </a:p>
          <a:p>
            <a:pPr>
              <a:buFont typeface="Wingdings" panose="05000000000000000000" pitchFamily="2" charset="2"/>
              <a:buChar char="Ø"/>
            </a:pPr>
            <a:endParaRPr lang="en-US" dirty="0"/>
          </a:p>
        </p:txBody>
      </p:sp>
      <p:sp>
        <p:nvSpPr>
          <p:cNvPr id="4" name="Content Placeholder 3">
            <a:extLst>
              <a:ext uri="{FF2B5EF4-FFF2-40B4-BE49-F238E27FC236}">
                <a16:creationId xmlns:a16="http://schemas.microsoft.com/office/drawing/2014/main" id="{F4565058-3CD0-4702-BE68-99FA20AE7C64}"/>
              </a:ext>
            </a:extLst>
          </p:cNvPr>
          <p:cNvSpPr>
            <a:spLocks noGrp="1"/>
          </p:cNvSpPr>
          <p:nvPr>
            <p:ph sz="half" idx="2"/>
          </p:nvPr>
        </p:nvSpPr>
        <p:spPr>
          <a:xfrm>
            <a:off x="6523892" y="1446336"/>
            <a:ext cx="4510843" cy="4319954"/>
          </a:xfrm>
        </p:spPr>
        <p:txBody>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References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SparkML process flow</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SparkML Model Building</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Result Comparison- AzureML Vs SparkML</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Summary</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Limitations &amp; Problems Faced</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248949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6FA69-C605-43D8-B535-C45168B4472A}"/>
              </a:ext>
            </a:extLst>
          </p:cNvPr>
          <p:cNvSpPr>
            <a:spLocks noGrp="1"/>
          </p:cNvSpPr>
          <p:nvPr>
            <p:ph type="title"/>
          </p:nvPr>
        </p:nvSpPr>
        <p:spPr>
          <a:xfrm>
            <a:off x="1371601" y="211406"/>
            <a:ext cx="9601200" cy="836830"/>
          </a:xfrm>
        </p:spPr>
        <p:txBody>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Linear Regression</a:t>
            </a:r>
          </a:p>
        </p:txBody>
      </p:sp>
      <p:pic>
        <p:nvPicPr>
          <p:cNvPr id="4" name="Content Placeholder 3">
            <a:extLst>
              <a:ext uri="{FF2B5EF4-FFF2-40B4-BE49-F238E27FC236}">
                <a16:creationId xmlns:a16="http://schemas.microsoft.com/office/drawing/2014/main" id="{9091E6B9-CCB6-45A8-9F04-73CF7F6D3047}"/>
              </a:ext>
            </a:extLst>
          </p:cNvPr>
          <p:cNvPicPr>
            <a:picLocks noGrp="1"/>
          </p:cNvPicPr>
          <p:nvPr>
            <p:ph idx="1"/>
          </p:nvPr>
        </p:nvPicPr>
        <p:blipFill>
          <a:blip r:embed="rId2"/>
          <a:stretch>
            <a:fillRect/>
          </a:stretch>
        </p:blipFill>
        <p:spPr>
          <a:xfrm>
            <a:off x="1371601" y="1048236"/>
            <a:ext cx="9994899" cy="4246685"/>
          </a:xfrm>
          <a:prstGeom prst="rect">
            <a:avLst/>
          </a:prstGeom>
          <a:ln>
            <a:solidFill>
              <a:schemeClr val="bg1">
                <a:lumMod val="75000"/>
              </a:schemeClr>
            </a:solidFill>
          </a:ln>
        </p:spPr>
      </p:pic>
      <p:sp>
        <p:nvSpPr>
          <p:cNvPr id="7" name="TextBox 6">
            <a:extLst>
              <a:ext uri="{FF2B5EF4-FFF2-40B4-BE49-F238E27FC236}">
                <a16:creationId xmlns:a16="http://schemas.microsoft.com/office/drawing/2014/main" id="{7A38E084-E12C-4315-A72D-D4BEB9803D1E}"/>
              </a:ext>
            </a:extLst>
          </p:cNvPr>
          <p:cNvSpPr txBox="1"/>
          <p:nvPr/>
        </p:nvSpPr>
        <p:spPr>
          <a:xfrm>
            <a:off x="1563565" y="5682763"/>
            <a:ext cx="10095035" cy="110799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Root Mean Square Error (RMSE) using Linear Regression Algorithm is </a:t>
            </a:r>
            <a:r>
              <a:rPr lang="en-US" sz="2400" b="1" dirty="0">
                <a:latin typeface="Times New Roman" panose="02020603050405020304" pitchFamily="18" charset="0"/>
                <a:cs typeface="Times New Roman" panose="02020603050405020304" pitchFamily="18" charset="0"/>
              </a:rPr>
              <a:t>27955.1756615</a:t>
            </a:r>
          </a:p>
          <a:p>
            <a:endParaRPr lang="en-US" dirty="0"/>
          </a:p>
        </p:txBody>
      </p:sp>
    </p:spTree>
    <p:extLst>
      <p:ext uri="{BB962C8B-B14F-4D97-AF65-F5344CB8AC3E}">
        <p14:creationId xmlns:p14="http://schemas.microsoft.com/office/powerpoint/2010/main" val="2115493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6C350-C9E6-4F29-8B56-B5277A8DBA51}"/>
              </a:ext>
            </a:extLst>
          </p:cNvPr>
          <p:cNvSpPr>
            <a:spLocks noGrp="1"/>
          </p:cNvSpPr>
          <p:nvPr>
            <p:ph type="title"/>
          </p:nvPr>
        </p:nvSpPr>
        <p:spPr/>
        <p:txBody>
          <a:bodyPr/>
          <a:lstStyle/>
          <a:p>
            <a:r>
              <a:rPr lang="en-US" dirty="0"/>
              <a:t>Result Comparison :</a:t>
            </a:r>
            <a:br>
              <a:rPr lang="en-US" dirty="0"/>
            </a:br>
            <a:r>
              <a:rPr lang="en-US" dirty="0"/>
              <a:t> </a:t>
            </a:r>
            <a:r>
              <a:rPr lang="en-US" dirty="0" err="1"/>
              <a:t>AzureML</a:t>
            </a:r>
            <a:r>
              <a:rPr lang="en-US" dirty="0"/>
              <a:t> vs Spark ML</a:t>
            </a:r>
          </a:p>
        </p:txBody>
      </p:sp>
      <p:graphicFrame>
        <p:nvGraphicFramePr>
          <p:cNvPr id="4" name="Content Placeholder 3">
            <a:extLst>
              <a:ext uri="{FF2B5EF4-FFF2-40B4-BE49-F238E27FC236}">
                <a16:creationId xmlns:a16="http://schemas.microsoft.com/office/drawing/2014/main" id="{959B5A77-AC36-49E3-AC2E-39A697680EDC}"/>
              </a:ext>
            </a:extLst>
          </p:cNvPr>
          <p:cNvGraphicFramePr>
            <a:graphicFrameLocks noGrp="1"/>
          </p:cNvGraphicFramePr>
          <p:nvPr>
            <p:ph idx="1"/>
            <p:extLst>
              <p:ext uri="{D42A27DB-BD31-4B8C-83A1-F6EECF244321}">
                <p14:modId xmlns:p14="http://schemas.microsoft.com/office/powerpoint/2010/main" val="3175419664"/>
              </p:ext>
            </p:extLst>
          </p:nvPr>
        </p:nvGraphicFramePr>
        <p:xfrm>
          <a:off x="1371600" y="2286000"/>
          <a:ext cx="9601200" cy="165100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2290565632"/>
                    </a:ext>
                  </a:extLst>
                </a:gridCol>
                <a:gridCol w="2400300">
                  <a:extLst>
                    <a:ext uri="{9D8B030D-6E8A-4147-A177-3AD203B41FA5}">
                      <a16:colId xmlns:a16="http://schemas.microsoft.com/office/drawing/2014/main" val="498650471"/>
                    </a:ext>
                  </a:extLst>
                </a:gridCol>
                <a:gridCol w="2400300">
                  <a:extLst>
                    <a:ext uri="{9D8B030D-6E8A-4147-A177-3AD203B41FA5}">
                      <a16:colId xmlns:a16="http://schemas.microsoft.com/office/drawing/2014/main" val="3625911159"/>
                    </a:ext>
                  </a:extLst>
                </a:gridCol>
                <a:gridCol w="2400300">
                  <a:extLst>
                    <a:ext uri="{9D8B030D-6E8A-4147-A177-3AD203B41FA5}">
                      <a16:colId xmlns:a16="http://schemas.microsoft.com/office/drawing/2014/main" val="2273266773"/>
                    </a:ext>
                  </a:extLst>
                </a:gridCol>
              </a:tblGrid>
              <a:tr h="370840">
                <a:tc gridSpan="2">
                  <a:txBody>
                    <a:bodyPr/>
                    <a:lstStyle/>
                    <a:p>
                      <a:pPr algn="ctr"/>
                      <a:r>
                        <a:rPr lang="en-US" dirty="0"/>
                        <a:t>Azure ML </a:t>
                      </a:r>
                    </a:p>
                  </a:txBody>
                  <a:tcPr/>
                </a:tc>
                <a:tc hMerge="1">
                  <a:txBody>
                    <a:bodyPr/>
                    <a:lstStyle/>
                    <a:p>
                      <a:endParaRPr lang="en-US"/>
                    </a:p>
                  </a:txBody>
                  <a:tcPr/>
                </a:tc>
                <a:tc gridSpan="2">
                  <a:txBody>
                    <a:bodyPr/>
                    <a:lstStyle/>
                    <a:p>
                      <a:pPr algn="ctr"/>
                      <a:r>
                        <a:rPr lang="en-US" dirty="0"/>
                        <a:t>Spark ML</a:t>
                      </a:r>
                    </a:p>
                  </a:txBody>
                  <a:tcPr/>
                </a:tc>
                <a:tc hMerge="1">
                  <a:txBody>
                    <a:bodyPr/>
                    <a:lstStyle/>
                    <a:p>
                      <a:endParaRPr lang="en-US"/>
                    </a:p>
                  </a:txBody>
                  <a:tcPr/>
                </a:tc>
                <a:extLst>
                  <a:ext uri="{0D108BD9-81ED-4DB2-BD59-A6C34878D82A}">
                    <a16:rowId xmlns:a16="http://schemas.microsoft.com/office/drawing/2014/main" val="3713966407"/>
                  </a:ext>
                </a:extLst>
              </a:tr>
              <a:tr h="370840">
                <a:tc>
                  <a:txBody>
                    <a:bodyPr/>
                    <a:lstStyle/>
                    <a:p>
                      <a:r>
                        <a:rPr lang="en-US" dirty="0"/>
                        <a:t>Boosted Decision Tree Regression</a:t>
                      </a:r>
                    </a:p>
                  </a:txBody>
                  <a:tcPr/>
                </a:tc>
                <a:tc>
                  <a:txBody>
                    <a:bodyPr/>
                    <a:lstStyle/>
                    <a:p>
                      <a:r>
                        <a:rPr lang="en-US" dirty="0"/>
                        <a:t>Linear Regression</a:t>
                      </a:r>
                    </a:p>
                  </a:txBody>
                  <a:tcPr/>
                </a:tc>
                <a:tc>
                  <a:txBody>
                    <a:bodyPr/>
                    <a:lstStyle/>
                    <a:p>
                      <a:r>
                        <a:rPr lang="en-US" sz="1800" dirty="0">
                          <a:latin typeface="Times New Roman" panose="02020603050405020304" pitchFamily="18" charset="0"/>
                          <a:cs typeface="Times New Roman" panose="02020603050405020304" pitchFamily="18" charset="0"/>
                        </a:rPr>
                        <a:t>Gradient Boosted Tree Regression </a:t>
                      </a:r>
                      <a:endParaRPr lang="en-US" dirty="0"/>
                    </a:p>
                  </a:txBody>
                  <a:tcPr/>
                </a:tc>
                <a:tc>
                  <a:txBody>
                    <a:bodyPr/>
                    <a:lstStyle/>
                    <a:p>
                      <a:r>
                        <a:rPr lang="en-US" sz="1800" dirty="0">
                          <a:latin typeface="Times New Roman" panose="02020603050405020304" pitchFamily="18" charset="0"/>
                          <a:cs typeface="Times New Roman" panose="02020603050405020304" pitchFamily="18" charset="0"/>
                        </a:rPr>
                        <a:t>Linear Regression </a:t>
                      </a:r>
                      <a:endParaRPr lang="en-US" dirty="0"/>
                    </a:p>
                  </a:txBody>
                  <a:tcPr/>
                </a:tc>
                <a:extLst>
                  <a:ext uri="{0D108BD9-81ED-4DB2-BD59-A6C34878D82A}">
                    <a16:rowId xmlns:a16="http://schemas.microsoft.com/office/drawing/2014/main" val="46148448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RMSE=</a:t>
                      </a:r>
                      <a:r>
                        <a:rPr lang="en-US" dirty="0">
                          <a:latin typeface="Times New Roman" panose="02020603050405020304" pitchFamily="18" charset="0"/>
                          <a:cs typeface="Times New Roman" panose="02020603050405020304" pitchFamily="18" charset="0"/>
                        </a:rPr>
                        <a:t>12436.852182</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RMSE=1</a:t>
                      </a:r>
                      <a:r>
                        <a:rPr lang="en-US" dirty="0">
                          <a:latin typeface="Times New Roman" panose="02020603050405020304" pitchFamily="18" charset="0"/>
                          <a:cs typeface="Times New Roman" panose="02020603050405020304" pitchFamily="18" charset="0"/>
                        </a:rPr>
                        <a:t>9961.10068</a:t>
                      </a:r>
                    </a:p>
                    <a:p>
                      <a:endParaRPr lang="en-US" dirty="0"/>
                    </a:p>
                  </a:txBody>
                  <a:tcPr/>
                </a:tc>
                <a:tc>
                  <a:txBody>
                    <a:bodyPr/>
                    <a:lstStyle/>
                    <a:p>
                      <a:r>
                        <a:rPr lang="en-US" sz="1800" b="0" dirty="0">
                          <a:latin typeface="Times New Roman" panose="02020603050405020304" pitchFamily="18" charset="0"/>
                          <a:cs typeface="Times New Roman" panose="02020603050405020304" pitchFamily="18" charset="0"/>
                        </a:rPr>
                        <a:t>17023.2912958</a:t>
                      </a:r>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latin typeface="Times New Roman" panose="02020603050405020304" pitchFamily="18" charset="0"/>
                          <a:cs typeface="Times New Roman" panose="02020603050405020304" pitchFamily="18" charset="0"/>
                        </a:rPr>
                        <a:t>27955.1756615</a:t>
                      </a:r>
                    </a:p>
                    <a:p>
                      <a:endParaRPr lang="en-US" dirty="0"/>
                    </a:p>
                  </a:txBody>
                  <a:tcPr/>
                </a:tc>
                <a:extLst>
                  <a:ext uri="{0D108BD9-81ED-4DB2-BD59-A6C34878D82A}">
                    <a16:rowId xmlns:a16="http://schemas.microsoft.com/office/drawing/2014/main" val="1205499753"/>
                  </a:ext>
                </a:extLst>
              </a:tr>
            </a:tbl>
          </a:graphicData>
        </a:graphic>
      </p:graphicFrame>
    </p:spTree>
    <p:extLst>
      <p:ext uri="{BB962C8B-B14F-4D97-AF65-F5344CB8AC3E}">
        <p14:creationId xmlns:p14="http://schemas.microsoft.com/office/powerpoint/2010/main" val="1703117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ABC0-02FF-4639-877E-75F83D0DE9E1}"/>
              </a:ext>
            </a:extLst>
          </p:cNvPr>
          <p:cNvSpPr>
            <a:spLocks noGrp="1"/>
          </p:cNvSpPr>
          <p:nvPr>
            <p:ph type="title"/>
          </p:nvPr>
        </p:nvSpPr>
        <p:spPr>
          <a:xfrm>
            <a:off x="1371600" y="368490"/>
            <a:ext cx="9601200" cy="887104"/>
          </a:xfrm>
        </p:spPr>
        <p:txBody>
          <a:bodyPr>
            <a:normAutofit fontScale="90000"/>
          </a:bodyPr>
          <a:lstStyle/>
          <a:p>
            <a:pPr algn="ctr">
              <a:lnSpc>
                <a:spcPct val="100000"/>
              </a:lnSpc>
            </a:pPr>
            <a:r>
              <a:rPr lang="en-IN" sz="49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GitHub</a:t>
            </a:r>
            <a:b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0FD701B-91DF-4558-B902-36F95C1A3378}"/>
              </a:ext>
            </a:extLst>
          </p:cNvPr>
          <p:cNvSpPr txBox="1"/>
          <p:nvPr/>
        </p:nvSpPr>
        <p:spPr>
          <a:xfrm>
            <a:off x="1371600" y="1398475"/>
            <a:ext cx="816136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https://github.com/ShanmathiA/5560Project</a:t>
            </a:r>
            <a:endParaRPr lang="en-IN" sz="3200" dirty="0"/>
          </a:p>
        </p:txBody>
      </p:sp>
    </p:spTree>
    <p:extLst>
      <p:ext uri="{BB962C8B-B14F-4D97-AF65-F5344CB8AC3E}">
        <p14:creationId xmlns:p14="http://schemas.microsoft.com/office/powerpoint/2010/main" val="3424685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04A99-394B-4A03-8367-0797DE445D45}"/>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119829F-678F-49BA-B95D-43D1B6A63CEB}"/>
              </a:ext>
            </a:extLst>
          </p:cNvPr>
          <p:cNvSpPr>
            <a:spLocks noGrp="1"/>
          </p:cNvSpPr>
          <p:nvPr>
            <p:ph idx="1"/>
          </p:nvPr>
        </p:nvSpPr>
        <p:spPr>
          <a:xfrm>
            <a:off x="1371600" y="1787857"/>
            <a:ext cx="9601200" cy="4079543"/>
          </a:xfrm>
        </p:spPr>
        <p:txBody>
          <a:bodyPr/>
          <a:lstStyle/>
          <a:p>
            <a:r>
              <a:rPr lang="en-IN" sz="2800" dirty="0">
                <a:solidFill>
                  <a:schemeClr val="tx1"/>
                </a:solidFill>
              </a:rPr>
              <a:t>https://www.analyticsvidhya.com/blog/2017/09/common-machine-learning-algorithms/</a:t>
            </a:r>
          </a:p>
          <a:p>
            <a:r>
              <a:rPr lang="en-IN" sz="2800" dirty="0">
                <a:solidFill>
                  <a:schemeClr val="tx1"/>
                </a:solidFill>
              </a:rPr>
              <a:t>https://people.apache.org/~pwendell/spark-nightly/spark-master-docs/latest/ml-classification-regression.html</a:t>
            </a:r>
          </a:p>
          <a:p>
            <a:r>
              <a:rPr lang="en-IN" sz="2800" dirty="0">
                <a:solidFill>
                  <a:schemeClr val="tx1"/>
                </a:solidFill>
              </a:rPr>
              <a:t>https://github.com/apache/spark/tree/master/examples/src/main/python/mllib</a:t>
            </a:r>
          </a:p>
          <a:p>
            <a:pPr marL="0" indent="0">
              <a:buNone/>
            </a:pPr>
            <a:endParaRPr lang="en-IN" dirty="0"/>
          </a:p>
        </p:txBody>
      </p:sp>
    </p:spTree>
    <p:extLst>
      <p:ext uri="{BB962C8B-B14F-4D97-AF65-F5344CB8AC3E}">
        <p14:creationId xmlns:p14="http://schemas.microsoft.com/office/powerpoint/2010/main" val="195259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E78BB89-8739-464F-B0E7-3E3046964D27}"/>
              </a:ext>
            </a:extLst>
          </p:cNvPr>
          <p:cNvSpPr>
            <a:spLocks noGrp="1"/>
          </p:cNvSpPr>
          <p:nvPr>
            <p:ph type="title"/>
          </p:nvPr>
        </p:nvSpPr>
        <p:spPr>
          <a:xfrm>
            <a:off x="3363864" y="685800"/>
            <a:ext cx="7705164" cy="1485900"/>
          </a:xfrm>
        </p:spPr>
        <p:txBody>
          <a:bodyPr>
            <a:normAutofit/>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E191791C-D892-4A50-8DDF-9782DA994885}"/>
              </a:ext>
            </a:extLst>
          </p:cNvPr>
          <p:cNvSpPr>
            <a:spLocks noGrp="1"/>
          </p:cNvSpPr>
          <p:nvPr>
            <p:ph idx="1"/>
          </p:nvPr>
        </p:nvSpPr>
        <p:spPr>
          <a:xfrm>
            <a:off x="3363863" y="1709530"/>
            <a:ext cx="8178780" cy="4664766"/>
          </a:xfrm>
        </p:spPr>
        <p:txBody>
          <a:bodyPr>
            <a:normAutofit fontScale="92500" lnSpcReduction="10000"/>
          </a:bodyPr>
          <a:lstStyle/>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The dataset contains various jobs in New York City </a:t>
            </a:r>
          </a:p>
          <a:p>
            <a:pPr>
              <a:buFont typeface="Wingdings" panose="05000000000000000000" pitchFamily="2" charset="2"/>
              <a:buChar char="Ø"/>
            </a:pPr>
            <a:endParaRPr lang="en-US" sz="3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Some of features are as follows:</a:t>
            </a:r>
          </a:p>
          <a:p>
            <a:pPr>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Job ID</a:t>
            </a:r>
          </a:p>
          <a:p>
            <a:pPr>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Hours/Shift</a:t>
            </a:r>
          </a:p>
          <a:p>
            <a:pPr>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Agency</a:t>
            </a:r>
          </a:p>
          <a:p>
            <a:pPr>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Part-Time and Full Time Indicator</a:t>
            </a:r>
          </a:p>
          <a:p>
            <a:pPr>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Business Title</a:t>
            </a:r>
          </a:p>
          <a:p>
            <a:pPr>
              <a:buFont typeface="Wingdings" panose="05000000000000000000" pitchFamily="2" charset="2"/>
              <a:buChar char="ü"/>
            </a:pPr>
            <a:r>
              <a:rPr lang="en-US" sz="3000" dirty="0">
                <a:latin typeface="Times New Roman" panose="02020603050405020304" pitchFamily="18" charset="0"/>
                <a:cs typeface="Times New Roman" panose="02020603050405020304" pitchFamily="18" charset="0"/>
              </a:rPr>
              <a:t>Salary</a:t>
            </a:r>
          </a:p>
          <a:p>
            <a:pPr>
              <a:buFont typeface="Wingdings" panose="05000000000000000000" pitchFamily="2" charset="2"/>
              <a:buChar char="ü"/>
            </a:pPr>
            <a:endParaRPr lang="en-US" sz="2600" dirty="0">
              <a:latin typeface="Times New Roman" panose="02020603050405020304" pitchFamily="18" charset="0"/>
              <a:cs typeface="Times New Roman" panose="02020603050405020304" pitchFamily="18" charset="0"/>
            </a:endParaRPr>
          </a:p>
          <a:p>
            <a:pPr marL="514350" indent="-514350">
              <a:buFont typeface="+mj-lt"/>
              <a:buAutoNum type="alphaLcPeriod"/>
            </a:pPr>
            <a:endParaRPr lang="en-US" dirty="0"/>
          </a:p>
          <a:p>
            <a:pPr marL="514350" indent="-514350">
              <a:buFont typeface="+mj-lt"/>
              <a:buAutoNum type="alphaLcPeriod"/>
            </a:pPr>
            <a:endParaRPr lang="en-US" dirty="0"/>
          </a:p>
          <a:p>
            <a:endParaRPr lang="en-US" dirty="0"/>
          </a:p>
        </p:txBody>
      </p:sp>
    </p:spTree>
    <p:extLst>
      <p:ext uri="{BB962C8B-B14F-4D97-AF65-F5344CB8AC3E}">
        <p14:creationId xmlns:p14="http://schemas.microsoft.com/office/powerpoint/2010/main" val="148117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 name="Picture 5">
            <a:extLst>
              <a:ext uri="{FF2B5EF4-FFF2-40B4-BE49-F238E27FC236}">
                <a16:creationId xmlns:a16="http://schemas.microsoft.com/office/drawing/2014/main" id="{58E68ADF-9119-4634-A71D-4ABC9DE447CF}"/>
              </a:ext>
            </a:extLst>
          </p:cNvPr>
          <p:cNvPicPr/>
          <p:nvPr/>
        </p:nvPicPr>
        <p:blipFill>
          <a:blip r:embed="rId2"/>
          <a:stretch>
            <a:fillRect/>
          </a:stretch>
        </p:blipFill>
        <p:spPr>
          <a:xfrm>
            <a:off x="4876801" y="1572168"/>
            <a:ext cx="6957152" cy="4391310"/>
          </a:xfrm>
          <a:prstGeom prst="rect">
            <a:avLst/>
          </a:prstGeom>
        </p:spPr>
      </p:pic>
      <p:sp>
        <p:nvSpPr>
          <p:cNvPr id="2" name="Title 1">
            <a:extLst>
              <a:ext uri="{FF2B5EF4-FFF2-40B4-BE49-F238E27FC236}">
                <a16:creationId xmlns:a16="http://schemas.microsoft.com/office/drawing/2014/main" id="{DE08098E-6C33-4C9A-9C9F-FD02A0464E13}"/>
              </a:ext>
            </a:extLst>
          </p:cNvPr>
          <p:cNvSpPr>
            <a:spLocks noGrp="1"/>
          </p:cNvSpPr>
          <p:nvPr>
            <p:ph type="title"/>
          </p:nvPr>
        </p:nvSpPr>
        <p:spPr>
          <a:xfrm>
            <a:off x="1023562" y="601317"/>
            <a:ext cx="10493524" cy="930965"/>
          </a:xfrm>
        </p:spPr>
        <p:txBody>
          <a:bodyPr>
            <a:normAutofit/>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Hardware Specification</a:t>
            </a:r>
          </a:p>
        </p:txBody>
      </p:sp>
      <p:sp>
        <p:nvSpPr>
          <p:cNvPr id="3" name="Content Placeholder 2">
            <a:extLst>
              <a:ext uri="{FF2B5EF4-FFF2-40B4-BE49-F238E27FC236}">
                <a16:creationId xmlns:a16="http://schemas.microsoft.com/office/drawing/2014/main" id="{5C476AB2-8B87-47F1-8BA8-4E5364438F53}"/>
              </a:ext>
            </a:extLst>
          </p:cNvPr>
          <p:cNvSpPr>
            <a:spLocks noGrp="1"/>
          </p:cNvSpPr>
          <p:nvPr>
            <p:ph idx="1"/>
          </p:nvPr>
        </p:nvSpPr>
        <p:spPr>
          <a:xfrm>
            <a:off x="1219794" y="1630909"/>
            <a:ext cx="3525077" cy="4391310"/>
          </a:xfrm>
        </p:spPr>
        <p:txBody>
          <a:bodyPr>
            <a:normAutofit fontScale="47500" lnSpcReduction="20000"/>
          </a:bodyPr>
          <a:lstStyle/>
          <a:p>
            <a:pPr>
              <a:lnSpc>
                <a:spcPct val="120000"/>
              </a:lnSpc>
              <a:buFont typeface="Wingdings" panose="05000000000000000000" pitchFamily="2" charset="2"/>
              <a:buChar char="Ø"/>
            </a:pPr>
            <a:r>
              <a:rPr lang="en-US" sz="5100" b="1" dirty="0">
                <a:latin typeface="Times New Roman" panose="02020603050405020304" pitchFamily="18" charset="0"/>
                <a:cs typeface="Times New Roman" panose="02020603050405020304" pitchFamily="18" charset="0"/>
              </a:rPr>
              <a:t>Apache Spark Version </a:t>
            </a:r>
            <a:r>
              <a:rPr lang="en-US" sz="5100" dirty="0">
                <a:latin typeface="Times New Roman" panose="02020603050405020304" pitchFamily="18" charset="0"/>
                <a:cs typeface="Times New Roman" panose="02020603050405020304" pitchFamily="18" charset="0"/>
              </a:rPr>
              <a:t>– Spark 2.3.0 (Auto-updating, Scala 2.11)</a:t>
            </a:r>
          </a:p>
          <a:p>
            <a:pPr>
              <a:lnSpc>
                <a:spcPct val="120000"/>
              </a:lnSpc>
              <a:buFont typeface="Wingdings" panose="05000000000000000000" pitchFamily="2" charset="2"/>
              <a:buChar char="Ø"/>
            </a:pPr>
            <a:r>
              <a:rPr lang="en-US" sz="5100" b="1" dirty="0">
                <a:latin typeface="Times New Roman" panose="02020603050405020304" pitchFamily="18" charset="0"/>
                <a:cs typeface="Times New Roman" panose="02020603050405020304" pitchFamily="18" charset="0"/>
              </a:rPr>
              <a:t>Memory</a:t>
            </a:r>
            <a:r>
              <a:rPr lang="en-US" sz="5100" dirty="0">
                <a:latin typeface="Times New Roman" panose="02020603050405020304" pitchFamily="18" charset="0"/>
                <a:cs typeface="Times New Roman" panose="02020603050405020304" pitchFamily="18" charset="0"/>
              </a:rPr>
              <a:t> – 6GB Memory, 0.88 Cores, 1 DBU</a:t>
            </a:r>
          </a:p>
          <a:p>
            <a:pPr>
              <a:lnSpc>
                <a:spcPct val="120000"/>
              </a:lnSpc>
              <a:buFont typeface="Wingdings" panose="05000000000000000000" pitchFamily="2" charset="2"/>
              <a:buChar char="Ø"/>
            </a:pPr>
            <a:r>
              <a:rPr lang="en-US" sz="5100" b="1" dirty="0">
                <a:latin typeface="Times New Roman" panose="02020603050405020304" pitchFamily="18" charset="0"/>
                <a:cs typeface="Times New Roman" panose="02020603050405020304" pitchFamily="18" charset="0"/>
              </a:rPr>
              <a:t>File</a:t>
            </a:r>
            <a:r>
              <a:rPr lang="en-US" sz="5100" dirty="0">
                <a:latin typeface="Times New Roman" panose="02020603050405020304" pitchFamily="18" charset="0"/>
                <a:cs typeface="Times New Roman" panose="02020603050405020304" pitchFamily="18" charset="0"/>
              </a:rPr>
              <a:t> </a:t>
            </a:r>
            <a:r>
              <a:rPr lang="en-US" sz="5100" b="1" dirty="0">
                <a:latin typeface="Times New Roman" panose="02020603050405020304" pitchFamily="18" charset="0"/>
                <a:cs typeface="Times New Roman" panose="02020603050405020304" pitchFamily="18" charset="0"/>
              </a:rPr>
              <a:t>System</a:t>
            </a:r>
            <a:r>
              <a:rPr lang="en-US" sz="5100" dirty="0">
                <a:latin typeface="Times New Roman" panose="02020603050405020304" pitchFamily="18" charset="0"/>
                <a:cs typeface="Times New Roman" panose="02020603050405020304" pitchFamily="18" charset="0"/>
              </a:rPr>
              <a:t> – DBFS (Data Bricks File System)</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954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3A2B1-C49F-4D9B-A338-F3A41A306CA5}"/>
              </a:ext>
            </a:extLst>
          </p:cNvPr>
          <p:cNvSpPr>
            <a:spLocks noGrp="1"/>
          </p:cNvSpPr>
          <p:nvPr>
            <p:ph type="title"/>
          </p:nvPr>
        </p:nvSpPr>
        <p:spPr>
          <a:xfrm>
            <a:off x="384314" y="177800"/>
            <a:ext cx="4162286" cy="6141344"/>
          </a:xfrm>
        </p:spPr>
        <p:txBody>
          <a:bodyPr anchor="ctr">
            <a:normAutofit/>
          </a:bodyPr>
          <a:lstStyle/>
          <a:p>
            <a:pPr algn="ctr"/>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Information</a:t>
            </a:r>
          </a:p>
        </p:txBody>
      </p:sp>
      <p:graphicFrame>
        <p:nvGraphicFramePr>
          <p:cNvPr id="5" name="Content Placeholder 2">
            <a:extLst>
              <a:ext uri="{FF2B5EF4-FFF2-40B4-BE49-F238E27FC236}">
                <a16:creationId xmlns:a16="http://schemas.microsoft.com/office/drawing/2014/main" id="{947EDFE6-D053-40BA-A834-8F209E2CDAF5}"/>
              </a:ext>
            </a:extLst>
          </p:cNvPr>
          <p:cNvGraphicFramePr>
            <a:graphicFrameLocks noGrp="1"/>
          </p:cNvGraphicFramePr>
          <p:nvPr>
            <p:ph idx="1"/>
            <p:extLst>
              <p:ext uri="{D42A27DB-BD31-4B8C-83A1-F6EECF244321}">
                <p14:modId xmlns:p14="http://schemas.microsoft.com/office/powerpoint/2010/main" val="4042227254"/>
              </p:ext>
            </p:extLst>
          </p:nvPr>
        </p:nvGraphicFramePr>
        <p:xfrm>
          <a:off x="4658950" y="741304"/>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5000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62DFFC-4DCC-48EE-B781-94D04B95F1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76"/>
            <a:ext cx="5303520" cy="68576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18B8B265-E68C-4B64-9238-781F0102C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520" y="376"/>
            <a:ext cx="22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7F96610-C212-4571-81A1-3B5A0C9B90CD}"/>
              </a:ext>
            </a:extLst>
          </p:cNvPr>
          <p:cNvSpPr>
            <a:spLocks noGrp="1"/>
          </p:cNvSpPr>
          <p:nvPr>
            <p:ph type="title"/>
          </p:nvPr>
        </p:nvSpPr>
        <p:spPr>
          <a:xfrm>
            <a:off x="640081" y="631373"/>
            <a:ext cx="4018839" cy="5582784"/>
          </a:xfrm>
        </p:spPr>
        <p:txBody>
          <a:bodyPr anchor="t">
            <a:normAutofit/>
          </a:bodyPr>
          <a:lstStyle/>
          <a:p>
            <a:pPr algn="r"/>
            <a:br>
              <a:rPr lang="en-US" b="1" u="sng"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b="1" u="sng"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br>
              <a:rPr lang="en-US" b="1" u="sng"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b="1" u="sng"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and Algorithms</a:t>
            </a:r>
          </a:p>
        </p:txBody>
      </p:sp>
      <p:sp>
        <p:nvSpPr>
          <p:cNvPr id="16" name="Content Placeholder 2">
            <a:extLst>
              <a:ext uri="{FF2B5EF4-FFF2-40B4-BE49-F238E27FC236}">
                <a16:creationId xmlns:a16="http://schemas.microsoft.com/office/drawing/2014/main" id="{7A558870-E14B-4B49-B276-5A76BF812114}"/>
              </a:ext>
            </a:extLst>
          </p:cNvPr>
          <p:cNvSpPr>
            <a:spLocks noGrp="1"/>
          </p:cNvSpPr>
          <p:nvPr>
            <p:ph idx="1"/>
          </p:nvPr>
        </p:nvSpPr>
        <p:spPr>
          <a:xfrm>
            <a:off x="5943601" y="292100"/>
            <a:ext cx="5829299" cy="6222999"/>
          </a:xfrm>
        </p:spPr>
        <p:txBody>
          <a:bodyPr anchor="ctr">
            <a:norm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aim of our project is to predict the Salary of an employee based on the available features from the dataset by utilizing Machine learning Algorithms and build accurate models using AzureML and SparkML.</a:t>
            </a:r>
          </a:p>
          <a:p>
            <a:pPr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Machine Learning Algorithms used in this project:-</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Boosted Decision Tree Regression</a:t>
            </a:r>
          </a:p>
          <a:p>
            <a:pPr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Linear Regression</a:t>
            </a:r>
          </a:p>
          <a:p>
            <a:pPr>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840497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32812C54-7AEF-4ABB-826E-221F51CB0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891F40E4-8A76-44CF-91EC-907367352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6"/>
            <a:ext cx="304441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2171013-D973-4187-9CF2-EE098EEF81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81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2076F6D-058E-4CC9-A5BC-69BF50441839}"/>
              </a:ext>
            </a:extLst>
          </p:cNvPr>
          <p:cNvSpPr>
            <a:spLocks noGrp="1"/>
          </p:cNvSpPr>
          <p:nvPr>
            <p:ph type="title"/>
          </p:nvPr>
        </p:nvSpPr>
        <p:spPr>
          <a:xfrm>
            <a:off x="3363864" y="685800"/>
            <a:ext cx="7705164" cy="1485900"/>
          </a:xfrm>
        </p:spPr>
        <p:txBody>
          <a:bodyPr>
            <a:normAutofit/>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Pre-requisites</a:t>
            </a:r>
            <a:endParaRPr lang="en-US" b="1" u="sng"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04B6FD1-4CFC-4582-9A13-34C447C79099}"/>
              </a:ext>
            </a:extLst>
          </p:cNvPr>
          <p:cNvSpPr>
            <a:spLocks noGrp="1"/>
          </p:cNvSpPr>
          <p:nvPr>
            <p:ph idx="1"/>
          </p:nvPr>
        </p:nvSpPr>
        <p:spPr>
          <a:xfrm>
            <a:off x="3363864" y="2171700"/>
            <a:ext cx="7964536" cy="3695700"/>
          </a:xfrm>
        </p:spPr>
        <p:txBody>
          <a:bodyPr>
            <a:normAutofit/>
          </a:bodyPr>
          <a:lstStyle/>
          <a:p>
            <a:r>
              <a:rPr lang="en-US" sz="2800" dirty="0">
                <a:latin typeface="Times New Roman" panose="02020603050405020304" pitchFamily="18" charset="0"/>
                <a:cs typeface="Times New Roman" panose="02020603050405020304" pitchFamily="18" charset="0"/>
              </a:rPr>
              <a:t>AzureML account.</a:t>
            </a:r>
          </a:p>
          <a:p>
            <a:r>
              <a:rPr lang="en-US" sz="2800" dirty="0">
                <a:latin typeface="Times New Roman" panose="02020603050405020304" pitchFamily="18" charset="0"/>
                <a:cs typeface="Times New Roman" panose="02020603050405020304" pitchFamily="18" charset="0"/>
              </a:rPr>
              <a:t>Databricks Community Edition account</a:t>
            </a:r>
          </a:p>
          <a:p>
            <a:r>
              <a:rPr lang="en-US" sz="2800" dirty="0">
                <a:latin typeface="Times New Roman" panose="02020603050405020304" pitchFamily="18" charset="0"/>
                <a:cs typeface="Times New Roman" panose="02020603050405020304" pitchFamily="18" charset="0"/>
              </a:rPr>
              <a:t>Knowledge of Machine Learning Algorithms.</a:t>
            </a:r>
          </a:p>
          <a:p>
            <a:r>
              <a:rPr lang="en-US" sz="2800" dirty="0">
                <a:latin typeface="Times New Roman" panose="02020603050405020304" pitchFamily="18" charset="0"/>
                <a:cs typeface="Times New Roman" panose="02020603050405020304" pitchFamily="18" charset="0"/>
              </a:rPr>
              <a:t>Knowledge of AzureML, SparkML and Python.</a:t>
            </a:r>
          </a:p>
          <a:p>
            <a:endParaRPr lang="en-US" dirty="0"/>
          </a:p>
        </p:txBody>
      </p:sp>
    </p:spTree>
    <p:extLst>
      <p:ext uri="{BB962C8B-B14F-4D97-AF65-F5344CB8AC3E}">
        <p14:creationId xmlns:p14="http://schemas.microsoft.com/office/powerpoint/2010/main" val="220125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0ECB5-4F5C-4E4E-83A3-062E38D18518}"/>
              </a:ext>
            </a:extLst>
          </p:cNvPr>
          <p:cNvSpPr>
            <a:spLocks noGrp="1"/>
          </p:cNvSpPr>
          <p:nvPr>
            <p:ph type="title"/>
          </p:nvPr>
        </p:nvSpPr>
        <p:spPr/>
        <p:txBody>
          <a:bodyPr/>
          <a:lstStyle/>
          <a:p>
            <a:r>
              <a:rPr lang="en-US"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Filter Based Feature Selection</a:t>
            </a:r>
          </a:p>
        </p:txBody>
      </p:sp>
      <p:pic>
        <p:nvPicPr>
          <p:cNvPr id="4" name="Content Placeholder 3">
            <a:extLst>
              <a:ext uri="{FF2B5EF4-FFF2-40B4-BE49-F238E27FC236}">
                <a16:creationId xmlns:a16="http://schemas.microsoft.com/office/drawing/2014/main" id="{6584F32C-0CB7-4AB5-A71B-3E0A9CA4C926}"/>
              </a:ext>
            </a:extLst>
          </p:cNvPr>
          <p:cNvPicPr>
            <a:picLocks noGrp="1"/>
          </p:cNvPicPr>
          <p:nvPr>
            <p:ph idx="1"/>
          </p:nvPr>
        </p:nvPicPr>
        <p:blipFill rotWithShape="1">
          <a:blip r:embed="rId2">
            <a:extLst>
              <a:ext uri="{28A0092B-C50C-407E-A947-70E740481C1C}">
                <a14:useLocalDpi xmlns:a14="http://schemas.microsoft.com/office/drawing/2010/main" val="0"/>
              </a:ext>
            </a:extLst>
          </a:blip>
          <a:srcRect l="8889" t="29136" r="36389" b="20658"/>
          <a:stretch/>
        </p:blipFill>
        <p:spPr bwMode="auto">
          <a:xfrm>
            <a:off x="1732086" y="2349500"/>
            <a:ext cx="9240714" cy="4080608"/>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C093BD56-239B-4600-9C41-6FD928236AF9}"/>
              </a:ext>
            </a:extLst>
          </p:cNvPr>
          <p:cNvSpPr txBox="1"/>
          <p:nvPr/>
        </p:nvSpPr>
        <p:spPr>
          <a:xfrm>
            <a:off x="1732086" y="1718800"/>
            <a:ext cx="773723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These are the best feature that can be used: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645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5" name="Group 3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4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56" name="Rectangle 43">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57"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48" name="Freeform 6">
            <a:extLst>
              <a:ext uri="{FF2B5EF4-FFF2-40B4-BE49-F238E27FC236}">
                <a16:creationId xmlns:a16="http://schemas.microsoft.com/office/drawing/2014/main" id="{D8BB75D5-93A7-4EC9-A2FB-DCBDE6DE3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pic>
        <p:nvPicPr>
          <p:cNvPr id="4" name="Picture 3" descr="A screenshot of a cell phone&#10;&#10;Description generated with very high confidence">
            <a:extLst>
              <a:ext uri="{FF2B5EF4-FFF2-40B4-BE49-F238E27FC236}">
                <a16:creationId xmlns:a16="http://schemas.microsoft.com/office/drawing/2014/main" id="{77EC3BEA-AB2A-46CF-B580-3AC399209E18}"/>
              </a:ext>
            </a:extLst>
          </p:cNvPr>
          <p:cNvPicPr>
            <a:picLocks noChangeAspect="1"/>
          </p:cNvPicPr>
          <p:nvPr/>
        </p:nvPicPr>
        <p:blipFill>
          <a:blip r:embed="rId2"/>
          <a:stretch>
            <a:fillRect/>
          </a:stretch>
        </p:blipFill>
        <p:spPr>
          <a:xfrm>
            <a:off x="1930400" y="1150341"/>
            <a:ext cx="7848599" cy="2585314"/>
          </a:xfrm>
          <a:prstGeom prst="rect">
            <a:avLst/>
          </a:prstGeom>
          <a:ln>
            <a:noFill/>
          </a:ln>
          <a:effectLst>
            <a:outerShdw blurRad="107950" dist="12700" dir="5400000" algn="ctr">
              <a:srgbClr val="000000"/>
            </a:outerShdw>
          </a:effectLst>
        </p:spPr>
      </p:pic>
      <p:sp>
        <p:nvSpPr>
          <p:cNvPr id="2" name="Title 1">
            <a:extLst>
              <a:ext uri="{FF2B5EF4-FFF2-40B4-BE49-F238E27FC236}">
                <a16:creationId xmlns:a16="http://schemas.microsoft.com/office/drawing/2014/main" id="{EC99F6C2-7229-4C00-9FEC-310A3F3EF906}"/>
              </a:ext>
            </a:extLst>
          </p:cNvPr>
          <p:cNvSpPr>
            <a:spLocks noGrp="1"/>
          </p:cNvSpPr>
          <p:nvPr>
            <p:ph type="title"/>
          </p:nvPr>
        </p:nvSpPr>
        <p:spPr>
          <a:xfrm>
            <a:off x="659230" y="4484772"/>
            <a:ext cx="10869750" cy="1237298"/>
          </a:xfrm>
        </p:spPr>
        <p:txBody>
          <a:bodyPr vert="horz" lIns="91440" tIns="45720" rIns="91440" bIns="45720" rtlCol="0" anchor="b">
            <a:normAutofit/>
          </a:bodyPr>
          <a:lstStyle/>
          <a:p>
            <a:pPr algn="ctr"/>
            <a:r>
              <a:rPr lang="en-US" sz="4000" u="sng" cap="all"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AzureML Model Building - Regression</a:t>
            </a:r>
          </a:p>
        </p:txBody>
      </p:sp>
    </p:spTree>
    <p:extLst>
      <p:ext uri="{BB962C8B-B14F-4D97-AF65-F5344CB8AC3E}">
        <p14:creationId xmlns:p14="http://schemas.microsoft.com/office/powerpoint/2010/main" val="401133079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440</TotalTime>
  <Words>630</Words>
  <Application>Microsoft Office PowerPoint</Application>
  <PresentationFormat>Widescreen</PresentationFormat>
  <Paragraphs>122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Franklin Gothic Book</vt:lpstr>
      <vt:lpstr>Times New Roman</vt:lpstr>
      <vt:lpstr>Wingdings</vt:lpstr>
      <vt:lpstr>Crop</vt:lpstr>
      <vt:lpstr>Predictive Analysis of salary For Different Job Titles</vt:lpstr>
      <vt:lpstr>Contents</vt:lpstr>
      <vt:lpstr>Introduction</vt:lpstr>
      <vt:lpstr>Hardware Specification</vt:lpstr>
      <vt:lpstr>Dataset Information</vt:lpstr>
      <vt:lpstr>   Objective and Algorithms</vt:lpstr>
      <vt:lpstr>Pre-requisites</vt:lpstr>
      <vt:lpstr>Filter Based Feature Selection</vt:lpstr>
      <vt:lpstr>AzureML Model Building - Regression</vt:lpstr>
      <vt:lpstr>Model</vt:lpstr>
      <vt:lpstr>Boosted Decision Tree Regression Result: </vt:lpstr>
      <vt:lpstr>Linear Regression Result : </vt:lpstr>
      <vt:lpstr>Boosted Decision Tree Regression</vt:lpstr>
      <vt:lpstr>Linear Regression</vt:lpstr>
      <vt:lpstr>Azure Result Comparison </vt:lpstr>
      <vt:lpstr>SparkML process flow</vt:lpstr>
      <vt:lpstr>Spark ML - Regression</vt:lpstr>
      <vt:lpstr>Spark ML Code Snippet Overview</vt:lpstr>
      <vt:lpstr>Gradient Boosted Tree Regression</vt:lpstr>
      <vt:lpstr>Linear Regression</vt:lpstr>
      <vt:lpstr>Result Comparison :  AzureML vs Spark ML</vt:lpstr>
      <vt:lpstr>GitHub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Predictive Analysis of salary For Different Job Titles</dc:title>
  <dc:creator>Ashwin Karthik</dc:creator>
  <cp:lastModifiedBy>Ashwin Karthik</cp:lastModifiedBy>
  <cp:revision>56</cp:revision>
  <dcterms:created xsi:type="dcterms:W3CDTF">2018-05-07T19:03:53Z</dcterms:created>
  <dcterms:modified xsi:type="dcterms:W3CDTF">2018-05-08T08:40:11Z</dcterms:modified>
</cp:coreProperties>
</file>