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611"/>
    <p:restoredTop sz="94610"/>
  </p:normalViewPr>
  <p:slideViewPr>
    <p:cSldViewPr snapToGrid="0" snapToObjects="1">
      <p:cViewPr varScale="1">
        <p:scale>
          <a:sx n="133" d="100"/>
          <a:sy n="133" d="100"/>
        </p:scale>
        <p:origin x="318" y="12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3" name="Slide Image Placeholder 1"/>
          <p:cNvSpPr>
            <a:spLocks noChangeAspect="1" noRot="1" noGrp="1"/>
          </p:cNvSpPr>
          <p:nvPr>
            <p:ph type="sldImg"/>
          </p:nvPr>
        </p:nvSpPr>
        <p:spPr/>
      </p:sp>
      <p:sp>
        <p:nvSpPr>
          <p:cNvPr id="1048584" name="Notes Placeholder 2"/>
          <p:cNvSpPr>
            <a:spLocks noGrp="1"/>
          </p:cNvSpPr>
          <p:nvPr>
            <p:ph type="body" idx="1"/>
          </p:nvPr>
        </p:nvSpPr>
        <p:spPr/>
        <p:txBody>
          <a:bodyPr/>
          <a:p>
            <a:endParaRPr dirty="0" lang="en-US"/>
          </a:p>
        </p:txBody>
      </p:sp>
      <p:sp>
        <p:nvSpPr>
          <p:cNvPr id="1048585"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US"/>
          </a:p>
        </p:txBody>
      </p:sp>
      <p:sp>
        <p:nvSpPr>
          <p:cNvPr id="1048651"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US"/>
          </a:p>
        </p:txBody>
      </p:sp>
      <p:sp>
        <p:nvSpPr>
          <p:cNvPr id="1048597"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8" name="Slide Image Placeholder 1"/>
          <p:cNvSpPr>
            <a:spLocks noChangeAspect="1" noRot="1" noGrp="1"/>
          </p:cNvSpPr>
          <p:nvPr>
            <p:ph type="sldImg"/>
          </p:nvPr>
        </p:nvSpPr>
        <p:spPr/>
      </p:sp>
      <p:sp>
        <p:nvSpPr>
          <p:cNvPr id="1048609" name="Notes Placeholder 2"/>
          <p:cNvSpPr>
            <a:spLocks noGrp="1"/>
          </p:cNvSpPr>
          <p:nvPr>
            <p:ph type="body" idx="1"/>
          </p:nvPr>
        </p:nvSpPr>
        <p:spPr/>
        <p:txBody>
          <a:bodyPr/>
          <a:p>
            <a:endParaRPr dirty="0" lang="en-US"/>
          </a:p>
        </p:txBody>
      </p:sp>
      <p:sp>
        <p:nvSpPr>
          <p:cNvPr id="1048610"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p>
            <a:endParaRPr dirty="0" lang="en-US"/>
          </a:p>
        </p:txBody>
      </p:sp>
      <p:sp>
        <p:nvSpPr>
          <p:cNvPr id="1048620"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US"/>
          </a:p>
        </p:txBody>
      </p:sp>
      <p:sp>
        <p:nvSpPr>
          <p:cNvPr id="1048626"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endParaRPr dirty="0" lang="en-US"/>
          </a:p>
        </p:txBody>
      </p:sp>
      <p:sp>
        <p:nvSpPr>
          <p:cNvPr id="1048632"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US"/>
          </a:p>
        </p:txBody>
      </p:sp>
      <p:sp>
        <p:nvSpPr>
          <p:cNvPr id="1048638"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2" name="Slide Image Placeholder 1"/>
          <p:cNvSpPr>
            <a:spLocks noChangeAspect="1" noRot="1" noGrp="1"/>
          </p:cNvSpPr>
          <p:nvPr>
            <p:ph type="sldImg"/>
          </p:nvPr>
        </p:nvSpPr>
        <p:spPr/>
      </p:sp>
      <p:sp>
        <p:nvSpPr>
          <p:cNvPr id="1048643" name="Notes Placeholder 2"/>
          <p:cNvSpPr>
            <a:spLocks noGrp="1"/>
          </p:cNvSpPr>
          <p:nvPr>
            <p:ph type="body" idx="1"/>
          </p:nvPr>
        </p:nvSpPr>
        <p:spPr/>
        <p:txBody>
          <a:bodyPr/>
          <a:p>
            <a:endParaRPr dirty="0" lang="en-US"/>
          </a:p>
        </p:txBody>
      </p:sp>
      <p:sp>
        <p:nvSpPr>
          <p:cNvPr id="1048644"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6"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pic>
        <p:nvPicPr>
          <p:cNvPr id="2097153" name="Image 1" descr="preencoded.png"/>
          <p:cNvPicPr>
            <a:picLocks noChangeAspect="1"/>
          </p:cNvPicPr>
          <p:nvPr/>
        </p:nvPicPr>
        <p:blipFill>
          <a:blip xmlns:r="http://schemas.openxmlformats.org/officeDocument/2006/relationships" r:embed="rId2"/>
          <a:stretch>
            <a:fillRect/>
          </a:stretch>
        </p:blipFill>
        <p:spPr>
          <a:xfrm>
            <a:off x="0" y="0"/>
            <a:ext cx="5486400" cy="8229600"/>
          </a:xfrm>
          <a:prstGeom prst="rect"/>
        </p:spPr>
      </p:pic>
      <p:sp>
        <p:nvSpPr>
          <p:cNvPr id="1048577" name="Text 1"/>
          <p:cNvSpPr/>
          <p:nvPr/>
        </p:nvSpPr>
        <p:spPr>
          <a:xfrm>
            <a:off x="6319599" y="1894403"/>
            <a:ext cx="6507599" cy="833199"/>
          </a:xfrm>
          <a:prstGeom prst="rect"/>
          <a:noFill/>
        </p:spPr>
        <p:txBody>
          <a:bodyPr anchor="t" rtlCol="0" wrap="none"/>
          <a:p>
            <a:pPr indent="0" marL="0">
              <a:lnSpc>
                <a:spcPts val="6561"/>
              </a:lnSpc>
              <a:buNone/>
            </a:pPr>
            <a:r>
              <a:rPr b="1" dirty="0" sz="5249" kern="0" lang="en-US" spc="-105">
                <a:solidFill>
                  <a:srgbClr val="FF75D3"/>
                </a:solidFill>
                <a:latin typeface="adonis-web" pitchFamily="34" charset="0"/>
                <a:ea typeface="adonis-web" pitchFamily="34" charset="-122"/>
                <a:cs typeface="adonis-web" pitchFamily="34" charset="-120"/>
              </a:rPr>
              <a:t>Hangman Game Project</a:t>
            </a:r>
            <a:endParaRPr dirty="0" sz="5249" lang="en-US"/>
          </a:p>
        </p:txBody>
      </p:sp>
      <p:sp>
        <p:nvSpPr>
          <p:cNvPr id="1048578" name="Text 2"/>
          <p:cNvSpPr/>
          <p:nvPr/>
        </p:nvSpPr>
        <p:spPr>
          <a:xfrm>
            <a:off x="6319599" y="3060859"/>
            <a:ext cx="7477601" cy="1066205"/>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Discover the secrets of building an addictive Hangman Game in Python. Dive into the challenge, unravel the objective, explore its functionality, and witness the thrilling output of this captivating project.</a:t>
            </a:r>
            <a:endParaRPr dirty="0" sz="1750" lang="en-US"/>
          </a:p>
        </p:txBody>
      </p:sp>
      <p:sp>
        <p:nvSpPr>
          <p:cNvPr id="1048579" name="Text 3"/>
          <p:cNvSpPr/>
          <p:nvPr/>
        </p:nvSpPr>
        <p:spPr>
          <a:xfrm>
            <a:off x="6319599" y="4376976"/>
            <a:ext cx="7477601" cy="355402"/>
          </a:xfrm>
          <a:prstGeom prst="rect"/>
          <a:noFill/>
        </p:spPr>
        <p:txBody>
          <a:bodyPr anchor="t" rtlCol="0" wrap="none"/>
          <a:p>
            <a:pPr indent="0" marL="0">
              <a:lnSpc>
                <a:spcPts val="2799"/>
              </a:lnSpc>
              <a:buNone/>
            </a:pPr>
            <a:endParaRPr dirty="0" sz="1750" lang="en-US"/>
          </a:p>
        </p:txBody>
      </p:sp>
      <p:sp>
        <p:nvSpPr>
          <p:cNvPr id="1048580" name="Text 4"/>
          <p:cNvSpPr/>
          <p:nvPr/>
        </p:nvSpPr>
        <p:spPr>
          <a:xfrm>
            <a:off x="6319599" y="4982289"/>
            <a:ext cx="7477601" cy="284321"/>
          </a:xfrm>
          <a:prstGeom prst="rect"/>
          <a:noFill/>
        </p:spPr>
        <p:txBody>
          <a:bodyPr anchor="t" rtlCol="0" wrap="none"/>
          <a:p>
            <a:pPr indent="0" marL="0">
              <a:lnSpc>
                <a:spcPts val="2239"/>
              </a:lnSpc>
              <a:buNone/>
            </a:pPr>
            <a:r>
              <a:rPr dirty="0" sz="1400" i="1" kern="0" lang="en-US" spc="-35">
                <a:solidFill>
                  <a:srgbClr val="272525"/>
                </a:solidFill>
                <a:latin typeface="Source Sans Pro" pitchFamily="34" charset="0"/>
                <a:ea typeface="Source Sans Pro" pitchFamily="34" charset="-122"/>
                <a:cs typeface="Source Sans Pro" pitchFamily="34" charset="-120"/>
              </a:rPr>
              <a:t>Surya KP (RA2211026010378)</a:t>
            </a:r>
            <a:endParaRPr dirty="0" sz="1400" lang="en-US"/>
          </a:p>
        </p:txBody>
      </p:sp>
      <p:sp>
        <p:nvSpPr>
          <p:cNvPr id="1048581" name="Text 5"/>
          <p:cNvSpPr/>
          <p:nvPr/>
        </p:nvSpPr>
        <p:spPr>
          <a:xfrm>
            <a:off x="6319599" y="5516523"/>
            <a:ext cx="7477601" cy="284321"/>
          </a:xfrm>
          <a:prstGeom prst="rect"/>
          <a:noFill/>
        </p:spPr>
        <p:txBody>
          <a:bodyPr anchor="t" rtlCol="0" wrap="none"/>
          <a:p>
            <a:pPr indent="0" marL="0">
              <a:lnSpc>
                <a:spcPts val="2239"/>
              </a:lnSpc>
              <a:buNone/>
            </a:pPr>
            <a:r>
              <a:rPr dirty="0" sz="1400" i="1" kern="0" lang="en-US" spc="-35">
                <a:solidFill>
                  <a:srgbClr val="272525"/>
                </a:solidFill>
                <a:latin typeface="Source Sans Pro" pitchFamily="34" charset="0"/>
                <a:ea typeface="Source Sans Pro" pitchFamily="34" charset="-122"/>
                <a:cs typeface="Source Sans Pro" pitchFamily="34" charset="-120"/>
              </a:rPr>
              <a:t>Koushik Vishal (RA2211026010384) </a:t>
            </a:r>
            <a:endParaRPr dirty="0" sz="1400" lang="en-US"/>
          </a:p>
        </p:txBody>
      </p:sp>
      <p:sp>
        <p:nvSpPr>
          <p:cNvPr id="1048582" name="Text 6"/>
          <p:cNvSpPr/>
          <p:nvPr/>
        </p:nvSpPr>
        <p:spPr>
          <a:xfrm>
            <a:off x="6319599" y="6050756"/>
            <a:ext cx="7477601" cy="284321"/>
          </a:xfrm>
          <a:prstGeom prst="rect"/>
          <a:noFill/>
        </p:spPr>
        <p:txBody>
          <a:bodyPr anchor="t" rtlCol="0" wrap="none"/>
          <a:p>
            <a:pPr indent="0" marL="0">
              <a:lnSpc>
                <a:spcPts val="2239"/>
              </a:lnSpc>
              <a:buNone/>
            </a:pPr>
            <a:r>
              <a:rPr dirty="0" sz="1400" i="1" kern="0" lang="en-US" spc="-35">
                <a:solidFill>
                  <a:srgbClr val="272525"/>
                </a:solidFill>
                <a:latin typeface="Source Sans Pro" pitchFamily="34" charset="0"/>
                <a:ea typeface="Source Sans Pro" pitchFamily="34" charset="-122"/>
                <a:cs typeface="Source Sans Pro" pitchFamily="34" charset="-120"/>
              </a:rPr>
              <a:t>Akash RV (RA2211026010376)</a:t>
            </a:r>
            <a:endParaRPr dirty="0" sz="1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42" name=""/>
        <p:cNvGrpSpPr/>
        <p:nvPr/>
      </p:nvGrpSpPr>
      <p:grpSpPr>
        <a:xfrm>
          <a:off x="0" y="0"/>
          <a:ext cx="0" cy="0"/>
          <a:chOff x="0" y="0"/>
          <a:chExt cx="0" cy="0"/>
        </a:xfrm>
      </p:grpSpPr>
      <p:pic>
        <p:nvPicPr>
          <p:cNvPr id="2097169"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45"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pic>
        <p:nvPicPr>
          <p:cNvPr id="2097170" name="Image 1" descr="preencoded.png"/>
          <p:cNvPicPr>
            <a:picLocks noChangeAspect="1"/>
          </p:cNvPicPr>
          <p:nvPr/>
        </p:nvPicPr>
        <p:blipFill>
          <a:blip xmlns:r="http://schemas.openxmlformats.org/officeDocument/2006/relationships" r:embed="rId2"/>
          <a:stretch>
            <a:fillRect/>
          </a:stretch>
        </p:blipFill>
        <p:spPr>
          <a:xfrm>
            <a:off x="0" y="0"/>
            <a:ext cx="14630400" cy="8229600"/>
          </a:xfrm>
          <a:prstGeom prst="rect"/>
        </p:spPr>
      </p:pic>
      <p:sp>
        <p:nvSpPr>
          <p:cNvPr id="1048646" name="Shape 1"/>
          <p:cNvSpPr/>
          <p:nvPr/>
        </p:nvSpPr>
        <p:spPr>
          <a:xfrm>
            <a:off x="0" y="0"/>
            <a:ext cx="14630400" cy="8229600"/>
          </a:xfrm>
          <a:prstGeom prst="rect"/>
          <a:solidFill>
            <a:srgbClr val="FFFFFF">
              <a:alpha val="85000"/>
            </a:srgbClr>
          </a:solidFill>
        </p:spPr>
      </p:sp>
      <p:sp>
        <p:nvSpPr>
          <p:cNvPr id="1048647" name="Text 2"/>
          <p:cNvSpPr/>
          <p:nvPr/>
        </p:nvSpPr>
        <p:spPr>
          <a:xfrm>
            <a:off x="2348389" y="3067883"/>
            <a:ext cx="4443889" cy="694373"/>
          </a:xfrm>
          <a:prstGeom prst="rect"/>
          <a:noFill/>
        </p:spPr>
        <p:txBody>
          <a:bodyPr anchor="t" rtlCol="0" wrap="none"/>
          <a:p>
            <a:pPr indent="0" marL="0">
              <a:lnSpc>
                <a:spcPts val="5468"/>
              </a:lnSpc>
              <a:buNone/>
            </a:pPr>
            <a:r>
              <a:rPr b="1" dirty="0" sz="4374" kern="0" lang="en-US" spc="-87">
                <a:solidFill>
                  <a:srgbClr val="FF75D3"/>
                </a:solidFill>
                <a:latin typeface="adonis-web" pitchFamily="34" charset="0"/>
                <a:ea typeface="adonis-web" pitchFamily="34" charset="-122"/>
                <a:cs typeface="adonis-web" pitchFamily="34" charset="-120"/>
              </a:rPr>
              <a:t>Conclusion</a:t>
            </a:r>
            <a:endParaRPr dirty="0" sz="4374" lang="en-US"/>
          </a:p>
        </p:txBody>
      </p:sp>
      <p:sp>
        <p:nvSpPr>
          <p:cNvPr id="1048648" name="Text 3"/>
          <p:cNvSpPr/>
          <p:nvPr/>
        </p:nvSpPr>
        <p:spPr>
          <a:xfrm>
            <a:off x="2348389" y="4095512"/>
            <a:ext cx="9933503" cy="2266810"/>
          </a:xfrm>
          <a:prstGeom prst="rect"/>
          <a:noFill/>
        </p:spPr>
        <p:txBody>
          <a:bodyPr anchor="t" rtlCol="0" wrap="square"/>
          <a:p>
            <a:pPr indent="0" marL="0">
              <a:lnSpc>
                <a:spcPts val="2799"/>
              </a:lnSpc>
              <a:buNone/>
            </a:pPr>
            <a:r>
              <a:rPr dirty="0" sz="1750" kern="0" lang="en-US" spc="-35">
                <a:solidFill>
                  <a:srgbClr val="272525"/>
                </a:solidFill>
                <a:latin typeface="Noto Sans Armenian"/>
                <a:ea typeface="Source Sans Pro" pitchFamily="34" charset="-122"/>
                <a:cs typeface="Noto Naskh Arabic UI"/>
              </a:rPr>
              <a:t>The Python-based Hangman game project harmonizes tradition with innovation, offering an engaging gaming experience that seamlessly integrates relaxation and educational enrichment. Its user-friendly design appeals to diverse players, providing both leisure and mental stimulation. Moreover, the game's tangible educational impact, observed through improved language skills, underscores its significance as an entertaining and effective learning tool. In essence, this project stands out as a unique fusion of entertainment, education, and relaxation, marking its distinction in the realm of gaming.</a:t>
            </a:r>
            <a:endParaRPr dirty="0" sz="1750" lang="en-US">
              <a:latin typeface="Noto Sans Armenian"/>
              <a:cs typeface="Noto Naskh Arabic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8" name=""/>
        <p:cNvGrpSpPr/>
        <p:nvPr/>
      </p:nvGrpSpPr>
      <p:grpSpPr>
        <a:xfrm>
          <a:off x="0" y="0"/>
          <a:ext cx="0" cy="0"/>
          <a:chOff x="0" y="0"/>
          <a:chExt cx="0" cy="0"/>
        </a:xfrm>
      </p:grpSpPr>
      <p:pic>
        <p:nvPicPr>
          <p:cNvPr id="2097154"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6"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pic>
        <p:nvPicPr>
          <p:cNvPr id="2097155" name="Image 1" descr="preencoded.png"/>
          <p:cNvPicPr>
            <a:picLocks noChangeAspect="1"/>
          </p:cNvPicPr>
          <p:nvPr/>
        </p:nvPicPr>
        <p:blipFill>
          <a:blip xmlns:r="http://schemas.openxmlformats.org/officeDocument/2006/relationships" r:embed="rId2"/>
          <a:stretch>
            <a:fillRect/>
          </a:stretch>
        </p:blipFill>
        <p:spPr>
          <a:xfrm>
            <a:off x="0" y="0"/>
            <a:ext cx="14630400" cy="2777490"/>
          </a:xfrm>
          <a:prstGeom prst="rect"/>
        </p:spPr>
      </p:pic>
      <p:sp>
        <p:nvSpPr>
          <p:cNvPr id="1048587" name="Text 1"/>
          <p:cNvSpPr/>
          <p:nvPr/>
        </p:nvSpPr>
        <p:spPr>
          <a:xfrm>
            <a:off x="2348389" y="3923467"/>
            <a:ext cx="4443889" cy="694373"/>
          </a:xfrm>
          <a:prstGeom prst="rect"/>
          <a:noFill/>
        </p:spPr>
        <p:txBody>
          <a:bodyPr anchor="t" rtlCol="0" wrap="none"/>
          <a:p>
            <a:pPr indent="0" marL="0">
              <a:lnSpc>
                <a:spcPts val="5468"/>
              </a:lnSpc>
              <a:buNone/>
            </a:pPr>
            <a:r>
              <a:rPr b="1" dirty="0" sz="4374" kern="0" lang="en-US" spc="-87">
                <a:solidFill>
                  <a:srgbClr val="FF75D3"/>
                </a:solidFill>
                <a:latin typeface="adonis-web" pitchFamily="34" charset="0"/>
                <a:ea typeface="adonis-web" pitchFamily="34" charset="-122"/>
                <a:cs typeface="adonis-web" pitchFamily="34" charset="-120"/>
              </a:rPr>
              <a:t>Objective</a:t>
            </a:r>
            <a:endParaRPr dirty="0" sz="4374" lang="en-US"/>
          </a:p>
        </p:txBody>
      </p:sp>
      <p:sp>
        <p:nvSpPr>
          <p:cNvPr id="1048588" name="Text 2"/>
          <p:cNvSpPr/>
          <p:nvPr/>
        </p:nvSpPr>
        <p:spPr>
          <a:xfrm>
            <a:off x="2348389" y="4951095"/>
            <a:ext cx="9933503" cy="2132409"/>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The primary objective of the Python Hangman game is to provide players with an entertaining and educational platform for honing their word-related skills. Players are invited to solve concealed words by guessing letters, employing their vocabulary, spelling, and deduction abilities. The game also seeks to create a sense of achievement and satisfaction when players successfully decipher words, adding a competitive edge to the gaming experience. Through this objective, the game bridges the gap between entertainment and mental exercise.</a:t>
            </a:r>
            <a:endParaRPr dirty="0" sz="175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1" name=""/>
        <p:cNvGrpSpPr/>
        <p:nvPr/>
      </p:nvGrpSpPr>
      <p:grpSpPr>
        <a:xfrm>
          <a:off x="0" y="0"/>
          <a:ext cx="0" cy="0"/>
          <a:chOff x="0" y="0"/>
          <a:chExt cx="0" cy="0"/>
        </a:xfrm>
      </p:grpSpPr>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92" name="Shape 0"/>
          <p:cNvSpPr/>
          <p:nvPr/>
        </p:nvSpPr>
        <p:spPr>
          <a:xfrm>
            <a:off x="5631465" y="1450808"/>
            <a:ext cx="14630400" cy="8229600"/>
          </a:xfrm>
          <a:prstGeom prst="rect"/>
          <a:solidFill>
            <a:srgbClr val="FFFFFF">
              <a:alpha val="75000"/>
            </a:srgbClr>
          </a:solidFill>
          <a:ln w="13811">
            <a:solidFill>
              <a:srgbClr val="FFFFFF">
                <a:alpha val="64000"/>
              </a:srgbClr>
            </a:solidFill>
            <a:prstDash val="solid"/>
          </a:ln>
        </p:spPr>
      </p:sp>
      <p:pic>
        <p:nvPicPr>
          <p:cNvPr id="2097157" name="Image 1" descr="preencoded.png"/>
          <p:cNvPicPr>
            <a:picLocks noChangeAspect="1"/>
          </p:cNvPicPr>
          <p:nvPr/>
        </p:nvPicPr>
        <p:blipFill>
          <a:blip xmlns:r="http://schemas.openxmlformats.org/officeDocument/2006/relationships" r:embed="rId2"/>
          <a:stretch>
            <a:fillRect/>
          </a:stretch>
        </p:blipFill>
        <p:spPr>
          <a:xfrm>
            <a:off x="0" y="0"/>
            <a:ext cx="5486400" cy="8229600"/>
          </a:xfrm>
          <a:prstGeom prst="rect"/>
        </p:spPr>
      </p:pic>
      <p:sp>
        <p:nvSpPr>
          <p:cNvPr id="1048593" name="Text 1"/>
          <p:cNvSpPr/>
          <p:nvPr/>
        </p:nvSpPr>
        <p:spPr>
          <a:xfrm>
            <a:off x="6319599" y="2357080"/>
            <a:ext cx="4474607" cy="694373"/>
          </a:xfrm>
          <a:prstGeom prst="rect"/>
          <a:noFill/>
        </p:spPr>
        <p:txBody>
          <a:bodyPr anchor="t" rtlCol="0" wrap="none"/>
          <a:p>
            <a:pPr indent="0" marL="0">
              <a:lnSpc>
                <a:spcPts val="5468"/>
              </a:lnSpc>
              <a:buNone/>
            </a:pPr>
            <a:r>
              <a:rPr b="1" dirty="0" sz="4374" kern="0" lang="en-US" spc="-87">
                <a:solidFill>
                  <a:srgbClr val="FF75D3"/>
                </a:solidFill>
                <a:latin typeface="adonis-web" pitchFamily="34" charset="0"/>
                <a:ea typeface="adonis-web" pitchFamily="34" charset="-122"/>
                <a:cs typeface="adonis-web" pitchFamily="34" charset="-120"/>
              </a:rPr>
              <a:t>Problem Statement</a:t>
            </a:r>
            <a:endParaRPr dirty="0" sz="4374" lang="en-US"/>
          </a:p>
        </p:txBody>
      </p:sp>
      <p:sp>
        <p:nvSpPr>
          <p:cNvPr id="1048594" name="Text 2"/>
          <p:cNvSpPr/>
          <p:nvPr/>
        </p:nvSpPr>
        <p:spPr>
          <a:xfrm>
            <a:off x="6319599" y="3384709"/>
            <a:ext cx="7477601" cy="2487811"/>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The challenge that the Hangman game addresses is two-fold. Firstly, it seeks to </a:t>
            </a:r>
            <a:r>
              <a:rPr dirty="0" sz="1750" kern="0" lang="en-US" spc="-35">
                <a:solidFill>
                  <a:srgbClr val="272525"/>
                </a:solidFill>
                <a:latin typeface="Noto Sans Adlam"/>
                <a:ea typeface="Source Sans Pro" pitchFamily="34" charset="-122"/>
                <a:cs typeface="Noto Sans Adlam"/>
              </a:rPr>
              <a:t>offer</a:t>
            </a:r>
            <a:r>
              <a:rPr dirty="0" sz="1750" kern="0" lang="en-US" spc="-35">
                <a:solidFill>
                  <a:srgbClr val="272525"/>
                </a:solidFill>
                <a:latin typeface="Source Sans Pro" pitchFamily="34" charset="0"/>
                <a:ea typeface="Source Sans Pro" pitchFamily="34" charset="-122"/>
                <a:cs typeface="Source Sans Pro" pitchFamily="34" charset="-120"/>
              </a:rPr>
              <a:t> an engaging and user-friendly digital version of a traditional game while retaining the core elements that make Hangman so beloved. Secondly, the game endeavors to provide an </a:t>
            </a:r>
            <a:r>
              <a:rPr dirty="0" sz="1750" kern="0" lang="en-US" spc="-35">
                <a:solidFill>
                  <a:srgbClr val="272525"/>
                </a:solidFill>
                <a:latin typeface="Noto Sans Avestan"/>
                <a:ea typeface="Source Sans Pro" pitchFamily="34" charset="-122"/>
                <a:cs typeface="Source Sans Pro" pitchFamily="34" charset="-120"/>
              </a:rPr>
              <a:t>ef</a:t>
            </a:r>
            <a:r>
              <a:rPr altLang="en-GB" dirty="0" sz="1750" kern="0" lang="en-US" spc="-35">
                <a:solidFill>
                  <a:srgbClr val="272525"/>
                </a:solidFill>
                <a:latin typeface="Noto Sans Avestan"/>
                <a:ea typeface="Source Sans Pro" pitchFamily="34" charset="-122"/>
                <a:cs typeface="Source Sans Pro" pitchFamily="34" charset="-120"/>
              </a:rPr>
              <a:t>fective</a:t>
            </a:r>
            <a:r>
              <a:rPr altLang="en-GB" dirty="0" sz="1750" kern="0" lang="en-US" spc="-35">
                <a:solidFill>
                  <a:srgbClr val="272525"/>
                </a:solidFill>
                <a:latin typeface="Source Sans Pro" pitchFamily="34" charset="0"/>
                <a:ea typeface="Source Sans Pro" pitchFamily="34" charset="-122"/>
                <a:cs typeface="Source Sans Pro" pitchFamily="34" charset="-120"/>
              </a:rPr>
              <a:t> </a:t>
            </a:r>
            <a:r>
              <a:rPr dirty="0" sz="1750" kern="0" lang="en-US" spc="-35">
                <a:solidFill>
                  <a:srgbClr val="272525"/>
                </a:solidFill>
                <a:latin typeface="Source Sans Pro" pitchFamily="34" charset="0"/>
                <a:ea typeface="Source Sans Pro" pitchFamily="34" charset="-122"/>
                <a:cs typeface="Source Sans Pro" pitchFamily="34" charset="-120"/>
              </a:rPr>
              <a:t>and enjoyable tool for enhancing language skills, vocabulary, and cognitive abilities. The problem statement revolves around striking the right balance between entertainment and education, creating an intuitive interface, and </a:t>
            </a:r>
            <a:r>
              <a:rPr dirty="0" sz="1750" kern="0" lang="en-US" spc="-35">
                <a:solidFill>
                  <a:srgbClr val="272525"/>
                </a:solidFill>
                <a:latin typeface="Noto Sans Ahom"/>
                <a:ea typeface="Source Sans Pro" pitchFamily="34" charset="-122"/>
                <a:cs typeface="Source Sans Pro" pitchFamily="34" charset="-120"/>
              </a:rPr>
              <a:t>offering</a:t>
            </a:r>
            <a:r>
              <a:rPr dirty="0" sz="1750" kern="0" lang="en-US" spc="-35">
                <a:solidFill>
                  <a:srgbClr val="272525"/>
                </a:solidFill>
                <a:latin typeface="Source Sans Pro" pitchFamily="34" charset="0"/>
                <a:ea typeface="Source Sans Pro" pitchFamily="34" charset="-122"/>
                <a:cs typeface="Source Sans Pro" pitchFamily="34" charset="-120"/>
              </a:rPr>
              <a:t> an enjoyable gaming experience.</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pic>
        <p:nvPicPr>
          <p:cNvPr id="2097158"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98"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599" name="Text 1"/>
          <p:cNvSpPr/>
          <p:nvPr/>
        </p:nvSpPr>
        <p:spPr>
          <a:xfrm>
            <a:off x="2348389" y="1796177"/>
            <a:ext cx="4443889" cy="694373"/>
          </a:xfrm>
          <a:prstGeom prst="rect"/>
          <a:noFill/>
        </p:spPr>
        <p:txBody>
          <a:bodyPr anchor="t" rtlCol="0" wrap="none"/>
          <a:p>
            <a:pPr indent="0" marL="0">
              <a:lnSpc>
                <a:spcPts val="5468"/>
              </a:lnSpc>
              <a:buNone/>
            </a:pPr>
            <a:r>
              <a:rPr b="1" dirty="0" sz="4374" kern="0" lang="en-US" spc="-87">
                <a:solidFill>
                  <a:srgbClr val="FF75D3"/>
                </a:solidFill>
                <a:latin typeface="adonis-web" pitchFamily="34" charset="0"/>
                <a:ea typeface="adonis-web" pitchFamily="34" charset="-122"/>
                <a:cs typeface="adonis-web" pitchFamily="34" charset="-120"/>
              </a:rPr>
              <a:t>Functionality</a:t>
            </a:r>
            <a:endParaRPr dirty="0" sz="4374" lang="en-US"/>
          </a:p>
        </p:txBody>
      </p:sp>
      <p:sp>
        <p:nvSpPr>
          <p:cNvPr id="1048600" name="Text 2"/>
          <p:cNvSpPr/>
          <p:nvPr/>
        </p:nvSpPr>
        <p:spPr>
          <a:xfrm>
            <a:off x="2348389" y="3045976"/>
            <a:ext cx="2076807" cy="832961"/>
          </a:xfrm>
          <a:prstGeom prst="rect"/>
          <a:noFill/>
        </p:spPr>
        <p:txBody>
          <a:bodyPr anchor="t" rtlCol="0" wrap="square"/>
          <a:p>
            <a:pPr indent="0" marL="0">
              <a:lnSpc>
                <a:spcPts val="3281"/>
              </a:lnSpc>
              <a:buNone/>
            </a:pPr>
            <a:r>
              <a:rPr b="1" dirty="0" sz="2624" kern="0" lang="en-US" spc="-52">
                <a:solidFill>
                  <a:srgbClr val="FF75D3"/>
                </a:solidFill>
                <a:latin typeface="adonis-web" pitchFamily="34" charset="0"/>
                <a:ea typeface="adonis-web" pitchFamily="34" charset="-122"/>
                <a:cs typeface="adonis-web" pitchFamily="34" charset="-120"/>
              </a:rPr>
              <a:t>Word Selection</a:t>
            </a:r>
            <a:endParaRPr dirty="0" sz="2624" lang="en-US"/>
          </a:p>
        </p:txBody>
      </p:sp>
      <p:sp>
        <p:nvSpPr>
          <p:cNvPr id="1048601" name="Text 3"/>
          <p:cNvSpPr/>
          <p:nvPr/>
        </p:nvSpPr>
        <p:spPr>
          <a:xfrm>
            <a:off x="2348389" y="4101108"/>
            <a:ext cx="2076807" cy="1777008"/>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The program randomly selects a word from a predefined list and assigns it as the mystery word.</a:t>
            </a:r>
            <a:endParaRPr dirty="0" sz="1750" lang="en-US"/>
          </a:p>
        </p:txBody>
      </p:sp>
      <p:sp>
        <p:nvSpPr>
          <p:cNvPr id="1048602" name="Text 4"/>
          <p:cNvSpPr/>
          <p:nvPr/>
        </p:nvSpPr>
        <p:spPr>
          <a:xfrm>
            <a:off x="4974788" y="3045976"/>
            <a:ext cx="2076807" cy="832961"/>
          </a:xfrm>
          <a:prstGeom prst="rect"/>
          <a:noFill/>
        </p:spPr>
        <p:txBody>
          <a:bodyPr anchor="t" rtlCol="0" wrap="square"/>
          <a:p>
            <a:pPr indent="0" marL="0">
              <a:lnSpc>
                <a:spcPts val="3281"/>
              </a:lnSpc>
              <a:buNone/>
            </a:pPr>
            <a:r>
              <a:rPr b="1" dirty="0" sz="2624" kern="0" lang="en-US" spc="-52">
                <a:solidFill>
                  <a:srgbClr val="FF75D3"/>
                </a:solidFill>
                <a:latin typeface="adonis-web" pitchFamily="34" charset="0"/>
                <a:ea typeface="adonis-web" pitchFamily="34" charset="-122"/>
                <a:cs typeface="adonis-web" pitchFamily="34" charset="-120"/>
              </a:rPr>
              <a:t>User Interaction</a:t>
            </a:r>
            <a:endParaRPr dirty="0" sz="2624" lang="en-US"/>
          </a:p>
        </p:txBody>
      </p:sp>
      <p:sp>
        <p:nvSpPr>
          <p:cNvPr id="1048603" name="Text 5"/>
          <p:cNvSpPr/>
          <p:nvPr/>
        </p:nvSpPr>
        <p:spPr>
          <a:xfrm>
            <a:off x="4974788" y="4101108"/>
            <a:ext cx="2076807" cy="2132409"/>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The player guesses letters one by one. The program checks if the letter is in the mystery word and updates the display accordingly.</a:t>
            </a:r>
            <a:endParaRPr dirty="0" sz="1750" lang="en-US"/>
          </a:p>
        </p:txBody>
      </p:sp>
      <p:sp>
        <p:nvSpPr>
          <p:cNvPr id="1048604" name="Text 6"/>
          <p:cNvSpPr/>
          <p:nvPr/>
        </p:nvSpPr>
        <p:spPr>
          <a:xfrm>
            <a:off x="7601188" y="3045976"/>
            <a:ext cx="2076807" cy="416481"/>
          </a:xfrm>
          <a:prstGeom prst="rect"/>
          <a:noFill/>
        </p:spPr>
        <p:txBody>
          <a:bodyPr anchor="t" rtlCol="0" wrap="none"/>
          <a:p>
            <a:pPr indent="0" marL="0">
              <a:lnSpc>
                <a:spcPts val="3281"/>
              </a:lnSpc>
              <a:buNone/>
            </a:pPr>
            <a:r>
              <a:rPr b="1" dirty="0" sz="2624" kern="0" lang="en-US" spc="-52">
                <a:solidFill>
                  <a:srgbClr val="FF75D3"/>
                </a:solidFill>
                <a:latin typeface="adonis-web" pitchFamily="34" charset="0"/>
                <a:ea typeface="adonis-web" pitchFamily="34" charset="-122"/>
                <a:cs typeface="adonis-web" pitchFamily="34" charset="-120"/>
              </a:rPr>
              <a:t>Guess Limits</a:t>
            </a:r>
            <a:endParaRPr dirty="0" sz="2624" lang="en-US"/>
          </a:p>
        </p:txBody>
      </p:sp>
      <p:sp>
        <p:nvSpPr>
          <p:cNvPr id="1048605" name="Text 7"/>
          <p:cNvSpPr/>
          <p:nvPr/>
        </p:nvSpPr>
        <p:spPr>
          <a:xfrm>
            <a:off x="7601188" y="3684627"/>
            <a:ext cx="2076807" cy="2132409"/>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The player has a set number of attempts to guess the mystery word fully. The game ends after reaching the guess limit.</a:t>
            </a:r>
            <a:endParaRPr dirty="0" sz="1750" lang="en-US"/>
          </a:p>
        </p:txBody>
      </p:sp>
      <p:sp>
        <p:nvSpPr>
          <p:cNvPr id="1048606" name="Text 8"/>
          <p:cNvSpPr/>
          <p:nvPr/>
        </p:nvSpPr>
        <p:spPr>
          <a:xfrm>
            <a:off x="10227588" y="3045976"/>
            <a:ext cx="2076807" cy="832961"/>
          </a:xfrm>
          <a:prstGeom prst="rect"/>
          <a:noFill/>
        </p:spPr>
        <p:txBody>
          <a:bodyPr anchor="t" rtlCol="0" wrap="square"/>
          <a:p>
            <a:pPr indent="0" marL="0">
              <a:lnSpc>
                <a:spcPts val="3281"/>
              </a:lnSpc>
              <a:buNone/>
            </a:pPr>
            <a:r>
              <a:rPr b="1" dirty="0" sz="2624" kern="0" lang="en-US" spc="-52">
                <a:solidFill>
                  <a:srgbClr val="FF75D3"/>
                </a:solidFill>
                <a:latin typeface="adonis-web" pitchFamily="34" charset="0"/>
                <a:ea typeface="adonis-web" pitchFamily="34" charset="-122"/>
                <a:cs typeface="adonis-web" pitchFamily="34" charset="-120"/>
              </a:rPr>
              <a:t>Win/Loss Conditions</a:t>
            </a:r>
            <a:endParaRPr dirty="0" sz="2624" lang="en-US"/>
          </a:p>
        </p:txBody>
      </p:sp>
      <p:sp>
        <p:nvSpPr>
          <p:cNvPr id="1048607" name="Text 9"/>
          <p:cNvSpPr/>
          <p:nvPr/>
        </p:nvSpPr>
        <p:spPr>
          <a:xfrm>
            <a:off x="10227588" y="4101108"/>
            <a:ext cx="2076807" cy="2132409"/>
          </a:xfrm>
          <a:prstGeom prst="rect"/>
          <a:noFill/>
        </p:spPr>
        <p:txBody>
          <a:bodyPr anchor="t" rtlCol="0" wrap="square"/>
          <a:p>
            <a:pPr indent="0" marL="0">
              <a:lnSpc>
                <a:spcPts val="2799"/>
              </a:lnSpc>
              <a:buNone/>
            </a:pPr>
            <a:r>
              <a:rPr dirty="0" sz="1750" kern="0" lang="en-US" spc="-35">
                <a:solidFill>
                  <a:srgbClr val="272525"/>
                </a:solidFill>
                <a:latin typeface="Source Sans Pro" pitchFamily="34" charset="0"/>
                <a:ea typeface="Source Sans Pro" pitchFamily="34" charset="-122"/>
                <a:cs typeface="Source Sans Pro" pitchFamily="34" charset="-120"/>
              </a:rPr>
              <a:t>If the player correctly guesses the word within the guess limit, they win. Otherwise, the game ends in a loss.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pic>
        <p:nvPicPr>
          <p:cNvPr id="2097159"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1" name="Shape 0"/>
          <p:cNvSpPr/>
          <p:nvPr/>
        </p:nvSpPr>
        <p:spPr>
          <a:xfrm>
            <a:off x="0" y="0"/>
            <a:ext cx="14630400" cy="8229600"/>
          </a:xfrm>
          <a:prstGeom prst="rect"/>
          <a:solidFill>
            <a:srgbClr val="FFFFFF">
              <a:alpha val="75000"/>
            </a:srgbClr>
          </a:solidFill>
          <a:ln w="12740">
            <a:solidFill>
              <a:srgbClr val="FFFFFF">
                <a:alpha val="64000"/>
              </a:srgbClr>
            </a:solidFill>
            <a:prstDash val="solid"/>
          </a:ln>
        </p:spPr>
      </p:sp>
      <p:pic>
        <p:nvPicPr>
          <p:cNvPr id="2097160" name="Image 1" descr="preencoded.png"/>
          <p:cNvPicPr>
            <a:picLocks noChangeAspect="1"/>
          </p:cNvPicPr>
          <p:nvPr/>
        </p:nvPicPr>
        <p:blipFill>
          <a:blip xmlns:r="http://schemas.openxmlformats.org/officeDocument/2006/relationships" r:embed="rId2"/>
          <a:stretch>
            <a:fillRect/>
          </a:stretch>
        </p:blipFill>
        <p:spPr>
          <a:xfrm>
            <a:off x="0" y="0"/>
            <a:ext cx="14630400" cy="2557224"/>
          </a:xfrm>
          <a:prstGeom prst="rect"/>
        </p:spPr>
      </p:pic>
      <p:sp>
        <p:nvSpPr>
          <p:cNvPr id="1048612" name="Text 1"/>
          <p:cNvSpPr/>
          <p:nvPr/>
        </p:nvSpPr>
        <p:spPr>
          <a:xfrm>
            <a:off x="2742128" y="3120747"/>
            <a:ext cx="6889075" cy="639366"/>
          </a:xfrm>
          <a:prstGeom prst="rect"/>
          <a:noFill/>
        </p:spPr>
        <p:txBody>
          <a:bodyPr anchor="t" rtlCol="0" wrap="none"/>
          <a:p>
            <a:pPr indent="0" marL="0">
              <a:lnSpc>
                <a:spcPts val="5034"/>
              </a:lnSpc>
              <a:buNone/>
            </a:pPr>
            <a:r>
              <a:rPr b="1" dirty="0" sz="4027" kern="0" lang="en-US" spc="-81">
                <a:solidFill>
                  <a:srgbClr val="FF75D3"/>
                </a:solidFill>
                <a:latin typeface="adonis-web" pitchFamily="34" charset="0"/>
                <a:ea typeface="adonis-web" pitchFamily="34" charset="-122"/>
                <a:cs typeface="adonis-web" pitchFamily="34" charset="-120"/>
              </a:rPr>
              <a:t>What Makes Our Project Unique</a:t>
            </a:r>
            <a:endParaRPr dirty="0" sz="4027" lang="en-US"/>
          </a:p>
        </p:txBody>
      </p:sp>
      <p:sp>
        <p:nvSpPr>
          <p:cNvPr id="1048613" name="Text 2"/>
          <p:cNvSpPr/>
          <p:nvPr/>
        </p:nvSpPr>
        <p:spPr>
          <a:xfrm>
            <a:off x="3069431" y="4066937"/>
            <a:ext cx="8818721" cy="654368"/>
          </a:xfrm>
          <a:prstGeom prst="rect"/>
          <a:noFill/>
        </p:spPr>
        <p:txBody>
          <a:bodyPr anchor="t" rtlCol="0" wrap="square"/>
          <a:p>
            <a:pPr algn="l" indent="-342900" marL="342900">
              <a:lnSpc>
                <a:spcPts val="2577"/>
              </a:lnSpc>
              <a:buSzPct val="100000"/>
              <a:buFont typeface="+mj-lt"/>
              <a:buAutoNum type="arabicPeriod"/>
            </a:pPr>
            <a:r>
              <a:rPr b="1" dirty="0" sz="1611" kern="0" lang="en-US" spc="-32">
                <a:solidFill>
                  <a:srgbClr val="272525"/>
                </a:solidFill>
                <a:latin typeface="Source Sans Pro" pitchFamily="34" charset="0"/>
                <a:ea typeface="Source Sans Pro" pitchFamily="34" charset="-122"/>
                <a:cs typeface="Source Sans Pro" pitchFamily="34" charset="-120"/>
              </a:rPr>
              <a:t>Traditional Charm, Modern Appeal:</a:t>
            </a:r>
            <a:r>
              <a:rPr dirty="0" sz="1611" kern="0" lang="en-US" spc="-32">
                <a:solidFill>
                  <a:srgbClr val="272525"/>
                </a:solidFill>
                <a:latin typeface="Source Sans Pro" pitchFamily="34" charset="0"/>
                <a:ea typeface="Source Sans Pro" pitchFamily="34" charset="-122"/>
                <a:cs typeface="Source Sans Pro" pitchFamily="34" charset="-120"/>
              </a:rPr>
              <a:t> A fusion of classic Hangman charm with modern digital features, delivering an engaging yet familiar gaming experience.</a:t>
            </a:r>
            <a:endParaRPr dirty="0" sz="1611" lang="en-US"/>
          </a:p>
        </p:txBody>
      </p:sp>
      <p:sp>
        <p:nvSpPr>
          <p:cNvPr id="1048614" name="Text 3"/>
          <p:cNvSpPr/>
          <p:nvPr/>
        </p:nvSpPr>
        <p:spPr>
          <a:xfrm>
            <a:off x="3069431" y="4803100"/>
            <a:ext cx="8818721" cy="654368"/>
          </a:xfrm>
          <a:prstGeom prst="rect"/>
          <a:noFill/>
        </p:spPr>
        <p:txBody>
          <a:bodyPr anchor="t" rtlCol="0" wrap="square"/>
          <a:p>
            <a:pPr algn="l" indent="-342900" marL="342900">
              <a:lnSpc>
                <a:spcPts val="2577"/>
              </a:lnSpc>
              <a:buSzPct val="100000"/>
              <a:buFont typeface="+mj-lt"/>
              <a:buAutoNum type="arabicPeriod" startAt="2"/>
            </a:pPr>
            <a:r>
              <a:rPr b="1" dirty="0" sz="1611" kern="0" lang="en-US" spc="-32">
                <a:solidFill>
                  <a:srgbClr val="272525"/>
                </a:solidFill>
                <a:latin typeface="Source Sans Pro" pitchFamily="34" charset="0"/>
                <a:ea typeface="Source Sans Pro" pitchFamily="34" charset="-122"/>
                <a:cs typeface="Source Sans Pro" pitchFamily="34" charset="-120"/>
              </a:rPr>
              <a:t>Educational Fun:</a:t>
            </a:r>
            <a:r>
              <a:rPr dirty="0" sz="1611" kern="0" lang="en-US" spc="-32">
                <a:solidFill>
                  <a:srgbClr val="272525"/>
                </a:solidFill>
                <a:latin typeface="Source Sans Pro" pitchFamily="34" charset="0"/>
                <a:ea typeface="Source Sans Pro" pitchFamily="34" charset="-122"/>
                <a:cs typeface="Source Sans Pro" pitchFamily="34" charset="-120"/>
              </a:rPr>
              <a:t> Seamlessly integrating learning with entertainment, providing a relaxing yet educational platform for language skill enhancement.</a:t>
            </a:r>
            <a:endParaRPr dirty="0" sz="1611" lang="en-US"/>
          </a:p>
        </p:txBody>
      </p:sp>
      <p:sp>
        <p:nvSpPr>
          <p:cNvPr id="1048615" name="Text 4"/>
          <p:cNvSpPr/>
          <p:nvPr/>
        </p:nvSpPr>
        <p:spPr>
          <a:xfrm>
            <a:off x="3069431" y="5539264"/>
            <a:ext cx="8818721" cy="654368"/>
          </a:xfrm>
          <a:prstGeom prst="rect"/>
          <a:noFill/>
        </p:spPr>
        <p:txBody>
          <a:bodyPr anchor="t" rtlCol="0" wrap="square"/>
          <a:p>
            <a:pPr algn="l" indent="-342900" marL="342900">
              <a:lnSpc>
                <a:spcPts val="2577"/>
              </a:lnSpc>
              <a:buSzPct val="100000"/>
              <a:buFont typeface="+mj-lt"/>
              <a:buAutoNum type="arabicPeriod" startAt="3"/>
            </a:pPr>
            <a:r>
              <a:rPr b="1" dirty="0" sz="1611" kern="0" lang="en-US" spc="-32">
                <a:solidFill>
                  <a:srgbClr val="272525"/>
                </a:solidFill>
                <a:latin typeface="Noto Sans Adlam"/>
                <a:ea typeface="Source Sans Pro" pitchFamily="34" charset="-122"/>
                <a:cs typeface="Noto Sans Adlam"/>
              </a:rPr>
              <a:t>Inclusive Design Philosophy:</a:t>
            </a:r>
            <a:r>
              <a:rPr dirty="0" sz="1611" kern="0" lang="en-US" spc="-32">
                <a:solidFill>
                  <a:srgbClr val="272525"/>
                </a:solidFill>
                <a:latin typeface="Noto Sans Adlam"/>
                <a:ea typeface="Source Sans Pro" pitchFamily="34" charset="-122"/>
                <a:cs typeface="Noto Sans Adlam"/>
              </a:rPr>
              <a:t> User-friendly interface accommodating diverse players, offering relaxation for casual gamers and mental stimulation for language enthusiasts.</a:t>
            </a:r>
            <a:endParaRPr dirty="0" sz="1611" lang="en-US">
              <a:latin typeface="Noto Sans Adlam"/>
              <a:cs typeface="Noto Sans Adlam"/>
            </a:endParaRPr>
          </a:p>
        </p:txBody>
      </p:sp>
      <p:sp>
        <p:nvSpPr>
          <p:cNvPr id="1048616" name="Text 5"/>
          <p:cNvSpPr/>
          <p:nvPr/>
        </p:nvSpPr>
        <p:spPr>
          <a:xfrm>
            <a:off x="3069431" y="6275427"/>
            <a:ext cx="8818721" cy="654368"/>
          </a:xfrm>
          <a:prstGeom prst="rect"/>
          <a:noFill/>
        </p:spPr>
        <p:txBody>
          <a:bodyPr anchor="t" rtlCol="0" wrap="square"/>
          <a:p>
            <a:pPr algn="l" indent="-342900" marL="342900">
              <a:lnSpc>
                <a:spcPts val="2577"/>
              </a:lnSpc>
              <a:buSzPct val="100000"/>
              <a:buFont typeface="+mj-lt"/>
              <a:buAutoNum type="arabicPeriod" startAt="4"/>
            </a:pPr>
            <a:r>
              <a:rPr b="1" dirty="0" sz="1611" kern="0" lang="en-US" spc="-32">
                <a:solidFill>
                  <a:srgbClr val="272525"/>
                </a:solidFill>
                <a:latin typeface="Source Sans Pro" pitchFamily="34" charset="0"/>
                <a:ea typeface="Source Sans Pro" pitchFamily="34" charset="-122"/>
                <a:cs typeface="Source Sans Pro" pitchFamily="34" charset="-120"/>
              </a:rPr>
              <a:t>Perfect Balance:</a:t>
            </a:r>
            <a:r>
              <a:rPr dirty="0" sz="1611" kern="0" lang="en-US" spc="-32">
                <a:solidFill>
                  <a:srgbClr val="272525"/>
                </a:solidFill>
                <a:latin typeface="Source Sans Pro" pitchFamily="34" charset="0"/>
                <a:ea typeface="Source Sans Pro" pitchFamily="34" charset="-122"/>
                <a:cs typeface="Source Sans Pro" pitchFamily="34" charset="-120"/>
              </a:rPr>
              <a:t> Harmonizing relaxation and intellectual engagement, ensuring a stress-relieving yet mentally stimulating gaming atmosphere.</a:t>
            </a:r>
            <a:endParaRPr dirty="0" sz="1611" lang="en-US"/>
          </a:p>
        </p:txBody>
      </p:sp>
      <p:sp>
        <p:nvSpPr>
          <p:cNvPr id="1048617" name="Text 6"/>
          <p:cNvSpPr/>
          <p:nvPr/>
        </p:nvSpPr>
        <p:spPr>
          <a:xfrm>
            <a:off x="3069431" y="7011591"/>
            <a:ext cx="8818721" cy="654368"/>
          </a:xfrm>
          <a:prstGeom prst="rect"/>
          <a:noFill/>
        </p:spPr>
        <p:txBody>
          <a:bodyPr anchor="t" rtlCol="0" wrap="square"/>
          <a:p>
            <a:pPr algn="l" indent="-342900" marL="342900">
              <a:lnSpc>
                <a:spcPts val="2577"/>
              </a:lnSpc>
              <a:buSzPct val="100000"/>
              <a:buFont typeface="+mj-lt"/>
              <a:buAutoNum type="arabicPeriod" startAt="5"/>
            </a:pPr>
            <a:r>
              <a:rPr b="1" dirty="0" sz="1611" kern="0" lang="en-US" spc="-32">
                <a:solidFill>
                  <a:srgbClr val="272525"/>
                </a:solidFill>
                <a:latin typeface="Source Sans Pro" pitchFamily="34" charset="0"/>
                <a:ea typeface="Source Sans Pro" pitchFamily="34" charset="-122"/>
                <a:cs typeface="Source Sans Pro" pitchFamily="34" charset="-120"/>
              </a:rPr>
              <a:t>Tangible Educational Gains:</a:t>
            </a:r>
            <a:r>
              <a:rPr dirty="0" sz="1611" kern="0" lang="en-US" spc="-32">
                <a:solidFill>
                  <a:srgbClr val="272525"/>
                </a:solidFill>
                <a:latin typeface="Source Sans Pro" pitchFamily="34" charset="0"/>
                <a:ea typeface="Source Sans Pro" pitchFamily="34" charset="-122"/>
                <a:cs typeface="Source Sans Pro" pitchFamily="34" charset="-120"/>
              </a:rPr>
              <a:t> Demonstrating measurable improvements in language skills and cognitive abilities, fostering relaxation alongside learning outcomes.</a:t>
            </a:r>
            <a:endParaRPr dirty="0" sz="161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pic>
        <p:nvPicPr>
          <p:cNvPr id="2097161"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1"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22" name="Text 1"/>
          <p:cNvSpPr/>
          <p:nvPr/>
        </p:nvSpPr>
        <p:spPr>
          <a:xfrm>
            <a:off x="2348389" y="1512332"/>
            <a:ext cx="4443889" cy="694373"/>
          </a:xfrm>
          <a:prstGeom prst="rect"/>
          <a:noFill/>
        </p:spPr>
        <p:txBody>
          <a:bodyPr anchor="t" rtlCol="0" wrap="none"/>
          <a:p>
            <a:pPr indent="0" marL="0">
              <a:lnSpc>
                <a:spcPts val="5468"/>
              </a:lnSpc>
              <a:buNone/>
            </a:pPr>
            <a:r>
              <a:rPr b="1" dirty="0" sz="4374" kern="0" lang="en-US" spc="-87">
                <a:solidFill>
                  <a:srgbClr val="FF75D3"/>
                </a:solidFill>
                <a:latin typeface="adonis-web" pitchFamily="34" charset="0"/>
                <a:ea typeface="adonis-web" pitchFamily="34" charset="-122"/>
                <a:cs typeface="adonis-web" pitchFamily="34" charset="-120"/>
              </a:rPr>
              <a:t>Output Snippets:</a:t>
            </a:r>
          </a:p>
          <a:p>
            <a:pPr indent="0" marL="0">
              <a:lnSpc>
                <a:spcPts val="5468"/>
              </a:lnSpc>
              <a:buNone/>
            </a:pPr>
            <a:endParaRPr dirty="0" sz="4374" lang="en-US"/>
          </a:p>
        </p:txBody>
      </p:sp>
      <p:sp>
        <p:nvSpPr>
          <p:cNvPr id="1048623" name="Text 2"/>
          <p:cNvSpPr/>
          <p:nvPr/>
        </p:nvSpPr>
        <p:spPr>
          <a:xfrm>
            <a:off x="2348389" y="6361867"/>
            <a:ext cx="9933503" cy="355402"/>
          </a:xfrm>
          <a:prstGeom prst="rect"/>
          <a:noFill/>
        </p:spPr>
        <p:txBody>
          <a:bodyPr anchor="t" rtlCol="0" wrap="none"/>
          <a:p>
            <a:pPr algn="l" indent="0" marL="0">
              <a:lnSpc>
                <a:spcPts val="2799"/>
              </a:lnSpc>
              <a:buNone/>
            </a:pPr>
            <a:endParaRPr dirty="0" sz="1750" lang="en-US"/>
          </a:p>
        </p:txBody>
      </p:sp>
      <p:pic>
        <p:nvPicPr>
          <p:cNvPr id="2097162" name="Picture 8"/>
          <p:cNvPicPr>
            <a:picLocks noChangeAspect="1"/>
          </p:cNvPicPr>
          <p:nvPr/>
        </p:nvPicPr>
        <p:blipFill>
          <a:blip xmlns:r="http://schemas.openxmlformats.org/officeDocument/2006/relationships" r:embed="rId2"/>
          <a:stretch>
            <a:fillRect/>
          </a:stretch>
        </p:blipFill>
        <p:spPr>
          <a:xfrm>
            <a:off x="4056441" y="3099819"/>
            <a:ext cx="5471673" cy="291574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7"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28" name="Text 1"/>
          <p:cNvSpPr/>
          <p:nvPr/>
        </p:nvSpPr>
        <p:spPr>
          <a:xfrm>
            <a:off x="2348389" y="1512332"/>
            <a:ext cx="4443889" cy="694373"/>
          </a:xfrm>
          <a:prstGeom prst="rect"/>
          <a:noFill/>
        </p:spPr>
        <p:txBody>
          <a:bodyPr anchor="t" rtlCol="0" wrap="none"/>
          <a:p>
            <a:pPr indent="0" marL="0">
              <a:lnSpc>
                <a:spcPts val="5468"/>
              </a:lnSpc>
              <a:buNone/>
            </a:pPr>
            <a:endParaRPr dirty="0" sz="4374" lang="en-US"/>
          </a:p>
        </p:txBody>
      </p:sp>
      <p:sp>
        <p:nvSpPr>
          <p:cNvPr id="1048629" name="Text 2"/>
          <p:cNvSpPr/>
          <p:nvPr/>
        </p:nvSpPr>
        <p:spPr>
          <a:xfrm>
            <a:off x="2348389" y="6361867"/>
            <a:ext cx="9933503" cy="355402"/>
          </a:xfrm>
          <a:prstGeom prst="rect"/>
          <a:noFill/>
        </p:spPr>
        <p:txBody>
          <a:bodyPr anchor="t" rtlCol="0" wrap="none"/>
          <a:p>
            <a:pPr algn="l" indent="0" marL="0">
              <a:lnSpc>
                <a:spcPts val="2799"/>
              </a:lnSpc>
              <a:buNone/>
            </a:pPr>
            <a:endParaRPr dirty="0" sz="1750" lang="en-US"/>
          </a:p>
        </p:txBody>
      </p:sp>
      <p:pic>
        <p:nvPicPr>
          <p:cNvPr id="2097164" name="Picture 6"/>
          <p:cNvPicPr>
            <a:picLocks noChangeAspect="1"/>
          </p:cNvPicPr>
          <p:nvPr/>
        </p:nvPicPr>
        <p:blipFill>
          <a:blip xmlns:r="http://schemas.openxmlformats.org/officeDocument/2006/relationships" r:embed="rId2"/>
          <a:stretch>
            <a:fillRect/>
          </a:stretch>
        </p:blipFill>
        <p:spPr>
          <a:xfrm>
            <a:off x="4480643" y="1335235"/>
            <a:ext cx="5668993" cy="555912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5"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33"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34" name="Text 1"/>
          <p:cNvSpPr/>
          <p:nvPr/>
        </p:nvSpPr>
        <p:spPr>
          <a:xfrm>
            <a:off x="2348389" y="1512332"/>
            <a:ext cx="4443889" cy="694373"/>
          </a:xfrm>
          <a:prstGeom prst="rect"/>
          <a:noFill/>
        </p:spPr>
        <p:txBody>
          <a:bodyPr anchor="t" rtlCol="0" wrap="none"/>
          <a:p>
            <a:pPr indent="0" marL="0">
              <a:lnSpc>
                <a:spcPts val="5468"/>
              </a:lnSpc>
              <a:buNone/>
            </a:pPr>
            <a:endParaRPr dirty="0" sz="4374" lang="en-US"/>
          </a:p>
        </p:txBody>
      </p:sp>
      <p:sp>
        <p:nvSpPr>
          <p:cNvPr id="1048635" name="Text 2"/>
          <p:cNvSpPr/>
          <p:nvPr/>
        </p:nvSpPr>
        <p:spPr>
          <a:xfrm>
            <a:off x="2348389" y="6361867"/>
            <a:ext cx="9933503" cy="355402"/>
          </a:xfrm>
          <a:prstGeom prst="rect"/>
          <a:noFill/>
        </p:spPr>
        <p:txBody>
          <a:bodyPr anchor="t" rtlCol="0" wrap="none"/>
          <a:p>
            <a:pPr algn="l" indent="0" marL="0">
              <a:lnSpc>
                <a:spcPts val="2799"/>
              </a:lnSpc>
              <a:buNone/>
            </a:pPr>
            <a:endParaRPr dirty="0" sz="1750" lang="en-US"/>
          </a:p>
        </p:txBody>
      </p:sp>
      <p:pic>
        <p:nvPicPr>
          <p:cNvPr id="2097166" name="Picture 7"/>
          <p:cNvPicPr>
            <a:picLocks noChangeAspect="1"/>
          </p:cNvPicPr>
          <p:nvPr/>
        </p:nvPicPr>
        <p:blipFill>
          <a:blip xmlns:r="http://schemas.openxmlformats.org/officeDocument/2006/relationships" r:embed="rId2"/>
          <a:stretch>
            <a:fillRect/>
          </a:stretch>
        </p:blipFill>
        <p:spPr>
          <a:xfrm>
            <a:off x="4703886" y="154800"/>
            <a:ext cx="5222508" cy="7920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39" name="Shape 0"/>
          <p:cNvSpPr/>
          <p:nvPr/>
        </p:nvSpPr>
        <p:spPr>
          <a:xfrm>
            <a:off x="0" y="0"/>
            <a:ext cx="14630400" cy="8229600"/>
          </a:xfrm>
          <a:prstGeom prst="rect"/>
          <a:solidFill>
            <a:srgbClr val="FFFFFF">
              <a:alpha val="75000"/>
            </a:srgbClr>
          </a:solidFill>
          <a:ln w="13811">
            <a:solidFill>
              <a:srgbClr val="FFFFFF">
                <a:alpha val="64000"/>
              </a:srgbClr>
            </a:solidFill>
            <a:prstDash val="solid"/>
          </a:ln>
        </p:spPr>
      </p:sp>
      <p:sp>
        <p:nvSpPr>
          <p:cNvPr id="1048640" name="Text 1"/>
          <p:cNvSpPr/>
          <p:nvPr/>
        </p:nvSpPr>
        <p:spPr>
          <a:xfrm>
            <a:off x="2348389" y="1512332"/>
            <a:ext cx="4443889" cy="694373"/>
          </a:xfrm>
          <a:prstGeom prst="rect"/>
          <a:noFill/>
        </p:spPr>
        <p:txBody>
          <a:bodyPr anchor="t" rtlCol="0" wrap="none"/>
          <a:p>
            <a:pPr indent="0" marL="0">
              <a:lnSpc>
                <a:spcPts val="5468"/>
              </a:lnSpc>
              <a:buNone/>
            </a:pPr>
            <a:endParaRPr dirty="0" sz="4374" lang="en-US"/>
          </a:p>
        </p:txBody>
      </p:sp>
      <p:sp>
        <p:nvSpPr>
          <p:cNvPr id="1048641" name="Text 2"/>
          <p:cNvSpPr/>
          <p:nvPr/>
        </p:nvSpPr>
        <p:spPr>
          <a:xfrm>
            <a:off x="2348389" y="6361867"/>
            <a:ext cx="9933503" cy="355402"/>
          </a:xfrm>
          <a:prstGeom prst="rect"/>
          <a:noFill/>
        </p:spPr>
        <p:txBody>
          <a:bodyPr anchor="t" rtlCol="0" wrap="none"/>
          <a:p>
            <a:pPr algn="l" indent="0" marL="0">
              <a:lnSpc>
                <a:spcPts val="2799"/>
              </a:lnSpc>
              <a:buNone/>
            </a:pPr>
            <a:endParaRPr dirty="0" sz="1750" lang="en-US"/>
          </a:p>
        </p:txBody>
      </p:sp>
      <p:pic>
        <p:nvPicPr>
          <p:cNvPr id="2097168" name="Picture 6"/>
          <p:cNvPicPr>
            <a:picLocks noChangeAspect="1"/>
          </p:cNvPicPr>
          <p:nvPr/>
        </p:nvPicPr>
        <p:blipFill>
          <a:blip xmlns:r="http://schemas.openxmlformats.org/officeDocument/2006/relationships" r:embed="rId2"/>
          <a:stretch>
            <a:fillRect/>
          </a:stretch>
        </p:blipFill>
        <p:spPr>
          <a:xfrm>
            <a:off x="4614233" y="1213613"/>
            <a:ext cx="5401814" cy="5802373"/>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Surya KP</cp:lastModifiedBy>
  <dcterms:created xsi:type="dcterms:W3CDTF">2023-11-14T06:10:17Z</dcterms:created>
  <dcterms:modified xsi:type="dcterms:W3CDTF">2023-11-15T05:07:46Z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471cc7942bce42de9d2e1e2e5b26ce78</vt:lpwstr>
  </property>
</Properties>
</file>