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3" r:id="rId7"/>
    <p:sldId id="276" r:id="rId8"/>
    <p:sldId id="265" r:id="rId9"/>
  </p:sldIdLst>
  <p:sldSz cx="18288000" cy="10287000"/>
  <p:notesSz cx="6858000" cy="9144000"/>
  <p:embeddedFontLst>
    <p:embeddedFont>
      <p:font typeface="HK Grotesk Semi-Bold" panose="020B0604020202020204" charset="0"/>
      <p:regular r:id="rId10"/>
    </p:embeddedFont>
    <p:embeddedFont>
      <p:font typeface="Calibri" panose="020F0502020204030204" pitchFamily="34"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3" name="TextBox 3"/>
          <p:cNvSpPr txBox="1"/>
          <p:nvPr/>
        </p:nvSpPr>
        <p:spPr>
          <a:xfrm>
            <a:off x="1371600" y="3693484"/>
            <a:ext cx="16078200" cy="1508042"/>
          </a:xfrm>
          <a:prstGeom prst="rect">
            <a:avLst/>
          </a:prstGeom>
        </p:spPr>
        <p:txBody>
          <a:bodyPr wrap="square" lIns="0" tIns="0" rIns="0" bIns="0" rtlCol="0" anchor="t">
            <a:spAutoFit/>
          </a:bodyPr>
          <a:lstStyle/>
          <a:p>
            <a:pPr algn="ctr">
              <a:lnSpc>
                <a:spcPct val="115000"/>
              </a:lnSpc>
              <a:spcAft>
                <a:spcPts val="1000"/>
              </a:spcAft>
            </a:pPr>
            <a:r>
              <a:rPr lang="en-US" sz="4400" b="1" dirty="0">
                <a:solidFill>
                  <a:schemeClr val="bg1"/>
                </a:solidFill>
                <a:latin typeface="Times New Roman" panose="02020603050405020304" pitchFamily="18" charset="0"/>
                <a:ea typeface="Times New Roman" panose="02020603050405020304" pitchFamily="18" charset="0"/>
                <a:cs typeface="Latha" panose="020B0604020202020204" pitchFamily="34" charset="0"/>
              </a:rPr>
              <a:t>**Automated Water Leakage Detection and Control System with </a:t>
            </a:r>
            <a:r>
              <a:rPr lang="en-US" sz="4400" b="1" dirty="0" err="1">
                <a:solidFill>
                  <a:schemeClr val="bg1"/>
                </a:solidFill>
                <a:latin typeface="Times New Roman" panose="02020603050405020304" pitchFamily="18" charset="0"/>
                <a:ea typeface="Times New Roman" panose="02020603050405020304" pitchFamily="18" charset="0"/>
                <a:cs typeface="Latha" panose="020B0604020202020204" pitchFamily="34" charset="0"/>
              </a:rPr>
              <a:t>IoT</a:t>
            </a:r>
            <a:r>
              <a:rPr lang="en-US" sz="4400" b="1" dirty="0">
                <a:solidFill>
                  <a:schemeClr val="bg1"/>
                </a:solidFill>
                <a:latin typeface="Times New Roman" panose="02020603050405020304" pitchFamily="18" charset="0"/>
                <a:ea typeface="Times New Roman" panose="02020603050405020304" pitchFamily="18" charset="0"/>
                <a:cs typeface="Latha" panose="020B0604020202020204" pitchFamily="34" charset="0"/>
              </a:rPr>
              <a:t> Integration**</a:t>
            </a:r>
            <a:endParaRPr lang="en-IN" sz="4400" dirty="0">
              <a:solidFill>
                <a:schemeClr val="bg1"/>
              </a:solidFill>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6" name="TextBox 6"/>
          <p:cNvSpPr txBox="1"/>
          <p:nvPr/>
        </p:nvSpPr>
        <p:spPr>
          <a:xfrm>
            <a:off x="228600" y="2381"/>
            <a:ext cx="12823211" cy="1102519"/>
          </a:xfrm>
          <a:prstGeom prst="rect">
            <a:avLst/>
          </a:prstGeom>
        </p:spPr>
        <p:txBody>
          <a:bodyPr lIns="0" tIns="0" rIns="0" bIns="0" rtlCol="0" anchor="t">
            <a:spAutoFit/>
          </a:bodyPr>
          <a:lstStyle/>
          <a:p>
            <a:pPr>
              <a:lnSpc>
                <a:spcPts val="8640"/>
              </a:lnSpc>
            </a:pPr>
            <a:r>
              <a:rPr lang="en-US" sz="6500" dirty="0">
                <a:solidFill>
                  <a:srgbClr val="4EC8CA"/>
                </a:solidFill>
                <a:latin typeface="HK Grotesk Semi-Bold"/>
              </a:rPr>
              <a:t>Abstract:</a:t>
            </a:r>
          </a:p>
        </p:txBody>
      </p:sp>
      <p:sp>
        <p:nvSpPr>
          <p:cNvPr id="20" name="TextBox 4">
            <a:extLst>
              <a:ext uri="{FF2B5EF4-FFF2-40B4-BE49-F238E27FC236}">
                <a16:creationId xmlns:a16="http://schemas.microsoft.com/office/drawing/2014/main" id="{39E409F9-9D2D-E0CC-D2BC-6F9DBD0D4C89}"/>
              </a:ext>
            </a:extLst>
          </p:cNvPr>
          <p:cNvSpPr txBox="1"/>
          <p:nvPr/>
        </p:nvSpPr>
        <p:spPr>
          <a:xfrm>
            <a:off x="990600" y="876300"/>
            <a:ext cx="16840200" cy="10622652"/>
          </a:xfrm>
          <a:prstGeom prst="rect">
            <a:avLst/>
          </a:prstGeom>
        </p:spPr>
        <p:txBody>
          <a:bodyPr wrap="square" lIns="0" tIns="0" rIns="0" bIns="0" rtlCol="0" anchor="t">
            <a:spAutoFit/>
          </a:bodyPr>
          <a:lstStyle/>
          <a:p>
            <a:pPr indent="457200" algn="just">
              <a:lnSpc>
                <a:spcPct val="115000"/>
              </a:lnSpc>
              <a:spcAft>
                <a:spcPts val="1000"/>
              </a:spcAft>
            </a:pPr>
            <a:r>
              <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water leakage detection and control system is designed to monitor and manage water flow efficiently, preventing wastage and potential damage. It employs two water flow sensors—one at the inlet to measure the total incoming flow and another at the outlet to track the actual flow. Any discrepancy between these readings indicates a leakage in the pipeline. Upon detecting a leakage, the system automatically activates a solenoid valve to shut off the water supply, stopping further wastage. Simultaneously, the pump motor is turned off to halt water flow, ensuring controlled operation. To enhance responsiveness, a GSM module sends an SMS alert to a designated person, notifying them of the leakage incident in real time. Additionally, the system updates the status on an </a:t>
            </a:r>
            <a:r>
              <a:rPr lang="en-US" sz="28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-enabled webpage, allowing remote monitoring and data analysis. This </a:t>
            </a:r>
            <a:r>
              <a:rPr lang="en-US" sz="28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integration provides users with a continuous log of water flow patterns and leakage incidents, enabling proactive maintenance. The system not only conserves water but also reduces operational costs by minimizing damages caused by unnoticed leaks. The real-time monitoring feature ensures that immediate action can be taken upon detecting a fault, enhancing reliability and efficiency. By automating the detection and control process, this project offers a smart and effective solution for residential, industrial, and agricultural water management applications. The combination of flow sensors, solenoid valves, pump motor control, GSM alerts, and </a:t>
            </a:r>
            <a:r>
              <a:rPr lang="en-US" sz="28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integration creates a comprehensive water conservation system that prevents losses, promotes sustainable water usage, and ensures uninterrupted water distribution. The system’s ability to detect, report, and mitigate leakages autonomously makes it a valuable asset in water management infrastructure, providing users with an efficient and cost-effective approach to handling water supply issues. This innovative solution enhances sustainability by preventing excessive water wastage, promoting conservation, and improving overall resource management.</a:t>
            </a:r>
          </a:p>
          <a:p>
            <a:pPr indent="457200" algn="just">
              <a:lnSpc>
                <a:spcPct val="115000"/>
              </a:lnSpc>
              <a:spcAft>
                <a:spcPts val="1000"/>
              </a:spcAft>
            </a:pPr>
            <a:endPar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15000"/>
              </a:lnSpc>
              <a:spcAft>
                <a:spcPts val="1000"/>
              </a:spcAft>
            </a:pPr>
            <a:endPar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a:extLst>
            <a:ext uri="{FF2B5EF4-FFF2-40B4-BE49-F238E27FC236}">
              <a16:creationId xmlns:a16="http://schemas.microsoft.com/office/drawing/2014/main" id="{5E1EA3BD-8683-8A23-9145-200C512808F0}"/>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412F8AC4-D339-5677-F847-518729A456F2}"/>
              </a:ext>
            </a:extLst>
          </p:cNvPr>
          <p:cNvSpPr txBox="1"/>
          <p:nvPr/>
        </p:nvSpPr>
        <p:spPr>
          <a:xfrm>
            <a:off x="228600" y="2381"/>
            <a:ext cx="12823211" cy="1102519"/>
          </a:xfrm>
          <a:prstGeom prst="rect">
            <a:avLst/>
          </a:prstGeom>
        </p:spPr>
        <p:txBody>
          <a:bodyPr lIns="0" tIns="0" rIns="0" bIns="0" rtlCol="0" anchor="t">
            <a:spAutoFit/>
          </a:bodyPr>
          <a:lstStyle/>
          <a:p>
            <a:pPr>
              <a:lnSpc>
                <a:spcPts val="8640"/>
              </a:lnSpc>
            </a:pPr>
            <a:r>
              <a:rPr lang="en-US" sz="6500" dirty="0">
                <a:solidFill>
                  <a:srgbClr val="4EC8CA"/>
                </a:solidFill>
                <a:latin typeface="HK Grotesk Semi-Bold"/>
              </a:rPr>
              <a:t>Existing System:</a:t>
            </a:r>
          </a:p>
        </p:txBody>
      </p:sp>
      <p:sp>
        <p:nvSpPr>
          <p:cNvPr id="2" name="TextBox 6">
            <a:extLst>
              <a:ext uri="{FF2B5EF4-FFF2-40B4-BE49-F238E27FC236}">
                <a16:creationId xmlns:a16="http://schemas.microsoft.com/office/drawing/2014/main" id="{F6EDEA27-B601-4463-0E24-232B3155203A}"/>
              </a:ext>
            </a:extLst>
          </p:cNvPr>
          <p:cNvSpPr txBox="1"/>
          <p:nvPr/>
        </p:nvSpPr>
        <p:spPr>
          <a:xfrm>
            <a:off x="228599" y="4411445"/>
            <a:ext cx="12823211" cy="1102519"/>
          </a:xfrm>
          <a:prstGeom prst="rect">
            <a:avLst/>
          </a:prstGeom>
        </p:spPr>
        <p:txBody>
          <a:bodyPr lIns="0" tIns="0" rIns="0" bIns="0" rtlCol="0" anchor="t">
            <a:spAutoFit/>
          </a:bodyPr>
          <a:lstStyle/>
          <a:p>
            <a:pPr>
              <a:lnSpc>
                <a:spcPts val="8640"/>
              </a:lnSpc>
            </a:pPr>
            <a:r>
              <a:rPr lang="en-US" sz="6500" dirty="0">
                <a:solidFill>
                  <a:srgbClr val="4EC8CA"/>
                </a:solidFill>
                <a:latin typeface="HK Grotesk Semi-Bold"/>
              </a:rPr>
              <a:t>Existing System Drawback:</a:t>
            </a:r>
          </a:p>
        </p:txBody>
      </p:sp>
      <p:sp>
        <p:nvSpPr>
          <p:cNvPr id="3" name="TextBox 4">
            <a:extLst>
              <a:ext uri="{FF2B5EF4-FFF2-40B4-BE49-F238E27FC236}">
                <a16:creationId xmlns:a16="http://schemas.microsoft.com/office/drawing/2014/main" id="{CCE453C3-3EF1-C51B-BCB3-2908E6FCC444}"/>
              </a:ext>
            </a:extLst>
          </p:cNvPr>
          <p:cNvSpPr txBox="1"/>
          <p:nvPr/>
        </p:nvSpPr>
        <p:spPr>
          <a:xfrm>
            <a:off x="723900" y="5656100"/>
            <a:ext cx="16840200" cy="3918765"/>
          </a:xfrm>
          <a:prstGeom prst="rect">
            <a:avLst/>
          </a:prstGeom>
        </p:spPr>
        <p:txBody>
          <a:bodyPr wrap="square" lIns="0" tIns="0" rIns="0" bIns="0" rtlCol="0" anchor="t">
            <a:spAutoFit/>
          </a:bodyPr>
          <a:lstStyle/>
          <a:p>
            <a:pPr marL="342900" lvl="0" indent="-342900" algn="just">
              <a:lnSpc>
                <a:spcPct val="115000"/>
              </a:lnSpc>
              <a:buFont typeface="Symbol" panose="05050102010706020507" pitchFamily="18" charset="2"/>
              <a:buChar char=""/>
            </a:pPr>
            <a:r>
              <a:rPr lang="en-US"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  Delayed Detection and Response – Manual inspection methods result in slow leak detection, leading to unnecessary water wastage and potential damage before corrective action is taken.</a:t>
            </a:r>
          </a:p>
          <a:p>
            <a:pPr marL="342900" lvl="0" indent="-342900" algn="just">
              <a:lnSpc>
                <a:spcPct val="115000"/>
              </a:lnSpc>
              <a:buFont typeface="Symbol" panose="05050102010706020507" pitchFamily="18" charset="2"/>
              <a:buChar char=""/>
            </a:pPr>
            <a:r>
              <a:rPr lang="en-US"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  Continuous Water Loss – In the absence of an automated shutoff mechanism, water continues to leak until manually addressed, increasing water bills and resource wastage.</a:t>
            </a:r>
          </a:p>
          <a:p>
            <a:pPr marL="342900" lvl="0" indent="-342900" algn="just">
              <a:lnSpc>
                <a:spcPct val="115000"/>
              </a:lnSpc>
              <a:buFont typeface="Symbol" panose="05050102010706020507" pitchFamily="18" charset="2"/>
              <a:buChar char=""/>
            </a:pPr>
            <a:r>
              <a:rPr lang="en-US"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  Higher Maintenance Costs – Frequent unnoticed leaks can cause structural damage, requiring costly repairs and replacements in pipelines and water distribution systems</a:t>
            </a:r>
          </a:p>
        </p:txBody>
      </p:sp>
      <p:sp>
        <p:nvSpPr>
          <p:cNvPr id="4" name="TextBox 4">
            <a:extLst>
              <a:ext uri="{FF2B5EF4-FFF2-40B4-BE49-F238E27FC236}">
                <a16:creationId xmlns:a16="http://schemas.microsoft.com/office/drawing/2014/main" id="{871C9094-7CB9-3B16-ED03-AEC253D418D4}"/>
              </a:ext>
            </a:extLst>
          </p:cNvPr>
          <p:cNvSpPr txBox="1"/>
          <p:nvPr/>
        </p:nvSpPr>
        <p:spPr>
          <a:xfrm>
            <a:off x="914400" y="876300"/>
            <a:ext cx="16840200" cy="3964162"/>
          </a:xfrm>
          <a:prstGeom prst="rect">
            <a:avLst/>
          </a:prstGeom>
        </p:spPr>
        <p:txBody>
          <a:bodyPr wrap="square" lIns="0" tIns="0" rIns="0" bIns="0" rtlCol="0" anchor="t">
            <a:spAutoFit/>
          </a:bodyPr>
          <a:lstStyle/>
          <a:p>
            <a:pPr marL="342900" lvl="0" indent="-342900" algn="just">
              <a:lnSpc>
                <a:spcPct val="115000"/>
              </a:lnSpc>
              <a:buFont typeface="Symbol" panose="05050102010706020507" pitchFamily="18" charset="2"/>
              <a:buChar char=""/>
            </a:pPr>
            <a:r>
              <a:rPr lang="en-US" sz="2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Manual Monitoring and Detection – Traditional water leakage detection relies on manual inspection, which is time-consuming, inefficient, and prone to human error, leading to delayed responses and increased water wastage.</a:t>
            </a:r>
          </a:p>
          <a:p>
            <a:pPr marL="342900" lvl="0" indent="-342900" algn="just">
              <a:lnSpc>
                <a:spcPct val="115000"/>
              </a:lnSpc>
              <a:buFont typeface="Symbol" panose="05050102010706020507" pitchFamily="18" charset="2"/>
              <a:buChar char=""/>
            </a:pPr>
            <a:r>
              <a:rPr lang="en-US" sz="2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Lack of Automated Control – Existing systems do not have an automated mechanism to stop water flow upon detecting a leakage, resulting in continuous wastage and potential damage to infrastructure.</a:t>
            </a:r>
          </a:p>
          <a:p>
            <a:pPr marL="342900" lvl="0" indent="-342900" algn="just">
              <a:lnSpc>
                <a:spcPct val="115000"/>
              </a:lnSpc>
              <a:buFont typeface="Symbol" panose="05050102010706020507" pitchFamily="18" charset="2"/>
              <a:buChar char=""/>
            </a:pPr>
            <a:r>
              <a:rPr lang="en-US" sz="2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Limited Alert and Monitoring System – Conventional setups lack real-time alerting and remote monitoring via </a:t>
            </a:r>
            <a:r>
              <a:rPr lang="en-US" sz="28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sz="2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making it difficult to track leaks instantly and take prompt action to prevent excessive water loss</a:t>
            </a:r>
          </a:p>
        </p:txBody>
      </p:sp>
    </p:spTree>
    <p:extLst>
      <p:ext uri="{BB962C8B-B14F-4D97-AF65-F5344CB8AC3E}">
        <p14:creationId xmlns:p14="http://schemas.microsoft.com/office/powerpoint/2010/main" val="25223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a:extLst>
            <a:ext uri="{FF2B5EF4-FFF2-40B4-BE49-F238E27FC236}">
              <a16:creationId xmlns:a16="http://schemas.microsoft.com/office/drawing/2014/main" id="{C5A6C677-3CED-5FEB-296D-F845A9CD6AB2}"/>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D5525374-D7BA-109D-840B-98ED2154EE76}"/>
              </a:ext>
            </a:extLst>
          </p:cNvPr>
          <p:cNvSpPr txBox="1"/>
          <p:nvPr/>
        </p:nvSpPr>
        <p:spPr>
          <a:xfrm>
            <a:off x="283189" y="114300"/>
            <a:ext cx="12823211" cy="1102519"/>
          </a:xfrm>
          <a:prstGeom prst="rect">
            <a:avLst/>
          </a:prstGeom>
        </p:spPr>
        <p:txBody>
          <a:bodyPr lIns="0" tIns="0" rIns="0" bIns="0" rtlCol="0" anchor="t">
            <a:spAutoFit/>
          </a:bodyPr>
          <a:lstStyle/>
          <a:p>
            <a:pPr>
              <a:lnSpc>
                <a:spcPts val="8640"/>
              </a:lnSpc>
            </a:pPr>
            <a:r>
              <a:rPr lang="en-US" sz="6500" dirty="0">
                <a:solidFill>
                  <a:srgbClr val="4EC8CA"/>
                </a:solidFill>
                <a:latin typeface="HK Grotesk Semi-Bold"/>
              </a:rPr>
              <a:t>Proposed System:</a:t>
            </a:r>
          </a:p>
        </p:txBody>
      </p:sp>
      <p:sp>
        <p:nvSpPr>
          <p:cNvPr id="20" name="TextBox 4">
            <a:extLst>
              <a:ext uri="{FF2B5EF4-FFF2-40B4-BE49-F238E27FC236}">
                <a16:creationId xmlns:a16="http://schemas.microsoft.com/office/drawing/2014/main" id="{8C1D64C1-19B1-0C1F-EEF4-87201FBF0EFE}"/>
              </a:ext>
            </a:extLst>
          </p:cNvPr>
          <p:cNvSpPr txBox="1"/>
          <p:nvPr/>
        </p:nvSpPr>
        <p:spPr>
          <a:xfrm>
            <a:off x="723900" y="1288283"/>
            <a:ext cx="16840200" cy="2939074"/>
          </a:xfrm>
          <a:prstGeom prst="rect">
            <a:avLst/>
          </a:prstGeom>
        </p:spPr>
        <p:txBody>
          <a:bodyPr wrap="square" lIns="0" tIns="0" rIns="0" bIns="0" rtlCol="0" anchor="t">
            <a:spAutoFit/>
          </a:bodyPr>
          <a:lstStyle/>
          <a:p>
            <a:pPr marL="342900" lvl="0" indent="-342900" algn="just">
              <a:lnSpc>
                <a:spcPct val="115000"/>
              </a:lnSpc>
              <a:buFont typeface="Symbol" panose="05050102010706020507" pitchFamily="18" charset="2"/>
              <a:buChar char=""/>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Automated Leakage Detection and Control – The system uses two water flow sensors to detect discrepancies in water flow, automatically identifying leakages and activating a solenoid valve to shut off the water supply, preventing wastage.</a:t>
            </a:r>
          </a:p>
          <a:p>
            <a:pPr marL="342900" lvl="0" indent="-342900" algn="just">
              <a:lnSpc>
                <a:spcPct val="115000"/>
              </a:lnSpc>
              <a:buFont typeface="Symbol" panose="05050102010706020507" pitchFamily="18" charset="2"/>
              <a:buChar char=""/>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Real-Time Alerts and </a:t>
            </a:r>
            <a:r>
              <a:rPr lang="en-US" sz="24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Monitoring – A GSM module sends SMS notifications to a designated person upon detecting a leak, while the </a:t>
            </a:r>
            <a:r>
              <a:rPr lang="en-US" sz="24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-enabled webpage updates in real time, allowing remote monitoring and analysis of water flow data.</a:t>
            </a:r>
          </a:p>
          <a:p>
            <a:pPr marL="342900" lvl="0" indent="-342900" algn="just">
              <a:lnSpc>
                <a:spcPct val="115000"/>
              </a:lnSpc>
              <a:buFont typeface="Symbol" panose="05050102010706020507" pitchFamily="18" charset="2"/>
              <a:buChar char=""/>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Efficient Water Management and Conservation – By integrating automation, real-time alerts, and remote access, the system minimizes water loss, reduces maintenance costs, and ensures sustainable water distribution for residential, industrial, and agricultural applications.</a:t>
            </a:r>
          </a:p>
        </p:txBody>
      </p:sp>
      <p:sp>
        <p:nvSpPr>
          <p:cNvPr id="4" name="TextBox 3">
            <a:extLst>
              <a:ext uri="{FF2B5EF4-FFF2-40B4-BE49-F238E27FC236}">
                <a16:creationId xmlns:a16="http://schemas.microsoft.com/office/drawing/2014/main" id="{B4311F92-01E6-F0B2-5820-DA206CEFF766}"/>
              </a:ext>
            </a:extLst>
          </p:cNvPr>
          <p:cNvSpPr txBox="1"/>
          <p:nvPr/>
        </p:nvSpPr>
        <p:spPr>
          <a:xfrm>
            <a:off x="685800" y="5736939"/>
            <a:ext cx="16500231" cy="4622804"/>
          </a:xfrm>
          <a:prstGeom prst="rect">
            <a:avLst/>
          </a:prstGeom>
          <a:noFill/>
        </p:spPr>
        <p:txBody>
          <a:bodyPr wrap="square">
            <a:spAutoFit/>
          </a:bodyPr>
          <a:lstStyle/>
          <a:p>
            <a:pPr marL="342900" lvl="0" indent="-342900" algn="just">
              <a:lnSpc>
                <a:spcPct val="115000"/>
              </a:lnSpc>
              <a:buFont typeface="Symbol" panose="05050102010706020507" pitchFamily="18" charset="2"/>
              <a:buChar char=""/>
            </a:pPr>
            <a:r>
              <a:rPr lang="en-US"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  Automated Leakage Prevention – The system detects leaks in real time and automatically shuts off the water supply, preventing unnecessary water loss and damage.</a:t>
            </a:r>
          </a:p>
          <a:p>
            <a:pPr marL="342900" lvl="0" indent="-342900" algn="just">
              <a:lnSpc>
                <a:spcPct val="115000"/>
              </a:lnSpc>
              <a:buFont typeface="Symbol" panose="05050102010706020507" pitchFamily="18" charset="2"/>
              <a:buChar char=""/>
            </a:pPr>
            <a:r>
              <a:rPr lang="en-US"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  Real-Time Alerts and Remote Monitoring – The GSM module sends instant SMS notifications, and </a:t>
            </a:r>
            <a:r>
              <a:rPr lang="en-US" sz="32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IoT</a:t>
            </a:r>
            <a:r>
              <a:rPr lang="en-US"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integration allows users to monitor the system remotely, ensuring quick response and efficient management.</a:t>
            </a:r>
          </a:p>
          <a:p>
            <a:pPr marL="342900" lvl="0" indent="-342900" algn="just">
              <a:lnSpc>
                <a:spcPct val="115000"/>
              </a:lnSpc>
              <a:buFont typeface="Symbol" panose="05050102010706020507" pitchFamily="18" charset="2"/>
              <a:buChar char=""/>
            </a:pPr>
            <a:r>
              <a:rPr lang="en-US"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  Water Conservation and Cost Savings – By stopping leaks immediately, the system helps conserve water, reduces utility bills, and minimizes maintenance costs associated with water damage.</a:t>
            </a:r>
          </a:p>
        </p:txBody>
      </p:sp>
      <p:sp>
        <p:nvSpPr>
          <p:cNvPr id="7" name="TextBox 6">
            <a:extLst>
              <a:ext uri="{FF2B5EF4-FFF2-40B4-BE49-F238E27FC236}">
                <a16:creationId xmlns:a16="http://schemas.microsoft.com/office/drawing/2014/main" id="{D5525374-D7BA-109D-840B-98ED2154EE76}"/>
              </a:ext>
            </a:extLst>
          </p:cNvPr>
          <p:cNvSpPr txBox="1"/>
          <p:nvPr/>
        </p:nvSpPr>
        <p:spPr>
          <a:xfrm>
            <a:off x="252709" y="4592240"/>
            <a:ext cx="12823211" cy="1102519"/>
          </a:xfrm>
          <a:prstGeom prst="rect">
            <a:avLst/>
          </a:prstGeom>
        </p:spPr>
        <p:txBody>
          <a:bodyPr lIns="0" tIns="0" rIns="0" bIns="0" rtlCol="0" anchor="t">
            <a:spAutoFit/>
          </a:bodyPr>
          <a:lstStyle/>
          <a:p>
            <a:pPr>
              <a:lnSpc>
                <a:spcPts val="8640"/>
              </a:lnSpc>
            </a:pPr>
            <a:r>
              <a:rPr lang="en-US" sz="6500" dirty="0">
                <a:solidFill>
                  <a:srgbClr val="4EC8CA"/>
                </a:solidFill>
                <a:latin typeface="HK Grotesk Semi-Bold"/>
              </a:rPr>
              <a:t>Advantages</a:t>
            </a:r>
            <a:r>
              <a:rPr lang="en-US" sz="7200" dirty="0">
                <a:solidFill>
                  <a:srgbClr val="4EC8CA"/>
                </a:solidFill>
                <a:latin typeface="HK Grotesk Semi-Bold"/>
              </a:rPr>
              <a:t>:</a:t>
            </a:r>
          </a:p>
        </p:txBody>
      </p:sp>
    </p:spTree>
    <p:extLst>
      <p:ext uri="{BB962C8B-B14F-4D97-AF65-F5344CB8AC3E}">
        <p14:creationId xmlns:p14="http://schemas.microsoft.com/office/powerpoint/2010/main" val="279461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a:extLst>
            <a:ext uri="{FF2B5EF4-FFF2-40B4-BE49-F238E27FC236}">
              <a16:creationId xmlns:a16="http://schemas.microsoft.com/office/drawing/2014/main" id="{895D3AB5-E4BC-71BC-8B63-C5F1BD9E12F3}"/>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31E3B483-D0F3-7629-6451-00E54967B8DE}"/>
              </a:ext>
            </a:extLst>
          </p:cNvPr>
          <p:cNvSpPr txBox="1"/>
          <p:nvPr/>
        </p:nvSpPr>
        <p:spPr>
          <a:xfrm>
            <a:off x="228600" y="2381"/>
            <a:ext cx="12823211" cy="1102519"/>
          </a:xfrm>
          <a:prstGeom prst="rect">
            <a:avLst/>
          </a:prstGeom>
        </p:spPr>
        <p:txBody>
          <a:bodyPr lIns="0" tIns="0" rIns="0" bIns="0" rtlCol="0" anchor="t">
            <a:spAutoFit/>
          </a:bodyPr>
          <a:lstStyle/>
          <a:p>
            <a:pPr>
              <a:lnSpc>
                <a:spcPts val="8640"/>
              </a:lnSpc>
            </a:pPr>
            <a:r>
              <a:rPr lang="en-US" sz="7200" dirty="0">
                <a:solidFill>
                  <a:srgbClr val="4EC8CA"/>
                </a:solidFill>
                <a:latin typeface="HK Grotesk Semi-Bold"/>
              </a:rPr>
              <a:t>Working Principle:</a:t>
            </a:r>
          </a:p>
        </p:txBody>
      </p:sp>
      <p:sp>
        <p:nvSpPr>
          <p:cNvPr id="20" name="TextBox 4">
            <a:extLst>
              <a:ext uri="{FF2B5EF4-FFF2-40B4-BE49-F238E27FC236}">
                <a16:creationId xmlns:a16="http://schemas.microsoft.com/office/drawing/2014/main" id="{F4B96A56-765A-CD22-E211-DF5557D96857}"/>
              </a:ext>
            </a:extLst>
          </p:cNvPr>
          <p:cNvSpPr txBox="1"/>
          <p:nvPr/>
        </p:nvSpPr>
        <p:spPr>
          <a:xfrm>
            <a:off x="228600" y="952500"/>
            <a:ext cx="17830800" cy="9060942"/>
          </a:xfrm>
          <a:prstGeom prst="rect">
            <a:avLst/>
          </a:prstGeom>
        </p:spPr>
        <p:txBody>
          <a:bodyPr wrap="square" lIns="0" tIns="0" rIns="0" bIns="0" rtlCol="0" anchor="t">
            <a:spAutoFit/>
          </a:bodyPr>
          <a:lstStyle/>
          <a:p>
            <a:pPr algn="just">
              <a:lnSpc>
                <a:spcPct val="115000"/>
              </a:lnSpc>
              <a:spcAft>
                <a:spcPts val="1000"/>
              </a:spcAft>
            </a:pPr>
            <a:r>
              <a:rPr lang="en-US" sz="3200" dirty="0">
                <a:solidFill>
                  <a:schemeClr val="bg1"/>
                </a:solidFill>
                <a:latin typeface="Times New Roman" panose="02020603050405020304" pitchFamily="18" charset="0"/>
                <a:ea typeface="Times New Roman" panose="02020603050405020304" pitchFamily="18" charset="0"/>
                <a:cs typeface="Latha" panose="020B0604020202020204" pitchFamily="34" charset="0"/>
              </a:rPr>
              <a:t>The water leakage detection and control system operates using two water flow sensors, a solenoid valve, a pump motor, a GSM module, and </a:t>
            </a:r>
            <a:r>
              <a:rPr lang="en-US" sz="3200" dirty="0" err="1">
                <a:solidFill>
                  <a:schemeClr val="bg1"/>
                </a:solidFill>
                <a:latin typeface="Times New Roman" panose="02020603050405020304" pitchFamily="18" charset="0"/>
                <a:ea typeface="Times New Roman" panose="02020603050405020304" pitchFamily="18" charset="0"/>
                <a:cs typeface="Latha" panose="020B0604020202020204" pitchFamily="34" charset="0"/>
              </a:rPr>
              <a:t>IoT</a:t>
            </a:r>
            <a:r>
              <a:rPr lang="en-US" sz="3200" dirty="0">
                <a:solidFill>
                  <a:schemeClr val="bg1"/>
                </a:solidFill>
                <a:latin typeface="Times New Roman" panose="02020603050405020304" pitchFamily="18" charset="0"/>
                <a:ea typeface="Times New Roman" panose="02020603050405020304" pitchFamily="18" charset="0"/>
                <a:cs typeface="Latha" panose="020B0604020202020204" pitchFamily="34" charset="0"/>
              </a:rPr>
              <a:t> integration. One water flow sensor is installed at the inlet to measure the total water flow entering the system, while the second sensor is placed downstream to monitor the actual flow at the output. If the readings of both sensors do not match, it indicates a leakage in the pipeline. When a leakage is detected, the system immediately triggers the solenoid valve to close the water supply, preventing further wastage. Simultaneously, the pump motor is deactivated to stop the water flow, ensuring minimal loss and damage. The GSM module plays a crucial role in alerting the concerned individual by sending an SMS notification about the leakage incident. Additionally, the system updates the status on an </a:t>
            </a:r>
            <a:r>
              <a:rPr lang="en-US" sz="3200" dirty="0" err="1">
                <a:solidFill>
                  <a:schemeClr val="bg1"/>
                </a:solidFill>
                <a:latin typeface="Times New Roman" panose="02020603050405020304" pitchFamily="18" charset="0"/>
                <a:ea typeface="Times New Roman" panose="02020603050405020304" pitchFamily="18" charset="0"/>
                <a:cs typeface="Latha" panose="020B0604020202020204" pitchFamily="34" charset="0"/>
              </a:rPr>
              <a:t>IoT</a:t>
            </a:r>
            <a:r>
              <a:rPr lang="en-US" sz="3200" dirty="0">
                <a:solidFill>
                  <a:schemeClr val="bg1"/>
                </a:solidFill>
                <a:latin typeface="Times New Roman" panose="02020603050405020304" pitchFamily="18" charset="0"/>
                <a:ea typeface="Times New Roman" panose="02020603050405020304" pitchFamily="18" charset="0"/>
                <a:cs typeface="Latha" panose="020B0604020202020204" pitchFamily="34" charset="0"/>
              </a:rPr>
              <a:t> webpage in real-time, allowing remote monitoring and management. This </a:t>
            </a:r>
            <a:r>
              <a:rPr lang="en-US" sz="3200" dirty="0" err="1">
                <a:solidFill>
                  <a:schemeClr val="bg1"/>
                </a:solidFill>
                <a:latin typeface="Times New Roman" panose="02020603050405020304" pitchFamily="18" charset="0"/>
                <a:ea typeface="Times New Roman" panose="02020603050405020304" pitchFamily="18" charset="0"/>
                <a:cs typeface="Latha" panose="020B0604020202020204" pitchFamily="34" charset="0"/>
              </a:rPr>
              <a:t>IoT</a:t>
            </a:r>
            <a:r>
              <a:rPr lang="en-US" sz="3200" dirty="0">
                <a:solidFill>
                  <a:schemeClr val="bg1"/>
                </a:solidFill>
                <a:latin typeface="Times New Roman" panose="02020603050405020304" pitchFamily="18" charset="0"/>
                <a:ea typeface="Times New Roman" panose="02020603050405020304" pitchFamily="18" charset="0"/>
                <a:cs typeface="Latha" panose="020B0604020202020204" pitchFamily="34" charset="0"/>
              </a:rPr>
              <a:t>-based feature provides continuous water flow monitoring and logs data for analysis. The project enhances water conservation by preventing leaks from causing excessive wastage and potential structural damage. It also ensures a prompt response to leaks, reducing maintenance costs and increasing the efficiency of the water distribution system. The integration of GSM and </a:t>
            </a:r>
            <a:r>
              <a:rPr lang="en-US" sz="3200" dirty="0" err="1">
                <a:solidFill>
                  <a:schemeClr val="bg1"/>
                </a:solidFill>
                <a:latin typeface="Times New Roman" panose="02020603050405020304" pitchFamily="18" charset="0"/>
                <a:ea typeface="Times New Roman" panose="02020603050405020304" pitchFamily="18" charset="0"/>
                <a:cs typeface="Latha" panose="020B0604020202020204" pitchFamily="34" charset="0"/>
              </a:rPr>
              <a:t>IoT</a:t>
            </a:r>
            <a:r>
              <a:rPr lang="en-US" sz="3200" dirty="0">
                <a:solidFill>
                  <a:schemeClr val="bg1"/>
                </a:solidFill>
                <a:latin typeface="Times New Roman" panose="02020603050405020304" pitchFamily="18" charset="0"/>
                <a:ea typeface="Times New Roman" panose="02020603050405020304" pitchFamily="18" charset="0"/>
                <a:cs typeface="Latha" panose="020B0604020202020204" pitchFamily="34" charset="0"/>
              </a:rPr>
              <a:t> makes the system highly reliable, as users can take immediate action upon receiving alerts. The pump motor resumes operation only after the leakage is fixed and system stability is restored. This automated approach ensures a smart and efficient way of detecting and addressing water leaks, making it an ideal solution for residential, industrial, and agricultural water management applications.</a:t>
            </a:r>
            <a:endParaRPr lang="en-IN" sz="3200" dirty="0">
              <a:solidFill>
                <a:schemeClr val="bg1"/>
              </a:solidFill>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217685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a:extLst>
            <a:ext uri="{FF2B5EF4-FFF2-40B4-BE49-F238E27FC236}">
              <a16:creationId xmlns:a16="http://schemas.microsoft.com/office/drawing/2014/main" id="{414EAFBB-4BC0-12BB-D57C-7B67CFCBF030}"/>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E70163D9-2FA6-B66D-15E4-89DC1BD78264}"/>
              </a:ext>
            </a:extLst>
          </p:cNvPr>
          <p:cNvSpPr txBox="1"/>
          <p:nvPr/>
        </p:nvSpPr>
        <p:spPr>
          <a:xfrm>
            <a:off x="304800" y="495300"/>
            <a:ext cx="12823211" cy="1269258"/>
          </a:xfrm>
          <a:prstGeom prst="rect">
            <a:avLst/>
          </a:prstGeom>
        </p:spPr>
        <p:txBody>
          <a:bodyPr lIns="0" tIns="0" rIns="0" bIns="0" rtlCol="0" anchor="t">
            <a:spAutoFit/>
          </a:bodyPr>
          <a:lstStyle/>
          <a:p>
            <a:pPr>
              <a:lnSpc>
                <a:spcPts val="8640"/>
              </a:lnSpc>
            </a:pPr>
            <a:r>
              <a:rPr lang="en-US" sz="11500" dirty="0">
                <a:solidFill>
                  <a:srgbClr val="4EC8CA"/>
                </a:solidFill>
                <a:latin typeface="HK Grotesk Semi-Bold"/>
              </a:rPr>
              <a:t>Block Diagram:</a:t>
            </a:r>
          </a:p>
        </p:txBody>
      </p:sp>
      <p:grpSp>
        <p:nvGrpSpPr>
          <p:cNvPr id="22" name="Canvas 1"/>
          <p:cNvGrpSpPr/>
          <p:nvPr/>
        </p:nvGrpSpPr>
        <p:grpSpPr>
          <a:xfrm>
            <a:off x="3581400" y="1485901"/>
            <a:ext cx="11429999" cy="7010400"/>
            <a:chOff x="0" y="0"/>
            <a:chExt cx="5465445" cy="4603805"/>
          </a:xfrm>
        </p:grpSpPr>
        <p:sp>
          <p:nvSpPr>
            <p:cNvPr id="24" name="Rectangle 23"/>
            <p:cNvSpPr/>
            <p:nvPr/>
          </p:nvSpPr>
          <p:spPr>
            <a:xfrm>
              <a:off x="0" y="0"/>
              <a:ext cx="5465445" cy="4603750"/>
            </a:xfrm>
            <a:prstGeom prst="rect">
              <a:avLst/>
            </a:prstGeom>
            <a:noFill/>
          </p:spPr>
        </p:sp>
        <p:sp>
          <p:nvSpPr>
            <p:cNvPr id="25" name="Rectangle 24"/>
            <p:cNvSpPr>
              <a:spLocks noChangeArrowheads="1"/>
            </p:cNvSpPr>
            <p:nvPr/>
          </p:nvSpPr>
          <p:spPr bwMode="auto">
            <a:xfrm>
              <a:off x="1842770" y="997005"/>
              <a:ext cx="1294130" cy="3180080"/>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a:effectLst/>
                  <a:latin typeface="Calibri" panose="020F0502020204030204" pitchFamily="34" charset="0"/>
                  <a:ea typeface="Times New Roman" panose="02020603050405020304" pitchFamily="18" charset="0"/>
                  <a:cs typeface="Latha"/>
                </a:rPr>
                <a:t> </a:t>
              </a:r>
              <a:endParaRPr lang="en-IN">
                <a:effectLst/>
                <a:latin typeface="Calibri" panose="020F0502020204030204" pitchFamily="34" charset="0"/>
                <a:ea typeface="Times New Roman" panose="02020603050405020304" pitchFamily="18" charset="0"/>
                <a:cs typeface="Latha"/>
              </a:endParaRPr>
            </a:p>
            <a:p>
              <a:pPr algn="ctr">
                <a:lnSpc>
                  <a:spcPct val="115000"/>
                </a:lnSpc>
                <a:spcAft>
                  <a:spcPts val="0"/>
                </a:spcAft>
              </a:pPr>
              <a:r>
                <a:rPr lang="en-US" sz="2000" b="1">
                  <a:effectLst/>
                  <a:latin typeface="Times New Roman" panose="02020603050405020304" pitchFamily="18" charset="0"/>
                  <a:ea typeface="Times New Roman" panose="02020603050405020304" pitchFamily="18" charset="0"/>
                  <a:cs typeface="Latha"/>
                </a:rPr>
                <a:t> </a:t>
              </a:r>
              <a:endParaRPr lang="en-IN">
                <a:effectLst/>
                <a:latin typeface="Calibri" panose="020F0502020204030204" pitchFamily="34" charset="0"/>
                <a:ea typeface="Times New Roman" panose="02020603050405020304" pitchFamily="18" charset="0"/>
                <a:cs typeface="Latha"/>
              </a:endParaRPr>
            </a:p>
            <a:p>
              <a:pPr algn="ctr">
                <a:lnSpc>
                  <a:spcPct val="115000"/>
                </a:lnSpc>
                <a:spcAft>
                  <a:spcPts val="0"/>
                </a:spcAft>
              </a:pPr>
              <a:r>
                <a:rPr lang="en-US" sz="2000" b="1">
                  <a:effectLst/>
                  <a:latin typeface="Times New Roman" panose="02020603050405020304" pitchFamily="18" charset="0"/>
                  <a:ea typeface="Times New Roman" panose="02020603050405020304" pitchFamily="18" charset="0"/>
                  <a:cs typeface="Latha"/>
                </a:rPr>
                <a:t> </a:t>
              </a:r>
              <a:endParaRPr lang="en-IN">
                <a:effectLst/>
                <a:latin typeface="Calibri" panose="020F0502020204030204" pitchFamily="34" charset="0"/>
                <a:ea typeface="Times New Roman" panose="02020603050405020304" pitchFamily="18" charset="0"/>
                <a:cs typeface="Latha"/>
              </a:endParaRPr>
            </a:p>
            <a:p>
              <a:pPr algn="ctr">
                <a:lnSpc>
                  <a:spcPct val="115000"/>
                </a:lnSpc>
                <a:spcAft>
                  <a:spcPts val="0"/>
                </a:spcAft>
              </a:pPr>
              <a:r>
                <a:rPr lang="en-US" sz="2000" b="1">
                  <a:effectLst/>
                  <a:latin typeface="Times New Roman" panose="02020603050405020304" pitchFamily="18" charset="0"/>
                  <a:ea typeface="Times New Roman" panose="02020603050405020304" pitchFamily="18" charset="0"/>
                  <a:cs typeface="Latha"/>
                </a:rPr>
                <a:t> </a:t>
              </a:r>
              <a:endParaRPr lang="en-IN">
                <a:effectLst/>
                <a:latin typeface="Calibri" panose="020F0502020204030204" pitchFamily="34" charset="0"/>
                <a:ea typeface="Times New Roman" panose="02020603050405020304" pitchFamily="18" charset="0"/>
                <a:cs typeface="Latha"/>
              </a:endParaRPr>
            </a:p>
            <a:p>
              <a:pPr algn="ctr">
                <a:lnSpc>
                  <a:spcPct val="115000"/>
                </a:lnSpc>
                <a:spcAft>
                  <a:spcPts val="0"/>
                </a:spcAft>
              </a:pPr>
              <a:r>
                <a:rPr lang="en-US" sz="2000" b="1">
                  <a:effectLst/>
                  <a:latin typeface="Times New Roman" panose="02020603050405020304" pitchFamily="18" charset="0"/>
                  <a:ea typeface="Times New Roman" panose="02020603050405020304" pitchFamily="18" charset="0"/>
                  <a:cs typeface="Latha"/>
                </a:rPr>
                <a:t>ARDIUNO UNO</a:t>
              </a:r>
              <a:endParaRPr lang="en-IN">
                <a:effectLst/>
                <a:latin typeface="Calibri" panose="020F0502020204030204" pitchFamily="34" charset="0"/>
                <a:ea typeface="Times New Roman" panose="02020603050405020304" pitchFamily="18" charset="0"/>
                <a:cs typeface="Latha"/>
              </a:endParaRPr>
            </a:p>
          </p:txBody>
        </p:sp>
        <p:sp>
          <p:nvSpPr>
            <p:cNvPr id="26" name="Rectangle 25"/>
            <p:cNvSpPr>
              <a:spLocks noChangeArrowheads="1"/>
            </p:cNvSpPr>
            <p:nvPr/>
          </p:nvSpPr>
          <p:spPr bwMode="auto">
            <a:xfrm>
              <a:off x="1852295" y="118165"/>
              <a:ext cx="1345565" cy="560705"/>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r>
                <a:rPr lang="en-US" sz="2000" b="1">
                  <a:effectLst/>
                  <a:latin typeface="Times New Roman" panose="02020603050405020304" pitchFamily="18" charset="0"/>
                  <a:ea typeface="Times New Roman" panose="02020603050405020304" pitchFamily="18" charset="0"/>
                  <a:cs typeface="Latha"/>
                </a:rPr>
                <a:t>POWER SUPPLY</a:t>
              </a:r>
              <a:endParaRPr lang="en-IN" sz="2000">
                <a:effectLst/>
                <a:latin typeface="Times New Roman" panose="02020603050405020304" pitchFamily="18" charset="0"/>
                <a:ea typeface="Times New Roman" panose="02020603050405020304" pitchFamily="18" charset="0"/>
              </a:endParaRPr>
            </a:p>
          </p:txBody>
        </p:sp>
        <p:sp>
          <p:nvSpPr>
            <p:cNvPr id="27" name="Rectangle 26"/>
            <p:cNvSpPr>
              <a:spLocks noChangeArrowheads="1"/>
            </p:cNvSpPr>
            <p:nvPr/>
          </p:nvSpPr>
          <p:spPr bwMode="auto">
            <a:xfrm>
              <a:off x="48895" y="1442140"/>
              <a:ext cx="1336675" cy="639196"/>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n-US" sz="2000" b="1">
                  <a:effectLst/>
                  <a:latin typeface="Times New Roman" panose="02020603050405020304" pitchFamily="18" charset="0"/>
                  <a:ea typeface="Times New Roman" panose="02020603050405020304" pitchFamily="18" charset="0"/>
                </a:rPr>
                <a:t>WATER FLOW SENSOR(2)</a:t>
              </a:r>
              <a:endParaRPr lang="en-IN" sz="2000">
                <a:effectLst/>
                <a:latin typeface="Times New Roman" panose="02020603050405020304" pitchFamily="18" charset="0"/>
                <a:ea typeface="Times New Roman" panose="02020603050405020304" pitchFamily="18" charset="0"/>
              </a:endParaRPr>
            </a:p>
          </p:txBody>
        </p:sp>
        <p:cxnSp>
          <p:nvCxnSpPr>
            <p:cNvPr id="41" name="Line 10"/>
            <p:cNvCxnSpPr>
              <a:cxnSpLocks noChangeShapeType="1"/>
            </p:cNvCxnSpPr>
            <p:nvPr/>
          </p:nvCxnSpPr>
          <p:spPr bwMode="auto">
            <a:xfrm flipH="1">
              <a:off x="1385570" y="1683440"/>
              <a:ext cx="45720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42" name="Line 11"/>
            <p:cNvCxnSpPr>
              <a:cxnSpLocks noChangeShapeType="1"/>
            </p:cNvCxnSpPr>
            <p:nvPr/>
          </p:nvCxnSpPr>
          <p:spPr bwMode="auto">
            <a:xfrm>
              <a:off x="2534285" y="690935"/>
              <a:ext cx="0" cy="30607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Line 10"/>
            <p:cNvCxnSpPr>
              <a:cxnSpLocks noChangeShapeType="1"/>
            </p:cNvCxnSpPr>
            <p:nvPr/>
          </p:nvCxnSpPr>
          <p:spPr bwMode="auto">
            <a:xfrm flipH="1">
              <a:off x="3136900" y="3802435"/>
              <a:ext cx="39624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44" name="Rectangle 43"/>
            <p:cNvSpPr>
              <a:spLocks noChangeArrowheads="1"/>
            </p:cNvSpPr>
            <p:nvPr/>
          </p:nvSpPr>
          <p:spPr bwMode="auto">
            <a:xfrm>
              <a:off x="35561" y="2209855"/>
              <a:ext cx="1314450" cy="586105"/>
            </a:xfrm>
            <a:prstGeom prst="rect">
              <a:avLst/>
            </a:prstGeom>
            <a:solidFill>
              <a:srgbClr val="FFFFFF"/>
            </a:solidFill>
            <a:ln w="2857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0"/>
                </a:spcAft>
              </a:pPr>
              <a:r>
                <a:rPr lang="en-US" sz="2000" b="1">
                  <a:effectLst/>
                  <a:latin typeface="Times New Roman" panose="02020603050405020304" pitchFamily="18" charset="0"/>
                  <a:ea typeface="Times New Roman" panose="02020603050405020304" pitchFamily="18" charset="0"/>
                </a:rPr>
                <a:t>SOLINOID VALVUE</a:t>
              </a:r>
              <a:endParaRPr lang="en-IN" sz="2000">
                <a:effectLst/>
                <a:latin typeface="Times New Roman" panose="02020603050405020304" pitchFamily="18" charset="0"/>
                <a:ea typeface="Times New Roman" panose="02020603050405020304" pitchFamily="18" charset="0"/>
              </a:endParaRPr>
            </a:p>
          </p:txBody>
        </p:sp>
        <p:sp>
          <p:nvSpPr>
            <p:cNvPr id="45" name="Rectangle 44"/>
            <p:cNvSpPr>
              <a:spLocks noChangeArrowheads="1"/>
            </p:cNvSpPr>
            <p:nvPr/>
          </p:nvSpPr>
          <p:spPr bwMode="auto">
            <a:xfrm>
              <a:off x="0" y="3085520"/>
              <a:ext cx="1323340"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2000" b="1">
                  <a:effectLst/>
                  <a:latin typeface="Times New Roman" panose="02020603050405020304" pitchFamily="18" charset="0"/>
                  <a:ea typeface="Times New Roman" panose="02020603050405020304" pitchFamily="18" charset="0"/>
                  <a:cs typeface="Latha"/>
                </a:rPr>
                <a:t>PIPE SETUP</a:t>
              </a:r>
              <a:endParaRPr lang="en-IN">
                <a:effectLst/>
                <a:latin typeface="Calibri" panose="020F0502020204030204" pitchFamily="34" charset="0"/>
                <a:ea typeface="Times New Roman" panose="02020603050405020304" pitchFamily="18" charset="0"/>
                <a:cs typeface="Latha"/>
              </a:endParaRPr>
            </a:p>
          </p:txBody>
        </p:sp>
        <p:cxnSp>
          <p:nvCxnSpPr>
            <p:cNvPr id="46" name="Line 10"/>
            <p:cNvCxnSpPr>
              <a:cxnSpLocks noChangeShapeType="1"/>
            </p:cNvCxnSpPr>
            <p:nvPr/>
          </p:nvCxnSpPr>
          <p:spPr bwMode="auto">
            <a:xfrm flipH="1">
              <a:off x="1376045" y="2474015"/>
              <a:ext cx="45720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47" name="Rectangle 46"/>
            <p:cNvSpPr>
              <a:spLocks noChangeArrowheads="1"/>
            </p:cNvSpPr>
            <p:nvPr/>
          </p:nvSpPr>
          <p:spPr bwMode="auto">
            <a:xfrm>
              <a:off x="3533139" y="1047170"/>
              <a:ext cx="1483995"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2000" b="1">
                  <a:effectLst/>
                  <a:latin typeface="Times New Roman" panose="02020603050405020304" pitchFamily="18" charset="0"/>
                  <a:ea typeface="Times New Roman" panose="02020603050405020304" pitchFamily="18" charset="0"/>
                  <a:cs typeface="Latha"/>
                </a:rPr>
                <a:t>GSM</a:t>
              </a:r>
              <a:endParaRPr lang="en-IN">
                <a:effectLst/>
                <a:latin typeface="Calibri" panose="020F0502020204030204" pitchFamily="34" charset="0"/>
                <a:ea typeface="Times New Roman" panose="02020603050405020304" pitchFamily="18" charset="0"/>
                <a:cs typeface="Latha"/>
              </a:endParaRPr>
            </a:p>
            <a:p>
              <a:pPr algn="ctr">
                <a:lnSpc>
                  <a:spcPct val="115000"/>
                </a:lnSpc>
                <a:spcAft>
                  <a:spcPts val="0"/>
                </a:spcAft>
              </a:pPr>
              <a:r>
                <a:rPr lang="en-US" sz="2000" b="1">
                  <a:effectLst/>
                  <a:latin typeface="Times New Roman" panose="02020603050405020304" pitchFamily="18" charset="0"/>
                  <a:ea typeface="Times New Roman" panose="02020603050405020304" pitchFamily="18" charset="0"/>
                  <a:cs typeface="Latha"/>
                </a:rPr>
                <a:t> </a:t>
              </a:r>
              <a:endParaRPr lang="en-IN">
                <a:effectLst/>
                <a:latin typeface="Calibri" panose="020F0502020204030204" pitchFamily="34" charset="0"/>
                <a:ea typeface="Times New Roman" panose="02020603050405020304" pitchFamily="18" charset="0"/>
                <a:cs typeface="Latha"/>
              </a:endParaRPr>
            </a:p>
          </p:txBody>
        </p:sp>
        <p:cxnSp>
          <p:nvCxnSpPr>
            <p:cNvPr id="48" name="Line 10"/>
            <p:cNvCxnSpPr>
              <a:cxnSpLocks noChangeShapeType="1"/>
            </p:cNvCxnSpPr>
            <p:nvPr/>
          </p:nvCxnSpPr>
          <p:spPr bwMode="auto">
            <a:xfrm flipH="1">
              <a:off x="3144520" y="1230685"/>
              <a:ext cx="39624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49" name="Rectangle 48"/>
            <p:cNvSpPr>
              <a:spLocks noChangeArrowheads="1"/>
            </p:cNvSpPr>
            <p:nvPr/>
          </p:nvSpPr>
          <p:spPr bwMode="auto">
            <a:xfrm>
              <a:off x="3521709" y="2163500"/>
              <a:ext cx="1495426" cy="49911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2000" b="1">
                  <a:effectLst/>
                  <a:latin typeface="Times New Roman" panose="02020603050405020304" pitchFamily="18" charset="0"/>
                  <a:ea typeface="Times New Roman" panose="02020603050405020304" pitchFamily="18" charset="0"/>
                  <a:cs typeface="Latha"/>
                </a:rPr>
                <a:t>ANDROID</a:t>
              </a:r>
              <a:endParaRPr lang="en-IN">
                <a:effectLst/>
                <a:latin typeface="Calibri" panose="020F0502020204030204" pitchFamily="34" charset="0"/>
                <a:ea typeface="Times New Roman" panose="02020603050405020304" pitchFamily="18" charset="0"/>
                <a:cs typeface="Latha"/>
              </a:endParaRPr>
            </a:p>
          </p:txBody>
        </p:sp>
        <p:cxnSp>
          <p:nvCxnSpPr>
            <p:cNvPr id="50" name="Line 11"/>
            <p:cNvCxnSpPr>
              <a:cxnSpLocks noChangeShapeType="1"/>
            </p:cNvCxnSpPr>
            <p:nvPr/>
          </p:nvCxnSpPr>
          <p:spPr bwMode="auto">
            <a:xfrm>
              <a:off x="4274185" y="3948485"/>
              <a:ext cx="4763" cy="3689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1" name="Rectangle 50"/>
            <p:cNvSpPr>
              <a:spLocks noChangeArrowheads="1"/>
            </p:cNvSpPr>
            <p:nvPr/>
          </p:nvSpPr>
          <p:spPr bwMode="auto">
            <a:xfrm>
              <a:off x="3552824" y="3629715"/>
              <a:ext cx="1454785"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2000" b="1">
                  <a:effectLst/>
                  <a:latin typeface="Times New Roman" panose="02020603050405020304" pitchFamily="18" charset="0"/>
                  <a:ea typeface="Times New Roman" panose="02020603050405020304" pitchFamily="18" charset="0"/>
                  <a:cs typeface="Latha"/>
                </a:rPr>
                <a:t>MOTOR DRIVER</a:t>
              </a:r>
              <a:endParaRPr lang="en-IN">
                <a:effectLst/>
                <a:latin typeface="Calibri" panose="020F0502020204030204" pitchFamily="34" charset="0"/>
                <a:ea typeface="Times New Roman" panose="02020603050405020304" pitchFamily="18" charset="0"/>
                <a:cs typeface="Latha"/>
              </a:endParaRPr>
            </a:p>
          </p:txBody>
        </p:sp>
        <p:cxnSp>
          <p:nvCxnSpPr>
            <p:cNvPr id="52" name="Line 10"/>
            <p:cNvCxnSpPr>
              <a:cxnSpLocks noChangeShapeType="1"/>
            </p:cNvCxnSpPr>
            <p:nvPr/>
          </p:nvCxnSpPr>
          <p:spPr bwMode="auto">
            <a:xfrm flipH="1">
              <a:off x="3136900" y="1754560"/>
              <a:ext cx="39624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53" name="Rectangle 52"/>
            <p:cNvSpPr>
              <a:spLocks noChangeArrowheads="1"/>
            </p:cNvSpPr>
            <p:nvPr/>
          </p:nvSpPr>
          <p:spPr bwMode="auto">
            <a:xfrm>
              <a:off x="3552824" y="1581840"/>
              <a:ext cx="1454785"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0"/>
                </a:spcAft>
              </a:pPr>
              <a:r>
                <a:rPr lang="en-US" sz="2000" b="1">
                  <a:effectLst/>
                  <a:latin typeface="Times New Roman" panose="02020603050405020304" pitchFamily="18" charset="0"/>
                  <a:ea typeface="Times New Roman" panose="02020603050405020304" pitchFamily="18" charset="0"/>
                  <a:cs typeface="Latha"/>
                </a:rPr>
                <a:t>IOT</a:t>
              </a:r>
              <a:endParaRPr lang="en-IN">
                <a:effectLst/>
                <a:latin typeface="Calibri" panose="020F0502020204030204" pitchFamily="34" charset="0"/>
                <a:ea typeface="Times New Roman" panose="02020603050405020304" pitchFamily="18" charset="0"/>
                <a:cs typeface="Latha"/>
              </a:endParaRPr>
            </a:p>
          </p:txBody>
        </p:sp>
        <p:sp>
          <p:nvSpPr>
            <p:cNvPr id="54" name="Rectangle 53"/>
            <p:cNvSpPr>
              <a:spLocks noChangeArrowheads="1"/>
            </p:cNvSpPr>
            <p:nvPr/>
          </p:nvSpPr>
          <p:spPr bwMode="auto">
            <a:xfrm>
              <a:off x="3562349" y="4258365"/>
              <a:ext cx="1864361" cy="345440"/>
            </a:xfrm>
            <a:prstGeom prst="rect">
              <a:avLst/>
            </a:prstGeom>
            <a:solidFill>
              <a:schemeClr val="lt1">
                <a:lumMod val="100000"/>
                <a:lumOff val="0"/>
              </a:schemeClr>
            </a:solidFill>
            <a:ln w="31750">
              <a:solidFill>
                <a:schemeClr val="dk1">
                  <a:lumMod val="100000"/>
                  <a:lumOff val="0"/>
                </a:schemeClr>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nSpc>
                  <a:spcPct val="115000"/>
                </a:lnSpc>
                <a:spcAft>
                  <a:spcPts val="0"/>
                </a:spcAft>
              </a:pPr>
              <a:r>
                <a:rPr lang="en-US" sz="2000" b="1">
                  <a:effectLst/>
                  <a:latin typeface="Times New Roman" panose="02020603050405020304" pitchFamily="18" charset="0"/>
                  <a:ea typeface="Times New Roman" panose="02020603050405020304" pitchFamily="18" charset="0"/>
                  <a:cs typeface="Latha"/>
                </a:rPr>
                <a:t>PUMP MOTOR(2)</a:t>
              </a:r>
              <a:endParaRPr lang="en-IN">
                <a:effectLst/>
                <a:latin typeface="Calibri" panose="020F0502020204030204" pitchFamily="34" charset="0"/>
                <a:ea typeface="Times New Roman" panose="02020603050405020304" pitchFamily="18" charset="0"/>
                <a:cs typeface="Latha"/>
              </a:endParaRPr>
            </a:p>
          </p:txBody>
        </p:sp>
        <p:cxnSp>
          <p:nvCxnSpPr>
            <p:cNvPr id="55" name="Line 11"/>
            <p:cNvCxnSpPr>
              <a:cxnSpLocks noChangeShapeType="1"/>
            </p:cNvCxnSpPr>
            <p:nvPr/>
          </p:nvCxnSpPr>
          <p:spPr bwMode="auto">
            <a:xfrm>
              <a:off x="4235864" y="1875680"/>
              <a:ext cx="0" cy="30607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08557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a:extLst>
            <a:ext uri="{FF2B5EF4-FFF2-40B4-BE49-F238E27FC236}">
              <a16:creationId xmlns:a16="http://schemas.microsoft.com/office/drawing/2014/main" id="{C47B4A22-9391-100C-A601-20ECC803C848}"/>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137E7E72-DE52-1596-B126-45F962A8E42A}"/>
              </a:ext>
            </a:extLst>
          </p:cNvPr>
          <p:cNvSpPr txBox="1"/>
          <p:nvPr/>
        </p:nvSpPr>
        <p:spPr>
          <a:xfrm>
            <a:off x="228600" y="459581"/>
            <a:ext cx="12823211" cy="1102519"/>
          </a:xfrm>
          <a:prstGeom prst="rect">
            <a:avLst/>
          </a:prstGeom>
        </p:spPr>
        <p:txBody>
          <a:bodyPr lIns="0" tIns="0" rIns="0" bIns="0" rtlCol="0" anchor="t">
            <a:spAutoFit/>
          </a:bodyPr>
          <a:lstStyle/>
          <a:p>
            <a:pPr>
              <a:lnSpc>
                <a:spcPts val="8640"/>
              </a:lnSpc>
            </a:pPr>
            <a:r>
              <a:rPr lang="en-US" sz="7200" dirty="0">
                <a:solidFill>
                  <a:srgbClr val="4EC8CA"/>
                </a:solidFill>
                <a:latin typeface="HK Grotesk Semi-Bold"/>
              </a:rPr>
              <a:t>Hardware Requirement:</a:t>
            </a:r>
          </a:p>
        </p:txBody>
      </p:sp>
      <p:sp>
        <p:nvSpPr>
          <p:cNvPr id="20" name="TextBox 4">
            <a:extLst>
              <a:ext uri="{FF2B5EF4-FFF2-40B4-BE49-F238E27FC236}">
                <a16:creationId xmlns:a16="http://schemas.microsoft.com/office/drawing/2014/main" id="{64F4D1F3-A10E-7965-FB42-08CA8EF45A90}"/>
              </a:ext>
            </a:extLst>
          </p:cNvPr>
          <p:cNvSpPr txBox="1"/>
          <p:nvPr/>
        </p:nvSpPr>
        <p:spPr>
          <a:xfrm>
            <a:off x="1524000" y="1943100"/>
            <a:ext cx="15944850" cy="4898457"/>
          </a:xfrm>
          <a:prstGeom prst="rect">
            <a:avLst/>
          </a:prstGeom>
        </p:spPr>
        <p:txBody>
          <a:bodyPr wrap="square" lIns="0" tIns="0" rIns="0" bIns="0" rtlCol="0" anchor="t">
            <a:spAutoFit/>
          </a:bodyPr>
          <a:lstStyle/>
          <a:p>
            <a:pPr marL="342900" lvl="0" indent="-342900" algn="just">
              <a:lnSpc>
                <a:spcPct val="115000"/>
              </a:lnSpc>
              <a:buFont typeface="+mj-lt"/>
              <a:buAutoNum type="arabicPeriod"/>
            </a:pPr>
            <a:r>
              <a:rPr lang="en-US"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	ARDIUNO UNO </a:t>
            </a:r>
          </a:p>
          <a:p>
            <a:pPr marL="342900" lvl="0" indent="-342900" algn="just">
              <a:lnSpc>
                <a:spcPct val="115000"/>
              </a:lnSpc>
              <a:buFont typeface="+mj-lt"/>
              <a:buAutoNum type="arabicPeriod"/>
            </a:pPr>
            <a:r>
              <a:rPr lang="en-US"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	WATER FLOW SENSOR </a:t>
            </a:r>
          </a:p>
          <a:p>
            <a:pPr marL="342900" lvl="0" indent="-342900" algn="just">
              <a:lnSpc>
                <a:spcPct val="115000"/>
              </a:lnSpc>
              <a:buFont typeface="+mj-lt"/>
              <a:buAutoNum type="arabicPeriod"/>
            </a:pPr>
            <a:r>
              <a:rPr lang="en-US"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	IOT</a:t>
            </a:r>
          </a:p>
          <a:p>
            <a:pPr marL="342900" lvl="0" indent="-342900" algn="just">
              <a:lnSpc>
                <a:spcPct val="115000"/>
              </a:lnSpc>
              <a:buFont typeface="+mj-lt"/>
              <a:buAutoNum type="arabicPeriod"/>
            </a:pPr>
            <a:r>
              <a:rPr lang="en-US"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4.	MOTOR DRIVER</a:t>
            </a:r>
          </a:p>
          <a:p>
            <a:pPr marL="342900" lvl="0" indent="-342900" algn="just">
              <a:lnSpc>
                <a:spcPct val="115000"/>
              </a:lnSpc>
              <a:buFont typeface="+mj-lt"/>
              <a:buAutoNum type="arabicPeriod"/>
            </a:pPr>
            <a:r>
              <a:rPr lang="en-US"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5.	PUMP MOTOR</a:t>
            </a:r>
          </a:p>
          <a:p>
            <a:pPr marL="342900" lvl="0" indent="-342900" algn="just">
              <a:lnSpc>
                <a:spcPct val="115000"/>
              </a:lnSpc>
              <a:buFont typeface="+mj-lt"/>
              <a:buAutoNum type="arabicPeriod"/>
            </a:pPr>
            <a:r>
              <a:rPr lang="en-US"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6.	POWE SUPPLY</a:t>
            </a:r>
          </a:p>
          <a:p>
            <a:pPr marL="342900" lvl="0" indent="-342900" algn="just">
              <a:lnSpc>
                <a:spcPct val="115000"/>
              </a:lnSpc>
              <a:buFont typeface="+mj-lt"/>
              <a:buAutoNum type="arabicPeriod"/>
            </a:pPr>
            <a:r>
              <a:rPr lang="en-US" sz="4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7.	SOLINOID VALVE</a:t>
            </a:r>
          </a:p>
        </p:txBody>
      </p:sp>
    </p:spTree>
    <p:extLst>
      <p:ext uri="{BB962C8B-B14F-4D97-AF65-F5344CB8AC3E}">
        <p14:creationId xmlns:p14="http://schemas.microsoft.com/office/powerpoint/2010/main" val="246318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a:extLst>
            <a:ext uri="{FF2B5EF4-FFF2-40B4-BE49-F238E27FC236}">
              <a16:creationId xmlns:a16="http://schemas.microsoft.com/office/drawing/2014/main" id="{86E08101-34FF-CBC3-0E83-E632E85EDF09}"/>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FFBB9584-2E87-2AEC-A7DF-4C14B9336A08}"/>
              </a:ext>
            </a:extLst>
          </p:cNvPr>
          <p:cNvSpPr txBox="1"/>
          <p:nvPr/>
        </p:nvSpPr>
        <p:spPr>
          <a:xfrm>
            <a:off x="228600" y="459581"/>
            <a:ext cx="12823211" cy="1102519"/>
          </a:xfrm>
          <a:prstGeom prst="rect">
            <a:avLst/>
          </a:prstGeom>
        </p:spPr>
        <p:txBody>
          <a:bodyPr lIns="0" tIns="0" rIns="0" bIns="0" rtlCol="0" anchor="t">
            <a:spAutoFit/>
          </a:bodyPr>
          <a:lstStyle/>
          <a:p>
            <a:pPr>
              <a:lnSpc>
                <a:spcPts val="8640"/>
              </a:lnSpc>
            </a:pPr>
            <a:r>
              <a:rPr lang="en-US" sz="7200" dirty="0">
                <a:solidFill>
                  <a:srgbClr val="4EC8CA"/>
                </a:solidFill>
                <a:latin typeface="HK Grotesk Semi-Bold"/>
              </a:rPr>
              <a:t>Software Requirement:</a:t>
            </a:r>
          </a:p>
        </p:txBody>
      </p:sp>
      <p:sp>
        <p:nvSpPr>
          <p:cNvPr id="20" name="TextBox 4">
            <a:extLst>
              <a:ext uri="{FF2B5EF4-FFF2-40B4-BE49-F238E27FC236}">
                <a16:creationId xmlns:a16="http://schemas.microsoft.com/office/drawing/2014/main" id="{66FDDD7A-9946-B047-E389-7D81D155A8ED}"/>
              </a:ext>
            </a:extLst>
          </p:cNvPr>
          <p:cNvSpPr txBox="1"/>
          <p:nvPr/>
        </p:nvSpPr>
        <p:spPr>
          <a:xfrm>
            <a:off x="1276350" y="1482661"/>
            <a:ext cx="15944850" cy="959622"/>
          </a:xfrm>
          <a:prstGeom prst="rect">
            <a:avLst/>
          </a:prstGeom>
        </p:spPr>
        <p:txBody>
          <a:bodyPr wrap="square" lIns="0" tIns="0" rIns="0" bIns="0" rtlCol="0" anchor="t">
            <a:spAutoFit/>
          </a:bodyPr>
          <a:lstStyle/>
          <a:p>
            <a:pPr marL="342900" lvl="0" indent="-342900" algn="just">
              <a:lnSpc>
                <a:spcPct val="115000"/>
              </a:lnSpc>
              <a:buFont typeface="Wingdings" panose="05000000000000000000" pitchFamily="2" charset="2"/>
              <a:buChar char=""/>
            </a:pPr>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ARIDIUNO IDE</a:t>
            </a:r>
            <a:endParaRPr lang="en-IN" sz="2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IOT WEB APPLICATION </a:t>
            </a:r>
            <a:endParaRPr lang="en-IN" sz="2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TextBox 6">
            <a:extLst>
              <a:ext uri="{FF2B5EF4-FFF2-40B4-BE49-F238E27FC236}">
                <a16:creationId xmlns:a16="http://schemas.microsoft.com/office/drawing/2014/main" id="{53073C7A-1BAE-897C-7FBA-847C6529177B}"/>
              </a:ext>
            </a:extLst>
          </p:cNvPr>
          <p:cNvSpPr txBox="1"/>
          <p:nvPr/>
        </p:nvSpPr>
        <p:spPr>
          <a:xfrm>
            <a:off x="533400" y="2857500"/>
            <a:ext cx="12823211" cy="1102519"/>
          </a:xfrm>
          <a:prstGeom prst="rect">
            <a:avLst/>
          </a:prstGeom>
        </p:spPr>
        <p:txBody>
          <a:bodyPr lIns="0" tIns="0" rIns="0" bIns="0" rtlCol="0" anchor="t">
            <a:spAutoFit/>
          </a:bodyPr>
          <a:lstStyle/>
          <a:p>
            <a:pPr>
              <a:lnSpc>
                <a:spcPts val="8640"/>
              </a:lnSpc>
            </a:pPr>
            <a:r>
              <a:rPr lang="en-US" sz="7200" dirty="0">
                <a:solidFill>
                  <a:srgbClr val="4EC8CA"/>
                </a:solidFill>
                <a:latin typeface="HK Grotesk Semi-Bold"/>
              </a:rPr>
              <a:t>Application:</a:t>
            </a:r>
          </a:p>
        </p:txBody>
      </p:sp>
      <p:sp>
        <p:nvSpPr>
          <p:cNvPr id="3" name="TextBox 4">
            <a:extLst>
              <a:ext uri="{FF2B5EF4-FFF2-40B4-BE49-F238E27FC236}">
                <a16:creationId xmlns:a16="http://schemas.microsoft.com/office/drawing/2014/main" id="{2B8BEB46-3BD3-D773-B48C-71E226E8CEDF}"/>
              </a:ext>
            </a:extLst>
          </p:cNvPr>
          <p:cNvSpPr txBox="1"/>
          <p:nvPr/>
        </p:nvSpPr>
        <p:spPr>
          <a:xfrm>
            <a:off x="533400" y="4327922"/>
            <a:ext cx="16459200" cy="5327612"/>
          </a:xfrm>
          <a:prstGeom prst="rect">
            <a:avLst/>
          </a:prstGeom>
        </p:spPr>
        <p:txBody>
          <a:bodyPr wrap="square" lIns="0" tIns="0" rIns="0" bIns="0" rtlCol="0" anchor="t">
            <a:spAutoFit/>
          </a:bodyPr>
          <a:lstStyle/>
          <a:p>
            <a:pPr marL="342900" lvl="0" indent="-342900" algn="just">
              <a:lnSpc>
                <a:spcPct val="115000"/>
              </a:lnSpc>
              <a:spcAft>
                <a:spcPts val="600"/>
              </a:spcAft>
              <a:buFont typeface="Symbol" panose="05050102010706020507" pitchFamily="18" charset="2"/>
              <a:buChar char=""/>
            </a:pPr>
            <a:r>
              <a:rPr lang="en-US" sz="36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Residential Water Management – Helps homeowners detect and prevent water leakage in pipelines, reducing water wastage and lowering utility bills.</a:t>
            </a:r>
          </a:p>
          <a:p>
            <a:pPr marL="342900" lvl="0" indent="-342900" algn="just">
              <a:lnSpc>
                <a:spcPct val="115000"/>
              </a:lnSpc>
              <a:spcAft>
                <a:spcPts val="600"/>
              </a:spcAft>
              <a:buFont typeface="Symbol" panose="05050102010706020507" pitchFamily="18" charset="2"/>
              <a:buChar char=""/>
            </a:pPr>
            <a:r>
              <a:rPr lang="en-US" sz="36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Industrial and Commercial Use – Ensures efficient water distribution in factories, hotels, and office buildings by detecting leaks early and preventing damage to infrastructure.</a:t>
            </a:r>
          </a:p>
          <a:p>
            <a:pPr marL="342900" lvl="0" indent="-342900" algn="just">
              <a:lnSpc>
                <a:spcPct val="115000"/>
              </a:lnSpc>
              <a:spcAft>
                <a:spcPts val="600"/>
              </a:spcAft>
              <a:buFont typeface="Symbol" panose="05050102010706020507" pitchFamily="18" charset="2"/>
              <a:buChar char=""/>
            </a:pPr>
            <a:r>
              <a:rPr lang="en-US" sz="36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Agricultural Irrigation Systems – Monitors water flow in irrigation pipelines, preventing water loss due to leaks and ensuring optimal water usage for crops.</a:t>
            </a:r>
          </a:p>
          <a:p>
            <a:pPr marL="342900" lvl="0" indent="-342900" algn="just">
              <a:lnSpc>
                <a:spcPct val="115000"/>
              </a:lnSpc>
              <a:spcAft>
                <a:spcPts val="600"/>
              </a:spcAft>
              <a:buFont typeface="Symbol" panose="05050102010706020507" pitchFamily="18" charset="2"/>
              <a:buChar char=""/>
            </a:pPr>
            <a:endParaRPr lang="en-US" sz="36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036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1222</Words>
  <Application>Microsoft Office PowerPoint</Application>
  <PresentationFormat>Custom</PresentationFormat>
  <Paragraphs>52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Symbol</vt:lpstr>
      <vt:lpstr>Arial</vt:lpstr>
      <vt:lpstr>Wingdings</vt:lpstr>
      <vt:lpstr>Times New Roman</vt:lpstr>
      <vt:lpstr>Latha</vt:lpstr>
      <vt:lpstr>HK Grotesk Semi-Bold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Teal Dark Simple Digital  Lifestyle Pitch Deck Presentation</dc:title>
  <cp:lastModifiedBy>SPIRO FOLLOWUP 2</cp:lastModifiedBy>
  <cp:revision>191</cp:revision>
  <dcterms:created xsi:type="dcterms:W3CDTF">2006-08-16T00:00:00Z</dcterms:created>
  <dcterms:modified xsi:type="dcterms:W3CDTF">2025-03-21T15:44:33Z</dcterms:modified>
  <dc:identifier>DAF8xQG5Y1Q</dc:identifier>
</cp:coreProperties>
</file>