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7"/>
  </p:notesMasterIdLst>
  <p:sldIdLst>
    <p:sldId id="256" r:id="rId2"/>
    <p:sldId id="257" r:id="rId3"/>
    <p:sldId id="258" r:id="rId4"/>
    <p:sldId id="282" r:id="rId5"/>
    <p:sldId id="283" r:id="rId6"/>
    <p:sldId id="259" r:id="rId7"/>
    <p:sldId id="260" r:id="rId8"/>
    <p:sldId id="261" r:id="rId9"/>
    <p:sldId id="262" r:id="rId10"/>
    <p:sldId id="263" r:id="rId11"/>
    <p:sldId id="280" r:id="rId12"/>
    <p:sldId id="289" r:id="rId13"/>
    <p:sldId id="284" r:id="rId14"/>
    <p:sldId id="285" r:id="rId15"/>
    <p:sldId id="286" r:id="rId16"/>
    <p:sldId id="291" r:id="rId17"/>
    <p:sldId id="281" r:id="rId18"/>
    <p:sldId id="276" r:id="rId19"/>
    <p:sldId id="278" r:id="rId20"/>
    <p:sldId id="277" r:id="rId21"/>
    <p:sldId id="272" r:id="rId22"/>
    <p:sldId id="274" r:id="rId23"/>
    <p:sldId id="273" r:id="rId24"/>
    <p:sldId id="290"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D7C42-82DC-430F-A733-2954844715B3}"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AF0A2-D444-4840-B162-594E896C830A}" type="slidenum">
              <a:rPr lang="en-IN" smtClean="0"/>
              <a:t>‹#›</a:t>
            </a:fld>
            <a:endParaRPr lang="en-IN"/>
          </a:p>
        </p:txBody>
      </p:sp>
    </p:spTree>
    <p:extLst>
      <p:ext uri="{BB962C8B-B14F-4D97-AF65-F5344CB8AC3E}">
        <p14:creationId xmlns:p14="http://schemas.microsoft.com/office/powerpoint/2010/main" val="3559584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2AF0A2-D444-4840-B162-594E896C830A}" type="slidenum">
              <a:rPr lang="en-IN" smtClean="0"/>
              <a:t>19</a:t>
            </a:fld>
            <a:endParaRPr lang="en-IN"/>
          </a:p>
        </p:txBody>
      </p:sp>
    </p:spTree>
    <p:extLst>
      <p:ext uri="{BB962C8B-B14F-4D97-AF65-F5344CB8AC3E}">
        <p14:creationId xmlns:p14="http://schemas.microsoft.com/office/powerpoint/2010/main" val="163871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214850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271342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99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2757004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173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408090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1715123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155513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168337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258364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73A61-64E2-48D6-A3FC-7BDEBD30ADED}"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16822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73A61-64E2-48D6-A3FC-7BDEBD30ADED}"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236731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73A61-64E2-48D6-A3FC-7BDEBD30ADED}"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238935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73A61-64E2-48D6-A3FC-7BDEBD30ADED}"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297824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373A61-64E2-48D6-A3FC-7BDEBD30ADED}"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8D7E5-EA97-4D16-9102-4FBF737EE7A2}" type="slidenum">
              <a:rPr lang="en-US" smtClean="0"/>
              <a:t>‹#›</a:t>
            </a:fld>
            <a:endParaRPr lang="en-US"/>
          </a:p>
        </p:txBody>
      </p:sp>
    </p:spTree>
    <p:extLst>
      <p:ext uri="{BB962C8B-B14F-4D97-AF65-F5344CB8AC3E}">
        <p14:creationId xmlns:p14="http://schemas.microsoft.com/office/powerpoint/2010/main" val="65506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8D7E5-EA97-4D16-9102-4FBF737EE7A2}" type="slidenum">
              <a:rPr lang="en-US" smtClean="0"/>
              <a:t>‹#›</a:t>
            </a:fld>
            <a:endParaRPr lang="en-US"/>
          </a:p>
        </p:txBody>
      </p:sp>
      <p:sp>
        <p:nvSpPr>
          <p:cNvPr id="5" name="Date Placeholder 4"/>
          <p:cNvSpPr>
            <a:spLocks noGrp="1"/>
          </p:cNvSpPr>
          <p:nvPr>
            <p:ph type="dt" sz="half" idx="10"/>
          </p:nvPr>
        </p:nvSpPr>
        <p:spPr/>
        <p:txBody>
          <a:bodyPr/>
          <a:lstStyle/>
          <a:p>
            <a:fld id="{C4373A61-64E2-48D6-A3FC-7BDEBD30ADED}" type="datetimeFigureOut">
              <a:rPr lang="en-US" smtClean="0"/>
              <a:t>4/21/2025</a:t>
            </a:fld>
            <a:endParaRPr lang="en-US"/>
          </a:p>
        </p:txBody>
      </p:sp>
    </p:spTree>
    <p:extLst>
      <p:ext uri="{BB962C8B-B14F-4D97-AF65-F5344CB8AC3E}">
        <p14:creationId xmlns:p14="http://schemas.microsoft.com/office/powerpoint/2010/main" val="125345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373A61-64E2-48D6-A3FC-7BDEBD30ADED}" type="datetimeFigureOut">
              <a:rPr lang="en-US" smtClean="0"/>
              <a:t>4/21/2025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B8D7E5-EA97-4D16-9102-4FBF737EE7A2}" type="slidenum">
              <a:rPr lang="en-US" smtClean="0"/>
              <a:t>‹#›</a:t>
            </a:fld>
            <a:endParaRPr lang="en-US"/>
          </a:p>
        </p:txBody>
      </p:sp>
    </p:spTree>
    <p:extLst>
      <p:ext uri="{BB962C8B-B14F-4D97-AF65-F5344CB8AC3E}">
        <p14:creationId xmlns:p14="http://schemas.microsoft.com/office/powerpoint/2010/main" val="96328460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653" y="2313432"/>
            <a:ext cx="8825658" cy="3300984"/>
          </a:xfrm>
        </p:spPr>
        <p:txBody>
          <a:bodyPr/>
          <a:lstStyle/>
          <a:p>
            <a:r>
              <a:rPr lang="en-US" sz="2800" b="1" kern="100" dirty="0">
                <a:latin typeface="Times New Roman" panose="02020603050405020304" pitchFamily="18" charset="0"/>
                <a:ea typeface="NSimSun" panose="02010609030101010101" pitchFamily="49" charset="-122"/>
                <a:cs typeface="Lucida Sans" panose="020B0602030504020204" pitchFamily="34" charset="0"/>
              </a:rPr>
              <a:t>AUTOMATED WATER LEAKAGE DETECTION AND CONTROL SYSTEM WITH IOT INTEGRATION</a:t>
            </a:r>
            <a:br>
              <a:rPr lang="en-US" sz="2800" b="1" kern="100" dirty="0">
                <a:latin typeface="Times New Roman" panose="02020603050405020304" pitchFamily="18" charset="0"/>
                <a:ea typeface="NSimSun" panose="02010609030101010101" pitchFamily="49" charset="-122"/>
                <a:cs typeface="Lucida Sans" panose="020B0602030504020204" pitchFamily="34" charset="0"/>
              </a:rPr>
            </a:br>
            <a:br>
              <a:rPr lang="en-US" sz="2800" b="1" kern="100" dirty="0">
                <a:latin typeface="Times New Roman" panose="02020603050405020304" pitchFamily="18" charset="0"/>
                <a:ea typeface="NSimSun" panose="02010609030101010101" pitchFamily="49" charset="-122"/>
                <a:cs typeface="Lucida Sans" panose="020B0602030504020204" pitchFamily="34" charset="0"/>
              </a:rPr>
            </a:br>
            <a:br>
              <a:rPr lang="en-US" sz="2800" b="1" kern="100" dirty="0">
                <a:latin typeface="Times New Roman" panose="02020603050405020304" pitchFamily="18" charset="0"/>
                <a:ea typeface="NSimSun" panose="02010609030101010101" pitchFamily="49" charset="-122"/>
                <a:cs typeface="Lucida Sans" panose="020B0602030504020204" pitchFamily="34" charset="0"/>
              </a:rPr>
            </a:br>
            <a:r>
              <a:rPr lang="en-US" sz="2800" b="1" kern="100" dirty="0">
                <a:latin typeface="Times New Roman" panose="02020603050405020304" pitchFamily="18" charset="0"/>
                <a:ea typeface="NSimSun" panose="02010609030101010101" pitchFamily="49" charset="-122"/>
                <a:cs typeface="Lucida Sans" panose="020B0602030504020204" pitchFamily="34" charset="0"/>
              </a:rPr>
              <a:t>done by</a:t>
            </a:r>
            <a:br>
              <a:rPr lang="en-US" sz="2800" b="1" kern="100" dirty="0">
                <a:latin typeface="Times New Roman" panose="02020603050405020304" pitchFamily="18" charset="0"/>
                <a:ea typeface="NSimSun" panose="02010609030101010101" pitchFamily="49" charset="-122"/>
                <a:cs typeface="Lucida Sans" panose="020B0602030504020204" pitchFamily="34" charset="0"/>
              </a:rPr>
            </a:br>
            <a:r>
              <a:rPr lang="en-US" sz="2800" b="1" kern="100" dirty="0">
                <a:latin typeface="Times New Roman" panose="02020603050405020304" pitchFamily="18" charset="0"/>
                <a:ea typeface="NSimSun" panose="02010609030101010101" pitchFamily="49" charset="-122"/>
                <a:cs typeface="Lucida Sans" panose="020B0602030504020204" pitchFamily="34" charset="0"/>
              </a:rPr>
              <a:t>Koushik vishal(RA2211026010384)</a:t>
            </a:r>
            <a:br>
              <a:rPr lang="en-US" sz="2800" b="1" kern="100" dirty="0">
                <a:latin typeface="Times New Roman" panose="02020603050405020304" pitchFamily="18" charset="0"/>
                <a:ea typeface="NSimSun" panose="02010609030101010101" pitchFamily="49" charset="-122"/>
                <a:cs typeface="Lucida Sans" panose="020B0602030504020204" pitchFamily="34" charset="0"/>
              </a:rPr>
            </a:br>
            <a:r>
              <a:rPr lang="en-US" sz="2800" b="1" kern="100" dirty="0">
                <a:latin typeface="Times New Roman" panose="02020603050405020304" pitchFamily="18" charset="0"/>
                <a:ea typeface="NSimSun" panose="02010609030101010101" pitchFamily="49" charset="-122"/>
                <a:cs typeface="Lucida Sans" panose="020B0602030504020204" pitchFamily="34" charset="0"/>
              </a:rPr>
              <a:t>Kishore </a:t>
            </a:r>
            <a:r>
              <a:rPr lang="en-US" sz="2800" b="1" kern="100" dirty="0" err="1">
                <a:latin typeface="Times New Roman" panose="02020603050405020304" pitchFamily="18" charset="0"/>
                <a:ea typeface="NSimSun" panose="02010609030101010101" pitchFamily="49" charset="-122"/>
                <a:cs typeface="Lucida Sans" panose="020B0602030504020204" pitchFamily="34" charset="0"/>
              </a:rPr>
              <a:t>Khannan</a:t>
            </a:r>
            <a:r>
              <a:rPr lang="en-US" sz="2800" b="1" kern="100" dirty="0">
                <a:latin typeface="Times New Roman" panose="02020603050405020304" pitchFamily="18" charset="0"/>
                <a:ea typeface="NSimSun" panose="02010609030101010101" pitchFamily="49" charset="-122"/>
                <a:cs typeface="Lucida Sans" panose="020B0602030504020204" pitchFamily="34" charset="0"/>
              </a:rPr>
              <a:t>(RA2211026010409)</a:t>
            </a:r>
            <a:br>
              <a:rPr lang="en-US" sz="2800" b="1" kern="100" dirty="0">
                <a:latin typeface="Times New Roman" panose="02020603050405020304" pitchFamily="18" charset="0"/>
                <a:ea typeface="NSimSun" panose="02010609030101010101" pitchFamily="49" charset="-122"/>
                <a:cs typeface="Lucida Sans" panose="020B0602030504020204" pitchFamily="34" charset="0"/>
              </a:rPr>
            </a:br>
            <a:r>
              <a:rPr lang="en-US" sz="2800" b="1" kern="100" dirty="0">
                <a:latin typeface="Times New Roman" panose="02020603050405020304" pitchFamily="18" charset="0"/>
                <a:ea typeface="NSimSun" panose="02010609030101010101" pitchFamily="49" charset="-122"/>
                <a:cs typeface="Lucida Sans" panose="020B0602030504020204" pitchFamily="34" charset="0"/>
              </a:rPr>
              <a:t>Monesh </a:t>
            </a:r>
            <a:r>
              <a:rPr lang="en-US" sz="2800" b="1" kern="100" dirty="0" err="1">
                <a:latin typeface="Times New Roman" panose="02020603050405020304" pitchFamily="18" charset="0"/>
                <a:ea typeface="NSimSun" panose="02010609030101010101" pitchFamily="49" charset="-122"/>
                <a:cs typeface="Lucida Sans" panose="020B0602030504020204" pitchFamily="34" charset="0"/>
              </a:rPr>
              <a:t>kumar</a:t>
            </a:r>
            <a:r>
              <a:rPr lang="en-US" sz="2800" b="1" kern="100" dirty="0">
                <a:latin typeface="Times New Roman" panose="02020603050405020304" pitchFamily="18" charset="0"/>
                <a:ea typeface="NSimSun" panose="02010609030101010101" pitchFamily="49" charset="-122"/>
                <a:cs typeface="Lucida Sans" panose="020B0602030504020204" pitchFamily="34" charset="0"/>
              </a:rPr>
              <a:t>(RA2211026010415)</a:t>
            </a:r>
            <a:br>
              <a:rPr lang="en-US" sz="2800" b="1" kern="100" dirty="0">
                <a:latin typeface="Times New Roman" panose="02020603050405020304" pitchFamily="18" charset="0"/>
                <a:ea typeface="NSimSun" panose="02010609030101010101" pitchFamily="49" charset="-122"/>
                <a:cs typeface="Lucida Sans" panose="020B0602030504020204" pitchFamily="34" charset="0"/>
              </a:rPr>
            </a:br>
            <a:r>
              <a:rPr lang="en-US" sz="2800" b="1" kern="100" dirty="0">
                <a:latin typeface="Times New Roman" panose="02020603050405020304" pitchFamily="18" charset="0"/>
                <a:ea typeface="NSimSun" panose="02010609030101010101" pitchFamily="49" charset="-122"/>
                <a:cs typeface="Lucida Sans" panose="020B0602030504020204" pitchFamily="34" charset="0"/>
              </a:rPr>
              <a:t>Divakar(RA2211026010417)</a:t>
            </a:r>
            <a:endParaRPr lang="en-IN" sz="2800" kern="100" dirty="0">
              <a:effectLst/>
              <a:latin typeface="Liberation Serif"/>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98063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457200"/>
            <a:ext cx="10721340" cy="5760720"/>
          </a:xfrm>
        </p:spPr>
        <p:txBody>
          <a:bodyPr>
            <a:noAutofit/>
          </a:bodyPr>
          <a:lstStyle/>
          <a:p>
            <a:pPr marL="57150" algn="just">
              <a:buNone/>
            </a:pPr>
            <a:r>
              <a:rPr lang="en-US" sz="1800" b="1" dirty="0">
                <a:solidFill>
                  <a:srgbClr val="000000"/>
                </a:solidFill>
                <a:effectLst/>
                <a:latin typeface="Times New Roman" panose="02020603050405020304" pitchFamily="18" charset="0"/>
                <a:ea typeface="Calibri" panose="020F0502020204030204" pitchFamily="34" charset="0"/>
              </a:rPr>
              <a:t>Title 5</a:t>
            </a:r>
            <a:r>
              <a:rPr lang="en-US" sz="1800" dirty="0">
                <a:solidFill>
                  <a:srgbClr val="000000"/>
                </a:solidFill>
                <a:effectLst/>
                <a:latin typeface="Times New Roman" panose="02020603050405020304" pitchFamily="18" charset="0"/>
                <a:ea typeface="Calibri" panose="020F0502020204030204" pitchFamily="34" charset="0"/>
              </a:rPr>
              <a:t>: IOT Based Water Management System</a:t>
            </a:r>
            <a:endParaRPr lang="en-IN" sz="1800" dirty="0">
              <a:solidFill>
                <a:srgbClr val="000000"/>
              </a:solidFill>
              <a:effectLst/>
              <a:latin typeface="Times New Roman" panose="02020603050405020304" pitchFamily="18" charset="0"/>
              <a:ea typeface="Calibri" panose="020F0502020204030204" pitchFamily="34" charset="0"/>
            </a:endParaRPr>
          </a:p>
          <a:p>
            <a:pPr marL="57150" algn="just">
              <a:buNone/>
            </a:pPr>
            <a:r>
              <a:rPr lang="en-US" sz="1800" b="1" dirty="0">
                <a:solidFill>
                  <a:srgbClr val="000000"/>
                </a:solidFill>
                <a:effectLst/>
                <a:latin typeface="Times New Roman" panose="02020603050405020304" pitchFamily="18" charset="0"/>
                <a:ea typeface="Calibri" panose="020F0502020204030204" pitchFamily="34" charset="0"/>
              </a:rPr>
              <a:t>Author:</a:t>
            </a:r>
            <a:r>
              <a:rPr lang="en-US" sz="1800" dirty="0">
                <a:solidFill>
                  <a:srgbClr val="000000"/>
                </a:solidFill>
                <a:effectLst/>
                <a:latin typeface="Times New Roman" panose="02020603050405020304" pitchFamily="18" charset="0"/>
                <a:ea typeface="Calibri" panose="020F0502020204030204" pitchFamily="34" charset="0"/>
              </a:rPr>
              <a:t> Vaishnavi Jeurkar </a:t>
            </a:r>
            <a:endParaRPr lang="en-IN" sz="1800" dirty="0">
              <a:solidFill>
                <a:srgbClr val="000000"/>
              </a:solidFill>
              <a:effectLst/>
              <a:latin typeface="Times New Roman" panose="02020603050405020304" pitchFamily="18" charset="0"/>
              <a:ea typeface="Calibri" panose="020F0502020204030204" pitchFamily="34" charset="0"/>
            </a:endParaRPr>
          </a:p>
          <a:p>
            <a:pPr marL="57150" algn="just">
              <a:buNone/>
            </a:pPr>
            <a:r>
              <a:rPr lang="en-US" sz="1800" b="1" dirty="0">
                <a:solidFill>
                  <a:srgbClr val="000000"/>
                </a:solidFill>
                <a:effectLst/>
                <a:latin typeface="Times New Roman" panose="02020603050405020304" pitchFamily="18" charset="0"/>
                <a:ea typeface="Calibri" panose="020F0502020204030204" pitchFamily="34" charset="0"/>
              </a:rPr>
              <a:t>Year : </a:t>
            </a:r>
            <a:r>
              <a:rPr lang="en-US" sz="1800" dirty="0">
                <a:solidFill>
                  <a:srgbClr val="000000"/>
                </a:solidFill>
                <a:effectLst/>
                <a:latin typeface="Times New Roman" panose="02020603050405020304" pitchFamily="18" charset="0"/>
                <a:ea typeface="Calibri" panose="020F0502020204030204" pitchFamily="34" charset="0"/>
              </a:rPr>
              <a:t>2020</a:t>
            </a:r>
            <a:endParaRPr lang="en-IN" sz="1800" dirty="0">
              <a:solidFill>
                <a:srgbClr val="000000"/>
              </a:solidFill>
              <a:effectLst/>
              <a:latin typeface="Times New Roman" panose="02020603050405020304" pitchFamily="18" charset="0"/>
              <a:ea typeface="Calibri" panose="020F0502020204030204" pitchFamily="34" charset="0"/>
            </a:endParaRPr>
          </a:p>
          <a:p>
            <a:pPr marL="57150" algn="just">
              <a:buNone/>
            </a:pPr>
            <a:r>
              <a:rPr lang="en-US" sz="1800" b="1" dirty="0">
                <a:solidFill>
                  <a:srgbClr val="000000"/>
                </a:solidFill>
                <a:effectLst/>
                <a:latin typeface="Times New Roman" panose="02020603050405020304" pitchFamily="18" charset="0"/>
                <a:ea typeface="Calibri" panose="020F0502020204030204" pitchFamily="34" charset="0"/>
              </a:rPr>
              <a:t>Description:</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spcBef>
                <a:spcPts val="1200"/>
              </a:spcBef>
              <a:spcAft>
                <a:spcPts val="1000"/>
              </a:spcAft>
              <a:tabLst>
                <a:tab pos="227647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Industry utilizes water in different ways. Water being an important commodity is becoming scarce due to droughts and overuse. Industries are not aware of their water consumption and thus water management is complicated for them. This Water Management System is a solution for measuring important industrial water parameters like temperature, water level and water consumption. The system measures all the parameters in real time and can be remotely viewed/controlled over smart phones using Internet of Things (IOT). The system measures water level using a capacitive level sensor. This sensor is based on the principle of change in capacitance due to change in the area of the plates. It overcomes the drawbacks of conventional capacitive level sensor.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96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514876" y="164253"/>
            <a:ext cx="8825657" cy="68156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1"/>
                </a:solidFill>
              </a:rPr>
              <a:t>HARDWARE REQUIREMENTS:</a:t>
            </a:r>
            <a:endParaRPr lang="en-US" dirty="0">
              <a:solidFill>
                <a:schemeClr val="accent1"/>
              </a:solidFill>
            </a:endParaRPr>
          </a:p>
        </p:txBody>
      </p:sp>
      <p:sp>
        <p:nvSpPr>
          <p:cNvPr id="3" name="Rectangle 2"/>
          <p:cNvSpPr/>
          <p:nvPr/>
        </p:nvSpPr>
        <p:spPr>
          <a:xfrm>
            <a:off x="645994" y="1099530"/>
            <a:ext cx="6096000" cy="2835263"/>
          </a:xfrm>
          <a:prstGeom prst="rect">
            <a:avLst/>
          </a:prstGeom>
        </p:spPr>
        <p:txBody>
          <a:bodyPr>
            <a:spAutoFit/>
          </a:bodyPr>
          <a:lstStyle/>
          <a:p>
            <a:pPr lvl="0">
              <a:lnSpc>
                <a:spcPct val="115000"/>
              </a:lnSpc>
              <a:spcAft>
                <a:spcPts val="700"/>
              </a:spcAft>
              <a:tabLst>
                <a:tab pos="457200" algn="l"/>
              </a:tabLst>
            </a:pPr>
            <a:r>
              <a:rPr lang="en-US" b="1" kern="100" dirty="0">
                <a:latin typeface="Times New Roman" panose="02020603050405020304" pitchFamily="18" charset="0"/>
                <a:ea typeface="NSimSun" panose="02010609030101010101" pitchFamily="49" charset="-122"/>
                <a:cs typeface="Lucida Sans" panose="020B0602030504020204" pitchFamily="34" charset="0"/>
              </a:rPr>
              <a:t>1.	ARDIUNO UNO </a:t>
            </a:r>
          </a:p>
          <a:p>
            <a:pPr lvl="0">
              <a:lnSpc>
                <a:spcPct val="115000"/>
              </a:lnSpc>
              <a:spcAft>
                <a:spcPts val="700"/>
              </a:spcAft>
              <a:tabLst>
                <a:tab pos="457200" algn="l"/>
              </a:tabLst>
            </a:pPr>
            <a:r>
              <a:rPr lang="en-US" b="1" kern="100" dirty="0">
                <a:latin typeface="Times New Roman" panose="02020603050405020304" pitchFamily="18" charset="0"/>
                <a:ea typeface="NSimSun" panose="02010609030101010101" pitchFamily="49" charset="-122"/>
                <a:cs typeface="Lucida Sans" panose="020B0602030504020204" pitchFamily="34" charset="0"/>
              </a:rPr>
              <a:t>2.	WATER FLOW SENSOR </a:t>
            </a:r>
          </a:p>
          <a:p>
            <a:pPr lvl="0">
              <a:lnSpc>
                <a:spcPct val="115000"/>
              </a:lnSpc>
              <a:spcAft>
                <a:spcPts val="700"/>
              </a:spcAft>
              <a:tabLst>
                <a:tab pos="457200" algn="l"/>
              </a:tabLst>
            </a:pPr>
            <a:r>
              <a:rPr lang="en-US" b="1" kern="100" dirty="0">
                <a:latin typeface="Times New Roman" panose="02020603050405020304" pitchFamily="18" charset="0"/>
                <a:ea typeface="NSimSun" panose="02010609030101010101" pitchFamily="49" charset="-122"/>
                <a:cs typeface="Lucida Sans" panose="020B0602030504020204" pitchFamily="34" charset="0"/>
              </a:rPr>
              <a:t>3.	IOT</a:t>
            </a:r>
          </a:p>
          <a:p>
            <a:pPr lvl="0">
              <a:lnSpc>
                <a:spcPct val="115000"/>
              </a:lnSpc>
              <a:spcAft>
                <a:spcPts val="700"/>
              </a:spcAft>
              <a:tabLst>
                <a:tab pos="457200" algn="l"/>
              </a:tabLst>
            </a:pPr>
            <a:r>
              <a:rPr lang="en-US" b="1" kern="100" dirty="0">
                <a:latin typeface="Times New Roman" panose="02020603050405020304" pitchFamily="18" charset="0"/>
                <a:ea typeface="NSimSun" panose="02010609030101010101" pitchFamily="49" charset="-122"/>
                <a:cs typeface="Lucida Sans" panose="020B0602030504020204" pitchFamily="34" charset="0"/>
              </a:rPr>
              <a:t>4.	MOTOR DRIVER</a:t>
            </a:r>
          </a:p>
          <a:p>
            <a:pPr lvl="0">
              <a:lnSpc>
                <a:spcPct val="115000"/>
              </a:lnSpc>
              <a:spcAft>
                <a:spcPts val="700"/>
              </a:spcAft>
              <a:tabLst>
                <a:tab pos="457200" algn="l"/>
              </a:tabLst>
            </a:pPr>
            <a:r>
              <a:rPr lang="en-US" b="1" kern="100" dirty="0">
                <a:latin typeface="Times New Roman" panose="02020603050405020304" pitchFamily="18" charset="0"/>
                <a:ea typeface="NSimSun" panose="02010609030101010101" pitchFamily="49" charset="-122"/>
                <a:cs typeface="Lucida Sans" panose="020B0602030504020204" pitchFamily="34" charset="0"/>
              </a:rPr>
              <a:t>5.	PUMP MOTOR</a:t>
            </a:r>
          </a:p>
          <a:p>
            <a:pPr lvl="0">
              <a:lnSpc>
                <a:spcPct val="115000"/>
              </a:lnSpc>
              <a:spcAft>
                <a:spcPts val="700"/>
              </a:spcAft>
              <a:tabLst>
                <a:tab pos="457200" algn="l"/>
              </a:tabLst>
            </a:pPr>
            <a:r>
              <a:rPr lang="en-US" b="1" kern="100" dirty="0">
                <a:latin typeface="Times New Roman" panose="02020603050405020304" pitchFamily="18" charset="0"/>
                <a:ea typeface="NSimSun" panose="02010609030101010101" pitchFamily="49" charset="-122"/>
                <a:cs typeface="Lucida Sans" panose="020B0602030504020204" pitchFamily="34" charset="0"/>
              </a:rPr>
              <a:t>6.	POWE SUPPLY</a:t>
            </a:r>
          </a:p>
          <a:p>
            <a:pPr lvl="0">
              <a:lnSpc>
                <a:spcPct val="115000"/>
              </a:lnSpc>
              <a:spcAft>
                <a:spcPts val="700"/>
              </a:spcAft>
              <a:tabLst>
                <a:tab pos="457200" algn="l"/>
              </a:tabLst>
            </a:pPr>
            <a:r>
              <a:rPr lang="en-US" b="1" kern="100" dirty="0">
                <a:latin typeface="Times New Roman" panose="02020603050405020304" pitchFamily="18" charset="0"/>
                <a:ea typeface="NSimSun" panose="02010609030101010101" pitchFamily="49" charset="-122"/>
                <a:cs typeface="Lucida Sans" panose="020B0602030504020204" pitchFamily="34" charset="0"/>
              </a:rPr>
              <a:t>7.	SOLINOID VALVE</a:t>
            </a:r>
          </a:p>
        </p:txBody>
      </p:sp>
    </p:spTree>
    <p:extLst>
      <p:ext uri="{BB962C8B-B14F-4D97-AF65-F5344CB8AC3E}">
        <p14:creationId xmlns:p14="http://schemas.microsoft.com/office/powerpoint/2010/main" val="4334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209" y="541361"/>
            <a:ext cx="8596668" cy="1320800"/>
          </a:xfrm>
        </p:spPr>
        <p:txBody>
          <a:bodyPr/>
          <a:lstStyle/>
          <a:p>
            <a:r>
              <a:rPr lang="en-US" dirty="0"/>
              <a:t>BLOCK DIAGRAM:</a:t>
            </a:r>
            <a:br>
              <a:rPr lang="en-US" dirty="0"/>
            </a:br>
            <a:endParaRPr lang="en-IN" dirty="0"/>
          </a:p>
        </p:txBody>
      </p:sp>
      <p:grpSp>
        <p:nvGrpSpPr>
          <p:cNvPr id="17" name="Canvas 1"/>
          <p:cNvGrpSpPr/>
          <p:nvPr/>
        </p:nvGrpSpPr>
        <p:grpSpPr>
          <a:xfrm>
            <a:off x="3230245" y="883285"/>
            <a:ext cx="5800725" cy="5122545"/>
            <a:chOff x="0" y="0"/>
            <a:chExt cx="5800725" cy="5122545"/>
          </a:xfrm>
        </p:grpSpPr>
        <p:sp>
          <p:nvSpPr>
            <p:cNvPr id="18" name="Rectangle 17"/>
            <p:cNvSpPr/>
            <p:nvPr/>
          </p:nvSpPr>
          <p:spPr>
            <a:xfrm>
              <a:off x="0" y="0"/>
              <a:ext cx="5731510" cy="5091430"/>
            </a:xfrm>
            <a:prstGeom prst="rect">
              <a:avLst/>
            </a:prstGeom>
            <a:noFill/>
          </p:spPr>
        </p:sp>
        <p:sp>
          <p:nvSpPr>
            <p:cNvPr id="19" name="Rectangle 18"/>
            <p:cNvSpPr>
              <a:spLocks noChangeArrowheads="1"/>
            </p:cNvSpPr>
            <p:nvPr/>
          </p:nvSpPr>
          <p:spPr bwMode="auto">
            <a:xfrm>
              <a:off x="2216785" y="1515745"/>
              <a:ext cx="1294130" cy="318008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ARDIUNO UNO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Rectangle 19"/>
            <p:cNvSpPr>
              <a:spLocks noChangeArrowheads="1"/>
            </p:cNvSpPr>
            <p:nvPr/>
          </p:nvSpPr>
          <p:spPr bwMode="auto">
            <a:xfrm>
              <a:off x="2226310" y="636905"/>
              <a:ext cx="1345565" cy="560705"/>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IN" sz="1200">
                <a:effectLst/>
                <a:latin typeface="Times New Roman" panose="02020603050405020304" pitchFamily="18" charset="0"/>
                <a:ea typeface="Times New Roman" panose="02020603050405020304" pitchFamily="18" charset="0"/>
              </a:endParaRPr>
            </a:p>
          </p:txBody>
        </p:sp>
        <p:sp>
          <p:nvSpPr>
            <p:cNvPr id="21" name="Rectangle 20"/>
            <p:cNvSpPr>
              <a:spLocks noChangeArrowheads="1"/>
            </p:cNvSpPr>
            <p:nvPr/>
          </p:nvSpPr>
          <p:spPr bwMode="auto">
            <a:xfrm>
              <a:off x="422910" y="1960880"/>
              <a:ext cx="1336675" cy="639196"/>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rPr>
                <a:t>WATER FLOW SENSOR(2)</a:t>
              </a:r>
              <a:endParaRPr lang="en-IN" sz="1200">
                <a:effectLst/>
                <a:latin typeface="Times New Roman" panose="02020603050405020304" pitchFamily="18" charset="0"/>
                <a:ea typeface="Times New Roman" panose="02020603050405020304" pitchFamily="18" charset="0"/>
              </a:endParaRPr>
            </a:p>
          </p:txBody>
        </p:sp>
        <p:cxnSp>
          <p:nvCxnSpPr>
            <p:cNvPr id="22" name="Line 10"/>
            <p:cNvCxnSpPr>
              <a:cxnSpLocks noChangeShapeType="1"/>
            </p:cNvCxnSpPr>
            <p:nvPr/>
          </p:nvCxnSpPr>
          <p:spPr bwMode="auto">
            <a:xfrm flipH="1">
              <a:off x="1759585" y="2202180"/>
              <a:ext cx="45720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3" name="Line 11"/>
            <p:cNvCxnSpPr>
              <a:cxnSpLocks noChangeShapeType="1"/>
            </p:cNvCxnSpPr>
            <p:nvPr/>
          </p:nvCxnSpPr>
          <p:spPr bwMode="auto">
            <a:xfrm>
              <a:off x="2908300" y="1209675"/>
              <a:ext cx="0" cy="3060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Line 10"/>
            <p:cNvCxnSpPr>
              <a:cxnSpLocks noChangeShapeType="1"/>
            </p:cNvCxnSpPr>
            <p:nvPr/>
          </p:nvCxnSpPr>
          <p:spPr bwMode="auto">
            <a:xfrm flipH="1">
              <a:off x="3510915" y="4321175"/>
              <a:ext cx="39624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409576" y="2728595"/>
              <a:ext cx="1314450" cy="586105"/>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rPr>
                <a:t>SOLINOID VALVUE</a:t>
              </a:r>
              <a:endParaRPr lang="en-IN" sz="1200">
                <a:effectLst/>
                <a:latin typeface="Times New Roman" panose="02020603050405020304" pitchFamily="18" charset="0"/>
                <a:ea typeface="Times New Roman" panose="02020603050405020304" pitchFamily="18" charset="0"/>
              </a:endParaRPr>
            </a:p>
          </p:txBody>
        </p:sp>
        <p:sp>
          <p:nvSpPr>
            <p:cNvPr id="26" name="Rectangle 25"/>
            <p:cNvSpPr>
              <a:spLocks noChangeArrowheads="1"/>
            </p:cNvSpPr>
            <p:nvPr/>
          </p:nvSpPr>
          <p:spPr bwMode="auto">
            <a:xfrm>
              <a:off x="374015" y="3604260"/>
              <a:ext cx="1323340"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PIPE SETUP</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7" name="Line 10"/>
            <p:cNvCxnSpPr>
              <a:cxnSpLocks noChangeShapeType="1"/>
            </p:cNvCxnSpPr>
            <p:nvPr/>
          </p:nvCxnSpPr>
          <p:spPr bwMode="auto">
            <a:xfrm flipH="1">
              <a:off x="1750060" y="2992755"/>
              <a:ext cx="45720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28" name="Rectangle 27"/>
            <p:cNvSpPr>
              <a:spLocks noChangeArrowheads="1"/>
            </p:cNvSpPr>
            <p:nvPr/>
          </p:nvSpPr>
          <p:spPr bwMode="auto">
            <a:xfrm>
              <a:off x="3907154" y="1565910"/>
              <a:ext cx="1483995"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GSM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9" name="Line 10"/>
            <p:cNvCxnSpPr>
              <a:cxnSpLocks noChangeShapeType="1"/>
            </p:cNvCxnSpPr>
            <p:nvPr/>
          </p:nvCxnSpPr>
          <p:spPr bwMode="auto">
            <a:xfrm flipH="1">
              <a:off x="3518535" y="1749425"/>
              <a:ext cx="39624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3895724" y="2682240"/>
              <a:ext cx="1495426" cy="49911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ANDROID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1" name="Line 11"/>
            <p:cNvCxnSpPr>
              <a:cxnSpLocks noChangeShapeType="1"/>
            </p:cNvCxnSpPr>
            <p:nvPr/>
          </p:nvCxnSpPr>
          <p:spPr bwMode="auto">
            <a:xfrm>
              <a:off x="4648200" y="4467225"/>
              <a:ext cx="4763" cy="3689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2" name="Rectangle 31"/>
            <p:cNvSpPr>
              <a:spLocks noChangeArrowheads="1"/>
            </p:cNvSpPr>
            <p:nvPr/>
          </p:nvSpPr>
          <p:spPr bwMode="auto">
            <a:xfrm>
              <a:off x="3926839" y="4148455"/>
              <a:ext cx="1454785"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MOTOR DRIVER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3" name="Line 10"/>
            <p:cNvCxnSpPr>
              <a:cxnSpLocks noChangeShapeType="1"/>
            </p:cNvCxnSpPr>
            <p:nvPr/>
          </p:nvCxnSpPr>
          <p:spPr bwMode="auto">
            <a:xfrm flipH="1">
              <a:off x="3510915" y="2273300"/>
              <a:ext cx="39624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34" name="Rectangle 33"/>
            <p:cNvSpPr>
              <a:spLocks noChangeArrowheads="1"/>
            </p:cNvSpPr>
            <p:nvPr/>
          </p:nvSpPr>
          <p:spPr bwMode="auto">
            <a:xfrm>
              <a:off x="3926839" y="2100580"/>
              <a:ext cx="1454785"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IOT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5" name="Rectangle 34"/>
            <p:cNvSpPr>
              <a:spLocks noChangeArrowheads="1"/>
            </p:cNvSpPr>
            <p:nvPr/>
          </p:nvSpPr>
          <p:spPr bwMode="auto">
            <a:xfrm>
              <a:off x="3936364" y="4777105"/>
              <a:ext cx="1864361"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PUMP MOTOR(2)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6" name="Line 11"/>
            <p:cNvCxnSpPr>
              <a:cxnSpLocks noChangeShapeType="1"/>
            </p:cNvCxnSpPr>
            <p:nvPr/>
          </p:nvCxnSpPr>
          <p:spPr bwMode="auto">
            <a:xfrm>
              <a:off x="4609879" y="2394420"/>
              <a:ext cx="0" cy="3060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8618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931" y="341194"/>
            <a:ext cx="8825657" cy="410097"/>
          </a:xfrm>
        </p:spPr>
        <p:txBody>
          <a:bodyPr>
            <a:normAutofit fontScale="90000"/>
          </a:bodyPr>
          <a:lstStyle/>
          <a:p>
            <a:pPr lvl="1" algn="l" defTabSz="457200" rtl="0">
              <a:spcBef>
                <a:spcPct val="0"/>
              </a:spcBef>
            </a:pPr>
            <a:r>
              <a:rPr lang="en-US" sz="2800" b="1" dirty="0">
                <a:solidFill>
                  <a:schemeClr val="accent1"/>
                </a:solidFill>
                <a:latin typeface="Times New Roman" panose="02020603050405020304" pitchFamily="18" charset="0"/>
                <a:cs typeface="Times New Roman" panose="02020603050405020304" pitchFamily="18" charset="0"/>
              </a:rPr>
              <a:t>MODULE NAME:</a:t>
            </a:r>
            <a:endParaRPr lang="en-IN" sz="280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90931" y="1119781"/>
            <a:ext cx="8825658" cy="3397628"/>
          </a:xfrm>
        </p:spPr>
        <p:txBody>
          <a:bodyPr>
            <a:normAutofit/>
          </a:bodyPr>
          <a:lstStyle/>
          <a:p>
            <a:pPr lvl="0" algn="just">
              <a:lnSpc>
                <a:spcPct val="150000"/>
              </a:lnSpc>
              <a:spcBef>
                <a:spcPts val="1200"/>
              </a:spcBef>
            </a:pP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Water Flow Monitoring Module</a:t>
            </a:r>
          </a:p>
          <a:p>
            <a:pPr lvl="0" algn="just">
              <a:lnSpc>
                <a:spcPct val="150000"/>
              </a:lnSpc>
              <a:spcBef>
                <a:spcPts val="1200"/>
              </a:spcBef>
            </a:pP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Leakage Control and Prevention Module</a:t>
            </a:r>
          </a:p>
          <a:p>
            <a:pPr lvl="0" algn="just">
              <a:lnSpc>
                <a:spcPct val="150000"/>
              </a:lnSpc>
              <a:spcBef>
                <a:spcPts val="1200"/>
              </a:spcBef>
            </a:pP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Notification and </a:t>
            </a:r>
            <a:r>
              <a:rPr lang="en-US" sz="18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Monitoring Module</a:t>
            </a:r>
          </a:p>
        </p:txBody>
      </p:sp>
    </p:spTree>
    <p:extLst>
      <p:ext uri="{BB962C8B-B14F-4D97-AF65-F5344CB8AC3E}">
        <p14:creationId xmlns:p14="http://schemas.microsoft.com/office/powerpoint/2010/main" val="341269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932" y="436728"/>
            <a:ext cx="8825657" cy="614813"/>
          </a:xfrm>
        </p:spPr>
        <p:txBody>
          <a:bodyPr>
            <a:normAutofit fontScale="90000"/>
          </a:bodyPr>
          <a:lstStyle/>
          <a:p>
            <a:r>
              <a:rPr lang="en-US" b="1" dirty="0"/>
              <a:t>Water Flow Monitoring Module:</a:t>
            </a:r>
            <a:endParaRPr lang="en-IN" dirty="0"/>
          </a:p>
        </p:txBody>
      </p:sp>
      <p:sp>
        <p:nvSpPr>
          <p:cNvPr id="3" name="Text Placeholder 2"/>
          <p:cNvSpPr>
            <a:spLocks noGrp="1"/>
          </p:cNvSpPr>
          <p:nvPr>
            <p:ph type="body" idx="1"/>
          </p:nvPr>
        </p:nvSpPr>
        <p:spPr>
          <a:xfrm>
            <a:off x="248236" y="5318267"/>
            <a:ext cx="11593244" cy="1458153"/>
          </a:xfrm>
        </p:spPr>
        <p:txBody>
          <a:bodyPr>
            <a:normAutofit fontScale="77500" lnSpcReduction="20000"/>
          </a:bodyPr>
          <a:lstStyle/>
          <a:p>
            <a:pPr algn="just">
              <a:lnSpc>
                <a:spcPct val="150000"/>
              </a:lnSpc>
              <a:spcBef>
                <a:spcPts val="1200"/>
              </a:spcBef>
              <a:spcAft>
                <a:spcPts val="1000"/>
              </a:spcAft>
            </a:pPr>
            <a:r>
              <a:rPr lang="en-US" sz="18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This module is responsible for detecting discrepancies in water flow, indicating possible leakage. It uses two Water Flow Sensors—one installed at the inlet and another at the outlet. These sensors continuously measure the flow rate and send data to the Microcontroller (such as an Arduino or ESP32). If the values from the sensors differ significantly, it suggests a leak in the pipeline. This real-time comparison enables accurate detection of anomalies in the system. The collected data is also forwarded for logging and monitoring, making this module the core of the system’s leak detection mechanism.</a:t>
            </a:r>
            <a:endPar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4" name="Canvas 1"/>
          <p:cNvGrpSpPr/>
          <p:nvPr/>
        </p:nvGrpSpPr>
        <p:grpSpPr>
          <a:xfrm>
            <a:off x="3344545" y="639189"/>
            <a:ext cx="5731510" cy="5091430"/>
            <a:chOff x="0" y="0"/>
            <a:chExt cx="5731510" cy="5091430"/>
          </a:xfrm>
        </p:grpSpPr>
        <p:sp>
          <p:nvSpPr>
            <p:cNvPr id="15" name="Rectangle 14"/>
            <p:cNvSpPr/>
            <p:nvPr/>
          </p:nvSpPr>
          <p:spPr>
            <a:xfrm>
              <a:off x="0" y="0"/>
              <a:ext cx="5731510" cy="5091430"/>
            </a:xfrm>
            <a:prstGeom prst="rect">
              <a:avLst/>
            </a:prstGeom>
            <a:noFill/>
          </p:spPr>
        </p:sp>
        <p:sp>
          <p:nvSpPr>
            <p:cNvPr id="16" name="Rectangle 15"/>
            <p:cNvSpPr>
              <a:spLocks noChangeArrowheads="1"/>
            </p:cNvSpPr>
            <p:nvPr/>
          </p:nvSpPr>
          <p:spPr bwMode="auto">
            <a:xfrm>
              <a:off x="2216785" y="1515745"/>
              <a:ext cx="1294130" cy="318008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ARDIUNO UNO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Rectangle 16"/>
            <p:cNvSpPr>
              <a:spLocks noChangeArrowheads="1"/>
            </p:cNvSpPr>
            <p:nvPr/>
          </p:nvSpPr>
          <p:spPr bwMode="auto">
            <a:xfrm>
              <a:off x="2226310" y="636905"/>
              <a:ext cx="1345565" cy="560705"/>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IN" sz="1200">
                <a:effectLst/>
                <a:latin typeface="Times New Roman" panose="02020603050405020304" pitchFamily="18" charset="0"/>
                <a:ea typeface="Times New Roman" panose="02020603050405020304" pitchFamily="18" charset="0"/>
              </a:endParaRPr>
            </a:p>
          </p:txBody>
        </p:sp>
        <p:sp>
          <p:nvSpPr>
            <p:cNvPr id="18" name="Rectangle 17"/>
            <p:cNvSpPr>
              <a:spLocks noChangeArrowheads="1"/>
            </p:cNvSpPr>
            <p:nvPr/>
          </p:nvSpPr>
          <p:spPr bwMode="auto">
            <a:xfrm>
              <a:off x="422910" y="1960880"/>
              <a:ext cx="1336675" cy="639196"/>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rPr>
                <a:t>WATER FLOW SENSOR(2)</a:t>
              </a:r>
              <a:endParaRPr lang="en-IN" sz="1200">
                <a:effectLst/>
                <a:latin typeface="Times New Roman" panose="02020603050405020304" pitchFamily="18" charset="0"/>
                <a:ea typeface="Times New Roman" panose="02020603050405020304" pitchFamily="18" charset="0"/>
              </a:endParaRPr>
            </a:p>
          </p:txBody>
        </p:sp>
        <p:cxnSp>
          <p:nvCxnSpPr>
            <p:cNvPr id="20" name="Line 10"/>
            <p:cNvCxnSpPr>
              <a:cxnSpLocks noChangeShapeType="1"/>
            </p:cNvCxnSpPr>
            <p:nvPr/>
          </p:nvCxnSpPr>
          <p:spPr bwMode="auto">
            <a:xfrm flipH="1">
              <a:off x="1759585" y="2202180"/>
              <a:ext cx="45720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1" name="Line 11"/>
            <p:cNvCxnSpPr>
              <a:cxnSpLocks noChangeShapeType="1"/>
            </p:cNvCxnSpPr>
            <p:nvPr/>
          </p:nvCxnSpPr>
          <p:spPr bwMode="auto">
            <a:xfrm>
              <a:off x="2908300" y="1209675"/>
              <a:ext cx="0" cy="3060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Rectangle 21"/>
            <p:cNvSpPr>
              <a:spLocks noChangeArrowheads="1"/>
            </p:cNvSpPr>
            <p:nvPr/>
          </p:nvSpPr>
          <p:spPr bwMode="auto">
            <a:xfrm>
              <a:off x="374015" y="3604260"/>
              <a:ext cx="1323340"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PIPE SETUP</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7170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467" y="395785"/>
            <a:ext cx="8825657" cy="560222"/>
          </a:xfrm>
        </p:spPr>
        <p:txBody>
          <a:bodyPr>
            <a:normAutofit/>
          </a:bodyPr>
          <a:lstStyle/>
          <a:p>
            <a:r>
              <a:rPr lang="en-US" sz="2400" dirty="0"/>
              <a:t>Leakage Control and Prevention Module:</a:t>
            </a:r>
          </a:p>
        </p:txBody>
      </p:sp>
      <p:sp>
        <p:nvSpPr>
          <p:cNvPr id="3" name="Text Placeholder 2"/>
          <p:cNvSpPr>
            <a:spLocks noGrp="1"/>
          </p:cNvSpPr>
          <p:nvPr>
            <p:ph type="body" idx="1"/>
          </p:nvPr>
        </p:nvSpPr>
        <p:spPr>
          <a:xfrm>
            <a:off x="0" y="4855263"/>
            <a:ext cx="12192000" cy="2002738"/>
          </a:xfrm>
        </p:spPr>
        <p:txBody>
          <a:bodyPr>
            <a:normAutofit fontScale="32500" lnSpcReduction="20000"/>
          </a:bodyPr>
          <a:lstStyle/>
          <a:p>
            <a:pPr algn="just">
              <a:lnSpc>
                <a:spcPct val="150000"/>
              </a:lnSpc>
              <a:spcBef>
                <a:spcPts val="1200"/>
              </a:spcBef>
              <a:spcAft>
                <a:spcPts val="1000"/>
              </a:spcAft>
            </a:pP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Upon detecting a leakage, this module takes immediate action to minimize water wastage. It uses a Solenoid Valve to automatically cut off the water supply, preventing further leakage. Simultaneously, the Pump Motor is turned off via a Relay Module, ensuring that water does not continue flowing. This automated response is managed by the Microcontroller, which receives signals from the sensors and executes the control logic. The system remains inactive until the issue is fixed, making it efficient and safe. This module ensures prompt containment of leaks, reducing damage and maintenance costs.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14" name="Canvas 1"/>
          <p:cNvGrpSpPr/>
          <p:nvPr/>
        </p:nvGrpSpPr>
        <p:grpSpPr>
          <a:xfrm>
            <a:off x="3070225" y="956007"/>
            <a:ext cx="5731510" cy="3962400"/>
            <a:chOff x="0" y="0"/>
            <a:chExt cx="5731510" cy="3962400"/>
          </a:xfrm>
        </p:grpSpPr>
        <p:sp>
          <p:nvSpPr>
            <p:cNvPr id="15" name="Rectangle 14"/>
            <p:cNvSpPr/>
            <p:nvPr/>
          </p:nvSpPr>
          <p:spPr>
            <a:xfrm>
              <a:off x="0" y="0"/>
              <a:ext cx="5731510" cy="3962400"/>
            </a:xfrm>
            <a:prstGeom prst="rect">
              <a:avLst/>
            </a:prstGeom>
            <a:noFill/>
          </p:spPr>
        </p:sp>
        <p:sp>
          <p:nvSpPr>
            <p:cNvPr id="16" name="Rectangle 15"/>
            <p:cNvSpPr>
              <a:spLocks noChangeArrowheads="1"/>
            </p:cNvSpPr>
            <p:nvPr/>
          </p:nvSpPr>
          <p:spPr bwMode="auto">
            <a:xfrm>
              <a:off x="2216785" y="1515649"/>
              <a:ext cx="1294130" cy="2141951"/>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ARDIUNO UNO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Rectangle 16"/>
            <p:cNvSpPr>
              <a:spLocks noChangeArrowheads="1"/>
            </p:cNvSpPr>
            <p:nvPr/>
          </p:nvSpPr>
          <p:spPr bwMode="auto">
            <a:xfrm>
              <a:off x="2226310" y="636905"/>
              <a:ext cx="1345565" cy="560705"/>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IN" sz="1200">
                <a:effectLst/>
                <a:latin typeface="Times New Roman" panose="02020603050405020304" pitchFamily="18" charset="0"/>
                <a:ea typeface="Times New Roman" panose="02020603050405020304" pitchFamily="18" charset="0"/>
              </a:endParaRPr>
            </a:p>
          </p:txBody>
        </p:sp>
        <p:cxnSp>
          <p:nvCxnSpPr>
            <p:cNvPr id="18" name="Line 11"/>
            <p:cNvCxnSpPr>
              <a:cxnSpLocks noChangeShapeType="1"/>
            </p:cNvCxnSpPr>
            <p:nvPr/>
          </p:nvCxnSpPr>
          <p:spPr bwMode="auto">
            <a:xfrm>
              <a:off x="2908300" y="1209675"/>
              <a:ext cx="0" cy="3060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10"/>
            <p:cNvCxnSpPr>
              <a:cxnSpLocks noChangeShapeType="1"/>
            </p:cNvCxnSpPr>
            <p:nvPr/>
          </p:nvCxnSpPr>
          <p:spPr bwMode="auto">
            <a:xfrm flipH="1">
              <a:off x="3536950" y="2121535"/>
              <a:ext cx="39624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20" name="Rectangle 19"/>
            <p:cNvSpPr>
              <a:spLocks noChangeArrowheads="1"/>
            </p:cNvSpPr>
            <p:nvPr/>
          </p:nvSpPr>
          <p:spPr bwMode="auto">
            <a:xfrm>
              <a:off x="435610" y="1928495"/>
              <a:ext cx="1314450" cy="586105"/>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rPr>
                <a:t>SOLINOID VALVUE</a:t>
              </a:r>
              <a:endParaRPr lang="en-IN" sz="1200">
                <a:effectLst/>
                <a:latin typeface="Times New Roman" panose="02020603050405020304" pitchFamily="18" charset="0"/>
                <a:ea typeface="Times New Roman" panose="02020603050405020304" pitchFamily="18" charset="0"/>
              </a:endParaRPr>
            </a:p>
          </p:txBody>
        </p:sp>
        <p:sp>
          <p:nvSpPr>
            <p:cNvPr id="21" name="Rectangle 20"/>
            <p:cNvSpPr>
              <a:spLocks noChangeArrowheads="1"/>
            </p:cNvSpPr>
            <p:nvPr/>
          </p:nvSpPr>
          <p:spPr bwMode="auto">
            <a:xfrm>
              <a:off x="400049" y="2804160"/>
              <a:ext cx="1323340"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PIPE SETUP</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2" name="Line 10"/>
            <p:cNvCxnSpPr>
              <a:cxnSpLocks noChangeShapeType="1"/>
            </p:cNvCxnSpPr>
            <p:nvPr/>
          </p:nvCxnSpPr>
          <p:spPr bwMode="auto">
            <a:xfrm flipH="1">
              <a:off x="1776094" y="2192655"/>
              <a:ext cx="45720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23" name="Line 11"/>
            <p:cNvCxnSpPr>
              <a:cxnSpLocks noChangeShapeType="1"/>
            </p:cNvCxnSpPr>
            <p:nvPr/>
          </p:nvCxnSpPr>
          <p:spPr bwMode="auto">
            <a:xfrm>
              <a:off x="4578985" y="2266950"/>
              <a:ext cx="4763" cy="3689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4" name="Rectangle 23"/>
            <p:cNvSpPr>
              <a:spLocks noChangeArrowheads="1"/>
            </p:cNvSpPr>
            <p:nvPr/>
          </p:nvSpPr>
          <p:spPr bwMode="auto">
            <a:xfrm>
              <a:off x="3952874" y="1967230"/>
              <a:ext cx="1454785"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MOTOR DRIVER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5" name="Rectangle 34"/>
            <p:cNvSpPr>
              <a:spLocks noChangeArrowheads="1"/>
            </p:cNvSpPr>
            <p:nvPr/>
          </p:nvSpPr>
          <p:spPr bwMode="auto">
            <a:xfrm>
              <a:off x="3867149" y="2576830"/>
              <a:ext cx="1864361"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PUMP MOTOR(2)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6210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467" y="395785"/>
            <a:ext cx="8825657" cy="560222"/>
          </a:xfrm>
        </p:spPr>
        <p:txBody>
          <a:bodyPr>
            <a:normAutofit/>
          </a:bodyPr>
          <a:lstStyle/>
          <a:p>
            <a:r>
              <a:rPr lang="en-US" sz="2400" dirty="0"/>
              <a:t>Notification and </a:t>
            </a:r>
            <a:r>
              <a:rPr lang="en-US" sz="2400" dirty="0" err="1"/>
              <a:t>IoT</a:t>
            </a:r>
            <a:r>
              <a:rPr lang="en-US" sz="2400" dirty="0"/>
              <a:t> Monitoring Module:</a:t>
            </a:r>
          </a:p>
        </p:txBody>
      </p:sp>
      <p:sp>
        <p:nvSpPr>
          <p:cNvPr id="3" name="Text Placeholder 2"/>
          <p:cNvSpPr>
            <a:spLocks noGrp="1"/>
          </p:cNvSpPr>
          <p:nvPr>
            <p:ph type="body" idx="1"/>
          </p:nvPr>
        </p:nvSpPr>
        <p:spPr>
          <a:xfrm>
            <a:off x="0" y="4855263"/>
            <a:ext cx="12192000" cy="2002738"/>
          </a:xfrm>
        </p:spPr>
        <p:txBody>
          <a:bodyPr>
            <a:normAutofit fontScale="32500" lnSpcReduction="20000"/>
          </a:bodyPr>
          <a:lstStyle/>
          <a:p>
            <a:pPr algn="just">
              <a:lnSpc>
                <a:spcPct val="150000"/>
              </a:lnSpc>
              <a:spcBef>
                <a:spcPts val="1200"/>
              </a:spcBef>
              <a:spcAft>
                <a:spcPts val="1000"/>
              </a:spcAft>
            </a:pP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module focuses on alerting the user and enabling remote access. When leakage is detected, the GSM Module sends an SMS Alert to the user’s phone, providing immediate notification. At the same time, the system updates real-time status on an </a:t>
            </a:r>
            <a:r>
              <a:rPr lang="en-US" sz="5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Webpage using a Wi-Fi Module (e.g., built-in on ESP32). This allows users to monitor water flow data, system status, and leakage history remotely. The module ensures that users stay informed and can take action even when away, enhancing the reliability and usability of the system in smart home and industrial environments.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25" name="Canvas 1"/>
          <p:cNvGrpSpPr/>
          <p:nvPr/>
        </p:nvGrpSpPr>
        <p:grpSpPr>
          <a:xfrm>
            <a:off x="3230245" y="786323"/>
            <a:ext cx="5731510" cy="4238625"/>
            <a:chOff x="0" y="0"/>
            <a:chExt cx="5731510" cy="4238625"/>
          </a:xfrm>
        </p:grpSpPr>
        <p:sp>
          <p:nvSpPr>
            <p:cNvPr id="26" name="Rectangle 25"/>
            <p:cNvSpPr/>
            <p:nvPr/>
          </p:nvSpPr>
          <p:spPr>
            <a:xfrm>
              <a:off x="0" y="0"/>
              <a:ext cx="5731510" cy="4238625"/>
            </a:xfrm>
            <a:prstGeom prst="rect">
              <a:avLst/>
            </a:prstGeom>
            <a:noFill/>
          </p:spPr>
        </p:sp>
        <p:sp>
          <p:nvSpPr>
            <p:cNvPr id="27" name="Rectangle 26"/>
            <p:cNvSpPr>
              <a:spLocks noChangeArrowheads="1"/>
            </p:cNvSpPr>
            <p:nvPr/>
          </p:nvSpPr>
          <p:spPr bwMode="auto">
            <a:xfrm>
              <a:off x="2216785" y="1515649"/>
              <a:ext cx="1294130" cy="2313401"/>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ARDIUNO UNO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p:cNvSpPr>
              <a:spLocks noChangeArrowheads="1"/>
            </p:cNvSpPr>
            <p:nvPr/>
          </p:nvSpPr>
          <p:spPr bwMode="auto">
            <a:xfrm>
              <a:off x="2226310" y="636905"/>
              <a:ext cx="1345565" cy="560705"/>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IN" sz="1200">
                <a:effectLst/>
                <a:latin typeface="Times New Roman" panose="02020603050405020304" pitchFamily="18" charset="0"/>
                <a:ea typeface="Times New Roman" panose="02020603050405020304" pitchFamily="18" charset="0"/>
              </a:endParaRPr>
            </a:p>
          </p:txBody>
        </p:sp>
        <p:cxnSp>
          <p:nvCxnSpPr>
            <p:cNvPr id="29" name="Line 11"/>
            <p:cNvCxnSpPr>
              <a:cxnSpLocks noChangeShapeType="1"/>
            </p:cNvCxnSpPr>
            <p:nvPr/>
          </p:nvCxnSpPr>
          <p:spPr bwMode="auto">
            <a:xfrm>
              <a:off x="2908300" y="1209675"/>
              <a:ext cx="0" cy="3060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3907154" y="1565910"/>
              <a:ext cx="1483995"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GSM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1" name="Line 10"/>
            <p:cNvCxnSpPr>
              <a:cxnSpLocks noChangeShapeType="1"/>
            </p:cNvCxnSpPr>
            <p:nvPr/>
          </p:nvCxnSpPr>
          <p:spPr bwMode="auto">
            <a:xfrm flipH="1">
              <a:off x="3518535" y="1749425"/>
              <a:ext cx="39624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32" name="Rectangle 31"/>
            <p:cNvSpPr>
              <a:spLocks noChangeArrowheads="1"/>
            </p:cNvSpPr>
            <p:nvPr/>
          </p:nvSpPr>
          <p:spPr bwMode="auto">
            <a:xfrm>
              <a:off x="3895724" y="2682240"/>
              <a:ext cx="1495426" cy="49911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ANDROID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3" name="Line 10"/>
            <p:cNvCxnSpPr>
              <a:cxnSpLocks noChangeShapeType="1"/>
            </p:cNvCxnSpPr>
            <p:nvPr/>
          </p:nvCxnSpPr>
          <p:spPr bwMode="auto">
            <a:xfrm flipH="1">
              <a:off x="3510915" y="2273300"/>
              <a:ext cx="39624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34" name="Rectangle 33"/>
            <p:cNvSpPr>
              <a:spLocks noChangeArrowheads="1"/>
            </p:cNvSpPr>
            <p:nvPr/>
          </p:nvSpPr>
          <p:spPr bwMode="auto">
            <a:xfrm>
              <a:off x="3926839" y="2100580"/>
              <a:ext cx="1454785"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IOT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6" name="Line 11"/>
            <p:cNvCxnSpPr>
              <a:cxnSpLocks noChangeShapeType="1"/>
            </p:cNvCxnSpPr>
            <p:nvPr/>
          </p:nvCxnSpPr>
          <p:spPr bwMode="auto">
            <a:xfrm>
              <a:off x="4609879" y="2394420"/>
              <a:ext cx="0" cy="3060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4478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613" y="129185"/>
            <a:ext cx="9812546" cy="7571303"/>
          </a:xfrm>
          <a:prstGeom prst="rect">
            <a:avLst/>
          </a:prstGeom>
        </p:spPr>
        <p:txBody>
          <a:bodyPr wrap="square">
            <a:spAutoFit/>
          </a:bodyPr>
          <a:lstStyle/>
          <a:p>
            <a:pPr algn="just"/>
            <a:r>
              <a:rPr lang="en-IN" b="1" dirty="0">
                <a:solidFill>
                  <a:schemeClr val="accent1"/>
                </a:solidFill>
                <a:latin typeface="Times New Roman" panose="02020603050405020304" pitchFamily="18" charset="0"/>
                <a:cs typeface="Times New Roman" panose="02020603050405020304" pitchFamily="18" charset="0"/>
              </a:rPr>
              <a:t>WORKING PRINCIPLE:</a:t>
            </a:r>
            <a:endParaRPr lang="en-IN" dirty="0">
              <a:solidFill>
                <a:schemeClr val="accent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t>The water leakage detection and control system operates using two water flow sensors, a solenoid valve, a pump motor, a GSM module, and </a:t>
            </a:r>
            <a:r>
              <a:rPr lang="en-US" dirty="0" err="1"/>
              <a:t>IoT</a:t>
            </a:r>
            <a:r>
              <a:rPr lang="en-US" dirty="0"/>
              <a:t> integration. One water flow sensor is installed at the inlet to measure the total water flow entering the system, while the second sensor is placed downstream to monitor the actual flow at the output. If the readings of both sensors do not match, it indicates a leakage in the pipeline. When a leakage is detected, the system immediately triggers the solenoid valve to close the water supply, preventing further wastage. Simultaneously, the pump motor is deactivated to stop the water flow, ensuring minimal loss and damage. The GSM module plays a crucial role in alerting the concerned individual by sending an SMS notification about the leakage incident. Additionally, the system updates the status on an </a:t>
            </a:r>
            <a:r>
              <a:rPr lang="en-US" dirty="0" err="1"/>
              <a:t>IoT</a:t>
            </a:r>
            <a:r>
              <a:rPr lang="en-US" dirty="0"/>
              <a:t> webpage in real-time, allowing remote monitoring and management. This </a:t>
            </a:r>
            <a:r>
              <a:rPr lang="en-US" dirty="0" err="1"/>
              <a:t>IoT</a:t>
            </a:r>
            <a:r>
              <a:rPr lang="en-US" dirty="0"/>
              <a:t>-based feature provides continuous water flow monitoring and logs data for analysis. The project enhances water conservation by preventing leaks from causing excessive wastage and potential structural damage. It also ensures a prompt response to leaks, reducing maintenance costs and increasing the efficiency of the water distribution system. The integration of GSM and </a:t>
            </a:r>
            <a:r>
              <a:rPr lang="en-US" dirty="0" err="1"/>
              <a:t>IoT</a:t>
            </a:r>
            <a:r>
              <a:rPr lang="en-US" dirty="0"/>
              <a:t> makes the system highly reliable, as users can take immediate action upon receiving alerts. The pump motor resumes operation only after the leakage is fixed and system stability is restored. This automated approach ensures a smart and efficient way of detecting and addressing water leaks, making it an ideal solution for residential, industrial, and agricultural water management applications.</a:t>
            </a:r>
            <a:endParaRPr lang="en-IN" dirty="0"/>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78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330113"/>
            <a:ext cx="8825657" cy="681567"/>
          </a:xfrm>
        </p:spPr>
        <p:txBody>
          <a:bodyPr>
            <a:normAutofit fontScale="90000"/>
          </a:bodyPr>
          <a:lstStyle/>
          <a:p>
            <a:r>
              <a:rPr lang="en-US" b="1" u="sng" dirty="0"/>
              <a:t>SOFTWARE REQUIREMENTS:</a:t>
            </a:r>
            <a:endParaRPr lang="en-US" dirty="0"/>
          </a:p>
        </p:txBody>
      </p:sp>
      <p:sp>
        <p:nvSpPr>
          <p:cNvPr id="3" name="Text Placeholder 2"/>
          <p:cNvSpPr>
            <a:spLocks noGrp="1"/>
          </p:cNvSpPr>
          <p:nvPr>
            <p:ph type="body" idx="1"/>
          </p:nvPr>
        </p:nvSpPr>
        <p:spPr>
          <a:xfrm>
            <a:off x="514876" y="2606040"/>
            <a:ext cx="10800824" cy="1485900"/>
          </a:xfrm>
        </p:spPr>
        <p:txBody>
          <a:bodyPr>
            <a:noAutofit/>
          </a:bodyPr>
          <a:lstStyle/>
          <a:p>
            <a:pPr marL="457200" indent="-457200" algn="just">
              <a:buFont typeface="Wingdings" panose="05000000000000000000" pitchFamily="2" charset="2"/>
              <a:buChar char="v"/>
            </a:pPr>
            <a:r>
              <a:rPr lang="en-US" sz="2400" cap="none" dirty="0">
                <a:solidFill>
                  <a:schemeClr val="tx1"/>
                </a:solidFill>
                <a:latin typeface="Times New Roman" panose="02020603050405020304" pitchFamily="18" charset="0"/>
                <a:cs typeface="Times New Roman" panose="02020603050405020304" pitchFamily="18" charset="0"/>
              </a:rPr>
              <a:t>ARDUINO IDE</a:t>
            </a:r>
          </a:p>
          <a:p>
            <a:pPr marL="514350" indent="-514350" algn="just">
              <a:buFont typeface="Wingdings" panose="05000000000000000000" pitchFamily="2" charset="2"/>
              <a:buChar char="v"/>
            </a:pPr>
            <a:r>
              <a:rPr lang="en-US" sz="2400" cap="none" dirty="0">
                <a:solidFill>
                  <a:schemeClr val="tx1"/>
                </a:solidFill>
                <a:latin typeface="Times New Roman" panose="02020603050405020304" pitchFamily="18" charset="0"/>
                <a:cs typeface="Times New Roman" panose="02020603050405020304" pitchFamily="18" charset="0"/>
              </a:rPr>
              <a:t>EMBEDDED C</a:t>
            </a:r>
            <a:endParaRPr lang="en-IN" sz="2400" dirty="0">
              <a:solidFill>
                <a:schemeClr val="tx1"/>
              </a:solidFill>
            </a:endParaRPr>
          </a:p>
          <a:p>
            <a:pPr algn="just"/>
            <a:endParaRPr lang="en-US" sz="24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326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57" y="0"/>
            <a:ext cx="8825657" cy="681567"/>
          </a:xfrm>
        </p:spPr>
        <p:txBody>
          <a:bodyPr>
            <a:normAutofit fontScale="90000"/>
          </a:bodyPr>
          <a:lstStyle/>
          <a:p>
            <a:r>
              <a:rPr lang="en-IN" b="1" u="sng" dirty="0"/>
              <a:t>APPLICATIONS:</a:t>
            </a:r>
            <a:endParaRPr lang="en-US" dirty="0"/>
          </a:p>
        </p:txBody>
      </p:sp>
      <p:sp>
        <p:nvSpPr>
          <p:cNvPr id="3" name="Text Placeholder 2"/>
          <p:cNvSpPr>
            <a:spLocks noGrp="1"/>
          </p:cNvSpPr>
          <p:nvPr>
            <p:ph type="body" idx="1"/>
          </p:nvPr>
        </p:nvSpPr>
        <p:spPr>
          <a:xfrm>
            <a:off x="261657" y="681566"/>
            <a:ext cx="10800824" cy="5803639"/>
          </a:xfrm>
        </p:spPr>
        <p:txBody>
          <a:bodyPr>
            <a:noAutofit/>
          </a:bodyPr>
          <a:lstStyle/>
          <a:p>
            <a:pPr lvl="0" algn="just"/>
            <a:r>
              <a:rPr lang="en-IN" sz="2400" b="1" dirty="0">
                <a:solidFill>
                  <a:schemeClr val="tx1"/>
                </a:solidFill>
                <a:latin typeface="Times New Roman" panose="02020603050405020304" pitchFamily="18" charset="0"/>
                <a:cs typeface="Times New Roman" panose="02020603050405020304" pitchFamily="18" charset="0"/>
              </a:rPr>
              <a:t>Residential and Commercial Water Management</a:t>
            </a:r>
            <a:r>
              <a:rPr lang="en-IN" sz="2400" dirty="0">
                <a:solidFill>
                  <a:schemeClr val="tx1"/>
                </a:solidFill>
                <a:latin typeface="Times New Roman" panose="02020603050405020304" pitchFamily="18" charset="0"/>
                <a:cs typeface="Times New Roman" panose="02020603050405020304" pitchFamily="18" charset="0"/>
              </a:rPr>
              <a:t> – The system can be used in homes, apartments, offices, and commercial buildings to monitor water usage, detect leaks, and prevent water wastage, ensuring efficient water conservation.</a:t>
            </a:r>
          </a:p>
          <a:p>
            <a:pPr algn="just"/>
            <a:r>
              <a:rPr lang="en-IN" sz="2400" dirty="0">
                <a:solidFill>
                  <a:schemeClr val="tx1"/>
                </a:solidFill>
                <a:latin typeface="Times New Roman" panose="02020603050405020304" pitchFamily="18" charset="0"/>
                <a:cs typeface="Times New Roman" panose="02020603050405020304" pitchFamily="18" charset="0"/>
              </a:rPr>
              <a:t> </a:t>
            </a:r>
          </a:p>
          <a:p>
            <a:pPr lvl="0" algn="just"/>
            <a:r>
              <a:rPr lang="en-IN" sz="2400" b="1" dirty="0">
                <a:solidFill>
                  <a:schemeClr val="tx1"/>
                </a:solidFill>
                <a:latin typeface="Times New Roman" panose="02020603050405020304" pitchFamily="18" charset="0"/>
                <a:cs typeface="Times New Roman" panose="02020603050405020304" pitchFamily="18" charset="0"/>
              </a:rPr>
              <a:t>Industrial and Agricultural Applications</a:t>
            </a:r>
            <a:r>
              <a:rPr lang="en-IN" sz="2400" dirty="0">
                <a:solidFill>
                  <a:schemeClr val="tx1"/>
                </a:solidFill>
                <a:latin typeface="Times New Roman" panose="02020603050405020304" pitchFamily="18" charset="0"/>
                <a:cs typeface="Times New Roman" panose="02020603050405020304" pitchFamily="18" charset="0"/>
              </a:rPr>
              <a:t> – In industries and agriculture, the system helps monitor water flow in pipelines and irrigation systems, preventing leaks, optimizing resource utilization, and improving overall water management for sustainable operations.</a:t>
            </a:r>
          </a:p>
        </p:txBody>
      </p:sp>
    </p:spTree>
    <p:extLst>
      <p:ext uri="{BB962C8B-B14F-4D97-AF65-F5344CB8AC3E}">
        <p14:creationId xmlns:p14="http://schemas.microsoft.com/office/powerpoint/2010/main" val="258711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25657" cy="685800"/>
          </a:xfrm>
        </p:spPr>
        <p:txBody>
          <a:bodyPr>
            <a:normAutofit fontScale="90000"/>
          </a:bodyPr>
          <a:lstStyle/>
          <a:p>
            <a:r>
              <a:rPr lang="en-US" b="1" u="sng" dirty="0"/>
              <a:t>ABSTRACT:</a:t>
            </a:r>
            <a:endParaRPr lang="en-US" dirty="0"/>
          </a:p>
        </p:txBody>
      </p:sp>
      <p:sp>
        <p:nvSpPr>
          <p:cNvPr id="3" name="Text Placeholder 2"/>
          <p:cNvSpPr>
            <a:spLocks noGrp="1"/>
          </p:cNvSpPr>
          <p:nvPr>
            <p:ph type="body" idx="1"/>
          </p:nvPr>
        </p:nvSpPr>
        <p:spPr>
          <a:xfrm>
            <a:off x="0" y="685800"/>
            <a:ext cx="11373703" cy="4754880"/>
          </a:xfrm>
        </p:spPr>
        <p:txBody>
          <a:bodyPr>
            <a:noAutofit/>
          </a:bodyPr>
          <a:lstStyle/>
          <a:p>
            <a:pPr algn="just">
              <a:lnSpc>
                <a:spcPct val="115000"/>
              </a:lnSpc>
              <a:spcAft>
                <a:spcPts val="700"/>
              </a:spcAft>
            </a:pPr>
            <a:r>
              <a:rPr lang="en-US" sz="1800" kern="100" dirty="0">
                <a:solidFill>
                  <a:schemeClr val="tx1"/>
                </a:solidFill>
                <a:latin typeface="Liberation Serif"/>
                <a:ea typeface="NSimSun" panose="02010609030101010101" pitchFamily="49" charset="-122"/>
                <a:cs typeface="Lucida Sans" panose="020B0602030504020204" pitchFamily="34" charset="0"/>
              </a:rPr>
              <a:t>The water leakage detection and control system is designed to monitor and manage water flow efficiently, preventing wastage and potential damage. It employs two water flow sensors—one at the inlet to measure the total incoming flow and another at the outlet to track the actual flow. Any discrepancy between these readings indicates a leakage in the pipeline. Upon detecting a leakage, the system automatically activates a solenoid valve to shut off the water supply, stopping further wastage. Simultaneously, the pump motor is turned off to halt water flow, ensuring controlled operation. To enhance responsiveness, a GSM module sends an SMS alert to a designated person, notifying them of the leakage incident in real time. Additionally, the system updates the status on an </a:t>
            </a:r>
            <a:r>
              <a:rPr lang="en-US" sz="1800" kern="100" dirty="0" err="1">
                <a:solidFill>
                  <a:schemeClr val="tx1"/>
                </a:solidFill>
                <a:latin typeface="Liberation Serif"/>
                <a:ea typeface="NSimSun" panose="02010609030101010101" pitchFamily="49" charset="-122"/>
                <a:cs typeface="Lucida Sans" panose="020B0602030504020204" pitchFamily="34" charset="0"/>
              </a:rPr>
              <a:t>IoT</a:t>
            </a:r>
            <a:r>
              <a:rPr lang="en-US" sz="1800" kern="100" dirty="0">
                <a:solidFill>
                  <a:schemeClr val="tx1"/>
                </a:solidFill>
                <a:latin typeface="Liberation Serif"/>
                <a:ea typeface="NSimSun" panose="02010609030101010101" pitchFamily="49" charset="-122"/>
                <a:cs typeface="Lucida Sans" panose="020B0602030504020204" pitchFamily="34" charset="0"/>
              </a:rPr>
              <a:t>-enabled webpage, allowing remote monitoring and data analysis. This </a:t>
            </a:r>
            <a:r>
              <a:rPr lang="en-US" sz="1800" kern="100" dirty="0" err="1">
                <a:solidFill>
                  <a:schemeClr val="tx1"/>
                </a:solidFill>
                <a:latin typeface="Liberation Serif"/>
                <a:ea typeface="NSimSun" panose="02010609030101010101" pitchFamily="49" charset="-122"/>
                <a:cs typeface="Lucida Sans" panose="020B0602030504020204" pitchFamily="34" charset="0"/>
              </a:rPr>
              <a:t>IoT</a:t>
            </a:r>
            <a:r>
              <a:rPr lang="en-US" sz="1800" kern="100" dirty="0">
                <a:solidFill>
                  <a:schemeClr val="tx1"/>
                </a:solidFill>
                <a:latin typeface="Liberation Serif"/>
                <a:ea typeface="NSimSun" panose="02010609030101010101" pitchFamily="49" charset="-122"/>
                <a:cs typeface="Lucida Sans" panose="020B0602030504020204" pitchFamily="34" charset="0"/>
              </a:rPr>
              <a:t> integration provides users with a continuous log of water flow patterns and leakage incidents, enabling proactive maintenance. The system not only conserves water but also reduces operational costs by minimizing damages caused by unnoticed leaks. The real-time monitoring feature ensures that immediate action can be taken upon detecting a fault, enhancing reliability and efficiency. By automating the detection and control process, this project offers a smart and effective solution for residential, industrial, and agricultural water management applications. The combination of flow sensors, solenoid valves, pump motor control, GSM alerts, and </a:t>
            </a:r>
            <a:r>
              <a:rPr lang="en-US" sz="1800" kern="100" dirty="0" err="1">
                <a:solidFill>
                  <a:schemeClr val="tx1"/>
                </a:solidFill>
                <a:latin typeface="Liberation Serif"/>
                <a:ea typeface="NSimSun" panose="02010609030101010101" pitchFamily="49" charset="-122"/>
                <a:cs typeface="Lucida Sans" panose="020B0602030504020204" pitchFamily="34" charset="0"/>
              </a:rPr>
              <a:t>IoT</a:t>
            </a:r>
            <a:r>
              <a:rPr lang="en-US" sz="1800" kern="100" dirty="0">
                <a:solidFill>
                  <a:schemeClr val="tx1"/>
                </a:solidFill>
                <a:latin typeface="Liberation Serif"/>
                <a:ea typeface="NSimSun" panose="02010609030101010101" pitchFamily="49" charset="-122"/>
                <a:cs typeface="Lucida Sans" panose="020B0602030504020204" pitchFamily="34" charset="0"/>
              </a:rPr>
              <a:t> integration creates a comprehensive water conservation system that prevents losses, promotes sustainable water usage, and ensures uninterrupted water distribution. The system’s ability to detect, report, and mitigate leakages autonomously makes it a valuable asset in water management infrastructure, providing users with an efficient and cost-effective approach to handling water supply issues. This innovative solution enhances sustainability by preventing excessive water wastage, promoting conservation, and improving overall resource management.</a:t>
            </a:r>
            <a:endParaRPr lang="en-IN" sz="1800" kern="100" dirty="0">
              <a:solidFill>
                <a:schemeClr val="tx1"/>
              </a:solidFill>
              <a:effectLst/>
              <a:latin typeface="Liberation Serif"/>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294154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16" y="0"/>
            <a:ext cx="8825657" cy="681567"/>
          </a:xfrm>
        </p:spPr>
        <p:txBody>
          <a:bodyPr>
            <a:normAutofit fontScale="90000"/>
          </a:bodyPr>
          <a:lstStyle/>
          <a:p>
            <a:pPr fontAlgn="base"/>
            <a:r>
              <a:rPr lang="en-US" b="1" u="sng" dirty="0"/>
              <a:t>ADVANTAGES:</a:t>
            </a:r>
            <a:endParaRPr lang="en-US" dirty="0"/>
          </a:p>
        </p:txBody>
      </p:sp>
      <p:sp>
        <p:nvSpPr>
          <p:cNvPr id="3" name="Text Placeholder 2"/>
          <p:cNvSpPr>
            <a:spLocks noGrp="1"/>
          </p:cNvSpPr>
          <p:nvPr>
            <p:ph type="body" idx="1"/>
          </p:nvPr>
        </p:nvSpPr>
        <p:spPr>
          <a:xfrm>
            <a:off x="149116" y="975945"/>
            <a:ext cx="9151638" cy="5111346"/>
          </a:xfrm>
        </p:spPr>
        <p:txBody>
          <a:bodyPr>
            <a:noAutofit/>
          </a:bodyPr>
          <a:lstStyle/>
          <a:p>
            <a:pPr algn="just">
              <a:lnSpc>
                <a:spcPct val="115000"/>
              </a:lnSpc>
              <a:spcAft>
                <a:spcPts val="1000"/>
              </a:spcAf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Real-Time Monitoring and Automated Alerts </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The system continuously monitors water flow and detects leakages instantly. When a leak is identified, an automated buzzer alert is triggered, and real-time data is sent to the cloud via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ensuring immediate action and minimizing water wastage.</a:t>
            </a:r>
          </a:p>
          <a:p>
            <a:pPr algn="just">
              <a:lnSpc>
                <a:spcPct val="115000"/>
              </a:lnSpc>
              <a:spcAft>
                <a:spcPts val="1000"/>
              </a:spcAft>
            </a:pPr>
            <a:endPar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Enhanced Water Management and Sustainability </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By integrating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and cloud storage, users can remotely track water consumption, analyze historical data, and optimize water usage. This improves efficiency in residential, industrial, and agricultural applications, contributing to sustainable water conservation.</a:t>
            </a:r>
          </a:p>
        </p:txBody>
      </p:sp>
    </p:spTree>
    <p:extLst>
      <p:ext uri="{BB962C8B-B14F-4D97-AF65-F5344CB8AC3E}">
        <p14:creationId xmlns:p14="http://schemas.microsoft.com/office/powerpoint/2010/main" val="899080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690033"/>
            <a:ext cx="8825657" cy="681567"/>
          </a:xfrm>
        </p:spPr>
        <p:txBody>
          <a:bodyPr>
            <a:normAutofit fontScale="90000"/>
          </a:bodyPr>
          <a:lstStyle/>
          <a:p>
            <a:r>
              <a:rPr lang="en-US" b="1" u="sng" dirty="0"/>
              <a:t>FUTURE ENHANCEMENT:</a:t>
            </a:r>
            <a:endParaRPr lang="en-US" dirty="0"/>
          </a:p>
        </p:txBody>
      </p:sp>
      <p:sp>
        <p:nvSpPr>
          <p:cNvPr id="3" name="Text Placeholder 2"/>
          <p:cNvSpPr>
            <a:spLocks noGrp="1"/>
          </p:cNvSpPr>
          <p:nvPr>
            <p:ph type="body" idx="1"/>
          </p:nvPr>
        </p:nvSpPr>
        <p:spPr>
          <a:xfrm>
            <a:off x="514876" y="1720300"/>
            <a:ext cx="11099369" cy="3354620"/>
          </a:xfrm>
        </p:spPr>
        <p:txBody>
          <a:bodyPr>
            <a:noAutofit/>
          </a:bodyPr>
          <a:lstStyle/>
          <a:p>
            <a:pPr marL="238125" algn="just">
              <a:lnSpc>
                <a:spcPct val="150000"/>
              </a:lnSpc>
              <a:spcBef>
                <a:spcPts val="1200"/>
              </a:spcBef>
              <a:spcAft>
                <a:spcPts val="1000"/>
              </a:spcAft>
            </a:pP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 the future, this system can be enhanced by integrating advanced sensors and machine learning algorithms to predict leakages before they occur based on flow patterns and usage behavior. The addition of a mobile application can provide real-time alerts, usage analytics, and remote control features, improving user convenience. Incorporating a smart valve system can enable automatic shut-off in case of major leaks, preventing water damage. Solar power integration can make the system energy-efficient and suitable for remote areas. Furthermore, extending the system to monitor water quality parameters like pH and turbidity can transform it into a comprehensive smart water management solution.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38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690033"/>
            <a:ext cx="8825657" cy="681567"/>
          </a:xfrm>
        </p:spPr>
        <p:txBody>
          <a:bodyPr>
            <a:normAutofit fontScale="90000"/>
          </a:bodyPr>
          <a:lstStyle/>
          <a:p>
            <a:r>
              <a:rPr lang="en-US" b="1" u="sng" dirty="0"/>
              <a:t>CONCLUSION:</a:t>
            </a:r>
            <a:endParaRPr lang="en-US" dirty="0"/>
          </a:p>
        </p:txBody>
      </p:sp>
      <p:sp>
        <p:nvSpPr>
          <p:cNvPr id="3" name="Text Placeholder 2"/>
          <p:cNvSpPr>
            <a:spLocks noGrp="1"/>
          </p:cNvSpPr>
          <p:nvPr>
            <p:ph type="body" idx="1"/>
          </p:nvPr>
        </p:nvSpPr>
        <p:spPr>
          <a:xfrm>
            <a:off x="514876" y="1577340"/>
            <a:ext cx="10663664" cy="4320540"/>
          </a:xfrm>
        </p:spPr>
        <p:txBody>
          <a:bodyPr>
            <a:noAutofit/>
          </a:bodyPr>
          <a:lstStyle/>
          <a:p>
            <a:pPr marL="238125" algn="just">
              <a:lnSpc>
                <a:spcPct val="150000"/>
              </a:lnSpc>
              <a:spcBef>
                <a:spcPts val="1200"/>
              </a:spcBef>
              <a:spcAft>
                <a:spcPts val="1000"/>
              </a:spcAft>
            </a:pP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 conclusion, the water leakage detection and control system presents a smart, efficient, and automated approach to water management. By utilizing components such as water flow sensors, solenoid valve, pump motor, GSM module, and </a:t>
            </a:r>
            <a:r>
              <a:rPr lang="en-US" sz="18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integration, the system ensures accurate leak detection, immediate response, and real-time monitoring. It not only helps in preventing water wastage and structural damage but also reduces maintenance costs through timely alerts and automated control. The incorporation of GSM and </a:t>
            </a:r>
            <a:r>
              <a:rPr lang="en-US" sz="18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technologies adds value by enabling remote access and instant communication. Overall, this system offers a practical and scalable solution for residential, industrial, and agricultural water management applications, promoting sustainability and resource efficiency.</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86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41393"/>
            <a:ext cx="8825657" cy="681567"/>
          </a:xfrm>
        </p:spPr>
        <p:txBody>
          <a:bodyPr>
            <a:normAutofit fontScale="90000"/>
          </a:bodyPr>
          <a:lstStyle/>
          <a:p>
            <a:pPr marL="0" marR="0" algn="just">
              <a:lnSpc>
                <a:spcPct val="115000"/>
              </a:lnSpc>
              <a:spcBef>
                <a:spcPts val="1200"/>
              </a:spcBef>
              <a:spcAft>
                <a:spcPts val="1000"/>
              </a:spcAft>
            </a:pPr>
            <a:r>
              <a:rPr lang="en-US" b="1" u="sng" dirty="0">
                <a:latin typeface="Times New Roman" panose="02020603050405020304" pitchFamily="18" charset="0"/>
                <a:ea typeface="Times New Roman" panose="02020603050405020304" pitchFamily="18" charset="0"/>
                <a:cs typeface="Latha" panose="020B0604020202020204" pitchFamily="34" charset="0"/>
              </a:rPr>
              <a:t>REFERENCE:</a:t>
            </a:r>
            <a:endParaRPr lang="en-US" sz="3200" dirty="0">
              <a:effectLst/>
              <a:latin typeface="Calibri" panose="020F0502020204030204" pitchFamily="34" charset="0"/>
              <a:ea typeface="Times New Roman" panose="02020603050405020304" pitchFamily="18" charset="0"/>
              <a:cs typeface="Latha" panose="020B0604020202020204" pitchFamily="34" charset="0"/>
            </a:endParaRPr>
          </a:p>
        </p:txBody>
      </p:sp>
      <p:sp>
        <p:nvSpPr>
          <p:cNvPr id="3" name="Text Placeholder 2"/>
          <p:cNvSpPr>
            <a:spLocks noGrp="1"/>
          </p:cNvSpPr>
          <p:nvPr>
            <p:ph type="body" idx="1"/>
          </p:nvPr>
        </p:nvSpPr>
        <p:spPr>
          <a:xfrm>
            <a:off x="514876" y="914400"/>
            <a:ext cx="10549364" cy="5852160"/>
          </a:xfrm>
        </p:spPr>
        <p:txBody>
          <a:bodyPr>
            <a:noAutofit/>
          </a:bodyPr>
          <a:lstStyle/>
          <a:p>
            <a:pPr>
              <a:lnSpc>
                <a:spcPct val="115000"/>
              </a:lnSpc>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J.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Widagdo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 D. Putra, B.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Syihabuddin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Juhana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Mulyana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 Munir, ‘‘Android-based disaster management application for after-disaster rapid mobile assessment,’’ in Proc. IEEE Int. Conf. Internet Things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Syst.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IoTaIS</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Jan. 2021, pp. 201–204,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10.1109/IoTaIS50849.2021.9359695. </a:t>
            </a:r>
          </a:p>
          <a:p>
            <a:pPr>
              <a:lnSpc>
                <a:spcPct val="115000"/>
              </a:lnSpc>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Yudistira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Metaxian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Putriastuti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Widiyantoro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 Rawlinson, F.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Beauducel</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Z.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Zulfakriza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D.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Nugraha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Laurin, A. A. Fahmi, and A. Budi-Santoso, ‘‘Imaging of a magma system beneath the Merapi Volcano complex, Indonesia, using ambient seismic noise tomography,’’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Geophys</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Int., vol. 226, no. 1, pp. 511–523, Mar. 2021,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10.1093/</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gji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/ggab104.</a:t>
            </a:r>
          </a:p>
          <a:p>
            <a:pPr>
              <a:lnSpc>
                <a:spcPct val="115000"/>
              </a:lnSpc>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 P.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Supendi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D.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Nugraha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Widiyantoro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D.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Pesicek</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H. Thurber, C. I. Abdullah, D.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Daryono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H.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Wiyono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 A.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Shiddiqi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S. Rosalia, ‘‘Relocated aftershocks and background seismicity in eastern Indonesia shed light on the 2018 Lombok and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Palu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earthquake sequences,’’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Geophys</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Int., vol. 221, no. 1, pp. 1845–1855, Dec. 2019,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10.1093/</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gji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/ggaa118. </a:t>
            </a:r>
          </a:p>
          <a:p>
            <a:pPr>
              <a:lnSpc>
                <a:spcPct val="115000"/>
              </a:lnSpc>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F. A. Maulana,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Fungsi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Koordinasi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Badan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Penanggulangan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Bencana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Daerah (BPBD)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Sidoarjo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Dalam</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Penanggulangan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Bencana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Kabupaten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Sidoarjo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Surabaya, Indonesia: Universitas Pembangunan Nasional ‘Veteran’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Jatim</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2020. </a:t>
            </a:r>
          </a:p>
          <a:p>
            <a:pPr>
              <a:lnSpc>
                <a:spcPct val="115000"/>
              </a:lnSpc>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Y.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Widyani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H.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Laksmiwati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‘‘Preliminary design of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spatio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-temporal disaster database in Indonesia to support emergency response,’’ in Proc. Int. Conf.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Electr</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Eng.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(ICEEI), Aug. 2015, pp. 517–522,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10.1109/ICEEI.2015.7352555. </a:t>
            </a:r>
          </a:p>
        </p:txBody>
      </p:sp>
    </p:spTree>
    <p:extLst>
      <p:ext uri="{BB962C8B-B14F-4D97-AF65-F5344CB8AC3E}">
        <p14:creationId xmlns:p14="http://schemas.microsoft.com/office/powerpoint/2010/main" val="2910938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41393"/>
            <a:ext cx="8825657" cy="681567"/>
          </a:xfrm>
        </p:spPr>
        <p:txBody>
          <a:bodyPr>
            <a:normAutofit fontScale="90000"/>
          </a:bodyPr>
          <a:lstStyle/>
          <a:p>
            <a:pPr marL="0" marR="0" algn="just">
              <a:lnSpc>
                <a:spcPct val="115000"/>
              </a:lnSpc>
              <a:spcBef>
                <a:spcPts val="1200"/>
              </a:spcBef>
              <a:spcAft>
                <a:spcPts val="1000"/>
              </a:spcAft>
            </a:pPr>
            <a:r>
              <a:rPr lang="en-US" b="1" u="sng" dirty="0">
                <a:latin typeface="Times New Roman" panose="02020603050405020304" pitchFamily="18" charset="0"/>
                <a:ea typeface="Times New Roman" panose="02020603050405020304" pitchFamily="18" charset="0"/>
                <a:cs typeface="Latha" panose="020B0604020202020204" pitchFamily="34" charset="0"/>
              </a:rPr>
              <a:t>REFERENCE:</a:t>
            </a:r>
            <a:endParaRPr lang="en-US" sz="3200" dirty="0">
              <a:effectLst/>
              <a:latin typeface="Calibri" panose="020F0502020204030204" pitchFamily="34" charset="0"/>
              <a:ea typeface="Times New Roman" panose="02020603050405020304" pitchFamily="18" charset="0"/>
              <a:cs typeface="Latha" panose="020B0604020202020204" pitchFamily="34" charset="0"/>
            </a:endParaRPr>
          </a:p>
        </p:txBody>
      </p:sp>
      <p:sp>
        <p:nvSpPr>
          <p:cNvPr id="3" name="Text Placeholder 2"/>
          <p:cNvSpPr>
            <a:spLocks noGrp="1"/>
          </p:cNvSpPr>
          <p:nvPr>
            <p:ph type="body" idx="1"/>
          </p:nvPr>
        </p:nvSpPr>
        <p:spPr>
          <a:xfrm>
            <a:off x="514875" y="914400"/>
            <a:ext cx="10879955" cy="5802207"/>
          </a:xfrm>
        </p:spPr>
        <p:txBody>
          <a:bodyPr>
            <a:noAutofit/>
          </a:bodyPr>
          <a:lstStyle/>
          <a:p>
            <a:pPr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Badan Nasional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Penanggulangan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Bencana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Catatan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Refleksi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Akhir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Tahun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Penanggulangan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Bencana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2021. 2021 BNPB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mencatat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3.092,dan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erupsi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gunung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diakses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pada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Juni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2022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Pukul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21:40 WIB. [Online]. Available: https://www.bnpb.go.id/berita/catatan-refleksi-akhirtahun-penanggulangan-bencana-2021#:~:text=Sepanjang </a:t>
            </a:r>
          </a:p>
          <a:p>
            <a:pPr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A. H. Tantri and N.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Rakhmawati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‘‘Designing a natural disaster ontology for Indonesia,’’ in Proc. 12th Int. Conf. Inf.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Commun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Technol. Syst. (ICTS), Jul. 2019, pp. 130–134,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10.1109/ICTS.2019.8850979. </a:t>
            </a:r>
          </a:p>
          <a:p>
            <a:pPr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H. Riza, E. W. Santoso, I. 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Tejakusuma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F.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Prawiradisastra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‘‘Advancing flood disaster mitigation in Indonesia using machine learning methods,’’ in Proc. Int. Conf. ICT Smart Soc. (ICISS), Nov. 2020, pp.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10.1109/ICISS50791.2020.9307561. </a:t>
            </a:r>
          </a:p>
          <a:p>
            <a:pPr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Fariza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 P.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Abhimata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J. A. N. Hasim, ‘‘Earthquake disaster risk map in east Java, Indonesia, using analytical hierarchy process— Natural break classification,’’ in Proc. Int. Conf.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Knowl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Creation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(KCIC), Nov. 2016, pp. 141–147,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10.1109/KCIC.2016. 7883638. </a:t>
            </a:r>
          </a:p>
          <a:p>
            <a:pPr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R. Y. Setiawan, R. D. Susanto,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Wirasatriya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Alifdini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D.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Puryajati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Maslukah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Nurdin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‘‘Impacts of tropical cyclone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Seroja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the phytoplankton chlorophyll—A and sea surface temperature in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Savu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Sea, Indonesia,’’ IEEE Access, vol. 9, pp. 152938–152944, 2021,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10.1109/ACCESS.2021.3125605.</a:t>
            </a:r>
          </a:p>
        </p:txBody>
      </p:sp>
    </p:spTree>
    <p:extLst>
      <p:ext uri="{BB962C8B-B14F-4D97-AF65-F5344CB8AC3E}">
        <p14:creationId xmlns:p14="http://schemas.microsoft.com/office/powerpoint/2010/main" val="1043387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56" y="2038773"/>
            <a:ext cx="8825657" cy="2098887"/>
          </a:xfrm>
        </p:spPr>
        <p:txBody>
          <a:bodyPr/>
          <a:lstStyle/>
          <a:p>
            <a:pPr marL="0" marR="0" algn="ctr">
              <a:lnSpc>
                <a:spcPct val="115000"/>
              </a:lnSpc>
              <a:spcBef>
                <a:spcPts val="1200"/>
              </a:spcBef>
              <a:spcAft>
                <a:spcPts val="1000"/>
              </a:spcAft>
            </a:pPr>
            <a:r>
              <a:rPr lang="en-US" sz="9600" b="1" u="sng" dirty="0">
                <a:latin typeface="Times New Roman" panose="02020603050405020304" pitchFamily="18" charset="0"/>
                <a:ea typeface="Times New Roman" panose="02020603050405020304" pitchFamily="18" charset="0"/>
                <a:cs typeface="Latha" panose="020B0604020202020204" pitchFamily="34" charset="0"/>
              </a:rPr>
              <a:t>THANK YOU</a:t>
            </a:r>
            <a:endParaRPr lang="en-US" sz="80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96814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25657" cy="1257300"/>
          </a:xfrm>
        </p:spPr>
        <p:txBody>
          <a:bodyPr/>
          <a:lstStyle/>
          <a:p>
            <a:pPr marL="0" marR="0">
              <a:lnSpc>
                <a:spcPct val="115000"/>
              </a:lnSpc>
              <a:spcBef>
                <a:spcPts val="1200"/>
              </a:spcBef>
              <a:spcAft>
                <a:spcPts val="1000"/>
              </a:spcAft>
            </a:pPr>
            <a:r>
              <a:rPr lang="en-US" sz="4400" b="1" u="sng" dirty="0">
                <a:latin typeface="Times New Roman" panose="02020603050405020304" pitchFamily="18" charset="0"/>
                <a:ea typeface="Times New Roman" panose="02020603050405020304" pitchFamily="18" charset="0"/>
                <a:cs typeface="Latha" panose="020B0604020202020204" pitchFamily="34" charset="0"/>
              </a:rPr>
              <a:t>SCOPE OF THE PROJECT:</a:t>
            </a:r>
            <a:endParaRPr lang="en-US" dirty="0"/>
          </a:p>
        </p:txBody>
      </p:sp>
      <p:sp>
        <p:nvSpPr>
          <p:cNvPr id="3" name="Text Placeholder 2"/>
          <p:cNvSpPr>
            <a:spLocks noGrp="1"/>
          </p:cNvSpPr>
          <p:nvPr>
            <p:ph type="body" idx="1"/>
          </p:nvPr>
        </p:nvSpPr>
        <p:spPr>
          <a:xfrm>
            <a:off x="354854" y="1576980"/>
            <a:ext cx="11120866" cy="4023720"/>
          </a:xfrm>
        </p:spPr>
        <p:txBody>
          <a:bodyPr>
            <a:normAutofit/>
          </a:bodyPr>
          <a:lstStyle/>
          <a:p>
            <a:pPr algn="just">
              <a:lnSpc>
                <a:spcPct val="150000"/>
              </a:lnSpc>
              <a:spcBef>
                <a:spcPts val="1200"/>
              </a:spcBef>
              <a:spcAft>
                <a:spcPts val="1000"/>
              </a:spcAft>
            </a:pPr>
            <a:r>
              <a:rPr lang="en-US" sz="18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The water leakage detection and control system has a wide scope across various sectors where efficient water management is critical. In residential areas, it helps homeowners prevent water wastage and structural damage caused by undetected leaks. In industrial and agricultural settings, where large volumes of water are used, the system ensures minimal resource loss and enhances operational efficiency. The integration of GSM and </a:t>
            </a:r>
            <a:r>
              <a:rPr lang="en-US" sz="1800" dirty="0" err="1">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technologies allows for real-time alerts and remote monitoring, making the system highly effective for smart city applications and modern infrastructure. Additionally, the project contributes to water conservation efforts by detecting leaks early and automating the control process. Its scalable design makes it adaptable for both small and large-scale water distribution networks, positioning it as a vital tool in sustainable resource management and preventive maintenance.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6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147" y="0"/>
            <a:ext cx="9859982" cy="6745436"/>
          </a:xfrm>
          <a:prstGeom prst="rect">
            <a:avLst/>
          </a:prstGeom>
        </p:spPr>
        <p:txBody>
          <a:bodyPr wrap="square">
            <a:spAutoFit/>
          </a:bodyPr>
          <a:lstStyle/>
          <a:p>
            <a:pPr lvl="1" algn="just">
              <a:lnSpc>
                <a:spcPct val="150000"/>
              </a:lnSpc>
              <a:spcBef>
                <a:spcPts val="1200"/>
              </a:spcBef>
              <a:spcAft>
                <a:spcPts val="1000"/>
              </a:spcAft>
              <a:buSzPts val="1400"/>
            </a:pPr>
            <a:r>
              <a:rPr lang="en-US" sz="20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EXISTING SYSTEM</a:t>
            </a:r>
            <a:endParaRPr lang="en-IN" sz="2000"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Manual Monitoring and Detection </a:t>
            </a:r>
            <a:r>
              <a:rPr lang="en-IN" dirty="0">
                <a:latin typeface="Times New Roman" panose="02020603050405020304" pitchFamily="18" charset="0"/>
                <a:cs typeface="Times New Roman" panose="02020603050405020304" pitchFamily="18" charset="0"/>
              </a:rPr>
              <a:t>– Traditional water leakage detection relies on manual inspection, which is time-consuming, inefficient, and prone to human error, leading to delayed responses and increased water wastage.</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Lack of Automated Control</a:t>
            </a:r>
            <a:r>
              <a:rPr lang="en-IN" dirty="0">
                <a:latin typeface="Times New Roman" panose="02020603050405020304" pitchFamily="18" charset="0"/>
                <a:cs typeface="Times New Roman" panose="02020603050405020304" pitchFamily="18" charset="0"/>
              </a:rPr>
              <a:t> – Existing systems do not have an automated mechanism to stop water flow upon detecting a leakage, resulting in continuous wastage and potential damage to infrastructure.</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Limited Alert and Monitoring System</a:t>
            </a:r>
            <a:r>
              <a:rPr lang="en-IN" dirty="0">
                <a:latin typeface="Times New Roman" panose="02020603050405020304" pitchFamily="18" charset="0"/>
                <a:cs typeface="Times New Roman" panose="02020603050405020304" pitchFamily="18" charset="0"/>
              </a:rPr>
              <a:t> – Conventional setups lack real-time alerting and remote monitoring via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making it difficult to track leaks instantly and take prompt action to prevent excessive water loss.</a:t>
            </a:r>
          </a:p>
          <a:p>
            <a:pPr algn="just">
              <a:lnSpc>
                <a:spcPct val="150000"/>
              </a:lnSpc>
            </a:pPr>
            <a:r>
              <a:rPr lang="en-US" sz="20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EXISTING SYSTEM DISADVANTAGES</a:t>
            </a:r>
          </a:p>
          <a:p>
            <a:pPr marL="285750" lvl="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Delayed Detection and Response</a:t>
            </a:r>
            <a:r>
              <a:rPr lang="en-US" dirty="0">
                <a:latin typeface="Times New Roman" panose="02020603050405020304" pitchFamily="18" charset="0"/>
                <a:cs typeface="Times New Roman" panose="02020603050405020304" pitchFamily="18" charset="0"/>
              </a:rPr>
              <a:t> – Manual inspection methods result in slow leak detection, leading to unnecessary water wastage and potential damage before corrective action is taken.</a:t>
            </a:r>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Continuous Water Loss</a:t>
            </a:r>
            <a:r>
              <a:rPr lang="en-US" dirty="0">
                <a:latin typeface="Times New Roman" panose="02020603050405020304" pitchFamily="18" charset="0"/>
                <a:cs typeface="Times New Roman" panose="02020603050405020304" pitchFamily="18" charset="0"/>
              </a:rPr>
              <a:t> – In the absence of an automated shutoff mechanism, water continues to leak until manually addressed, increasing water bills and resource wastage.</a:t>
            </a:r>
          </a:p>
          <a:p>
            <a:pPr marL="285750" lvl="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Higher Maintenance Costs</a:t>
            </a:r>
            <a:r>
              <a:rPr lang="en-US" dirty="0">
                <a:latin typeface="Times New Roman" panose="02020603050405020304" pitchFamily="18" charset="0"/>
                <a:cs typeface="Times New Roman" panose="02020603050405020304" pitchFamily="18" charset="0"/>
              </a:rPr>
              <a:t> – Frequent unnoticed leaks can cause structural damage, requiring costly repairs and replacements in pipelines and water distribution systems</a:t>
            </a:r>
            <a:endParaRPr lang="en-IN"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endParaRPr lang="en-US" sz="1800" kern="100" dirty="0">
              <a:effectLst/>
              <a:latin typeface="Times New Roman" panose="02020603050405020304" pitchFamily="18" charset="0"/>
              <a:ea typeface="NSimSun" panose="02010609030101010101" pitchFamily="49" charset="-122"/>
              <a:cs typeface="Mangal" panose="02040503050203030202" pitchFamily="18" charset="0"/>
            </a:endParaRPr>
          </a:p>
          <a:p>
            <a:pPr lvl="2" algn="just">
              <a:lnSpc>
                <a:spcPct val="150000"/>
              </a:lnSpc>
              <a:spcBef>
                <a:spcPts val="1200"/>
              </a:spcBef>
              <a:spcAft>
                <a:spcPts val="0"/>
              </a:spcAft>
            </a:pPr>
            <a:endParaRPr lang="en-US" sz="2000" b="1" u="sng"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7017212" y="4065686"/>
            <a:ext cx="364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086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2000" cy="7068602"/>
          </a:xfrm>
          <a:prstGeom prst="rect">
            <a:avLst/>
          </a:prstGeom>
        </p:spPr>
        <p:txBody>
          <a:bodyPr wrap="square">
            <a:spAutoFit/>
          </a:bodyPr>
          <a:lstStyle/>
          <a:p>
            <a:pPr lvl="1" algn="just">
              <a:lnSpc>
                <a:spcPct val="150000"/>
              </a:lnSpc>
              <a:spcBef>
                <a:spcPts val="1200"/>
              </a:spcBef>
              <a:spcAft>
                <a:spcPts val="1000"/>
              </a:spcAft>
              <a:buSzPts val="1400"/>
              <a:tabLst>
                <a:tab pos="2276475" algn="l"/>
              </a:tabLst>
            </a:pPr>
            <a:r>
              <a:rPr lang="en-US"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PROPOSED SYSTEM</a:t>
            </a:r>
            <a:endParaRPr lang="en-IN"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000" kern="100" dirty="0">
                <a:latin typeface="Times New Roman" panose="02020603050405020304" pitchFamily="18" charset="0"/>
                <a:ea typeface="NSimSun" panose="02010609030101010101" pitchFamily="49" charset="-122"/>
                <a:cs typeface="Mangal" panose="02040503050203030202" pitchFamily="18" charset="0"/>
              </a:rPr>
              <a:t>	</a:t>
            </a:r>
            <a:r>
              <a:rPr lang="en-US" sz="2000" b="1" kern="100" dirty="0">
                <a:latin typeface="Times New Roman" panose="02020603050405020304" pitchFamily="18" charset="0"/>
                <a:ea typeface="NSimSun" panose="02010609030101010101" pitchFamily="49" charset="-122"/>
                <a:cs typeface="Mangal" panose="02040503050203030202" pitchFamily="18" charset="0"/>
              </a:rPr>
              <a:t>Automated Leakage Detection and Control </a:t>
            </a:r>
            <a:r>
              <a:rPr lang="en-US" sz="2000" kern="100" dirty="0">
                <a:latin typeface="Times New Roman" panose="02020603050405020304" pitchFamily="18" charset="0"/>
                <a:ea typeface="NSimSun" panose="02010609030101010101" pitchFamily="49" charset="-122"/>
                <a:cs typeface="Mangal" panose="02040503050203030202" pitchFamily="18" charset="0"/>
              </a:rPr>
              <a:t>– The system uses two water flow sensors to detect discrepancies in water flow, automatically identifying leakages and activating a solenoid valve to shut off the water supply, preventing wastage.</a:t>
            </a:r>
          </a:p>
          <a:p>
            <a:pPr marL="457200"/>
            <a:endParaRPr lang="en-US" sz="2000" kern="100" dirty="0">
              <a:latin typeface="Times New Roman" panose="02020603050405020304" pitchFamily="18" charset="0"/>
              <a:ea typeface="NSimSun" panose="02010609030101010101" pitchFamily="49" charset="-122"/>
              <a:cs typeface="Mangal" panose="02040503050203030202" pitchFamily="18" charset="0"/>
            </a:endParaRPr>
          </a:p>
          <a:p>
            <a:pPr marL="457200"/>
            <a:r>
              <a:rPr lang="en-US" sz="2000" kern="100" dirty="0">
                <a:latin typeface="Times New Roman" panose="02020603050405020304" pitchFamily="18" charset="0"/>
                <a:ea typeface="NSimSun" panose="02010609030101010101" pitchFamily="49" charset="-122"/>
                <a:cs typeface="Mangal" panose="02040503050203030202" pitchFamily="18" charset="0"/>
              </a:rPr>
              <a:t>	</a:t>
            </a:r>
            <a:r>
              <a:rPr lang="en-US" sz="2000" b="1" kern="100" dirty="0">
                <a:latin typeface="Times New Roman" panose="02020603050405020304" pitchFamily="18" charset="0"/>
                <a:ea typeface="NSimSun" panose="02010609030101010101" pitchFamily="49" charset="-122"/>
                <a:cs typeface="Mangal" panose="02040503050203030202" pitchFamily="18" charset="0"/>
              </a:rPr>
              <a:t>Real-Time Alerts and </a:t>
            </a:r>
            <a:r>
              <a:rPr lang="en-US" sz="2000" b="1" kern="100" dirty="0" err="1">
                <a:latin typeface="Times New Roman" panose="02020603050405020304" pitchFamily="18" charset="0"/>
                <a:ea typeface="NSimSun" panose="02010609030101010101" pitchFamily="49" charset="-122"/>
                <a:cs typeface="Mangal" panose="02040503050203030202" pitchFamily="18" charset="0"/>
              </a:rPr>
              <a:t>IoT</a:t>
            </a:r>
            <a:r>
              <a:rPr lang="en-US" sz="2000" b="1" kern="100" dirty="0">
                <a:latin typeface="Times New Roman" panose="02020603050405020304" pitchFamily="18" charset="0"/>
                <a:ea typeface="NSimSun" panose="02010609030101010101" pitchFamily="49" charset="-122"/>
                <a:cs typeface="Mangal" panose="02040503050203030202" pitchFamily="18" charset="0"/>
              </a:rPr>
              <a:t> Monitoring </a:t>
            </a:r>
            <a:r>
              <a:rPr lang="en-US" sz="2000" kern="100" dirty="0">
                <a:latin typeface="Times New Roman" panose="02020603050405020304" pitchFamily="18" charset="0"/>
                <a:ea typeface="NSimSun" panose="02010609030101010101" pitchFamily="49" charset="-122"/>
                <a:cs typeface="Mangal" panose="02040503050203030202" pitchFamily="18" charset="0"/>
              </a:rPr>
              <a:t>– A GSM module sends SMS notifications to a designated person upon detecting a leak, while the </a:t>
            </a:r>
            <a:r>
              <a:rPr lang="en-US" sz="2000" kern="100" dirty="0" err="1">
                <a:latin typeface="Times New Roman" panose="02020603050405020304" pitchFamily="18" charset="0"/>
                <a:ea typeface="NSimSun" panose="02010609030101010101" pitchFamily="49" charset="-122"/>
                <a:cs typeface="Mangal" panose="02040503050203030202" pitchFamily="18" charset="0"/>
              </a:rPr>
              <a:t>IoT</a:t>
            </a:r>
            <a:r>
              <a:rPr lang="en-US" sz="2000" kern="100" dirty="0">
                <a:latin typeface="Times New Roman" panose="02020603050405020304" pitchFamily="18" charset="0"/>
                <a:ea typeface="NSimSun" panose="02010609030101010101" pitchFamily="49" charset="-122"/>
                <a:cs typeface="Mangal" panose="02040503050203030202" pitchFamily="18" charset="0"/>
              </a:rPr>
              <a:t>-enabled webpage updates in real time, allowing remote monitoring and analysis of water flow data.</a:t>
            </a:r>
          </a:p>
          <a:p>
            <a:pPr marL="457200"/>
            <a:endParaRPr lang="en-US" sz="2000" kern="100" dirty="0">
              <a:latin typeface="Times New Roman" panose="02020603050405020304" pitchFamily="18" charset="0"/>
              <a:ea typeface="NSimSun" panose="02010609030101010101" pitchFamily="49" charset="-122"/>
              <a:cs typeface="Mangal" panose="02040503050203030202" pitchFamily="18" charset="0"/>
            </a:endParaRPr>
          </a:p>
          <a:p>
            <a:pPr marL="457200"/>
            <a:r>
              <a:rPr lang="en-US" sz="2000" kern="100" dirty="0">
                <a:latin typeface="Times New Roman" panose="02020603050405020304" pitchFamily="18" charset="0"/>
                <a:ea typeface="NSimSun" panose="02010609030101010101" pitchFamily="49" charset="-122"/>
                <a:cs typeface="Mangal" panose="02040503050203030202" pitchFamily="18" charset="0"/>
              </a:rPr>
              <a:t></a:t>
            </a:r>
            <a:r>
              <a:rPr lang="en-US" sz="2000" b="1" kern="100" dirty="0">
                <a:latin typeface="Times New Roman" panose="02020603050405020304" pitchFamily="18" charset="0"/>
                <a:ea typeface="NSimSun" panose="02010609030101010101" pitchFamily="49" charset="-122"/>
                <a:cs typeface="Mangal" panose="02040503050203030202" pitchFamily="18" charset="0"/>
              </a:rPr>
              <a:t>	Efficient Water Management and Conservation </a:t>
            </a:r>
            <a:r>
              <a:rPr lang="en-US" sz="2000" kern="100" dirty="0">
                <a:latin typeface="Times New Roman" panose="02020603050405020304" pitchFamily="18" charset="0"/>
                <a:ea typeface="NSimSun" panose="02010609030101010101" pitchFamily="49" charset="-122"/>
                <a:cs typeface="Mangal" panose="02040503050203030202" pitchFamily="18" charset="0"/>
              </a:rPr>
              <a:t>– By integrating automation, real-time alerts, and remote access, the system minimizes water loss, reduces maintenance costs, and ensures sustainable water distribution for residential, industrial, and agricultural applications.</a:t>
            </a:r>
          </a:p>
          <a:p>
            <a:pPr marL="457200"/>
            <a:endParaRPr lang="en-US" kern="100" dirty="0">
              <a:latin typeface="Times New Roman" panose="02020603050405020304" pitchFamily="18" charset="0"/>
              <a:ea typeface="NSimSun" panose="02010609030101010101" pitchFamily="49" charset="-122"/>
              <a:cs typeface="Mangal" panose="02040503050203030202" pitchFamily="18" charset="0"/>
            </a:endParaRPr>
          </a:p>
          <a:p>
            <a:pPr marL="285750" algn="just">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PROPOSED SYSTEM ADVANTAGES</a:t>
            </a:r>
          </a:p>
          <a:p>
            <a:pPr marL="457200"/>
            <a:r>
              <a:rPr lang="en-US" kern="100" dirty="0">
                <a:latin typeface="Times New Roman" panose="02020603050405020304" pitchFamily="18" charset="0"/>
                <a:ea typeface="NSimSun" panose="02010609030101010101" pitchFamily="49" charset="-122"/>
                <a:cs typeface="Mangal" panose="02040503050203030202" pitchFamily="18" charset="0"/>
              </a:rPr>
              <a:t>	</a:t>
            </a:r>
            <a:r>
              <a:rPr lang="en-US" b="1" kern="100" dirty="0">
                <a:latin typeface="Times New Roman" panose="02020603050405020304" pitchFamily="18" charset="0"/>
                <a:ea typeface="NSimSun" panose="02010609030101010101" pitchFamily="49" charset="-122"/>
                <a:cs typeface="Mangal" panose="02040503050203030202" pitchFamily="18" charset="0"/>
              </a:rPr>
              <a:t>Automated Leakage Prevention </a:t>
            </a:r>
            <a:r>
              <a:rPr lang="en-US" kern="100" dirty="0">
                <a:latin typeface="Times New Roman" panose="02020603050405020304" pitchFamily="18" charset="0"/>
                <a:ea typeface="NSimSun" panose="02010609030101010101" pitchFamily="49" charset="-122"/>
                <a:cs typeface="Mangal" panose="02040503050203030202" pitchFamily="18" charset="0"/>
              </a:rPr>
              <a:t>– The system detects leaks in real time and automatically shuts off the water supply, preventing unnecessary water loss and damage.</a:t>
            </a:r>
          </a:p>
          <a:p>
            <a:pPr marL="457200"/>
            <a:endParaRPr lang="en-US" kern="100" dirty="0">
              <a:latin typeface="Times New Roman" panose="02020603050405020304" pitchFamily="18" charset="0"/>
              <a:ea typeface="NSimSun" panose="02010609030101010101" pitchFamily="49" charset="-122"/>
              <a:cs typeface="Mangal" panose="02040503050203030202" pitchFamily="18" charset="0"/>
            </a:endParaRPr>
          </a:p>
          <a:p>
            <a:pPr marL="457200"/>
            <a:r>
              <a:rPr lang="en-US" kern="100" dirty="0">
                <a:latin typeface="Times New Roman" panose="02020603050405020304" pitchFamily="18" charset="0"/>
                <a:ea typeface="NSimSun" panose="02010609030101010101" pitchFamily="49" charset="-122"/>
                <a:cs typeface="Mangal" panose="02040503050203030202" pitchFamily="18" charset="0"/>
              </a:rPr>
              <a:t>	</a:t>
            </a:r>
            <a:r>
              <a:rPr lang="en-US" b="1" kern="100" dirty="0">
                <a:latin typeface="Times New Roman" panose="02020603050405020304" pitchFamily="18" charset="0"/>
                <a:ea typeface="NSimSun" panose="02010609030101010101" pitchFamily="49" charset="-122"/>
                <a:cs typeface="Mangal" panose="02040503050203030202" pitchFamily="18" charset="0"/>
              </a:rPr>
              <a:t>Real-Time Alerts and Remote Monitoring –</a:t>
            </a:r>
            <a:r>
              <a:rPr lang="en-US" kern="100" dirty="0">
                <a:latin typeface="Times New Roman" panose="02020603050405020304" pitchFamily="18" charset="0"/>
                <a:ea typeface="NSimSun" panose="02010609030101010101" pitchFamily="49" charset="-122"/>
                <a:cs typeface="Mangal" panose="02040503050203030202" pitchFamily="18" charset="0"/>
              </a:rPr>
              <a:t> The GSM module sends instant SMS notifications, and </a:t>
            </a:r>
            <a:r>
              <a:rPr lang="en-US" kern="100" dirty="0" err="1">
                <a:latin typeface="Times New Roman" panose="02020603050405020304" pitchFamily="18" charset="0"/>
                <a:ea typeface="NSimSun" panose="02010609030101010101" pitchFamily="49" charset="-122"/>
                <a:cs typeface="Mangal" panose="02040503050203030202" pitchFamily="18" charset="0"/>
              </a:rPr>
              <a:t>IoT</a:t>
            </a:r>
            <a:r>
              <a:rPr lang="en-US" kern="100" dirty="0">
                <a:latin typeface="Times New Roman" panose="02020603050405020304" pitchFamily="18" charset="0"/>
                <a:ea typeface="NSimSun" panose="02010609030101010101" pitchFamily="49" charset="-122"/>
                <a:cs typeface="Mangal" panose="02040503050203030202" pitchFamily="18" charset="0"/>
              </a:rPr>
              <a:t> integration allows users to monitor the system remotely, ensuring quick response and efficient management.</a:t>
            </a:r>
          </a:p>
          <a:p>
            <a:pPr marL="457200"/>
            <a:endParaRPr lang="en-US" kern="100" dirty="0">
              <a:latin typeface="Times New Roman" panose="02020603050405020304" pitchFamily="18" charset="0"/>
              <a:ea typeface="NSimSun" panose="02010609030101010101" pitchFamily="49" charset="-122"/>
              <a:cs typeface="Mangal" panose="02040503050203030202" pitchFamily="18" charset="0"/>
            </a:endParaRPr>
          </a:p>
          <a:p>
            <a:pPr marL="457200"/>
            <a:r>
              <a:rPr lang="en-US" kern="100" dirty="0">
                <a:latin typeface="Times New Roman" panose="02020603050405020304" pitchFamily="18" charset="0"/>
                <a:ea typeface="NSimSun" panose="02010609030101010101" pitchFamily="49" charset="-122"/>
                <a:cs typeface="Mangal" panose="02040503050203030202" pitchFamily="18" charset="0"/>
              </a:rPr>
              <a:t>	</a:t>
            </a:r>
            <a:r>
              <a:rPr lang="en-US" b="1" kern="100" dirty="0">
                <a:latin typeface="Times New Roman" panose="02020603050405020304" pitchFamily="18" charset="0"/>
                <a:ea typeface="NSimSun" panose="02010609030101010101" pitchFamily="49" charset="-122"/>
                <a:cs typeface="Mangal" panose="02040503050203030202" pitchFamily="18" charset="0"/>
              </a:rPr>
              <a:t>Water Conservation and Cost Savings </a:t>
            </a:r>
            <a:r>
              <a:rPr lang="en-US" kern="100" dirty="0">
                <a:latin typeface="Times New Roman" panose="02020603050405020304" pitchFamily="18" charset="0"/>
                <a:ea typeface="NSimSun" panose="02010609030101010101" pitchFamily="49" charset="-122"/>
                <a:cs typeface="Mangal" panose="02040503050203030202" pitchFamily="18" charset="0"/>
              </a:rPr>
              <a:t>– By stopping leaks immediately, the system helps conserve water, reduces utility bills, and minimizes maintenance costs associated with water damage.</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18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438573"/>
            <a:ext cx="8825657" cy="910167"/>
          </a:xfrm>
        </p:spPr>
        <p:txBody>
          <a:bodyPr/>
          <a:lstStyle/>
          <a:p>
            <a:pPr marL="0" marR="0" algn="just">
              <a:lnSpc>
                <a:spcPct val="115000"/>
              </a:lnSpc>
              <a:spcBef>
                <a:spcPts val="1200"/>
              </a:spcBef>
              <a:spcAft>
                <a:spcPts val="1000"/>
              </a:spcAft>
            </a:pPr>
            <a:r>
              <a:rPr lang="en-US" sz="4400" b="1" u="sng" dirty="0">
                <a:latin typeface="Times New Roman" panose="02020603050405020304" pitchFamily="18" charset="0"/>
                <a:ea typeface="Times New Roman" panose="02020603050405020304" pitchFamily="18" charset="0"/>
                <a:cs typeface="Latha" panose="020B0604020202020204" pitchFamily="34" charset="0"/>
              </a:rPr>
              <a:t>LITERATURE SURVEY:</a:t>
            </a:r>
            <a:endParaRPr lang="en-US" sz="3600" dirty="0">
              <a:effectLst/>
              <a:latin typeface="Calibri" panose="020F0502020204030204" pitchFamily="34" charset="0"/>
              <a:ea typeface="Times New Roman" panose="02020603050405020304" pitchFamily="18" charset="0"/>
              <a:cs typeface="Latha" panose="020B0604020202020204" pitchFamily="34" charset="0"/>
            </a:endParaRPr>
          </a:p>
        </p:txBody>
      </p:sp>
      <p:sp>
        <p:nvSpPr>
          <p:cNvPr id="3" name="Text Placeholder 2"/>
          <p:cNvSpPr>
            <a:spLocks noGrp="1"/>
          </p:cNvSpPr>
          <p:nvPr>
            <p:ph type="body" idx="1"/>
          </p:nvPr>
        </p:nvSpPr>
        <p:spPr>
          <a:xfrm>
            <a:off x="296512" y="1348740"/>
            <a:ext cx="10549364" cy="5556123"/>
          </a:xfrm>
        </p:spPr>
        <p:txBody>
          <a:bodyPr>
            <a:noAutofit/>
          </a:bodyPr>
          <a:lstStyle/>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Title 1</a:t>
            </a:r>
            <a:r>
              <a:rPr lang="en-US" sz="1800" dirty="0">
                <a:solidFill>
                  <a:srgbClr val="000000"/>
                </a:solidFill>
                <a:effectLst/>
                <a:latin typeface="Times New Roman" panose="02020603050405020304" pitchFamily="18" charset="0"/>
                <a:ea typeface="Calibri" panose="020F0502020204030204" pitchFamily="34" charset="0"/>
              </a:rPr>
              <a:t>: Smart Water Management Using IOT</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Author:</a:t>
            </a:r>
            <a:r>
              <a:rPr lang="en-US" sz="1800" dirty="0">
                <a:solidFill>
                  <a:srgbClr val="000000"/>
                </a:solidFill>
                <a:effectLst/>
                <a:latin typeface="Times New Roman" panose="02020603050405020304" pitchFamily="18" charset="0"/>
                <a:ea typeface="Calibri" panose="020F0502020204030204" pitchFamily="34" charset="0"/>
              </a:rPr>
              <a:t> Ramratan, Vinayak</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Year : </a:t>
            </a:r>
            <a:r>
              <a:rPr lang="en-US" sz="1800" dirty="0">
                <a:solidFill>
                  <a:srgbClr val="000000"/>
                </a:solidFill>
                <a:effectLst/>
                <a:latin typeface="Times New Roman" panose="02020603050405020304" pitchFamily="18" charset="0"/>
                <a:ea typeface="Calibri" panose="020F0502020204030204" pitchFamily="34" charset="0"/>
              </a:rPr>
              <a:t>2016</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Description</a:t>
            </a:r>
            <a:r>
              <a:rPr lang="en-US" sz="1800" dirty="0">
                <a:solidFill>
                  <a:srgbClr val="000000"/>
                </a:solidFill>
                <a:effectLst/>
                <a:latin typeface="Times New Roman" panose="02020603050405020304" pitchFamily="18" charset="0"/>
                <a:ea typeface="Calibri" panose="020F0502020204030204" pitchFamily="34" charset="0"/>
              </a:rPr>
              <a:t>:</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r>
              <a:rPr lang="en-US" sz="1800" dirty="0">
                <a:solidFill>
                  <a:srgbClr val="000000"/>
                </a:solidFill>
                <a:effectLst/>
                <a:latin typeface="Times New Roman" panose="02020603050405020304" pitchFamily="18" charset="0"/>
                <a:ea typeface="Calibri" panose="020F0502020204030204" pitchFamily="34" charset="0"/>
              </a:rPr>
              <a:t>This paper presents an IOT device which help to manage and plan the usage of water. This system can be easily installed in residential societies. Sensors placed in the tank which continuously informs the water level at the current time. This information will be updated on the cloud and using an android application, user can visualize the water level on a Smartphone anywhere that is connected to Internet. According to the level of water in the tank the motor functioning will be automatically controlled, at low level of water motor will automatically turn on and when tank is about to fill up it will cut off.</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082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425669"/>
            <a:ext cx="10721340" cy="6643589"/>
          </a:xfrm>
        </p:spPr>
        <p:txBody>
          <a:bodyPr>
            <a:noAutofit/>
          </a:bodyPr>
          <a:lstStyle/>
          <a:p>
            <a:pPr marL="285750" algn="just">
              <a:buNone/>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buNone/>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Title 2</a:t>
            </a:r>
            <a:r>
              <a:rPr lang="en-US" sz="1800" dirty="0">
                <a:solidFill>
                  <a:srgbClr val="000000"/>
                </a:solidFill>
                <a:effectLst/>
                <a:latin typeface="Times New Roman" panose="02020603050405020304" pitchFamily="18" charset="0"/>
                <a:ea typeface="Calibri" panose="020F0502020204030204" pitchFamily="34" charset="0"/>
              </a:rPr>
              <a:t>: An IoT Based Dam Water Management System for Agriculture</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Author:</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Chellaswamy</a:t>
            </a:r>
            <a:r>
              <a:rPr lang="en-US" sz="1800" dirty="0">
                <a:solidFill>
                  <a:srgbClr val="000000"/>
                </a:solidFill>
                <a:effectLst/>
                <a:latin typeface="Times New Roman" panose="02020603050405020304" pitchFamily="18" charset="0"/>
                <a:ea typeface="Calibri" panose="020F0502020204030204" pitchFamily="34" charset="0"/>
              </a:rPr>
              <a:t> C, Nisha J</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dirty="0">
                <a:solidFill>
                  <a:srgbClr val="000000"/>
                </a:solidFill>
                <a:effectLst/>
                <a:latin typeface="Times New Roman" panose="02020603050405020304" pitchFamily="18" charset="0"/>
                <a:ea typeface="Calibri" panose="020F0502020204030204" pitchFamily="34" charset="0"/>
              </a:rPr>
              <a:t> </a:t>
            </a:r>
            <a:r>
              <a:rPr lang="en-US" sz="1800" b="1" dirty="0">
                <a:solidFill>
                  <a:srgbClr val="000000"/>
                </a:solidFill>
                <a:effectLst/>
                <a:latin typeface="Times New Roman" panose="02020603050405020304" pitchFamily="18" charset="0"/>
                <a:ea typeface="Calibri" panose="020F0502020204030204" pitchFamily="34" charset="0"/>
              </a:rPr>
              <a:t>Year : </a:t>
            </a:r>
            <a:r>
              <a:rPr lang="en-US" sz="1800" dirty="0">
                <a:solidFill>
                  <a:srgbClr val="000000"/>
                </a:solidFill>
                <a:effectLst/>
                <a:latin typeface="Times New Roman" panose="02020603050405020304" pitchFamily="18" charset="0"/>
                <a:ea typeface="Calibri" panose="020F0502020204030204" pitchFamily="34" charset="0"/>
              </a:rPr>
              <a:t>2018</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err="1">
                <a:solidFill>
                  <a:srgbClr val="000000"/>
                </a:solidFill>
                <a:effectLst/>
                <a:latin typeface="Times New Roman" panose="02020603050405020304" pitchFamily="18" charset="0"/>
                <a:ea typeface="Calibri" panose="020F0502020204030204" pitchFamily="34" charset="0"/>
              </a:rPr>
              <a:t>Description</a:t>
            </a:r>
            <a:r>
              <a:rPr lang="en-US" sz="1800" dirty="0" err="1">
                <a:solidFill>
                  <a:srgbClr val="000000"/>
                </a:solidFill>
                <a:effectLst/>
                <a:latin typeface="Times New Roman" panose="02020603050405020304" pitchFamily="18" charset="0"/>
                <a:ea typeface="Calibri" panose="020F0502020204030204" pitchFamily="34" charset="0"/>
              </a:rPr>
              <a:t>:Water</a:t>
            </a:r>
            <a:r>
              <a:rPr lang="en-US" sz="1800" dirty="0">
                <a:solidFill>
                  <a:srgbClr val="000000"/>
                </a:solidFill>
                <a:effectLst/>
                <a:latin typeface="Times New Roman" panose="02020603050405020304" pitchFamily="18" charset="0"/>
                <a:ea typeface="Calibri" panose="020F0502020204030204" pitchFamily="34" charset="0"/>
              </a:rPr>
              <a:t> plays an important role in our day to day life in various fields. Introduction of new methods to solve the </a:t>
            </a:r>
            <a:r>
              <a:rPr lang="en-US" sz="1800" dirty="0" err="1">
                <a:solidFill>
                  <a:srgbClr val="000000"/>
                </a:solidFill>
                <a:effectLst/>
                <a:latin typeface="Times New Roman" panose="02020603050405020304" pitchFamily="18" charset="0"/>
                <a:ea typeface="Calibri" panose="020F0502020204030204" pitchFamily="34" charset="0"/>
              </a:rPr>
              <a:t>waterrelated</a:t>
            </a:r>
            <a:r>
              <a:rPr lang="en-US" sz="1800" dirty="0">
                <a:solidFill>
                  <a:srgbClr val="000000"/>
                </a:solidFill>
                <a:effectLst/>
                <a:latin typeface="Times New Roman" panose="02020603050405020304" pitchFamily="18" charset="0"/>
                <a:ea typeface="Calibri" panose="020F0502020204030204" pitchFamily="34" charset="0"/>
              </a:rPr>
              <a:t> problems includes adaptive management, remote sensing with the new concepts such as water security, global integration of information, etc. In this paper, we present an Internet of Things (IoT) based dam water management system (IoT-DWM) for reducing the wastage of water. The proposed IoT-DWM consists of various parts such as field sensing section, IoT network section, and dam control section, etc. The real data can be observed through different sensors placed in the agriculture area and updated it in the cloud. The dam controller receives the real data of the particular area and estimates the water requirement. The water requirement will vary depending upon the crop cultivated in that area. The controller considers different parameters such as types of crop in that area, temperature, humidity, and wind speed while estimating the requirement of water. The simulation result shows that the proposed IoT-DWM provides better results, save water in a considerable amount and leads to reduced water scarcity.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00977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9252" y="211540"/>
            <a:ext cx="10721340" cy="6400800"/>
          </a:xfrm>
        </p:spPr>
        <p:txBody>
          <a:bodyPr>
            <a:noAutofit/>
          </a:bodyPr>
          <a:lstStyle/>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Title 3</a:t>
            </a:r>
            <a:r>
              <a:rPr lang="en-US" sz="1800" dirty="0">
                <a:solidFill>
                  <a:srgbClr val="000000"/>
                </a:solidFill>
                <a:effectLst/>
                <a:latin typeface="Times New Roman" panose="02020603050405020304" pitchFamily="18" charset="0"/>
                <a:ea typeface="Calibri" panose="020F0502020204030204" pitchFamily="34" charset="0"/>
              </a:rPr>
              <a:t>: SWAMP: an IoT-based Smart Water Management Platform for Precision Irrigation in Agriculture</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Author:</a:t>
            </a:r>
            <a:r>
              <a:rPr lang="en-US" sz="1800" dirty="0">
                <a:solidFill>
                  <a:srgbClr val="000000"/>
                </a:solidFill>
                <a:effectLst/>
                <a:latin typeface="Times New Roman" panose="02020603050405020304" pitchFamily="18" charset="0"/>
                <a:ea typeface="Calibri" panose="020F0502020204030204" pitchFamily="34" charset="0"/>
              </a:rPr>
              <a:t> Carlos Kamienski1, Juha-Pekka Soininen2</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Year : </a:t>
            </a:r>
            <a:r>
              <a:rPr lang="en-US" sz="1800" dirty="0">
                <a:solidFill>
                  <a:srgbClr val="000000"/>
                </a:solidFill>
                <a:effectLst/>
                <a:latin typeface="Times New Roman" panose="02020603050405020304" pitchFamily="18" charset="0"/>
                <a:ea typeface="Calibri" panose="020F0502020204030204" pitchFamily="34" charset="0"/>
              </a:rPr>
              <a:t>2020</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85750" algn="just">
              <a:buNone/>
            </a:pPr>
            <a:r>
              <a:rPr lang="en-US" sz="1800" b="1" dirty="0">
                <a:solidFill>
                  <a:srgbClr val="000000"/>
                </a:solidFill>
                <a:effectLst/>
                <a:latin typeface="Times New Roman" panose="02020603050405020304" pitchFamily="18" charset="0"/>
                <a:ea typeface="Calibri" panose="020F0502020204030204" pitchFamily="34" charset="0"/>
              </a:rPr>
              <a:t>Description</a:t>
            </a:r>
            <a:r>
              <a:rPr lang="en-US" sz="1800" dirty="0">
                <a:solidFill>
                  <a:srgbClr val="000000"/>
                </a:solidFill>
                <a:effectLst/>
                <a:latin typeface="Times New Roman" panose="02020603050405020304" pitchFamily="18" charset="0"/>
                <a:ea typeface="Calibri" panose="020F0502020204030204" pitchFamily="34" charset="0"/>
              </a:rPr>
              <a:t>:</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15000"/>
              </a:lnSpc>
              <a:spcBef>
                <a:spcPts val="120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Irrigation for agriculture is the biggest consumer of freshwater in the world, which makes a case for the intensive use of technology to optimize the use of water, reduce the consumption of energy and improve the quality of crops. While the Internet of Things (IoT) and other associated technologies are the natural choice for smart water management applications, their appropriateness is still to be proven in real settings with the deployment of on-site pilots. Also, IoT-based application development platforms should be generic enough to be adapted to different crops, climates, and countries. The SWAMP project develops IoT based methods and approaches for smart water management in precision irrigation domain and pilots them in Italy, Spain, and Brazil. In this paper, we present the SWAMP view, architecture, pilots and the scenario-based development process adopted in the project.</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50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457200"/>
            <a:ext cx="10721340" cy="5760720"/>
          </a:xfrm>
        </p:spPr>
        <p:txBody>
          <a:bodyPr>
            <a:noAutofit/>
          </a:bodyPr>
          <a:lstStyle/>
          <a:p>
            <a:pPr marL="270510" algn="just">
              <a:lnSpc>
                <a:spcPct val="115000"/>
              </a:lnSpc>
              <a:spcBef>
                <a:spcPts val="1200"/>
              </a:spcBef>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Title 4</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Smart Water Management in Housing Societies using IoT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algn="just">
              <a:lnSpc>
                <a:spcPct val="115000"/>
              </a:lnSpc>
              <a:spcBef>
                <a:spcPts val="1200"/>
              </a:spcBef>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Kaushik Gupta 1 , Mandar Kulkarni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algn="just">
              <a:lnSpc>
                <a:spcPct val="115000"/>
              </a:lnSpc>
              <a:spcBef>
                <a:spcPts val="1200"/>
              </a:spcBef>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algn="just">
              <a:lnSpc>
                <a:spcPct val="115000"/>
              </a:lnSpc>
              <a:spcBef>
                <a:spcPts val="1200"/>
              </a:spcBef>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algn="just">
              <a:buNone/>
            </a:pPr>
            <a:r>
              <a:rPr lang="en-US" sz="1800" dirty="0">
                <a:solidFill>
                  <a:srgbClr val="000000"/>
                </a:solidFill>
                <a:effectLst/>
                <a:latin typeface="Times New Roman" panose="02020603050405020304" pitchFamily="18" charset="0"/>
                <a:ea typeface="Calibri" panose="020F0502020204030204" pitchFamily="34" charset="0"/>
              </a:rPr>
              <a:t>In the era of IoT, automation is one of the essential attribute. This increases comfort and convenience in the lives of people. We would like to provide this in the domain of water management. Our motive is to help the readers understand the importance of using water judiciously and equipping them with the knowledge of the functioning of water management system which is done by using Internet of Things (IoT). We also discuss about how this project is the future of sustainable management of water in residences.</a:t>
            </a:r>
            <a:endParaRPr lang="en-IN" sz="1800" dirty="0">
              <a:solidFill>
                <a:srgbClr val="000000"/>
              </a:solidFill>
              <a:effectLst/>
              <a:latin typeface="Times New Roman" panose="02020603050405020304" pitchFamily="18" charset="0"/>
              <a:ea typeface="Calibri" panose="020F0502020204030204" pitchFamily="34" charset="0"/>
            </a:endParaRPr>
          </a:p>
          <a:p>
            <a:pPr marL="270510" algn="just">
              <a:buNone/>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270510" algn="just"/>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89577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948</TotalTime>
  <Words>3683</Words>
  <Application>Microsoft Office PowerPoint</Application>
  <PresentationFormat>Widescreen</PresentationFormat>
  <Paragraphs>166</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Liberation Serif</vt:lpstr>
      <vt:lpstr>Times New Roman</vt:lpstr>
      <vt:lpstr>Trebuchet MS</vt:lpstr>
      <vt:lpstr>Wingdings</vt:lpstr>
      <vt:lpstr>Wingdings 3</vt:lpstr>
      <vt:lpstr>Facet</vt:lpstr>
      <vt:lpstr>AUTOMATED WATER LEAKAGE DETECTION AND CONTROL SYSTEM WITH IOT INTEGRATION   done by Koushik vishal(RA2211026010384) Kishore Khannan(RA2211026010409) Monesh kumar(RA2211026010415) Divakar(RA2211026010417)</vt:lpstr>
      <vt:lpstr>ABSTRACT:</vt:lpstr>
      <vt:lpstr>SCOPE OF THE PROJECT:</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BLOCK DIAGRAM: </vt:lpstr>
      <vt:lpstr>MODULE NAME:</vt:lpstr>
      <vt:lpstr>Water Flow Monitoring Module:</vt:lpstr>
      <vt:lpstr>Leakage Control and Prevention Module:</vt:lpstr>
      <vt:lpstr>Notification and IoT Monitoring Module:</vt:lpstr>
      <vt:lpstr>PowerPoint Presentation</vt:lpstr>
      <vt:lpstr>SOFTWARE REQUIREMENTS:</vt:lpstr>
      <vt:lpstr>APPLICATIONS:</vt:lpstr>
      <vt:lpstr>ADVANTAGES:</vt:lpstr>
      <vt:lpstr>FUTURE ENHANCEMENT:</vt:lpstr>
      <vt:lpstr>CONCLUSION:</vt:lpstr>
      <vt:lpstr>REFERENCE: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SHOPPING TROLLEY BASED ON RFID</dc:title>
  <dc:creator>SPIRO-32</dc:creator>
  <cp:lastModifiedBy>Koushik Vishal</cp:lastModifiedBy>
  <cp:revision>317</cp:revision>
  <dcterms:created xsi:type="dcterms:W3CDTF">2021-11-12T10:53:18Z</dcterms:created>
  <dcterms:modified xsi:type="dcterms:W3CDTF">2025-04-21T03:55:52Z</dcterms:modified>
</cp:coreProperties>
</file>