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496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800594" y="-1"/>
            <a:ext cx="10488295" cy="10287000"/>
          </a:xfrm>
          <a:custGeom>
            <a:avLst/>
            <a:gdLst/>
            <a:ahLst/>
            <a:cxnLst/>
            <a:rect l="l" t="t" r="r" b="b"/>
            <a:pathLst>
              <a:path w="10488294" h="10287000">
                <a:moveTo>
                  <a:pt x="10487914" y="0"/>
                </a:moveTo>
                <a:lnTo>
                  <a:pt x="0" y="0"/>
                </a:lnTo>
                <a:lnTo>
                  <a:pt x="0" y="10287000"/>
                </a:lnTo>
                <a:lnTo>
                  <a:pt x="10487914" y="10287000"/>
                </a:lnTo>
                <a:lnTo>
                  <a:pt x="104879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9144000" cy="10287000"/>
          </a:xfrm>
          <a:custGeom>
            <a:avLst/>
            <a:gdLst/>
            <a:ahLst/>
            <a:cxnLst/>
            <a:rect l="l" t="t" r="r" b="b"/>
            <a:pathLst>
              <a:path w="9144000" h="10287000">
                <a:moveTo>
                  <a:pt x="9143999" y="0"/>
                </a:moveTo>
                <a:lnTo>
                  <a:pt x="0" y="1"/>
                </a:lnTo>
                <a:lnTo>
                  <a:pt x="0" y="10286999"/>
                </a:lnTo>
                <a:lnTo>
                  <a:pt x="9143999" y="10286999"/>
                </a:lnTo>
                <a:lnTo>
                  <a:pt x="91439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553192" y="1484668"/>
            <a:ext cx="5906134" cy="1240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24693" y="4660112"/>
            <a:ext cx="9629140" cy="2307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84374" y="1253090"/>
            <a:ext cx="9578975" cy="78822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065" marR="5080" algn="ctr">
              <a:lnSpc>
                <a:spcPct val="99900"/>
              </a:lnSpc>
              <a:spcBef>
                <a:spcPts val="125"/>
              </a:spcBef>
            </a:pPr>
            <a:r>
              <a:rPr sz="8600" b="1" spc="315" dirty="0">
                <a:solidFill>
                  <a:srgbClr val="FFFFFF"/>
                </a:solidFill>
                <a:latin typeface="Times New Roman"/>
                <a:cs typeface="Times New Roman"/>
              </a:rPr>
              <a:t>Optimizing</a:t>
            </a:r>
            <a:r>
              <a:rPr sz="8600" b="1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600" b="1" spc="195" dirty="0">
                <a:solidFill>
                  <a:srgbClr val="FFFFFF"/>
                </a:solidFill>
                <a:latin typeface="Times New Roman"/>
                <a:cs typeface="Times New Roman"/>
              </a:rPr>
              <a:t>Energy </a:t>
            </a:r>
            <a:r>
              <a:rPr sz="8600" b="1" spc="375" dirty="0">
                <a:solidFill>
                  <a:srgbClr val="FFFFFF"/>
                </a:solidFill>
                <a:latin typeface="Times New Roman"/>
                <a:cs typeface="Times New Roman"/>
              </a:rPr>
              <a:t>Consumption </a:t>
            </a:r>
            <a:r>
              <a:rPr sz="8600" b="1" spc="350" dirty="0">
                <a:solidFill>
                  <a:srgbClr val="FFFFFF"/>
                </a:solidFill>
                <a:latin typeface="Times New Roman"/>
                <a:cs typeface="Times New Roman"/>
              </a:rPr>
              <a:t>through</a:t>
            </a:r>
            <a:r>
              <a:rPr sz="8600" b="1" spc="-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600" b="1" spc="415" dirty="0">
                <a:solidFill>
                  <a:srgbClr val="FFFFFF"/>
                </a:solidFill>
                <a:latin typeface="Times New Roman"/>
                <a:cs typeface="Times New Roman"/>
              </a:rPr>
              <a:t>Deep </a:t>
            </a:r>
            <a:r>
              <a:rPr sz="8600" b="1" spc="235" dirty="0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r>
              <a:rPr sz="8600" b="1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600" b="1" spc="210" dirty="0">
                <a:solidFill>
                  <a:srgbClr val="FFFFFF"/>
                </a:solidFill>
                <a:latin typeface="Times New Roman"/>
                <a:cs typeface="Times New Roman"/>
              </a:rPr>
              <a:t>Models: </a:t>
            </a:r>
            <a:r>
              <a:rPr sz="8600" b="1" spc="-5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8600" b="1" spc="-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600" b="1" spc="295" dirty="0">
                <a:solidFill>
                  <a:srgbClr val="FFFFFF"/>
                </a:solidFill>
                <a:latin typeface="Times New Roman"/>
                <a:cs typeface="Times New Roman"/>
              </a:rPr>
              <a:t>Sustainable</a:t>
            </a:r>
            <a:r>
              <a:rPr sz="8600" b="1" spc="-4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600" b="1" spc="-430" dirty="0">
                <a:solidFill>
                  <a:srgbClr val="FFFFFF"/>
                </a:solidFill>
                <a:latin typeface="Times New Roman"/>
                <a:cs typeface="Times New Roman"/>
              </a:rPr>
              <a:t>AI </a:t>
            </a:r>
            <a:r>
              <a:rPr sz="8600" b="1" spc="210" dirty="0">
                <a:solidFill>
                  <a:srgbClr val="FFFFFF"/>
                </a:solidFill>
                <a:latin typeface="Times New Roman"/>
                <a:cs typeface="Times New Roman"/>
              </a:rPr>
              <a:t>Approach</a:t>
            </a:r>
            <a:endParaRPr sz="8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4998" y="1142997"/>
            <a:ext cx="5122075" cy="8001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4998" y="1143001"/>
            <a:ext cx="6467475" cy="800099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60"/>
              </a:spcBef>
            </a:pPr>
            <a:r>
              <a:rPr spc="150" dirty="0"/>
              <a:t>Introduction</a:t>
            </a:r>
            <a:r>
              <a:rPr spc="-90" dirty="0"/>
              <a:t> </a:t>
            </a:r>
            <a:r>
              <a:rPr spc="155" dirty="0"/>
              <a:t>to</a:t>
            </a:r>
            <a:r>
              <a:rPr spc="-45" dirty="0"/>
              <a:t> </a:t>
            </a:r>
            <a:r>
              <a:rPr spc="95" dirty="0"/>
              <a:t>Energy </a:t>
            </a:r>
            <a:r>
              <a:rPr spc="135" dirty="0"/>
              <a:t>Optimization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82237" y="2869311"/>
            <a:ext cx="5128679" cy="308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836902" y="3631310"/>
            <a:ext cx="790194" cy="30726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97045" y="4012310"/>
            <a:ext cx="2529547" cy="308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553192" y="2788552"/>
            <a:ext cx="6015355" cy="384111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13080" indent="5243195">
              <a:lnSpc>
                <a:spcPct val="102000"/>
              </a:lnSpc>
              <a:spcBef>
                <a:spcPts val="65"/>
              </a:spcBef>
            </a:pPr>
            <a:r>
              <a:rPr sz="2450" spc="-55" dirty="0">
                <a:latin typeface="Verdana"/>
                <a:cs typeface="Verdana"/>
              </a:rPr>
              <a:t>is </a:t>
            </a:r>
            <a:r>
              <a:rPr sz="2450" dirty="0">
                <a:latin typeface="Verdana"/>
                <a:cs typeface="Verdana"/>
              </a:rPr>
              <a:t>crucial</a:t>
            </a:r>
            <a:r>
              <a:rPr sz="2450" spc="-90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for</a:t>
            </a:r>
            <a:r>
              <a:rPr sz="2450" spc="-90" dirty="0">
                <a:latin typeface="Verdana"/>
                <a:cs typeface="Verdana"/>
              </a:rPr>
              <a:t> </a:t>
            </a:r>
            <a:r>
              <a:rPr sz="2450" spc="-35" dirty="0">
                <a:latin typeface="Verdana"/>
                <a:cs typeface="Verdana"/>
              </a:rPr>
              <a:t>sustainability.</a:t>
            </a:r>
            <a:r>
              <a:rPr sz="2450" spc="-90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This </a:t>
            </a:r>
            <a:r>
              <a:rPr sz="2450" dirty="0">
                <a:latin typeface="Verdana"/>
                <a:cs typeface="Verdana"/>
              </a:rPr>
              <a:t>presentation </a:t>
            </a:r>
            <a:r>
              <a:rPr sz="2450" spc="-20" dirty="0">
                <a:latin typeface="Verdana"/>
                <a:cs typeface="Verdana"/>
              </a:rPr>
              <a:t>explores</a:t>
            </a:r>
            <a:r>
              <a:rPr sz="2450" dirty="0">
                <a:latin typeface="Verdana"/>
                <a:cs typeface="Verdana"/>
              </a:rPr>
              <a:t> </a:t>
            </a:r>
            <a:r>
              <a:rPr sz="2450" spc="70" dirty="0">
                <a:latin typeface="Verdana"/>
                <a:cs typeface="Verdana"/>
              </a:rPr>
              <a:t>how</a:t>
            </a:r>
            <a:endParaRPr sz="2450">
              <a:latin typeface="Verdana"/>
              <a:cs typeface="Verdana"/>
            </a:endParaRPr>
          </a:p>
          <a:p>
            <a:pPr marL="12700" marR="5080" indent="2639695">
              <a:lnSpc>
                <a:spcPct val="102000"/>
              </a:lnSpc>
            </a:pPr>
            <a:r>
              <a:rPr sz="2450" spc="65" dirty="0">
                <a:latin typeface="Verdana"/>
                <a:cs typeface="Verdana"/>
              </a:rPr>
              <a:t>can</a:t>
            </a:r>
            <a:r>
              <a:rPr sz="2450" spc="-210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enhance</a:t>
            </a:r>
            <a:r>
              <a:rPr sz="2450" spc="-204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energy </a:t>
            </a:r>
            <a:r>
              <a:rPr sz="2450" spc="-35" dirty="0">
                <a:latin typeface="Verdana"/>
                <a:cs typeface="Verdana"/>
              </a:rPr>
              <a:t>efﬁciency.</a:t>
            </a:r>
            <a:r>
              <a:rPr sz="2450" spc="-7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By</a:t>
            </a:r>
            <a:r>
              <a:rPr sz="2450" spc="-7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leveraging</a:t>
            </a:r>
            <a:r>
              <a:rPr sz="2450" spc="-7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advanced</a:t>
            </a:r>
            <a:r>
              <a:rPr sz="2450" spc="-70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AI </a:t>
            </a:r>
            <a:r>
              <a:rPr sz="2450" dirty="0">
                <a:latin typeface="Verdana"/>
                <a:cs typeface="Verdana"/>
              </a:rPr>
              <a:t>techniques,</a:t>
            </a:r>
            <a:r>
              <a:rPr sz="2450" spc="-155" dirty="0">
                <a:latin typeface="Verdana"/>
                <a:cs typeface="Verdana"/>
              </a:rPr>
              <a:t> </a:t>
            </a:r>
            <a:r>
              <a:rPr sz="2450" spc="70" dirty="0">
                <a:latin typeface="Verdana"/>
                <a:cs typeface="Verdana"/>
              </a:rPr>
              <a:t>we</a:t>
            </a:r>
            <a:r>
              <a:rPr sz="2450" spc="-150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can</a:t>
            </a:r>
            <a:r>
              <a:rPr sz="2450" spc="-15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signiﬁcantly </a:t>
            </a:r>
            <a:r>
              <a:rPr sz="2450" spc="50" dirty="0">
                <a:latin typeface="Verdana"/>
                <a:cs typeface="Verdana"/>
              </a:rPr>
              <a:t>reduce</a:t>
            </a:r>
            <a:r>
              <a:rPr sz="2450" spc="-20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waste</a:t>
            </a:r>
            <a:r>
              <a:rPr sz="2450" spc="-195" dirty="0">
                <a:latin typeface="Verdana"/>
                <a:cs typeface="Verdana"/>
              </a:rPr>
              <a:t> </a:t>
            </a:r>
            <a:r>
              <a:rPr sz="2450" spc="80" dirty="0">
                <a:latin typeface="Verdana"/>
                <a:cs typeface="Verdana"/>
              </a:rPr>
              <a:t>and</a:t>
            </a:r>
            <a:r>
              <a:rPr sz="2450" spc="-200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promote</a:t>
            </a:r>
            <a:r>
              <a:rPr sz="2450" spc="-195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a</a:t>
            </a:r>
            <a:r>
              <a:rPr sz="2450" spc="-195" dirty="0">
                <a:latin typeface="Verdana"/>
                <a:cs typeface="Verdana"/>
              </a:rPr>
              <a:t> </a:t>
            </a:r>
            <a:r>
              <a:rPr sz="2450" spc="30" dirty="0">
                <a:latin typeface="Verdana"/>
                <a:cs typeface="Verdana"/>
              </a:rPr>
              <a:t>more </a:t>
            </a:r>
            <a:r>
              <a:rPr sz="2450" dirty="0">
                <a:latin typeface="Verdana"/>
                <a:cs typeface="Verdana"/>
              </a:rPr>
              <a:t>sustainable</a:t>
            </a:r>
            <a:r>
              <a:rPr sz="2450" spc="-160" dirty="0">
                <a:latin typeface="Verdana"/>
                <a:cs typeface="Verdana"/>
              </a:rPr>
              <a:t> </a:t>
            </a:r>
            <a:r>
              <a:rPr sz="2450" spc="-35" dirty="0">
                <a:latin typeface="Verdana"/>
                <a:cs typeface="Verdana"/>
              </a:rPr>
              <a:t>future.</a:t>
            </a:r>
            <a:r>
              <a:rPr sz="2450" spc="-155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Join</a:t>
            </a:r>
            <a:r>
              <a:rPr sz="2450" spc="-16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us</a:t>
            </a:r>
            <a:r>
              <a:rPr sz="2450" spc="-155" dirty="0">
                <a:latin typeface="Verdana"/>
                <a:cs typeface="Verdana"/>
              </a:rPr>
              <a:t> </a:t>
            </a:r>
            <a:r>
              <a:rPr sz="2450" spc="-55" dirty="0">
                <a:latin typeface="Verdana"/>
                <a:cs typeface="Verdana"/>
              </a:rPr>
              <a:t>as</a:t>
            </a:r>
            <a:r>
              <a:rPr sz="2450" spc="-160" dirty="0">
                <a:latin typeface="Verdana"/>
                <a:cs typeface="Verdana"/>
              </a:rPr>
              <a:t> </a:t>
            </a:r>
            <a:r>
              <a:rPr sz="2450" spc="70" dirty="0">
                <a:latin typeface="Verdana"/>
                <a:cs typeface="Verdana"/>
              </a:rPr>
              <a:t>we</a:t>
            </a:r>
            <a:r>
              <a:rPr sz="2450" spc="-15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delve</a:t>
            </a:r>
            <a:endParaRPr sz="2450">
              <a:latin typeface="Verdana"/>
              <a:cs typeface="Verdana"/>
            </a:endParaRPr>
          </a:p>
          <a:p>
            <a:pPr marL="12700" marR="562610">
              <a:lnSpc>
                <a:spcPct val="102000"/>
              </a:lnSpc>
              <a:spcBef>
                <a:spcPts val="75"/>
              </a:spcBef>
            </a:pPr>
            <a:r>
              <a:rPr sz="2450" dirty="0">
                <a:latin typeface="Verdana"/>
                <a:cs typeface="Verdana"/>
              </a:rPr>
              <a:t>into</a:t>
            </a:r>
            <a:r>
              <a:rPr sz="2450" spc="-90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the</a:t>
            </a:r>
            <a:r>
              <a:rPr sz="2450" spc="-9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intersection</a:t>
            </a:r>
            <a:r>
              <a:rPr sz="2450" spc="-9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of</a:t>
            </a:r>
            <a:r>
              <a:rPr sz="2450" spc="-90" dirty="0">
                <a:latin typeface="Verdana"/>
                <a:cs typeface="Verdana"/>
              </a:rPr>
              <a:t> </a:t>
            </a:r>
            <a:r>
              <a:rPr sz="2450" spc="35" dirty="0">
                <a:latin typeface="Verdana"/>
                <a:cs typeface="Verdana"/>
              </a:rPr>
              <a:t>technology </a:t>
            </a:r>
            <a:r>
              <a:rPr sz="2450" spc="80" dirty="0">
                <a:latin typeface="Verdana"/>
                <a:cs typeface="Verdana"/>
              </a:rPr>
              <a:t>and</a:t>
            </a:r>
            <a:r>
              <a:rPr sz="2450" spc="-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environmental</a:t>
            </a:r>
            <a:r>
              <a:rPr sz="2450" spc="-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responsibility.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4789" y="1419873"/>
            <a:ext cx="4813935" cy="1240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5"/>
              </a:spcBef>
            </a:pPr>
            <a:r>
              <a:rPr spc="145" dirty="0"/>
              <a:t>Understanding</a:t>
            </a:r>
            <a:r>
              <a:rPr spc="-20" dirty="0"/>
              <a:t> </a:t>
            </a:r>
            <a:r>
              <a:rPr spc="200" dirty="0"/>
              <a:t>Deep</a:t>
            </a:r>
          </a:p>
          <a:p>
            <a:pPr marR="5080" algn="r">
              <a:lnSpc>
                <a:spcPct val="100000"/>
              </a:lnSpc>
              <a:spcBef>
                <a:spcPts val="60"/>
              </a:spcBef>
            </a:pPr>
            <a:r>
              <a:rPr spc="110" dirty="0"/>
              <a:t>Learning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3143" y="2950057"/>
            <a:ext cx="2184387" cy="3088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47355" y="2808326"/>
            <a:ext cx="6231255" cy="39878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2707640" algn="r">
              <a:lnSpc>
                <a:spcPct val="117700"/>
              </a:lnSpc>
              <a:spcBef>
                <a:spcPts val="85"/>
              </a:spcBef>
            </a:pPr>
            <a:r>
              <a:rPr sz="2450" spc="-50" dirty="0">
                <a:latin typeface="Verdana"/>
                <a:cs typeface="Verdana"/>
              </a:rPr>
              <a:t>is</a:t>
            </a:r>
            <a:r>
              <a:rPr sz="2450" spc="-160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a</a:t>
            </a:r>
            <a:r>
              <a:rPr sz="2450" spc="-16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subset</a:t>
            </a:r>
            <a:r>
              <a:rPr sz="2450" spc="-16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of</a:t>
            </a:r>
            <a:r>
              <a:rPr sz="2450" spc="-160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machine </a:t>
            </a:r>
            <a:r>
              <a:rPr sz="2450" dirty="0">
                <a:latin typeface="Verdana"/>
                <a:cs typeface="Verdana"/>
              </a:rPr>
              <a:t>learning</a:t>
            </a:r>
            <a:r>
              <a:rPr sz="2450" spc="-9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that</a:t>
            </a:r>
            <a:r>
              <a:rPr sz="2450" spc="-8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uses</a:t>
            </a:r>
            <a:r>
              <a:rPr sz="2450" spc="-9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neural</a:t>
            </a:r>
            <a:r>
              <a:rPr sz="2450" spc="-8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networks</a:t>
            </a:r>
            <a:r>
              <a:rPr sz="2450" spc="-85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to </a:t>
            </a:r>
            <a:r>
              <a:rPr sz="2450" spc="-20" dirty="0">
                <a:latin typeface="Verdana"/>
                <a:cs typeface="Verdana"/>
              </a:rPr>
              <a:t>analyze</a:t>
            </a:r>
            <a:r>
              <a:rPr sz="2450" spc="-185" dirty="0">
                <a:latin typeface="Verdana"/>
                <a:cs typeface="Verdana"/>
              </a:rPr>
              <a:t> </a:t>
            </a:r>
            <a:r>
              <a:rPr sz="2450" spc="-60" dirty="0">
                <a:latin typeface="Verdana"/>
                <a:cs typeface="Verdana"/>
              </a:rPr>
              <a:t>vast</a:t>
            </a:r>
            <a:r>
              <a:rPr sz="2450" spc="-180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amounts</a:t>
            </a:r>
            <a:r>
              <a:rPr sz="2450" spc="-18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of</a:t>
            </a:r>
            <a:r>
              <a:rPr sz="2450" spc="-180" dirty="0">
                <a:latin typeface="Verdana"/>
                <a:cs typeface="Verdana"/>
              </a:rPr>
              <a:t> </a:t>
            </a:r>
            <a:r>
              <a:rPr sz="2450" spc="-50" dirty="0">
                <a:latin typeface="Verdana"/>
                <a:cs typeface="Verdana"/>
              </a:rPr>
              <a:t>data.</a:t>
            </a:r>
            <a:r>
              <a:rPr sz="2450" spc="-180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By </a:t>
            </a:r>
            <a:r>
              <a:rPr sz="2450" spc="50" dirty="0">
                <a:latin typeface="Verdana"/>
                <a:cs typeface="Verdana"/>
              </a:rPr>
              <a:t>recognizing</a:t>
            </a:r>
            <a:r>
              <a:rPr sz="2450" spc="-165" dirty="0">
                <a:latin typeface="Verdana"/>
                <a:cs typeface="Verdana"/>
              </a:rPr>
              <a:t> </a:t>
            </a:r>
            <a:r>
              <a:rPr sz="2450" spc="-35" dirty="0">
                <a:latin typeface="Verdana"/>
                <a:cs typeface="Verdana"/>
              </a:rPr>
              <a:t>patterns,</a:t>
            </a:r>
            <a:r>
              <a:rPr sz="2450" spc="-16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these</a:t>
            </a:r>
            <a:r>
              <a:rPr sz="2450" spc="-160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models</a:t>
            </a:r>
            <a:r>
              <a:rPr sz="2450" spc="-165" dirty="0">
                <a:latin typeface="Verdana"/>
                <a:cs typeface="Verdana"/>
              </a:rPr>
              <a:t> </a:t>
            </a:r>
            <a:r>
              <a:rPr sz="2450" spc="40" dirty="0">
                <a:latin typeface="Verdana"/>
                <a:cs typeface="Verdana"/>
              </a:rPr>
              <a:t>can </a:t>
            </a:r>
            <a:r>
              <a:rPr sz="2450" spc="50" dirty="0">
                <a:latin typeface="Verdana"/>
                <a:cs typeface="Verdana"/>
              </a:rPr>
              <a:t>make</a:t>
            </a:r>
            <a:r>
              <a:rPr sz="2450" spc="-175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informed</a:t>
            </a:r>
            <a:r>
              <a:rPr sz="2450" spc="-17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predictions.</a:t>
            </a:r>
            <a:r>
              <a:rPr sz="2450" spc="-175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This </a:t>
            </a:r>
            <a:r>
              <a:rPr sz="2450" dirty="0">
                <a:latin typeface="Verdana"/>
                <a:cs typeface="Verdana"/>
              </a:rPr>
              <a:t>capability</a:t>
            </a:r>
            <a:r>
              <a:rPr sz="2450" spc="-150" dirty="0">
                <a:latin typeface="Verdana"/>
                <a:cs typeface="Verdana"/>
              </a:rPr>
              <a:t> </a:t>
            </a:r>
            <a:r>
              <a:rPr sz="2450" spc="-50" dirty="0">
                <a:latin typeface="Verdana"/>
                <a:cs typeface="Verdana"/>
              </a:rPr>
              <a:t>is</a:t>
            </a:r>
            <a:r>
              <a:rPr sz="2450" spc="-14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essential</a:t>
            </a:r>
            <a:r>
              <a:rPr sz="2450" spc="-145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for</a:t>
            </a:r>
            <a:r>
              <a:rPr sz="2450" spc="-145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optimizing </a:t>
            </a:r>
            <a:r>
              <a:rPr sz="2450" dirty="0">
                <a:latin typeface="Verdana"/>
                <a:cs typeface="Verdana"/>
              </a:rPr>
              <a:t>energy</a:t>
            </a:r>
            <a:r>
              <a:rPr sz="2450" spc="-9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consumption,</a:t>
            </a:r>
            <a:r>
              <a:rPr sz="2450" spc="-95" dirty="0">
                <a:latin typeface="Verdana"/>
                <a:cs typeface="Verdana"/>
              </a:rPr>
              <a:t> </a:t>
            </a:r>
            <a:r>
              <a:rPr sz="2450" spc="-55" dirty="0">
                <a:latin typeface="Verdana"/>
                <a:cs typeface="Verdana"/>
              </a:rPr>
              <a:t>as</a:t>
            </a:r>
            <a:r>
              <a:rPr sz="2450" spc="-9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it</a:t>
            </a:r>
            <a:r>
              <a:rPr sz="2450" spc="-9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allows</a:t>
            </a:r>
            <a:r>
              <a:rPr sz="2450" spc="-9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us</a:t>
            </a:r>
            <a:r>
              <a:rPr sz="2450" spc="-95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to </a:t>
            </a:r>
            <a:r>
              <a:rPr sz="2450" dirty="0">
                <a:latin typeface="Verdana"/>
                <a:cs typeface="Verdana"/>
              </a:rPr>
              <a:t>identify</a:t>
            </a:r>
            <a:r>
              <a:rPr sz="2450" spc="-5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inefﬁciencies</a:t>
            </a:r>
            <a:r>
              <a:rPr sz="2450" spc="-45" dirty="0">
                <a:latin typeface="Verdana"/>
                <a:cs typeface="Verdana"/>
              </a:rPr>
              <a:t> </a:t>
            </a:r>
            <a:r>
              <a:rPr sz="2450" spc="80" dirty="0">
                <a:latin typeface="Verdana"/>
                <a:cs typeface="Verdana"/>
              </a:rPr>
              <a:t>and</a:t>
            </a:r>
            <a:r>
              <a:rPr sz="2450" spc="-4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propose</a:t>
            </a:r>
            <a:endParaRPr sz="245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585"/>
              </a:spcBef>
            </a:pPr>
            <a:r>
              <a:rPr sz="2450" dirty="0">
                <a:latin typeface="Verdana"/>
                <a:cs typeface="Verdana"/>
              </a:rPr>
              <a:t>solutions</a:t>
            </a:r>
            <a:r>
              <a:rPr sz="2450" spc="-2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effectively.</a:t>
            </a:r>
            <a:endParaRPr sz="245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0" y="0"/>
            <a:ext cx="9143999" cy="102877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4998" y="1142997"/>
            <a:ext cx="6467474" cy="8001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60"/>
              </a:spcBef>
            </a:pPr>
            <a:r>
              <a:rPr spc="140" dirty="0"/>
              <a:t>Applications</a:t>
            </a:r>
            <a:r>
              <a:rPr spc="-50" dirty="0"/>
              <a:t> </a:t>
            </a:r>
            <a:r>
              <a:rPr spc="180" dirty="0"/>
              <a:t>in</a:t>
            </a:r>
            <a:r>
              <a:rPr spc="-50" dirty="0"/>
              <a:t> </a:t>
            </a:r>
            <a:r>
              <a:rPr spc="95" dirty="0"/>
              <a:t>Energy </a:t>
            </a:r>
            <a:r>
              <a:rPr spc="150" dirty="0"/>
              <a:t>Sector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95298" y="3282010"/>
            <a:ext cx="2135759" cy="2771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55513" y="3631310"/>
            <a:ext cx="2895003" cy="3088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553192" y="2788552"/>
            <a:ext cx="574294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90" dirty="0">
                <a:latin typeface="Verdana"/>
                <a:cs typeface="Verdana"/>
              </a:rPr>
              <a:t>Deep</a:t>
            </a:r>
            <a:r>
              <a:rPr sz="2450" spc="-15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learning</a:t>
            </a:r>
            <a:r>
              <a:rPr sz="2450" spc="-15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models</a:t>
            </a:r>
            <a:r>
              <a:rPr sz="2450" spc="-155" dirty="0">
                <a:latin typeface="Verdana"/>
                <a:cs typeface="Verdana"/>
              </a:rPr>
              <a:t> </a:t>
            </a:r>
            <a:r>
              <a:rPr sz="2450" spc="-35" dirty="0">
                <a:latin typeface="Verdana"/>
                <a:cs typeface="Verdana"/>
              </a:rPr>
              <a:t>are</a:t>
            </a:r>
            <a:r>
              <a:rPr sz="2450" spc="-155" dirty="0">
                <a:latin typeface="Verdana"/>
                <a:cs typeface="Verdana"/>
              </a:rPr>
              <a:t> </a:t>
            </a:r>
            <a:r>
              <a:rPr sz="2450" spc="60" dirty="0">
                <a:latin typeface="Verdana"/>
                <a:cs typeface="Verdana"/>
              </a:rPr>
              <a:t>applied</a:t>
            </a:r>
            <a:r>
              <a:rPr sz="2450" spc="-155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in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553192" y="3169552"/>
            <a:ext cx="3058160" cy="7835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65"/>
              </a:spcBef>
            </a:pPr>
            <a:r>
              <a:rPr sz="2450" spc="-35" dirty="0">
                <a:latin typeface="Verdana"/>
                <a:cs typeface="Verdana"/>
              </a:rPr>
              <a:t>various</a:t>
            </a:r>
            <a:r>
              <a:rPr sz="2450" spc="-170" dirty="0">
                <a:latin typeface="Verdana"/>
                <a:cs typeface="Verdana"/>
              </a:rPr>
              <a:t> </a:t>
            </a:r>
            <a:r>
              <a:rPr sz="2450" spc="-50" dirty="0">
                <a:latin typeface="Verdana"/>
                <a:cs typeface="Verdana"/>
              </a:rPr>
              <a:t>areas</a:t>
            </a:r>
            <a:r>
              <a:rPr sz="2450" spc="-17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of</a:t>
            </a:r>
            <a:r>
              <a:rPr sz="2450" spc="-170" dirty="0">
                <a:latin typeface="Verdana"/>
                <a:cs typeface="Verdana"/>
              </a:rPr>
              <a:t> </a:t>
            </a:r>
            <a:r>
              <a:rPr sz="2450" spc="30" dirty="0">
                <a:latin typeface="Verdana"/>
                <a:cs typeface="Verdana"/>
              </a:rPr>
              <a:t>the </a:t>
            </a:r>
            <a:r>
              <a:rPr sz="2450" spc="65" dirty="0">
                <a:latin typeface="Verdana"/>
                <a:cs typeface="Verdana"/>
              </a:rPr>
              <a:t>including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032736" y="3169552"/>
            <a:ext cx="1522095" cy="783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39065" algn="ctr">
              <a:lnSpc>
                <a:spcPct val="100000"/>
              </a:lnSpc>
              <a:spcBef>
                <a:spcPts val="125"/>
              </a:spcBef>
            </a:pPr>
            <a:r>
              <a:rPr sz="2450" spc="-415" dirty="0">
                <a:latin typeface="Verdana"/>
                <a:cs typeface="Verdana"/>
              </a:rPr>
              <a:t>,</a:t>
            </a:r>
            <a:endParaRPr sz="24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z="2450" spc="-365" dirty="0">
                <a:latin typeface="Verdana"/>
                <a:cs typeface="Verdana"/>
              </a:rPr>
              <a:t>,</a:t>
            </a:r>
            <a:r>
              <a:rPr sz="2450" spc="-215" dirty="0">
                <a:latin typeface="Verdana"/>
                <a:cs typeface="Verdana"/>
              </a:rPr>
              <a:t> </a:t>
            </a:r>
            <a:r>
              <a:rPr sz="2450" spc="95" dirty="0">
                <a:latin typeface="Verdana"/>
                <a:cs typeface="Verdana"/>
              </a:rPr>
              <a:t>demand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553192" y="3931551"/>
            <a:ext cx="6028055" cy="23171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45"/>
              </a:spcBef>
            </a:pPr>
            <a:r>
              <a:rPr sz="2450" spc="-10" dirty="0">
                <a:latin typeface="Verdana"/>
                <a:cs typeface="Verdana"/>
              </a:rPr>
              <a:t>forecasting,</a:t>
            </a:r>
            <a:r>
              <a:rPr sz="2450" spc="-204" dirty="0">
                <a:latin typeface="Verdana"/>
                <a:cs typeface="Verdana"/>
              </a:rPr>
              <a:t> </a:t>
            </a:r>
            <a:r>
              <a:rPr sz="2450" spc="80" dirty="0">
                <a:latin typeface="Verdana"/>
                <a:cs typeface="Verdana"/>
              </a:rPr>
              <a:t>and</a:t>
            </a:r>
            <a:r>
              <a:rPr sz="2450" spc="-20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predictive </a:t>
            </a:r>
            <a:r>
              <a:rPr sz="2450" dirty="0">
                <a:latin typeface="Verdana"/>
                <a:cs typeface="Verdana"/>
              </a:rPr>
              <a:t>maintenance.</a:t>
            </a:r>
            <a:r>
              <a:rPr sz="2450" spc="4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These</a:t>
            </a:r>
            <a:r>
              <a:rPr sz="2450" spc="5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applications</a:t>
            </a:r>
            <a:r>
              <a:rPr sz="2450" spc="40" dirty="0">
                <a:latin typeface="Verdana"/>
                <a:cs typeface="Verdana"/>
              </a:rPr>
              <a:t> </a:t>
            </a:r>
            <a:r>
              <a:rPr sz="2450" spc="45" dirty="0">
                <a:latin typeface="Verdana"/>
                <a:cs typeface="Verdana"/>
              </a:rPr>
              <a:t>help </a:t>
            </a:r>
            <a:r>
              <a:rPr sz="2450" dirty="0">
                <a:latin typeface="Verdana"/>
                <a:cs typeface="Verdana"/>
              </a:rPr>
              <a:t>utilities</a:t>
            </a:r>
            <a:r>
              <a:rPr sz="2450" spc="-150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optimize</a:t>
            </a:r>
            <a:r>
              <a:rPr sz="2450" spc="-15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their</a:t>
            </a:r>
            <a:r>
              <a:rPr sz="2450" spc="-14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resources, </a:t>
            </a:r>
            <a:r>
              <a:rPr sz="2450" spc="50" dirty="0">
                <a:latin typeface="Verdana"/>
                <a:cs typeface="Verdana"/>
              </a:rPr>
              <a:t>reduce</a:t>
            </a:r>
            <a:r>
              <a:rPr sz="2450" spc="-15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operational</a:t>
            </a:r>
            <a:r>
              <a:rPr sz="2450" spc="-150" dirty="0">
                <a:latin typeface="Verdana"/>
                <a:cs typeface="Verdana"/>
              </a:rPr>
              <a:t> </a:t>
            </a:r>
            <a:r>
              <a:rPr sz="2450" spc="-60" dirty="0">
                <a:latin typeface="Verdana"/>
                <a:cs typeface="Verdana"/>
              </a:rPr>
              <a:t>costs,</a:t>
            </a:r>
            <a:r>
              <a:rPr sz="2450" spc="-150" dirty="0">
                <a:latin typeface="Verdana"/>
                <a:cs typeface="Verdana"/>
              </a:rPr>
              <a:t> </a:t>
            </a:r>
            <a:r>
              <a:rPr sz="2450" spc="80" dirty="0">
                <a:latin typeface="Verdana"/>
                <a:cs typeface="Verdana"/>
              </a:rPr>
              <a:t>and</a:t>
            </a:r>
            <a:r>
              <a:rPr sz="2450" spc="-15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improve </a:t>
            </a:r>
            <a:r>
              <a:rPr sz="2450" spc="-20" dirty="0">
                <a:latin typeface="Verdana"/>
                <a:cs typeface="Verdana"/>
              </a:rPr>
              <a:t>service</a:t>
            </a:r>
            <a:r>
              <a:rPr sz="2450" spc="-114" dirty="0">
                <a:latin typeface="Verdana"/>
                <a:cs typeface="Verdana"/>
              </a:rPr>
              <a:t> </a:t>
            </a:r>
            <a:r>
              <a:rPr sz="2450" spc="-55" dirty="0">
                <a:latin typeface="Verdana"/>
                <a:cs typeface="Verdana"/>
              </a:rPr>
              <a:t>reliability,</a:t>
            </a:r>
            <a:r>
              <a:rPr sz="2450" spc="-114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ultimately</a:t>
            </a:r>
            <a:r>
              <a:rPr sz="2450" spc="-114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leading</a:t>
            </a:r>
            <a:r>
              <a:rPr sz="2450" spc="-114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to </a:t>
            </a:r>
            <a:r>
              <a:rPr sz="2450" spc="50" dirty="0">
                <a:latin typeface="Verdana"/>
                <a:cs typeface="Verdana"/>
              </a:rPr>
              <a:t>more</a:t>
            </a:r>
            <a:r>
              <a:rPr sz="2450" spc="-10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sustainable</a:t>
            </a:r>
            <a:r>
              <a:rPr sz="2450" spc="-9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energy</a:t>
            </a:r>
            <a:r>
              <a:rPr sz="2450" spc="-10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practices.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4998" y="1142997"/>
            <a:ext cx="6467474" cy="8001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60"/>
              </a:spcBef>
            </a:pPr>
            <a:r>
              <a:rPr spc="135" dirty="0"/>
              <a:t>Case</a:t>
            </a:r>
            <a:r>
              <a:rPr spc="-50" dirty="0"/>
              <a:t> </a:t>
            </a:r>
            <a:r>
              <a:rPr spc="175" dirty="0"/>
              <a:t>Studies</a:t>
            </a:r>
            <a:r>
              <a:rPr spc="-50" dirty="0"/>
              <a:t> </a:t>
            </a:r>
            <a:r>
              <a:rPr spc="155" dirty="0"/>
              <a:t>and</a:t>
            </a:r>
            <a:r>
              <a:rPr spc="-50" dirty="0"/>
              <a:t> </a:t>
            </a:r>
            <a:r>
              <a:rPr spc="210" dirty="0"/>
              <a:t>Success </a:t>
            </a:r>
            <a:r>
              <a:rPr spc="160" dirty="0"/>
              <a:t>Stories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817218" y="4012310"/>
            <a:ext cx="1799971" cy="3088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553192" y="2788552"/>
            <a:ext cx="6076950" cy="384111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1052830">
              <a:lnSpc>
                <a:spcPct val="102000"/>
              </a:lnSpc>
              <a:spcBef>
                <a:spcPts val="65"/>
              </a:spcBef>
            </a:pPr>
            <a:r>
              <a:rPr sz="2450" spc="-80" dirty="0">
                <a:latin typeface="Verdana"/>
                <a:cs typeface="Verdana"/>
              </a:rPr>
              <a:t>Several</a:t>
            </a:r>
            <a:r>
              <a:rPr sz="2450" spc="-4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organizations</a:t>
            </a:r>
            <a:r>
              <a:rPr sz="2450" spc="-45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have </a:t>
            </a:r>
            <a:r>
              <a:rPr sz="2450" dirty="0">
                <a:latin typeface="Verdana"/>
                <a:cs typeface="Verdana"/>
              </a:rPr>
              <a:t>successfully</a:t>
            </a:r>
            <a:r>
              <a:rPr sz="2450" spc="-200" dirty="0">
                <a:latin typeface="Verdana"/>
                <a:cs typeface="Verdana"/>
              </a:rPr>
              <a:t> </a:t>
            </a:r>
            <a:r>
              <a:rPr sz="2450" spc="80" dirty="0">
                <a:latin typeface="Verdana"/>
                <a:cs typeface="Verdana"/>
              </a:rPr>
              <a:t>implemented</a:t>
            </a:r>
            <a:r>
              <a:rPr sz="2450" spc="-195" dirty="0">
                <a:latin typeface="Verdana"/>
                <a:cs typeface="Verdana"/>
              </a:rPr>
              <a:t> </a:t>
            </a:r>
            <a:r>
              <a:rPr sz="2450" spc="70" dirty="0">
                <a:latin typeface="Verdana"/>
                <a:cs typeface="Verdana"/>
              </a:rPr>
              <a:t>deep </a:t>
            </a:r>
            <a:r>
              <a:rPr sz="2450" dirty="0">
                <a:latin typeface="Verdana"/>
                <a:cs typeface="Verdana"/>
              </a:rPr>
              <a:t>learning</a:t>
            </a:r>
            <a:r>
              <a:rPr sz="2450" spc="-6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solutions</a:t>
            </a:r>
            <a:r>
              <a:rPr sz="2450" spc="-60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for</a:t>
            </a:r>
            <a:r>
              <a:rPr sz="2450" spc="-6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energy </a:t>
            </a:r>
            <a:r>
              <a:rPr sz="2450" dirty="0">
                <a:latin typeface="Verdana"/>
                <a:cs typeface="Verdana"/>
              </a:rPr>
              <a:t>optimization.</a:t>
            </a:r>
            <a:r>
              <a:rPr sz="2450" spc="-6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For</a:t>
            </a:r>
            <a:r>
              <a:rPr sz="2450" spc="-5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instance, </a:t>
            </a:r>
            <a:r>
              <a:rPr sz="2450" dirty="0">
                <a:latin typeface="Verdana"/>
                <a:cs typeface="Verdana"/>
              </a:rPr>
              <a:t>utilize</a:t>
            </a:r>
            <a:r>
              <a:rPr sz="2450" spc="-145" dirty="0">
                <a:latin typeface="Verdana"/>
                <a:cs typeface="Verdana"/>
              </a:rPr>
              <a:t> </a:t>
            </a:r>
            <a:r>
              <a:rPr sz="2450" spc="-110" dirty="0">
                <a:latin typeface="Verdana"/>
                <a:cs typeface="Verdana"/>
              </a:rPr>
              <a:t>AI</a:t>
            </a:r>
            <a:r>
              <a:rPr sz="2450" spc="-14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to</a:t>
            </a:r>
            <a:r>
              <a:rPr sz="2450" spc="-140" dirty="0">
                <a:latin typeface="Verdana"/>
                <a:cs typeface="Verdana"/>
              </a:rPr>
              <a:t> </a:t>
            </a:r>
            <a:r>
              <a:rPr sz="2450" spc="45" dirty="0">
                <a:latin typeface="Verdana"/>
                <a:cs typeface="Verdana"/>
              </a:rPr>
              <a:t>balance</a:t>
            </a:r>
            <a:r>
              <a:rPr sz="2450" spc="-14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supply</a:t>
            </a:r>
            <a:r>
              <a:rPr sz="2450" spc="-145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and</a:t>
            </a:r>
            <a:endParaRPr sz="2450">
              <a:latin typeface="Verdana"/>
              <a:cs typeface="Verdana"/>
            </a:endParaRPr>
          </a:p>
          <a:p>
            <a:pPr marL="12700" marR="8890" algn="just">
              <a:lnSpc>
                <a:spcPct val="102000"/>
              </a:lnSpc>
            </a:pPr>
            <a:r>
              <a:rPr sz="2450" spc="105" dirty="0">
                <a:latin typeface="Verdana"/>
                <a:cs typeface="Verdana"/>
              </a:rPr>
              <a:t>demand</a:t>
            </a:r>
            <a:r>
              <a:rPr sz="2450" spc="-170" dirty="0">
                <a:latin typeface="Verdana"/>
                <a:cs typeface="Verdana"/>
              </a:rPr>
              <a:t> </a:t>
            </a:r>
            <a:r>
              <a:rPr sz="2450" spc="-40" dirty="0">
                <a:latin typeface="Verdana"/>
                <a:cs typeface="Verdana"/>
              </a:rPr>
              <a:t>efﬁciently.</a:t>
            </a:r>
            <a:r>
              <a:rPr sz="2450" spc="-16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These</a:t>
            </a:r>
            <a:r>
              <a:rPr sz="2450" spc="-17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case</a:t>
            </a:r>
            <a:r>
              <a:rPr sz="2450" spc="-16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studies </a:t>
            </a:r>
            <a:r>
              <a:rPr sz="2450" dirty="0">
                <a:latin typeface="Verdana"/>
                <a:cs typeface="Verdana"/>
              </a:rPr>
              <a:t>demonstrate</a:t>
            </a:r>
            <a:r>
              <a:rPr sz="2450" spc="-30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the</a:t>
            </a:r>
            <a:r>
              <a:rPr sz="2450" spc="-2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potential</a:t>
            </a:r>
            <a:r>
              <a:rPr sz="2450" spc="-2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of</a:t>
            </a:r>
            <a:r>
              <a:rPr sz="2450" spc="-25" dirty="0">
                <a:latin typeface="Verdana"/>
                <a:cs typeface="Verdana"/>
              </a:rPr>
              <a:t> </a:t>
            </a:r>
            <a:r>
              <a:rPr sz="2450" spc="-130" dirty="0">
                <a:latin typeface="Verdana"/>
                <a:cs typeface="Verdana"/>
              </a:rPr>
              <a:t>AI-</a:t>
            </a:r>
            <a:r>
              <a:rPr sz="2450" spc="-10" dirty="0">
                <a:latin typeface="Verdana"/>
                <a:cs typeface="Verdana"/>
              </a:rPr>
              <a:t>driven </a:t>
            </a:r>
            <a:r>
              <a:rPr sz="2450" spc="-20" dirty="0">
                <a:latin typeface="Verdana"/>
                <a:cs typeface="Verdana"/>
              </a:rPr>
              <a:t>strategies</a:t>
            </a:r>
            <a:r>
              <a:rPr sz="2450" spc="-17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to</a:t>
            </a:r>
            <a:r>
              <a:rPr sz="2450" spc="-165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reduce</a:t>
            </a:r>
            <a:r>
              <a:rPr sz="2450" spc="-16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energy</a:t>
            </a:r>
            <a:endParaRPr sz="2450">
              <a:latin typeface="Verdana"/>
              <a:cs typeface="Verdana"/>
            </a:endParaRPr>
          </a:p>
          <a:p>
            <a:pPr marL="12700" marR="5080" algn="just">
              <a:lnSpc>
                <a:spcPct val="102000"/>
              </a:lnSpc>
              <a:spcBef>
                <a:spcPts val="75"/>
              </a:spcBef>
            </a:pPr>
            <a:r>
              <a:rPr sz="2450" spc="75" dirty="0">
                <a:latin typeface="Verdana"/>
                <a:cs typeface="Verdana"/>
              </a:rPr>
              <a:t>consumption</a:t>
            </a:r>
            <a:r>
              <a:rPr sz="2450" spc="-200" dirty="0">
                <a:latin typeface="Verdana"/>
                <a:cs typeface="Verdana"/>
              </a:rPr>
              <a:t> </a:t>
            </a:r>
            <a:r>
              <a:rPr sz="2450" spc="80" dirty="0">
                <a:latin typeface="Verdana"/>
                <a:cs typeface="Verdana"/>
              </a:rPr>
              <a:t>and</a:t>
            </a:r>
            <a:r>
              <a:rPr sz="2450" spc="-200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enhance </a:t>
            </a:r>
            <a:r>
              <a:rPr sz="2450" dirty="0">
                <a:latin typeface="Verdana"/>
                <a:cs typeface="Verdana"/>
              </a:rPr>
              <a:t>sustainability</a:t>
            </a:r>
            <a:r>
              <a:rPr sz="2450" spc="-150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across</a:t>
            </a:r>
            <a:r>
              <a:rPr sz="2450" spc="-150" dirty="0">
                <a:latin typeface="Verdana"/>
                <a:cs typeface="Verdana"/>
              </a:rPr>
              <a:t> </a:t>
            </a:r>
            <a:r>
              <a:rPr sz="2450" spc="-35" dirty="0">
                <a:latin typeface="Verdana"/>
                <a:cs typeface="Verdana"/>
              </a:rPr>
              <a:t>various</a:t>
            </a:r>
            <a:r>
              <a:rPr sz="2450" spc="-15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industries.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4998" y="1142997"/>
            <a:ext cx="6467474" cy="8001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60"/>
              </a:spcBef>
            </a:pPr>
            <a:r>
              <a:rPr spc="155" dirty="0"/>
              <a:t>Challenges</a:t>
            </a:r>
            <a:r>
              <a:rPr spc="-55" dirty="0"/>
              <a:t> </a:t>
            </a:r>
            <a:r>
              <a:rPr spc="130" dirty="0"/>
              <a:t>and </a:t>
            </a:r>
            <a:r>
              <a:rPr spc="160" dirty="0"/>
              <a:t>Considerations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80319" y="4012310"/>
            <a:ext cx="1075575" cy="308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517876" y="3631310"/>
            <a:ext cx="680720" cy="24778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553192" y="2788552"/>
            <a:ext cx="6019165" cy="346011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1143000">
              <a:lnSpc>
                <a:spcPct val="102000"/>
              </a:lnSpc>
              <a:spcBef>
                <a:spcPts val="65"/>
              </a:spcBef>
            </a:pPr>
            <a:r>
              <a:rPr sz="2450" spc="85" dirty="0">
                <a:latin typeface="Verdana"/>
                <a:cs typeface="Verdana"/>
              </a:rPr>
              <a:t>While</a:t>
            </a:r>
            <a:r>
              <a:rPr sz="2450" spc="-135" dirty="0">
                <a:latin typeface="Verdana"/>
                <a:cs typeface="Verdana"/>
              </a:rPr>
              <a:t> </a:t>
            </a:r>
            <a:r>
              <a:rPr sz="2450" spc="90" dirty="0">
                <a:latin typeface="Verdana"/>
                <a:cs typeface="Verdana"/>
              </a:rPr>
              <a:t>deep</a:t>
            </a:r>
            <a:r>
              <a:rPr sz="2450" spc="-13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learning</a:t>
            </a:r>
            <a:r>
              <a:rPr sz="2450" spc="-13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presents </a:t>
            </a:r>
            <a:r>
              <a:rPr sz="2450" spc="55" dirty="0">
                <a:latin typeface="Verdana"/>
                <a:cs typeface="Verdana"/>
              </a:rPr>
              <a:t>numerous</a:t>
            </a:r>
            <a:r>
              <a:rPr sz="2450" spc="-165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beneﬁts,</a:t>
            </a:r>
            <a:r>
              <a:rPr sz="2450" spc="-16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there</a:t>
            </a:r>
            <a:r>
              <a:rPr sz="2450" spc="-160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are </a:t>
            </a:r>
            <a:r>
              <a:rPr sz="2450" dirty="0">
                <a:latin typeface="Verdana"/>
                <a:cs typeface="Verdana"/>
              </a:rPr>
              <a:t>challenges</a:t>
            </a:r>
            <a:r>
              <a:rPr sz="2450" spc="-7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to</a:t>
            </a:r>
            <a:r>
              <a:rPr sz="2450" spc="-75" dirty="0">
                <a:latin typeface="Verdana"/>
                <a:cs typeface="Verdana"/>
              </a:rPr>
              <a:t> </a:t>
            </a:r>
            <a:r>
              <a:rPr sz="2450" spc="-20" dirty="0">
                <a:latin typeface="Verdana"/>
                <a:cs typeface="Verdana"/>
              </a:rPr>
              <a:t>consider,</a:t>
            </a:r>
            <a:r>
              <a:rPr sz="2450" spc="-75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such</a:t>
            </a:r>
            <a:r>
              <a:rPr sz="2450" spc="-75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as</a:t>
            </a:r>
            <a:endParaRPr sz="2450">
              <a:latin typeface="Verdana"/>
              <a:cs typeface="Verdana"/>
            </a:endParaRPr>
          </a:p>
          <a:p>
            <a:pPr marL="12700" marR="5080" indent="1073785">
              <a:lnSpc>
                <a:spcPct val="102000"/>
              </a:lnSpc>
            </a:pPr>
            <a:r>
              <a:rPr sz="2450" spc="-365" dirty="0">
                <a:latin typeface="Verdana"/>
                <a:cs typeface="Verdana"/>
              </a:rPr>
              <a:t>,</a:t>
            </a:r>
            <a:r>
              <a:rPr sz="2450" spc="-170" dirty="0">
                <a:latin typeface="Verdana"/>
                <a:cs typeface="Verdana"/>
              </a:rPr>
              <a:t> </a:t>
            </a:r>
            <a:r>
              <a:rPr sz="2450" spc="85" dirty="0">
                <a:latin typeface="Verdana"/>
                <a:cs typeface="Verdana"/>
              </a:rPr>
              <a:t>model</a:t>
            </a:r>
            <a:r>
              <a:rPr sz="2450" spc="-170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interpretability,</a:t>
            </a:r>
            <a:r>
              <a:rPr sz="2450" spc="-165" dirty="0">
                <a:latin typeface="Verdana"/>
                <a:cs typeface="Verdana"/>
              </a:rPr>
              <a:t> </a:t>
            </a:r>
            <a:r>
              <a:rPr sz="2450" spc="55" dirty="0">
                <a:latin typeface="Verdana"/>
                <a:cs typeface="Verdana"/>
              </a:rPr>
              <a:t>and </a:t>
            </a:r>
            <a:r>
              <a:rPr sz="2450" dirty="0">
                <a:latin typeface="Verdana"/>
                <a:cs typeface="Verdana"/>
              </a:rPr>
              <a:t>ethical</a:t>
            </a:r>
            <a:r>
              <a:rPr sz="2450" spc="5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implications.</a:t>
            </a:r>
            <a:r>
              <a:rPr sz="2450" spc="6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Addressing</a:t>
            </a:r>
            <a:r>
              <a:rPr sz="2450" spc="70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these </a:t>
            </a:r>
            <a:r>
              <a:rPr sz="2450" dirty="0">
                <a:latin typeface="Verdana"/>
                <a:cs typeface="Verdana"/>
              </a:rPr>
              <a:t>challenges</a:t>
            </a:r>
            <a:r>
              <a:rPr sz="2450" spc="-50" dirty="0">
                <a:latin typeface="Verdana"/>
                <a:cs typeface="Verdana"/>
              </a:rPr>
              <a:t> is </a:t>
            </a:r>
            <a:r>
              <a:rPr sz="2450" spc="-30" dirty="0">
                <a:latin typeface="Verdana"/>
                <a:cs typeface="Verdana"/>
              </a:rPr>
              <a:t>vital</a:t>
            </a:r>
            <a:r>
              <a:rPr sz="2450" spc="-45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for</a:t>
            </a:r>
            <a:r>
              <a:rPr sz="2450" spc="-5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ensuring</a:t>
            </a:r>
            <a:r>
              <a:rPr sz="2450" spc="-5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that</a:t>
            </a:r>
            <a:r>
              <a:rPr sz="2450" spc="-45" dirty="0">
                <a:latin typeface="Verdana"/>
                <a:cs typeface="Verdana"/>
              </a:rPr>
              <a:t> </a:t>
            </a:r>
            <a:r>
              <a:rPr sz="2450" spc="-25" dirty="0">
                <a:latin typeface="Verdana"/>
                <a:cs typeface="Verdana"/>
              </a:rPr>
              <a:t>AI </a:t>
            </a:r>
            <a:r>
              <a:rPr sz="2450" dirty="0">
                <a:latin typeface="Verdana"/>
                <a:cs typeface="Verdana"/>
              </a:rPr>
              <a:t>solutions</a:t>
            </a:r>
            <a:r>
              <a:rPr sz="2450" spc="-160" dirty="0">
                <a:latin typeface="Verdana"/>
                <a:cs typeface="Verdana"/>
              </a:rPr>
              <a:t> </a:t>
            </a:r>
            <a:r>
              <a:rPr sz="2450" spc="-35" dirty="0">
                <a:latin typeface="Verdana"/>
                <a:cs typeface="Verdana"/>
              </a:rPr>
              <a:t>are</a:t>
            </a:r>
            <a:r>
              <a:rPr sz="2450" spc="-160" dirty="0">
                <a:latin typeface="Verdana"/>
                <a:cs typeface="Verdana"/>
              </a:rPr>
              <a:t> </a:t>
            </a:r>
            <a:r>
              <a:rPr sz="2450" spc="65" dirty="0">
                <a:latin typeface="Verdana"/>
                <a:cs typeface="Verdana"/>
              </a:rPr>
              <a:t>not</a:t>
            </a:r>
            <a:r>
              <a:rPr sz="2450" spc="-16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only</a:t>
            </a:r>
            <a:r>
              <a:rPr sz="2450" spc="-16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effective</a:t>
            </a:r>
            <a:r>
              <a:rPr sz="2450" spc="-160" dirty="0">
                <a:latin typeface="Verdana"/>
                <a:cs typeface="Verdana"/>
              </a:rPr>
              <a:t> </a:t>
            </a:r>
            <a:r>
              <a:rPr sz="2450" spc="70" dirty="0">
                <a:latin typeface="Verdana"/>
                <a:cs typeface="Verdana"/>
              </a:rPr>
              <a:t>but </a:t>
            </a:r>
            <a:r>
              <a:rPr sz="2450" spc="-20" dirty="0">
                <a:latin typeface="Verdana"/>
                <a:cs typeface="Verdana"/>
              </a:rPr>
              <a:t>also</a:t>
            </a:r>
            <a:r>
              <a:rPr sz="2450" spc="-135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responsible</a:t>
            </a:r>
            <a:r>
              <a:rPr sz="2450" spc="-135" dirty="0">
                <a:latin typeface="Verdana"/>
                <a:cs typeface="Verdana"/>
              </a:rPr>
              <a:t> </a:t>
            </a:r>
            <a:r>
              <a:rPr sz="2450" spc="80" dirty="0">
                <a:latin typeface="Verdana"/>
                <a:cs typeface="Verdana"/>
              </a:rPr>
              <a:t>and</a:t>
            </a:r>
            <a:r>
              <a:rPr sz="2450" spc="-135" dirty="0">
                <a:latin typeface="Verdana"/>
                <a:cs typeface="Verdana"/>
              </a:rPr>
              <a:t> </a:t>
            </a:r>
            <a:r>
              <a:rPr sz="2450" spc="50" dirty="0">
                <a:latin typeface="Verdana"/>
                <a:cs typeface="Verdana"/>
              </a:rPr>
              <a:t>equitable</a:t>
            </a:r>
            <a:r>
              <a:rPr sz="2450" spc="-130" dirty="0">
                <a:latin typeface="Verdana"/>
                <a:cs typeface="Verdana"/>
              </a:rPr>
              <a:t> </a:t>
            </a:r>
            <a:r>
              <a:rPr sz="2450" dirty="0">
                <a:latin typeface="Verdana"/>
                <a:cs typeface="Verdana"/>
              </a:rPr>
              <a:t>in</a:t>
            </a:r>
            <a:r>
              <a:rPr sz="2450" spc="-135" dirty="0">
                <a:latin typeface="Verdana"/>
                <a:cs typeface="Verdana"/>
              </a:rPr>
              <a:t> </a:t>
            </a:r>
            <a:r>
              <a:rPr sz="2450" spc="-10" dirty="0">
                <a:latin typeface="Verdana"/>
                <a:cs typeface="Verdana"/>
              </a:rPr>
              <a:t>their</a:t>
            </a:r>
            <a:endParaRPr sz="2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50" spc="-10" dirty="0">
                <a:latin typeface="Verdana"/>
                <a:cs typeface="Verdana"/>
              </a:rPr>
              <a:t>application.</a:t>
            </a:r>
            <a:endParaRPr sz="24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1777"/>
            <a:ext cx="18288000" cy="10287000"/>
            <a:chOff x="0" y="-1777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-1765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8288000" y="0"/>
                  </a:moveTo>
                  <a:lnTo>
                    <a:pt x="17061942" y="0"/>
                  </a:lnTo>
                  <a:lnTo>
                    <a:pt x="17061942" y="1225550"/>
                  </a:lnTo>
                  <a:lnTo>
                    <a:pt x="17061942" y="9061450"/>
                  </a:lnTo>
                  <a:lnTo>
                    <a:pt x="12092534" y="9061450"/>
                  </a:lnTo>
                  <a:lnTo>
                    <a:pt x="12092534" y="9057615"/>
                  </a:lnTo>
                  <a:lnTo>
                    <a:pt x="6195504" y="9057615"/>
                  </a:lnTo>
                  <a:lnTo>
                    <a:pt x="6195504" y="9061450"/>
                  </a:lnTo>
                  <a:lnTo>
                    <a:pt x="1225994" y="9061450"/>
                  </a:lnTo>
                  <a:lnTo>
                    <a:pt x="1225994" y="1225550"/>
                  </a:lnTo>
                  <a:lnTo>
                    <a:pt x="6195504" y="1225550"/>
                  </a:lnTo>
                  <a:lnTo>
                    <a:pt x="6195504" y="1230045"/>
                  </a:lnTo>
                  <a:lnTo>
                    <a:pt x="12092534" y="1230045"/>
                  </a:lnTo>
                  <a:lnTo>
                    <a:pt x="12092534" y="1225550"/>
                  </a:lnTo>
                  <a:lnTo>
                    <a:pt x="17061942" y="1225550"/>
                  </a:lnTo>
                  <a:lnTo>
                    <a:pt x="17061942" y="0"/>
                  </a:lnTo>
                  <a:lnTo>
                    <a:pt x="11815737" y="0"/>
                  </a:lnTo>
                  <a:lnTo>
                    <a:pt x="11815737" y="1828"/>
                  </a:lnTo>
                  <a:lnTo>
                    <a:pt x="6472263" y="1828"/>
                  </a:lnTo>
                  <a:lnTo>
                    <a:pt x="6472263" y="0"/>
                  </a:lnTo>
                  <a:lnTo>
                    <a:pt x="0" y="0"/>
                  </a:lnTo>
                  <a:lnTo>
                    <a:pt x="0" y="1225550"/>
                  </a:lnTo>
                  <a:lnTo>
                    <a:pt x="0" y="9061450"/>
                  </a:lnTo>
                  <a:lnTo>
                    <a:pt x="0" y="10287000"/>
                  </a:lnTo>
                  <a:lnTo>
                    <a:pt x="6472263" y="10287000"/>
                  </a:lnTo>
                  <a:lnTo>
                    <a:pt x="6472263" y="10285832"/>
                  </a:lnTo>
                  <a:lnTo>
                    <a:pt x="11815737" y="10285832"/>
                  </a:lnTo>
                  <a:lnTo>
                    <a:pt x="11815737" y="10287000"/>
                  </a:lnTo>
                  <a:lnTo>
                    <a:pt x="18288000" y="10287000"/>
                  </a:lnTo>
                  <a:lnTo>
                    <a:pt x="18288000" y="9061450"/>
                  </a:lnTo>
                  <a:lnTo>
                    <a:pt x="18288000" y="1225550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19895" y="5121871"/>
              <a:ext cx="3765804" cy="30727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14777" y="2406592"/>
            <a:ext cx="13449300" cy="11328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250" spc="330" dirty="0"/>
              <a:t>Conclusion</a:t>
            </a:r>
            <a:r>
              <a:rPr sz="7250" spc="-114" dirty="0"/>
              <a:t> </a:t>
            </a:r>
            <a:r>
              <a:rPr sz="7250" spc="260" dirty="0"/>
              <a:t>and</a:t>
            </a:r>
            <a:r>
              <a:rPr sz="7250" spc="-110" dirty="0"/>
              <a:t> </a:t>
            </a:r>
            <a:r>
              <a:rPr sz="7250" spc="190" dirty="0"/>
              <a:t>Future</a:t>
            </a:r>
            <a:r>
              <a:rPr sz="7250" spc="-110" dirty="0"/>
              <a:t> </a:t>
            </a:r>
            <a:r>
              <a:rPr sz="7250" spc="245" dirty="0"/>
              <a:t>Outlook</a:t>
            </a:r>
            <a:endParaRPr sz="7250"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algn="ctr">
              <a:lnSpc>
                <a:spcPct val="102000"/>
              </a:lnSpc>
              <a:spcBef>
                <a:spcPts val="65"/>
              </a:spcBef>
              <a:tabLst>
                <a:tab pos="8463915" algn="l"/>
              </a:tabLst>
            </a:pPr>
            <a:r>
              <a:rPr spc="-95" dirty="0"/>
              <a:t>In</a:t>
            </a:r>
            <a:r>
              <a:rPr spc="-160" dirty="0"/>
              <a:t> </a:t>
            </a:r>
            <a:r>
              <a:rPr dirty="0"/>
              <a:t>conclusion,</a:t>
            </a:r>
            <a:r>
              <a:rPr spc="-155" dirty="0"/>
              <a:t> </a:t>
            </a:r>
            <a:r>
              <a:rPr spc="65" dirty="0"/>
              <a:t>optimizing</a:t>
            </a:r>
            <a:r>
              <a:rPr spc="-160" dirty="0"/>
              <a:t> </a:t>
            </a:r>
            <a:r>
              <a:rPr dirty="0"/>
              <a:t>energy</a:t>
            </a:r>
            <a:r>
              <a:rPr spc="-155" dirty="0"/>
              <a:t> </a:t>
            </a:r>
            <a:r>
              <a:rPr spc="75" dirty="0"/>
              <a:t>consumption</a:t>
            </a:r>
            <a:r>
              <a:rPr spc="-160" dirty="0"/>
              <a:t> </a:t>
            </a:r>
            <a:r>
              <a:rPr spc="70" dirty="0"/>
              <a:t>through</a:t>
            </a:r>
            <a:r>
              <a:rPr spc="-155" dirty="0"/>
              <a:t> </a:t>
            </a:r>
            <a:r>
              <a:rPr spc="70" dirty="0"/>
              <a:t>deep </a:t>
            </a:r>
            <a:r>
              <a:rPr dirty="0"/>
              <a:t>learning</a:t>
            </a:r>
            <a:r>
              <a:rPr spc="-120" dirty="0"/>
              <a:t> </a:t>
            </a:r>
            <a:r>
              <a:rPr spc="60" dirty="0"/>
              <a:t>models</a:t>
            </a:r>
            <a:r>
              <a:rPr spc="-114" dirty="0"/>
              <a:t> </a:t>
            </a:r>
            <a:r>
              <a:rPr dirty="0"/>
              <a:t>represents</a:t>
            </a:r>
            <a:r>
              <a:rPr spc="-120" dirty="0"/>
              <a:t> </a:t>
            </a:r>
            <a:r>
              <a:rPr spc="-50" dirty="0"/>
              <a:t>a</a:t>
            </a:r>
            <a:r>
              <a:rPr dirty="0"/>
              <a:t>	</a:t>
            </a:r>
            <a:r>
              <a:rPr spc="-365" dirty="0"/>
              <a:t>.</a:t>
            </a:r>
            <a:r>
              <a:rPr spc="-215" dirty="0"/>
              <a:t> </a:t>
            </a:r>
            <a:r>
              <a:rPr spc="-25" dirty="0"/>
              <a:t>As </a:t>
            </a:r>
            <a:r>
              <a:rPr spc="45" dirty="0"/>
              <a:t>technology</a:t>
            </a:r>
            <a:r>
              <a:rPr spc="-145" dirty="0"/>
              <a:t> </a:t>
            </a:r>
            <a:r>
              <a:rPr spc="-35" dirty="0"/>
              <a:t>advances,</a:t>
            </a:r>
            <a:r>
              <a:rPr spc="-145" dirty="0"/>
              <a:t> </a:t>
            </a:r>
            <a:r>
              <a:rPr spc="55" dirty="0"/>
              <a:t>the</a:t>
            </a:r>
            <a:r>
              <a:rPr spc="-145" dirty="0"/>
              <a:t> </a:t>
            </a:r>
            <a:r>
              <a:rPr dirty="0"/>
              <a:t>potential</a:t>
            </a:r>
            <a:r>
              <a:rPr spc="-145" dirty="0"/>
              <a:t> </a:t>
            </a:r>
            <a:r>
              <a:rPr spc="-25" dirty="0"/>
              <a:t>for</a:t>
            </a:r>
            <a:r>
              <a:rPr spc="-145" dirty="0"/>
              <a:t> </a:t>
            </a:r>
            <a:r>
              <a:rPr spc="-110" dirty="0"/>
              <a:t>AI</a:t>
            </a:r>
            <a:r>
              <a:rPr spc="-140" dirty="0"/>
              <a:t> </a:t>
            </a:r>
            <a:r>
              <a:rPr dirty="0"/>
              <a:t>to</a:t>
            </a:r>
            <a:r>
              <a:rPr spc="-145" dirty="0"/>
              <a:t> </a:t>
            </a:r>
            <a:r>
              <a:rPr spc="-20" dirty="0"/>
              <a:t>drive</a:t>
            </a:r>
            <a:r>
              <a:rPr spc="-145" dirty="0"/>
              <a:t> </a:t>
            </a:r>
            <a:r>
              <a:rPr spc="-10" dirty="0"/>
              <a:t>energy </a:t>
            </a:r>
            <a:r>
              <a:rPr dirty="0"/>
              <a:t>efﬁciency</a:t>
            </a:r>
            <a:r>
              <a:rPr spc="-110" dirty="0"/>
              <a:t> </a:t>
            </a:r>
            <a:r>
              <a:rPr dirty="0"/>
              <a:t>will</a:t>
            </a:r>
            <a:r>
              <a:rPr spc="-110" dirty="0"/>
              <a:t> </a:t>
            </a:r>
            <a:r>
              <a:rPr dirty="0"/>
              <a:t>only</a:t>
            </a:r>
            <a:r>
              <a:rPr spc="-110" dirty="0"/>
              <a:t> </a:t>
            </a:r>
            <a:r>
              <a:rPr spc="-45" dirty="0"/>
              <a:t>increase.</a:t>
            </a:r>
            <a:r>
              <a:rPr spc="-110" dirty="0"/>
              <a:t> </a:t>
            </a:r>
            <a:r>
              <a:rPr spc="65" dirty="0"/>
              <a:t>Embracing</a:t>
            </a:r>
            <a:r>
              <a:rPr spc="-110" dirty="0"/>
              <a:t> </a:t>
            </a:r>
            <a:r>
              <a:rPr dirty="0"/>
              <a:t>these</a:t>
            </a:r>
            <a:r>
              <a:rPr spc="-110" dirty="0"/>
              <a:t> </a:t>
            </a:r>
            <a:r>
              <a:rPr dirty="0"/>
              <a:t>innovations</a:t>
            </a:r>
            <a:r>
              <a:rPr spc="-110" dirty="0"/>
              <a:t> </a:t>
            </a:r>
            <a:r>
              <a:rPr spc="-25" dirty="0"/>
              <a:t>is </a:t>
            </a:r>
            <a:r>
              <a:rPr dirty="0"/>
              <a:t>essential</a:t>
            </a:r>
            <a:r>
              <a:rPr spc="-160" dirty="0"/>
              <a:t> </a:t>
            </a:r>
            <a:r>
              <a:rPr spc="-25" dirty="0"/>
              <a:t>for</a:t>
            </a:r>
            <a:r>
              <a:rPr spc="-160" dirty="0"/>
              <a:t> </a:t>
            </a:r>
            <a:r>
              <a:rPr spc="-20" dirty="0"/>
              <a:t>a</a:t>
            </a:r>
            <a:r>
              <a:rPr spc="-160" dirty="0"/>
              <a:t> </a:t>
            </a:r>
            <a:r>
              <a:rPr dirty="0"/>
              <a:t>sustainable</a:t>
            </a:r>
            <a:r>
              <a:rPr spc="-160" dirty="0"/>
              <a:t> </a:t>
            </a:r>
            <a:r>
              <a:rPr spc="-35" dirty="0"/>
              <a:t>future,</a:t>
            </a:r>
            <a:r>
              <a:rPr spc="-160" dirty="0"/>
              <a:t> </a:t>
            </a:r>
            <a:r>
              <a:rPr spc="60" dirty="0"/>
              <a:t>balancing</a:t>
            </a:r>
            <a:r>
              <a:rPr spc="-160" dirty="0"/>
              <a:t> </a:t>
            </a:r>
            <a:r>
              <a:rPr spc="40" dirty="0"/>
              <a:t>technological </a:t>
            </a:r>
            <a:r>
              <a:rPr dirty="0"/>
              <a:t>progress</a:t>
            </a:r>
            <a:r>
              <a:rPr spc="-55" dirty="0"/>
              <a:t> </a:t>
            </a:r>
            <a:r>
              <a:rPr spc="70" dirty="0"/>
              <a:t>with</a:t>
            </a:r>
            <a:r>
              <a:rPr spc="-50" dirty="0"/>
              <a:t> </a:t>
            </a:r>
            <a:r>
              <a:rPr dirty="0"/>
              <a:t>environmental</a:t>
            </a:r>
            <a:r>
              <a:rPr spc="-55" dirty="0"/>
              <a:t> </a:t>
            </a:r>
            <a:r>
              <a:rPr spc="-10" dirty="0"/>
              <a:t>stewardship.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0377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686115" y="2468143"/>
            <a:ext cx="11731436" cy="276870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900" spc="340" dirty="0">
                <a:solidFill>
                  <a:srgbClr val="FFFFFF"/>
                </a:solidFill>
              </a:rPr>
              <a:t>Than</a:t>
            </a:r>
            <a:r>
              <a:rPr lang="en-IN" sz="17900" spc="340" dirty="0">
                <a:solidFill>
                  <a:srgbClr val="FFFFFF"/>
                </a:solidFill>
              </a:rPr>
              <a:t>k you</a:t>
            </a:r>
            <a:endParaRPr sz="179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74FF94-4140-2813-A2F2-EDE153630FF3}"/>
              </a:ext>
            </a:extLst>
          </p:cNvPr>
          <p:cNvSpPr txBox="1"/>
          <p:nvPr/>
        </p:nvSpPr>
        <p:spPr>
          <a:xfrm>
            <a:off x="11969750" y="6292850"/>
            <a:ext cx="5562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>
                    <a:lumMod val="95000"/>
                  </a:schemeClr>
                </a:solidFill>
              </a:rPr>
              <a:t>Done by</a:t>
            </a:r>
          </a:p>
          <a:p>
            <a:endParaRPr lang="en-IN" sz="28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IN" sz="28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IN" sz="2800" dirty="0">
                <a:solidFill>
                  <a:schemeClr val="bg1">
                    <a:lumMod val="95000"/>
                  </a:schemeClr>
                </a:solidFill>
              </a:rPr>
              <a:t>Koushik Vishal S</a:t>
            </a:r>
          </a:p>
          <a:p>
            <a:r>
              <a:rPr lang="en-IN" sz="2800" dirty="0">
                <a:solidFill>
                  <a:schemeClr val="bg1">
                    <a:lumMod val="95000"/>
                  </a:schemeClr>
                </a:solidFill>
              </a:rPr>
              <a:t>RA2211026010384</a:t>
            </a:r>
          </a:p>
          <a:p>
            <a:endParaRPr lang="en-IN" sz="28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IN" sz="2800" dirty="0">
                <a:solidFill>
                  <a:schemeClr val="bg1">
                    <a:lumMod val="95000"/>
                  </a:schemeClr>
                </a:solidFill>
              </a:rPr>
              <a:t>Pritish Gulati</a:t>
            </a:r>
          </a:p>
          <a:p>
            <a:r>
              <a:rPr lang="en-IN" sz="2800" dirty="0">
                <a:solidFill>
                  <a:schemeClr val="bg1">
                    <a:lumMod val="95000"/>
                  </a:schemeClr>
                </a:solidFill>
              </a:rPr>
              <a:t>RA2211026010370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324</Words>
  <Application>Microsoft Office PowerPoint</Application>
  <PresentationFormat>Custom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Times New Roman</vt:lpstr>
      <vt:lpstr>Verdana</vt:lpstr>
      <vt:lpstr>Office Theme</vt:lpstr>
      <vt:lpstr>PowerPoint Presentation</vt:lpstr>
      <vt:lpstr>Introduction to Energy Optimization</vt:lpstr>
      <vt:lpstr>Understanding Deep Learning</vt:lpstr>
      <vt:lpstr>Applications in Energy Sector</vt:lpstr>
      <vt:lpstr>Case Studies and Success Stories</vt:lpstr>
      <vt:lpstr>Challenges and Considerations</vt:lpstr>
      <vt:lpstr>Conclusion and Future Outlook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cp:lastModifiedBy>Koushik Vishal</cp:lastModifiedBy>
  <cp:revision>1</cp:revision>
  <dcterms:created xsi:type="dcterms:W3CDTF">2025-02-04T08:52:03Z</dcterms:created>
  <dcterms:modified xsi:type="dcterms:W3CDTF">2025-02-04T09:02:33Z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2025-02-04T00:00:00Z</vt:filetime>
  </property>
  <property fmtid="{D5CDD505-2E9C-101B-9397-08002B2CF9AE}" pid="3" name="Creator">
    <vt:lpwstr>Chromium</vt:lpwstr>
  </property>
  <property fmtid="{D5CDD505-2E9C-101B-9397-08002B2CF9AE}" pid="4" name="LastSaved">
    <vt:filetime>2025-02-04T00:00:00Z</vt:filetime>
  </property>
  <property fmtid="{D5CDD505-2E9C-101B-9397-08002B2CF9AE}" pid="5" name="Producer">
    <vt:lpwstr>GPL Ghostscript 10.04.0</vt:lpwstr>
  </property>
</Properties>
</file>