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74" r:id="rId4"/>
    <p:sldId id="284" r:id="rId5"/>
    <p:sldId id="267" r:id="rId6"/>
    <p:sldId id="28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9" autoAdjust="0"/>
    <p:restoredTop sz="94660"/>
  </p:normalViewPr>
  <p:slideViewPr>
    <p:cSldViewPr>
      <p:cViewPr varScale="1">
        <p:scale>
          <a:sx n="106" d="100"/>
          <a:sy n="106" d="100"/>
        </p:scale>
        <p:origin x="10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1447-C58F-4603-A3C1-A77097A336FD}" type="datetimeFigureOut">
              <a:rPr lang="en-US" smtClean="0"/>
              <a:pPr/>
              <a:t>1/1/2022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F151-3DE2-40B7-AE5E-57293B5CF8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3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912-E903-4919-8F99-ADE999AF833C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F4A0-2CEC-4402-9814-1742A79C15A7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53A-FBA5-45EF-8FDB-8A1CF67F11DE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5181-DD1B-48AF-91DA-04E87C01ED0A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3AA-CB44-488A-84CC-FAEE925558AE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1F87-2108-4F32-9ACC-74AFA7004C95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C4A0-19F4-41A5-A8D8-988B46AB1160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3D5B-E053-4B32-8859-8C5298F10C44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F074-1C21-46AB-A505-A8125BE67940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00DB-CD10-4A86-B263-35D3D6010E24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0343-8F64-406C-9D40-99A903FF9468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8229D3-84A7-42D9-A080-CE94422FF79A}" type="datetime1">
              <a:rPr lang="en-US" smtClean="0"/>
              <a:pPr/>
              <a:t>1/1/2022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blob.readthedocs.io/en/dev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project/textblob/0.9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0"/>
            <a:ext cx="8153400" cy="60960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sentiment analysis model</a:t>
            </a:r>
            <a:endParaRPr lang="en-IN" sz="44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0" y="4953000"/>
            <a:ext cx="35814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Group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Members: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 Kant Kurre, </a:t>
            </a:r>
            <a:r>
              <a:rPr lang="en-IN" b="1" dirty="0"/>
              <a:t>303302219056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Koushubh Yadav, </a:t>
            </a:r>
            <a:r>
              <a:rPr lang="en-IN" b="1" dirty="0" smtClean="0">
                <a:cs typeface="Times New Roman" panose="02020603050405020304" pitchFamily="18" charset="0"/>
              </a:rPr>
              <a:t>303302219055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2" y="5181600"/>
            <a:ext cx="3581400" cy="152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Prof.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/>
              <a:t>DEEPAK RAO KHADATKAR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/>
              <a:t>Department of Computer Science &amp; Engineering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739775"/>
            <a:ext cx="77724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Mini Project Report on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743201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38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Session July – Dec 2021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Presentation Date: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853440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Shri Shankaracharya Institute of Professional Management &amp; Technology, Raipur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867400" y="6096000"/>
            <a:ext cx="2514600" cy="365125"/>
          </a:xfrm>
        </p:spPr>
        <p:txBody>
          <a:bodyPr/>
          <a:lstStyle/>
          <a:p>
            <a:pPr algn="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487" y="76200"/>
            <a:ext cx="8215342" cy="685800"/>
          </a:xfrm>
        </p:spPr>
        <p:txBody>
          <a:bodyPr>
            <a:normAutofit/>
          </a:bodyPr>
          <a:lstStyle/>
          <a:p>
            <a:pPr algn="ctr"/>
            <a:r>
              <a:rPr lang="en-IN" sz="3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I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3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bout Project</a:t>
            </a:r>
            <a:endParaRPr lang="en-IN" sz="3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487" y="685800"/>
            <a:ext cx="821534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>
                  <a:outerShdw blurRad="1257300" dist="50800" dir="5400000" sx="130000" sy="130000" algn="ctr" rotWithShape="0">
                    <a:schemeClr val="bg1">
                      <a:alpha val="75000"/>
                    </a:schemeClr>
                  </a:outerShdw>
                </a:effectLst>
              </a:rPr>
              <a:t>Processing text in such a way to extract useful information from it known as text processing. It is the textual data analysis using different tools and techniques. In order to pass the </a:t>
            </a:r>
            <a:r>
              <a:rPr lang="en-US" sz="2000" dirty="0"/>
              <a:t>text</a:t>
            </a:r>
            <a:r>
              <a:rPr lang="en-US" sz="2000" dirty="0">
                <a:effectLst>
                  <a:outerShdw blurRad="1257300" dist="50800" dir="5400000" sx="130000" sy="130000" algn="ctr" rotWithShape="0">
                    <a:schemeClr val="bg1">
                      <a:alpha val="75000"/>
                    </a:schemeClr>
                  </a:outerShdw>
                </a:effectLst>
              </a:rPr>
              <a:t> to a machine learning model, we need to process it to find out certain important information and the numerical features about the text</a:t>
            </a:r>
            <a:r>
              <a:rPr lang="en-US" sz="2000" dirty="0" smtClean="0">
                <a:effectLst>
                  <a:outerShdw blurRad="1257300" dist="50800" dir="5400000" sx="130000" sy="130000" algn="ctr" rotWithShape="0">
                    <a:schemeClr val="bg1">
                      <a:alpha val="75000"/>
                    </a:schemeClr>
                  </a:outerShdw>
                </a:effectLst>
              </a:rPr>
              <a:t>.</a:t>
            </a:r>
            <a:endParaRPr lang="en-US" sz="2000" dirty="0" smtClean="0">
              <a:cs typeface="Poppins" panose="00000500000000000000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Poppins" panose="00000500000000000000" pitchFamily="50" charset="0"/>
              </a:rPr>
              <a:t>Sentiment </a:t>
            </a:r>
            <a:r>
              <a:rPr lang="en-US" sz="2000" dirty="0">
                <a:cs typeface="Poppins" panose="00000500000000000000" pitchFamily="50" charset="0"/>
              </a:rPr>
              <a:t>analysis is useful for quickly gaining insights using large volumes of text data. </a:t>
            </a:r>
            <a:endParaRPr lang="en-US" sz="2000" dirty="0" smtClean="0">
              <a:cs typeface="Poppins" panose="00000500000000000000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Poppins" panose="00000500000000000000" pitchFamily="50" charset="0"/>
              </a:rPr>
              <a:t>In today’s environment where we’re having data overload, companies have mountains of customer feedback collected and it’s impossible for humans, to analyze it manually without any sort of error.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Poppins" panose="00000500000000000000" pitchFamily="50" charset="0"/>
              </a:rPr>
              <a:t>If </a:t>
            </a:r>
            <a:r>
              <a:rPr lang="en-US" sz="2000" dirty="0">
                <a:cs typeface="Poppins" panose="00000500000000000000" pitchFamily="50" charset="0"/>
              </a:rPr>
              <a:t>we take </a:t>
            </a:r>
            <a:r>
              <a:rPr lang="en-US" sz="2000" dirty="0" smtClean="0">
                <a:cs typeface="Poppins" panose="00000500000000000000" pitchFamily="50" charset="0"/>
              </a:rPr>
              <a:t>a </a:t>
            </a:r>
            <a:r>
              <a:rPr lang="en-US" sz="2000" dirty="0">
                <a:cs typeface="Poppins" panose="00000500000000000000" pitchFamily="50" charset="0"/>
              </a:rPr>
              <a:t>customer feedback </a:t>
            </a:r>
            <a:r>
              <a:rPr lang="en-US" sz="2000" dirty="0" smtClean="0">
                <a:cs typeface="Poppins" panose="00000500000000000000" pitchFamily="50" charset="0"/>
              </a:rPr>
              <a:t>as example</a:t>
            </a:r>
            <a:r>
              <a:rPr lang="en-US" sz="2000" dirty="0">
                <a:cs typeface="Poppins" panose="00000500000000000000" pitchFamily="50" charset="0"/>
              </a:rPr>
              <a:t>, sentiment </a:t>
            </a:r>
            <a:r>
              <a:rPr lang="en-US" sz="2000" dirty="0" smtClean="0">
                <a:cs typeface="Poppins" panose="00000500000000000000" pitchFamily="50" charset="0"/>
              </a:rPr>
              <a:t>analysis measures </a:t>
            </a:r>
            <a:r>
              <a:rPr lang="en-US" sz="2000" dirty="0">
                <a:cs typeface="Poppins" panose="00000500000000000000" pitchFamily="50" charset="0"/>
              </a:rPr>
              <a:t>the attitude of the customer towards the aspects of a service or product which they describe in text.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Poppins" panose="00000500000000000000" pitchFamily="50" charset="0"/>
              </a:rPr>
              <a:t>This involves </a:t>
            </a:r>
            <a:r>
              <a:rPr lang="en-US" sz="2000" dirty="0">
                <a:cs typeface="Poppins" panose="00000500000000000000" pitchFamily="50" charset="0"/>
              </a:rPr>
              <a:t>taking a piece of text, whether it’s a </a:t>
            </a:r>
            <a:r>
              <a:rPr lang="en-US" sz="2000" dirty="0" smtClean="0">
                <a:cs typeface="Poppins" panose="00000500000000000000" pitchFamily="50" charset="0"/>
              </a:rPr>
              <a:t>sentence or a </a:t>
            </a:r>
            <a:r>
              <a:rPr lang="en-US" sz="2000" dirty="0">
                <a:cs typeface="Poppins" panose="00000500000000000000" pitchFamily="50" charset="0"/>
              </a:rPr>
              <a:t>comment </a:t>
            </a:r>
            <a:r>
              <a:rPr lang="en-US" sz="2000" dirty="0" smtClean="0">
                <a:cs typeface="Poppins" panose="00000500000000000000" pitchFamily="50" charset="0"/>
              </a:rPr>
              <a:t>and </a:t>
            </a:r>
            <a:r>
              <a:rPr lang="en-US" sz="2000" dirty="0">
                <a:cs typeface="Poppins" panose="00000500000000000000" pitchFamily="50" charset="0"/>
              </a:rPr>
              <a:t>returning a “score” that measures how positive or negative the text is</a:t>
            </a:r>
            <a:r>
              <a:rPr lang="en-US" sz="2000" dirty="0" smtClean="0">
                <a:cs typeface="Poppins" panose="00000500000000000000" pitchFamily="50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Poppins" panose="00000500000000000000" pitchFamily="50" charset="0"/>
              </a:rPr>
              <a:t>Another </a:t>
            </a:r>
            <a:r>
              <a:rPr lang="en-US" sz="2000" dirty="0">
                <a:cs typeface="Poppins" panose="00000500000000000000" pitchFamily="50" charset="0"/>
              </a:rPr>
              <a:t>application of sentiment analysis is </a:t>
            </a:r>
            <a:r>
              <a:rPr lang="en-US" sz="2000" dirty="0" smtClean="0">
                <a:cs typeface="Poppins" panose="00000500000000000000" pitchFamily="50" charset="0"/>
              </a:rPr>
              <a:t>for </a:t>
            </a:r>
            <a:r>
              <a:rPr lang="en-US" sz="2000" dirty="0">
                <a:cs typeface="Poppins" panose="00000500000000000000" pitchFamily="50" charset="0"/>
              </a:rPr>
              <a:t>social media </a:t>
            </a:r>
            <a:r>
              <a:rPr lang="en-US" sz="2000" dirty="0" smtClean="0">
                <a:cs typeface="Poppins" panose="00000500000000000000" pitchFamily="50" charset="0"/>
              </a:rPr>
              <a:t>posts to avoid trolling.</a:t>
            </a:r>
            <a:endParaRPr lang="en-US" sz="2000" dirty="0" smtClean="0">
              <a:cs typeface="Poppins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16" y="606653"/>
            <a:ext cx="842968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Requirements</a:t>
            </a:r>
            <a:b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01910"/>
            <a:ext cx="8382000" cy="5032147"/>
          </a:xfrm>
          <a:prstGeom prst="rect">
            <a:avLst/>
          </a:prstGeom>
          <a:noFill/>
          <a:effectLst>
            <a:outerShdw blurRad="6223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Poppins" panose="00000500000000000000" pitchFamily="50" charset="0"/>
              </a:rPr>
              <a:t>Google </a:t>
            </a:r>
            <a:r>
              <a:rPr lang="en-US" sz="2400" dirty="0">
                <a:cs typeface="Poppins" panose="00000500000000000000" pitchFamily="50" charset="0"/>
              </a:rPr>
              <a:t>Colab - a free Jupyter notebook environment that runs entirely in the cloud. </a:t>
            </a:r>
            <a:r>
              <a:rPr lang="en-US" sz="2400" dirty="0" smtClean="0">
                <a:cs typeface="Poppins" panose="00000500000000000000" pitchFamily="50" charset="0"/>
              </a:rPr>
              <a:t>It </a:t>
            </a:r>
            <a:r>
              <a:rPr lang="en-US" sz="2400" dirty="0">
                <a:cs typeface="Poppins" panose="00000500000000000000" pitchFamily="50" charset="0"/>
              </a:rPr>
              <a:t>does not require a setup and the notebooks </a:t>
            </a:r>
            <a:r>
              <a:rPr lang="en-US" sz="2400" dirty="0" smtClean="0">
                <a:cs typeface="Poppins" panose="00000500000000000000" pitchFamily="50" charset="0"/>
              </a:rPr>
              <a:t>can </a:t>
            </a:r>
            <a:r>
              <a:rPr lang="en-US" sz="2400" dirty="0">
                <a:cs typeface="Poppins" panose="00000500000000000000" pitchFamily="50" charset="0"/>
              </a:rPr>
              <a:t>be </a:t>
            </a:r>
            <a:r>
              <a:rPr lang="en-US" sz="2400" dirty="0" smtClean="0">
                <a:cs typeface="Poppins" panose="00000500000000000000" pitchFamily="50" charset="0"/>
              </a:rPr>
              <a:t>simultaneously </a:t>
            </a:r>
            <a:r>
              <a:rPr lang="en-US" sz="2400" dirty="0">
                <a:cs typeface="Poppins" panose="00000500000000000000" pitchFamily="50" charset="0"/>
              </a:rPr>
              <a:t>edited </a:t>
            </a:r>
            <a:r>
              <a:rPr lang="en-US" sz="2400" dirty="0" smtClean="0">
                <a:cs typeface="Poppins" panose="00000500000000000000" pitchFamily="50" charset="0"/>
              </a:rPr>
              <a:t>by team members, just like documents </a:t>
            </a:r>
            <a:r>
              <a:rPr lang="en-US" sz="2400" dirty="0">
                <a:cs typeface="Poppins" panose="00000500000000000000" pitchFamily="50" charset="0"/>
              </a:rPr>
              <a:t>in Google Docs</a:t>
            </a:r>
            <a:r>
              <a:rPr lang="en-US" sz="2400" dirty="0" smtClean="0">
                <a:cs typeface="Poppins" panose="00000500000000000000" pitchFamily="50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cs typeface="Poppins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 err="1" smtClean="0">
                <a:cs typeface="Poppins" panose="00000500000000000000" pitchFamily="50" charset="0"/>
              </a:rPr>
              <a:t>TextBlob</a:t>
            </a:r>
            <a:r>
              <a:rPr lang="en-IN" sz="2400" dirty="0" smtClean="0">
                <a:cs typeface="Poppins" panose="00000500000000000000" pitchFamily="50" charset="0"/>
              </a:rPr>
              <a:t> (Library) - </a:t>
            </a:r>
            <a:r>
              <a:rPr lang="en-US" sz="2400" dirty="0" err="1" smtClean="0">
                <a:cs typeface="Poppins" panose="00000500000000000000" pitchFamily="50" charset="0"/>
              </a:rPr>
              <a:t>TextBlob</a:t>
            </a:r>
            <a:r>
              <a:rPr lang="en-US" sz="2400" dirty="0" smtClean="0">
                <a:cs typeface="Poppins" panose="00000500000000000000" pitchFamily="50" charset="0"/>
              </a:rPr>
              <a:t> is </a:t>
            </a:r>
            <a:r>
              <a:rPr lang="en-US" sz="2400" dirty="0">
                <a:cs typeface="Poppins" panose="00000500000000000000" pitchFamily="50" charset="0"/>
              </a:rPr>
              <a:t>a Python </a:t>
            </a:r>
            <a:r>
              <a:rPr lang="en-US" sz="2400" dirty="0" smtClean="0">
                <a:cs typeface="Poppins" panose="00000500000000000000" pitchFamily="50" charset="0"/>
              </a:rPr>
              <a:t>library </a:t>
            </a:r>
            <a:r>
              <a:rPr lang="en-US" sz="2400" dirty="0">
                <a:cs typeface="Poppins" panose="00000500000000000000" pitchFamily="50" charset="0"/>
              </a:rPr>
              <a:t>for processing textual data. It provides </a:t>
            </a:r>
            <a:r>
              <a:rPr lang="en-US" sz="2400" dirty="0" smtClean="0">
                <a:cs typeface="Poppins" panose="00000500000000000000" pitchFamily="50" charset="0"/>
              </a:rPr>
              <a:t>a </a:t>
            </a:r>
            <a:r>
              <a:rPr lang="en-US" sz="2400" dirty="0">
                <a:cs typeface="Poppins" panose="00000500000000000000" pitchFamily="50" charset="0"/>
              </a:rPr>
              <a:t>simple API for </a:t>
            </a:r>
            <a:r>
              <a:rPr lang="en-US" sz="2400" dirty="0" smtClean="0">
                <a:cs typeface="Poppins" panose="00000500000000000000" pitchFamily="50" charset="0"/>
              </a:rPr>
              <a:t>tasks </a:t>
            </a:r>
            <a:r>
              <a:rPr lang="en-US" sz="2400" dirty="0">
                <a:cs typeface="Poppins" panose="00000500000000000000" pitchFamily="50" charset="0"/>
              </a:rPr>
              <a:t>such as </a:t>
            </a:r>
            <a:r>
              <a:rPr lang="en-US" sz="2400" dirty="0" smtClean="0">
                <a:cs typeface="Poppins" panose="00000500000000000000" pitchFamily="50" charset="0"/>
              </a:rPr>
              <a:t>noun </a:t>
            </a:r>
            <a:r>
              <a:rPr lang="en-US" sz="2400" dirty="0">
                <a:cs typeface="Poppins" panose="00000500000000000000" pitchFamily="50" charset="0"/>
              </a:rPr>
              <a:t>phrase extraction, sentiment analysis, classification, translation, and more.</a:t>
            </a:r>
            <a:endParaRPr lang="en-IN" sz="2400" dirty="0">
              <a:cs typeface="Poppins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cs typeface="Poppins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838200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Flow Diagram</a:t>
            </a:r>
            <a:endParaRPr lang="en-IN" sz="4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01" y="914400"/>
            <a:ext cx="5896798" cy="21053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" y="3276600"/>
            <a:ext cx="8610600" cy="3429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1257300" dist="50800" dir="5400000" sx="130000" sy="130000" algn="ctr" rotWithShape="0">
                    <a:schemeClr val="bg1">
                      <a:alpha val="75000"/>
                    </a:schemeClr>
                  </a:outerShdw>
                </a:effectLst>
              </a:rPr>
              <a:t>Textblob </a:t>
            </a:r>
            <a:r>
              <a:rPr lang="en-US" sz="2400" dirty="0">
                <a:solidFill>
                  <a:schemeClr val="tx1"/>
                </a:solidFill>
                <a:effectLst>
                  <a:outerShdw blurRad="1257300" dist="50800" dir="5400000" sx="130000" sy="130000" algn="ctr" rotWithShape="0">
                    <a:schemeClr val="bg1">
                      <a:alpha val="75000"/>
                    </a:schemeClr>
                  </a:outerShdw>
                </a:effectLst>
              </a:rPr>
              <a:t>is built on top of NLTK and Pattern also it is very easy to use and can process the text in a few lines of code. Textblob can help you start with the NLP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1257300" dist="50800" dir="5400000" sx="130000" sy="130000" algn="ctr" rotWithShape="0">
                    <a:schemeClr val="bg1">
                      <a:alpha val="75000"/>
                    </a:schemeClr>
                  </a:outerShdw>
                </a:effectLst>
              </a:rPr>
              <a:t>(Natural Language Processing) tasks.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standard </a:t>
            </a:r>
            <a:r>
              <a:rPr lang="en-US" sz="2400" dirty="0">
                <a:solidFill>
                  <a:schemeClr val="tx1"/>
                </a:solidFill>
              </a:rPr>
              <a:t>analyzer defines up to three basic polar emotions (positive, negative, neutral)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TextBlob’s </a:t>
            </a:r>
            <a:r>
              <a:rPr lang="en-US" sz="2400" dirty="0">
                <a:solidFill>
                  <a:schemeClr val="tx1"/>
                </a:solidFill>
              </a:rPr>
              <a:t>output for a polarity task is a float within the range [-1.0, 1.0] where -1.0 is a negative polarity and 1.0 is positive. This score can also be equal to 0, which stands for a neutral evaluation of a statement as it doesn’t contain any words from the training set.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effectLst>
                <a:outerShdw blurRad="1257300" dist="50800" dir="5400000" sx="130000" sy="130000" algn="ctr" rotWithShape="0">
                  <a:schemeClr val="bg1">
                    <a:alpha val="75000"/>
                  </a:scheme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effectLst>
                <a:outerShdw blurRad="1257300" dist="50800" dir="5400000" sx="130000" sy="130000" algn="ctr" rotWithShape="0">
                  <a:schemeClr val="bg1">
                    <a:alpha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38200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of your Project</a:t>
            </a: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5029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395"/>
            <a:ext cx="6705600" cy="457200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Outcomes/Result</a:t>
            </a:r>
            <a:endParaRPr lang="en-IN" sz="3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utpu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5720251"/>
            <a:ext cx="5029200" cy="806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703180"/>
            <a:ext cx="40943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Poppins" panose="00000500000000000000" pitchFamily="50" charset="0"/>
                <a:cs typeface="Poppins" panose="00000500000000000000" pitchFamily="50" charset="0"/>
              </a:rPr>
              <a:t>The project displays 3 outcomes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" panose="00000500000000000000" pitchFamily="50" charset="0"/>
                <a:cs typeface="Poppins" panose="00000500000000000000" pitchFamily="50" charset="0"/>
              </a:rPr>
              <a:t>Neutral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 smtClean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 smtClean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" panose="00000500000000000000" pitchFamily="50" charset="0"/>
                <a:cs typeface="Poppins" panose="00000500000000000000" pitchFamily="50" charset="0"/>
              </a:rPr>
              <a:t>Positive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 smtClean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Poppins" panose="00000500000000000000" pitchFamily="50" charset="0"/>
                <a:cs typeface="Poppins" panose="00000500000000000000" pitchFamily="50" charset="0"/>
              </a:rPr>
              <a:t>Negative</a:t>
            </a:r>
            <a:endParaRPr lang="en-IN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729104"/>
            <a:ext cx="4344006" cy="533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924302"/>
            <a:ext cx="4344006" cy="533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230679"/>
            <a:ext cx="6725589" cy="5525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5148117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oppins" panose="00000500000000000000" pitchFamily="50" charset="0"/>
                <a:cs typeface="Poppins" panose="00000500000000000000" pitchFamily="50" charset="0"/>
              </a:rPr>
              <a:t>Video Demonstration - </a:t>
            </a:r>
            <a:endParaRPr lang="en-IN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Action Button: Forward or Next 12">
            <a:hlinkClick r:id="" action="ppaction://noaction" highlightClick="1"/>
          </p:cNvPr>
          <p:cNvSpPr/>
          <p:nvPr/>
        </p:nvSpPr>
        <p:spPr>
          <a:xfrm>
            <a:off x="838200" y="5933157"/>
            <a:ext cx="533400" cy="38100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077200" cy="1295400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Resources -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http://www.stackoverflow.com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https://textblob.readthedocs.io/en/dev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https://pypi.org/project/textblob/0.9.0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686</TotalTime>
  <Words>489</Words>
  <Application>Microsoft Office PowerPoint</Application>
  <PresentationFormat>On-screen Show (4:3)</PresentationFormat>
  <Paragraphs>52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Franklin Gothic Book</vt:lpstr>
      <vt:lpstr>Perpetua</vt:lpstr>
      <vt:lpstr>Poppins</vt:lpstr>
      <vt:lpstr>Times New Roman</vt:lpstr>
      <vt:lpstr>Wingdings</vt:lpstr>
      <vt:lpstr>Wingdings 2</vt:lpstr>
      <vt:lpstr>Equity</vt:lpstr>
      <vt:lpstr>Create sentiment analysis model</vt:lpstr>
      <vt:lpstr>Introduction About Project</vt:lpstr>
      <vt:lpstr>Project Requirements </vt:lpstr>
      <vt:lpstr>Work Flow Diagram</vt:lpstr>
      <vt:lpstr>Snapshot of your Project</vt:lpstr>
      <vt:lpstr>Expected Outcomes/Result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Raj</dc:creator>
  <cp:lastModifiedBy>koush</cp:lastModifiedBy>
  <cp:revision>136</cp:revision>
  <dcterms:created xsi:type="dcterms:W3CDTF">2012-01-24T13:52:50Z</dcterms:created>
  <dcterms:modified xsi:type="dcterms:W3CDTF">2022-01-01T06:21:35Z</dcterms:modified>
</cp:coreProperties>
</file>