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59" r:id="rId5"/>
    <p:sldId id="257" r:id="rId6"/>
    <p:sldId id="272" r:id="rId7"/>
    <p:sldId id="269" r:id="rId8"/>
    <p:sldId id="270" r:id="rId9"/>
    <p:sldId id="260" r:id="rId10"/>
    <p:sldId id="261" r:id="rId11"/>
    <p:sldId id="262" r:id="rId12"/>
    <p:sldId id="271" r:id="rId13"/>
    <p:sldId id="264" r:id="rId14"/>
    <p:sldId id="263"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65D"/>
    <a:srgbClr val="717171"/>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660"/>
  </p:normalViewPr>
  <p:slideViewPr>
    <p:cSldViewPr snapToGrid="0">
      <p:cViewPr>
        <p:scale>
          <a:sx n="89" d="100"/>
          <a:sy n="89" d="100"/>
        </p:scale>
        <p:origin x="-65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3616644624093846"/>
          <c:y val="5.2083333333333336E-2"/>
          <c:w val="0.47650100359716163"/>
          <c:h val="0.77048586256263418"/>
        </c:manualLayout>
      </c:layout>
      <c:barChart>
        <c:barDir val="bar"/>
        <c:grouping val="stacked"/>
        <c:varyColors val="0"/>
        <c:ser>
          <c:idx val="0"/>
          <c:order val="0"/>
          <c:tx>
            <c:strRef>
              <c:f>Sheet1!$B$1</c:f>
              <c:strCache>
                <c:ptCount val="1"/>
                <c:pt idx="0">
                  <c:v>Start Week</c:v>
                </c:pt>
              </c:strCache>
            </c:strRef>
          </c:tx>
          <c:spPr>
            <a:noFill/>
            <a:ln>
              <a:noFill/>
            </a:ln>
            <a:effectLst/>
            <a:extLst>
              <a:ext uri="{909E8E84-426E-40DD-AFC4-6F175D3DCCD1}">
                <a14:hiddenFill xmlns:a14="http://schemas.microsoft.com/office/drawing/2010/main">
                  <a:solidFill>
                    <a:srgbClr val="156082"/>
                  </a:solidFill>
                </a14:hiddenFill>
              </a:ext>
              <a:ext uri="{91240B29-F687-4F45-9708-019B960494DF}">
                <a14:hiddenLine xmlns:a14="http://schemas.microsoft.com/office/drawing/2010/main">
                  <a:noFill/>
                </a14:hiddenLine>
              </a:ext>
            </a:extLst>
          </c:spPr>
          <c:invertIfNegative val="0"/>
          <c:cat>
            <c:strRef>
              <c:f>Sheet1!$A$2:$A$7</c:f>
              <c:strCache>
                <c:ptCount val="6"/>
                <c:pt idx="0">
                  <c:v>Finalization</c:v>
                </c:pt>
                <c:pt idx="1">
                  <c:v>Testing &amp; Debugging</c:v>
                </c:pt>
                <c:pt idx="2">
                  <c:v>Power BI Dashboard and ml</c:v>
                </c:pt>
                <c:pt idx="3">
                  <c:v>Data Collection &amp; Cleaning</c:v>
                </c:pt>
                <c:pt idx="4">
                  <c:v>Background Research</c:v>
                </c:pt>
                <c:pt idx="5">
                  <c:v>Requirement Analysis</c:v>
                </c:pt>
              </c:strCache>
            </c:strRef>
          </c:cat>
          <c:val>
            <c:numRef>
              <c:f>Sheet1!$B$2:$B$7</c:f>
              <c:numCache>
                <c:formatCode>General</c:formatCode>
                <c:ptCount val="6"/>
                <c:pt idx="0">
                  <c:v>10</c:v>
                </c:pt>
                <c:pt idx="1">
                  <c:v>9</c:v>
                </c:pt>
                <c:pt idx="2">
                  <c:v>6</c:v>
                </c:pt>
                <c:pt idx="3">
                  <c:v>4</c:v>
                </c:pt>
                <c:pt idx="4">
                  <c:v>1</c:v>
                </c:pt>
                <c:pt idx="5">
                  <c:v>1</c:v>
                </c:pt>
              </c:numCache>
            </c:numRef>
          </c:val>
        </c:ser>
        <c:ser>
          <c:idx val="1"/>
          <c:order val="1"/>
          <c:tx>
            <c:strRef>
              <c:f>Sheet1!$C$1</c:f>
              <c:strCache>
                <c:ptCount val="1"/>
                <c:pt idx="0">
                  <c:v>Duration</c:v>
                </c:pt>
              </c:strCache>
            </c:strRef>
          </c:tx>
          <c:invertIfNegative val="0"/>
          <c:cat>
            <c:strRef>
              <c:f>Sheet1!$A$2:$A$7</c:f>
              <c:strCache>
                <c:ptCount val="6"/>
                <c:pt idx="0">
                  <c:v>Finalization</c:v>
                </c:pt>
                <c:pt idx="1">
                  <c:v>Testing &amp; Debugging</c:v>
                </c:pt>
                <c:pt idx="2">
                  <c:v>Power BI Dashboard and ml</c:v>
                </c:pt>
                <c:pt idx="3">
                  <c:v>Data Collection &amp; Cleaning</c:v>
                </c:pt>
                <c:pt idx="4">
                  <c:v>Background Research</c:v>
                </c:pt>
                <c:pt idx="5">
                  <c:v>Requirement Analysis</c:v>
                </c:pt>
              </c:strCache>
            </c:strRef>
          </c:cat>
          <c:val>
            <c:numRef>
              <c:f>Sheet1!$C$2:$C$7</c:f>
              <c:numCache>
                <c:formatCode>General</c:formatCode>
                <c:ptCount val="6"/>
                <c:pt idx="0">
                  <c:v>1</c:v>
                </c:pt>
                <c:pt idx="1">
                  <c:v>1</c:v>
                </c:pt>
                <c:pt idx="2">
                  <c:v>3</c:v>
                </c:pt>
                <c:pt idx="3">
                  <c:v>2</c:v>
                </c:pt>
                <c:pt idx="4">
                  <c:v>3</c:v>
                </c:pt>
                <c:pt idx="5">
                  <c:v>2</c:v>
                </c:pt>
              </c:numCache>
            </c:numRef>
          </c:val>
        </c:ser>
        <c:dLbls>
          <c:showLegendKey val="0"/>
          <c:showVal val="0"/>
          <c:showCatName val="0"/>
          <c:showSerName val="0"/>
          <c:showPercent val="0"/>
          <c:showBubbleSize val="0"/>
        </c:dLbls>
        <c:gapWidth val="150"/>
        <c:overlap val="100"/>
        <c:axId val="120985088"/>
        <c:axId val="120986624"/>
      </c:barChart>
      <c:catAx>
        <c:axId val="120985088"/>
        <c:scaling>
          <c:orientation val="minMax"/>
        </c:scaling>
        <c:delete val="0"/>
        <c:axPos val="l"/>
        <c:numFmt formatCode="General" sourceLinked="1"/>
        <c:majorTickMark val="out"/>
        <c:minorTickMark val="none"/>
        <c:tickLblPos val="nextTo"/>
        <c:crossAx val="120986624"/>
        <c:crosses val="autoZero"/>
        <c:auto val="1"/>
        <c:lblAlgn val="ctr"/>
        <c:lblOffset val="100"/>
        <c:noMultiLvlLbl val="0"/>
      </c:catAx>
      <c:valAx>
        <c:axId val="120986624"/>
        <c:scaling>
          <c:orientation val="minMax"/>
        </c:scaling>
        <c:delete val="0"/>
        <c:axPos val="b"/>
        <c:majorGridlines/>
        <c:numFmt formatCode="General" sourceLinked="1"/>
        <c:majorTickMark val="out"/>
        <c:minorTickMark val="none"/>
        <c:tickLblPos val="nextTo"/>
        <c:crossAx val="120985088"/>
        <c:crosses val="autoZero"/>
        <c:crossBetween val="between"/>
      </c:valAx>
    </c:plotArea>
    <c:legend>
      <c:legendPos val="r"/>
      <c:layout/>
      <c:overlay val="0"/>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812880" y="114300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812880" y="372996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81288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5"/>
          <p:cNvSpPr>
            <a:spLocks noGrp="1"/>
          </p:cNvSpPr>
          <p:nvPr>
            <p:ph type="body"/>
          </p:nvPr>
        </p:nvSpPr>
        <p:spPr>
          <a:xfrm>
            <a:off x="627912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7" name="PlaceHolder 2"/>
          <p:cNvSpPr>
            <a:spLocks noGrp="1"/>
          </p:cNvSpPr>
          <p:nvPr>
            <p:ph type="body"/>
          </p:nvPr>
        </p:nvSpPr>
        <p:spPr>
          <a:xfrm>
            <a:off x="81288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3"/>
          <p:cNvSpPr>
            <a:spLocks noGrp="1"/>
          </p:cNvSpPr>
          <p:nvPr>
            <p:ph type="body"/>
          </p:nvPr>
        </p:nvSpPr>
        <p:spPr>
          <a:xfrm>
            <a:off x="441972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4"/>
          <p:cNvSpPr>
            <a:spLocks noGrp="1"/>
          </p:cNvSpPr>
          <p:nvPr>
            <p:ph type="body"/>
          </p:nvPr>
        </p:nvSpPr>
        <p:spPr>
          <a:xfrm>
            <a:off x="802656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5"/>
          <p:cNvSpPr>
            <a:spLocks noGrp="1"/>
          </p:cNvSpPr>
          <p:nvPr>
            <p:ph type="body"/>
          </p:nvPr>
        </p:nvSpPr>
        <p:spPr>
          <a:xfrm>
            <a:off x="81288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1" name="PlaceHolder 6"/>
          <p:cNvSpPr>
            <a:spLocks noGrp="1"/>
          </p:cNvSpPr>
          <p:nvPr>
            <p:ph type="body"/>
          </p:nvPr>
        </p:nvSpPr>
        <p:spPr>
          <a:xfrm>
            <a:off x="441972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2" name="PlaceHolder 7"/>
          <p:cNvSpPr>
            <a:spLocks noGrp="1"/>
          </p:cNvSpPr>
          <p:nvPr>
            <p:ph type="body"/>
          </p:nvPr>
        </p:nvSpPr>
        <p:spPr>
          <a:xfrm>
            <a:off x="802656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1" name="PlaceHolder 2"/>
          <p:cNvSpPr>
            <a:spLocks noGrp="1"/>
          </p:cNvSpPr>
          <p:nvPr>
            <p:ph type="subTitle"/>
          </p:nvPr>
        </p:nvSpPr>
        <p:spPr>
          <a:xfrm>
            <a:off x="812880" y="1143000"/>
            <a:ext cx="10667520" cy="4952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812880" y="1143000"/>
            <a:ext cx="10667520" cy="4952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81288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 name="PlaceHolder 3"/>
          <p:cNvSpPr>
            <a:spLocks noGrp="1"/>
          </p:cNvSpPr>
          <p:nvPr>
            <p:ph type="body"/>
          </p:nvPr>
        </p:nvSpPr>
        <p:spPr>
          <a:xfrm>
            <a:off x="627912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12880" y="274680"/>
            <a:ext cx="10667520" cy="2259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0"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3"/>
          <p:cNvSpPr>
            <a:spLocks noGrp="1"/>
          </p:cNvSpPr>
          <p:nvPr>
            <p:ph type="body"/>
          </p:nvPr>
        </p:nvSpPr>
        <p:spPr>
          <a:xfrm>
            <a:off x="627912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4"/>
          <p:cNvSpPr>
            <a:spLocks noGrp="1"/>
          </p:cNvSpPr>
          <p:nvPr>
            <p:ph type="body"/>
          </p:nvPr>
        </p:nvSpPr>
        <p:spPr>
          <a:xfrm>
            <a:off x="81288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 name="PlaceHolder 2"/>
          <p:cNvSpPr>
            <a:spLocks noGrp="1"/>
          </p:cNvSpPr>
          <p:nvPr>
            <p:ph type="subTitle"/>
          </p:nvPr>
        </p:nvSpPr>
        <p:spPr>
          <a:xfrm>
            <a:off x="812880" y="1143000"/>
            <a:ext cx="10667520" cy="4952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4" name="PlaceHolder 2"/>
          <p:cNvSpPr>
            <a:spLocks noGrp="1"/>
          </p:cNvSpPr>
          <p:nvPr>
            <p:ph type="body"/>
          </p:nvPr>
        </p:nvSpPr>
        <p:spPr>
          <a:xfrm>
            <a:off x="81288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5"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4"/>
          <p:cNvSpPr>
            <a:spLocks noGrp="1"/>
          </p:cNvSpPr>
          <p:nvPr>
            <p:ph type="body"/>
          </p:nvPr>
        </p:nvSpPr>
        <p:spPr>
          <a:xfrm>
            <a:off x="627912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812880" y="372996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812880" y="114300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3"/>
          <p:cNvSpPr>
            <a:spLocks noGrp="1"/>
          </p:cNvSpPr>
          <p:nvPr>
            <p:ph type="body"/>
          </p:nvPr>
        </p:nvSpPr>
        <p:spPr>
          <a:xfrm>
            <a:off x="812880" y="372996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5"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4"/>
          <p:cNvSpPr>
            <a:spLocks noGrp="1"/>
          </p:cNvSpPr>
          <p:nvPr>
            <p:ph type="body"/>
          </p:nvPr>
        </p:nvSpPr>
        <p:spPr>
          <a:xfrm>
            <a:off x="81288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5"/>
          <p:cNvSpPr>
            <a:spLocks noGrp="1"/>
          </p:cNvSpPr>
          <p:nvPr>
            <p:ph type="body"/>
          </p:nvPr>
        </p:nvSpPr>
        <p:spPr>
          <a:xfrm>
            <a:off x="627912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0" name="PlaceHolder 2"/>
          <p:cNvSpPr>
            <a:spLocks noGrp="1"/>
          </p:cNvSpPr>
          <p:nvPr>
            <p:ph type="body"/>
          </p:nvPr>
        </p:nvSpPr>
        <p:spPr>
          <a:xfrm>
            <a:off x="81288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3"/>
          <p:cNvSpPr>
            <a:spLocks noGrp="1"/>
          </p:cNvSpPr>
          <p:nvPr>
            <p:ph type="body"/>
          </p:nvPr>
        </p:nvSpPr>
        <p:spPr>
          <a:xfrm>
            <a:off x="441972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2" name="PlaceHolder 4"/>
          <p:cNvSpPr>
            <a:spLocks noGrp="1"/>
          </p:cNvSpPr>
          <p:nvPr>
            <p:ph type="body"/>
          </p:nvPr>
        </p:nvSpPr>
        <p:spPr>
          <a:xfrm>
            <a:off x="802656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 name="PlaceHolder 5"/>
          <p:cNvSpPr>
            <a:spLocks noGrp="1"/>
          </p:cNvSpPr>
          <p:nvPr>
            <p:ph type="body"/>
          </p:nvPr>
        </p:nvSpPr>
        <p:spPr>
          <a:xfrm>
            <a:off x="81288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6"/>
          <p:cNvSpPr>
            <a:spLocks noGrp="1"/>
          </p:cNvSpPr>
          <p:nvPr>
            <p:ph type="body"/>
          </p:nvPr>
        </p:nvSpPr>
        <p:spPr>
          <a:xfrm>
            <a:off x="441972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7"/>
          <p:cNvSpPr>
            <a:spLocks noGrp="1"/>
          </p:cNvSpPr>
          <p:nvPr>
            <p:ph type="body"/>
          </p:nvPr>
        </p:nvSpPr>
        <p:spPr>
          <a:xfrm>
            <a:off x="802656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 name="PlaceHolder 2"/>
          <p:cNvSpPr>
            <a:spLocks noGrp="1"/>
          </p:cNvSpPr>
          <p:nvPr>
            <p:ph type="body"/>
          </p:nvPr>
        </p:nvSpPr>
        <p:spPr>
          <a:xfrm>
            <a:off x="812880" y="1143000"/>
            <a:ext cx="10667520" cy="4952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2" name="PlaceHolder 2"/>
          <p:cNvSpPr>
            <a:spLocks noGrp="1"/>
          </p:cNvSpPr>
          <p:nvPr>
            <p:ph type="body"/>
          </p:nvPr>
        </p:nvSpPr>
        <p:spPr>
          <a:xfrm>
            <a:off x="81288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 name="PlaceHolder 3"/>
          <p:cNvSpPr>
            <a:spLocks noGrp="1"/>
          </p:cNvSpPr>
          <p:nvPr>
            <p:ph type="body"/>
          </p:nvPr>
        </p:nvSpPr>
        <p:spPr>
          <a:xfrm>
            <a:off x="627912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12880" y="274680"/>
            <a:ext cx="10667520" cy="2259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627912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81288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81288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627912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4"/>
          <p:cNvSpPr>
            <a:spLocks noGrp="1"/>
          </p:cNvSpPr>
          <p:nvPr>
            <p:ph type="body"/>
          </p:nvPr>
        </p:nvSpPr>
        <p:spPr>
          <a:xfrm>
            <a:off x="812880" y="372996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812880" y="914400"/>
            <a:ext cx="10667520" cy="360"/>
          </a:xfrm>
          <a:custGeom>
            <a:avLst/>
            <a:gdLst/>
            <a:ahLst/>
            <a:cxnLst/>
            <a:rect l="l" t="t" r="r" b="b"/>
            <a:pathLst>
              <a:path w="21600" h="21600">
                <a:moveTo>
                  <a:pt x="0" y="0"/>
                </a:moveTo>
                <a:lnTo>
                  <a:pt x="21600" y="21600"/>
                </a:lnTo>
              </a:path>
            </a:pathLst>
          </a:custGeom>
          <a:noFill/>
          <a:ln w="57240">
            <a:solidFill>
              <a:schemeClr val="dk1"/>
            </a:solidFill>
            <a:round/>
          </a:ln>
        </p:spPr>
        <p:style>
          <a:lnRef idx="0">
            <a:scrgbClr r="0" g="0" b="0"/>
          </a:lnRef>
          <a:fillRef idx="0">
            <a:scrgbClr r="0" g="0" b="0"/>
          </a:fillRef>
          <a:effectRef idx="0">
            <a:scrgbClr r="0" g="0" b="0"/>
          </a:effectRef>
          <a:fontRef idx="minor"/>
        </p:style>
      </p:sp>
      <p:pic>
        <p:nvPicPr>
          <p:cNvPr id="8" name="Google Shape;12;p1"/>
          <p:cNvPicPr/>
          <p:nvPr/>
        </p:nvPicPr>
        <p:blipFill>
          <a:blip r:embed="rId14"/>
          <a:srcRect b="18053"/>
          <a:stretch/>
        </p:blipFill>
        <p:spPr>
          <a:xfrm>
            <a:off x="0" y="5991480"/>
            <a:ext cx="12191760" cy="866160"/>
          </a:xfrm>
          <a:prstGeom prst="rect">
            <a:avLst/>
          </a:prstGeom>
          <a:ln>
            <a:noFill/>
          </a:ln>
        </p:spPr>
      </p:pic>
      <p:sp>
        <p:nvSpPr>
          <p:cNvPr id="2" name="PlaceHolder 2"/>
          <p:cNvSpPr>
            <a:spLocks noGrp="1"/>
          </p:cNvSpPr>
          <p:nvPr>
            <p:ph type="title"/>
          </p:nvPr>
        </p:nvSpPr>
        <p:spPr>
          <a:xfrm>
            <a:off x="1050840" y="1322280"/>
            <a:ext cx="10362960" cy="1469520"/>
          </a:xfrm>
          <a:prstGeom prst="rect">
            <a:avLst/>
          </a:prstGeom>
        </p:spPr>
        <p:txBody>
          <a:bodyPr anchor="ctr">
            <a:noAutofit/>
          </a:bodyPr>
          <a:lstStyle/>
          <a:p>
            <a:r>
              <a:rPr lang="en-US" sz="2800" b="0" strike="noStrike" spc="-1">
                <a:solidFill>
                  <a:srgbClr val="000000"/>
                </a:solidFill>
                <a:latin typeface="Arial"/>
              </a:rPr>
              <a:t>Click to edit the title text format</a:t>
            </a:r>
          </a:p>
        </p:txBody>
      </p:sp>
      <p:sp>
        <p:nvSpPr>
          <p:cNvPr id="3" name="PlaceHolder 3"/>
          <p:cNvSpPr>
            <a:spLocks noGrp="1"/>
          </p:cNvSpPr>
          <p:nvPr>
            <p:ph type="dt"/>
          </p:nvPr>
        </p:nvSpPr>
        <p:spPr>
          <a:xfrm>
            <a:off x="609480" y="6356520"/>
            <a:ext cx="2844720" cy="364680"/>
          </a:xfrm>
          <a:prstGeom prst="rect">
            <a:avLst/>
          </a:prstGeom>
        </p:spPr>
        <p:txBody>
          <a:bodyPr anchor="ctr">
            <a:noAutofit/>
          </a:bodyPr>
          <a:lstStyle/>
          <a:p>
            <a:endParaRPr lang="en-US" sz="2400" b="0" strike="noStrike" spc="-1">
              <a:latin typeface="Times New Roman"/>
            </a:endParaRPr>
          </a:p>
        </p:txBody>
      </p:sp>
      <p:sp>
        <p:nvSpPr>
          <p:cNvPr id="4" name="PlaceHolder 4"/>
          <p:cNvSpPr>
            <a:spLocks noGrp="1"/>
          </p:cNvSpPr>
          <p:nvPr>
            <p:ph type="ftr"/>
          </p:nvPr>
        </p:nvSpPr>
        <p:spPr>
          <a:xfrm>
            <a:off x="4165560" y="6356520"/>
            <a:ext cx="3860280" cy="364680"/>
          </a:xfrm>
          <a:prstGeom prst="rect">
            <a:avLst/>
          </a:prstGeom>
        </p:spPr>
        <p:txBody>
          <a:bodyPr anchor="ctr">
            <a:noAutofit/>
          </a:bodyPr>
          <a:lstStyle/>
          <a:p>
            <a:endParaRPr lang="en-US" sz="2400" b="0" strike="noStrike" spc="-1">
              <a:latin typeface="Times New Roman"/>
            </a:endParaRPr>
          </a:p>
        </p:txBody>
      </p:sp>
      <p:sp>
        <p:nvSpPr>
          <p:cNvPr id="5" name="PlaceHolder 5"/>
          <p:cNvSpPr>
            <a:spLocks noGrp="1"/>
          </p:cNvSpPr>
          <p:nvPr>
            <p:ph type="sldNum"/>
          </p:nvPr>
        </p:nvSpPr>
        <p:spPr>
          <a:xfrm>
            <a:off x="8737560" y="6356520"/>
            <a:ext cx="2844720" cy="364680"/>
          </a:xfrm>
          <a:prstGeom prst="rect">
            <a:avLst/>
          </a:prstGeom>
        </p:spPr>
        <p:txBody>
          <a:bodyPr anchor="ctr">
            <a:noAutofit/>
          </a:bodyPr>
          <a:lstStyle/>
          <a:p>
            <a:pPr algn="r">
              <a:lnSpc>
                <a:spcPct val="100000"/>
              </a:lnSpc>
            </a:pPr>
            <a:fld id="{C42AB1E7-0A02-400D-997E-3CEB1DCB8C80}" type="slidenum">
              <a:rPr lang="en-US" sz="1200" b="0" strike="noStrike" spc="-1">
                <a:solidFill>
                  <a:srgbClr val="888888"/>
                </a:solidFill>
                <a:latin typeface="Verdana"/>
                <a:ea typeface="Verdana"/>
              </a:rPr>
              <a:t>‹#›</a:t>
            </a:fld>
            <a:endParaRPr lang="en-US" sz="1200" b="0" strike="noStrike" spc="-1">
              <a:latin typeface="Times New Roman"/>
            </a:endParaRPr>
          </a:p>
        </p:txBody>
      </p:sp>
      <p:sp>
        <p:nvSpPr>
          <p:cNvPr id="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812880" y="914400"/>
            <a:ext cx="10667520" cy="360"/>
          </a:xfrm>
          <a:custGeom>
            <a:avLst/>
            <a:gdLst/>
            <a:ahLst/>
            <a:cxnLst/>
            <a:rect l="l" t="t" r="r" b="b"/>
            <a:pathLst>
              <a:path w="21600" h="21600">
                <a:moveTo>
                  <a:pt x="0" y="0"/>
                </a:moveTo>
                <a:lnTo>
                  <a:pt x="21600" y="21600"/>
                </a:lnTo>
              </a:path>
            </a:pathLst>
          </a:custGeom>
          <a:noFill/>
          <a:ln w="57240">
            <a:solidFill>
              <a:schemeClr val="dk1"/>
            </a:solidFill>
            <a:round/>
          </a:ln>
        </p:spPr>
        <p:style>
          <a:lnRef idx="0">
            <a:scrgbClr r="0" g="0" b="0"/>
          </a:lnRef>
          <a:fillRef idx="0">
            <a:scrgbClr r="0" g="0" b="0"/>
          </a:fillRef>
          <a:effectRef idx="0">
            <a:scrgbClr r="0" g="0" b="0"/>
          </a:effectRef>
          <a:fontRef idx="minor"/>
        </p:style>
      </p:sp>
      <p:pic>
        <p:nvPicPr>
          <p:cNvPr id="44" name="Google Shape;12;p1"/>
          <p:cNvPicPr/>
          <p:nvPr/>
        </p:nvPicPr>
        <p:blipFill>
          <a:blip r:embed="rId14"/>
          <a:srcRect b="18053"/>
          <a:stretch/>
        </p:blipFill>
        <p:spPr>
          <a:xfrm>
            <a:off x="0" y="5991480"/>
            <a:ext cx="12191760" cy="866160"/>
          </a:xfrm>
          <a:prstGeom prst="rect">
            <a:avLst/>
          </a:prstGeom>
          <a:ln>
            <a:noFill/>
          </a:ln>
        </p:spPr>
      </p:pic>
      <p:sp>
        <p:nvSpPr>
          <p:cNvPr id="45" name="PlaceHolder 2"/>
          <p:cNvSpPr>
            <a:spLocks noGrp="1"/>
          </p:cNvSpPr>
          <p:nvPr>
            <p:ph type="title"/>
          </p:nvPr>
        </p:nvSpPr>
        <p:spPr>
          <a:xfrm>
            <a:off x="812880" y="274680"/>
            <a:ext cx="10667520" cy="487080"/>
          </a:xfrm>
          <a:prstGeom prst="rect">
            <a:avLst/>
          </a:prstGeom>
        </p:spPr>
        <p:txBody>
          <a:bodyPr anchor="ctr">
            <a:noAutofit/>
          </a:bodyPr>
          <a:lstStyle/>
          <a:p>
            <a:r>
              <a:rPr lang="en-US" sz="2800" b="0" strike="noStrike" spc="-1">
                <a:solidFill>
                  <a:srgbClr val="000000"/>
                </a:solidFill>
                <a:latin typeface="Arial"/>
              </a:rPr>
              <a:t>Click to edit the title text format</a:t>
            </a:r>
          </a:p>
        </p:txBody>
      </p:sp>
      <p:sp>
        <p:nvSpPr>
          <p:cNvPr id="46" name="PlaceHolder 3"/>
          <p:cNvSpPr>
            <a:spLocks noGrp="1"/>
          </p:cNvSpPr>
          <p:nvPr>
            <p:ph type="body"/>
          </p:nvPr>
        </p:nvSpPr>
        <p:spPr>
          <a:xfrm>
            <a:off x="812880" y="1143000"/>
            <a:ext cx="10667520" cy="4952520"/>
          </a:xfrm>
          <a:prstGeom prst="rect">
            <a:avLst/>
          </a:prstGeom>
        </p:spPr>
        <p:txBody>
          <a:bodyPr>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400" b="0" strike="noStrike" spc="-1">
                <a:solidFill>
                  <a:srgbClr val="000000"/>
                </a:solidFill>
                <a:latin typeface="Arial"/>
              </a:rPr>
              <a:t>Seventh Outline Level</a:t>
            </a:r>
          </a:p>
        </p:txBody>
      </p:sp>
      <p:sp>
        <p:nvSpPr>
          <p:cNvPr id="47" name="PlaceHolder 4"/>
          <p:cNvSpPr>
            <a:spLocks noGrp="1"/>
          </p:cNvSpPr>
          <p:nvPr>
            <p:ph type="dt"/>
          </p:nvPr>
        </p:nvSpPr>
        <p:spPr>
          <a:xfrm>
            <a:off x="609480" y="6356520"/>
            <a:ext cx="2844720" cy="364680"/>
          </a:xfrm>
          <a:prstGeom prst="rect">
            <a:avLst/>
          </a:prstGeom>
        </p:spPr>
        <p:txBody>
          <a:bodyPr anchor="ctr">
            <a:noAutofit/>
          </a:bodyPr>
          <a:lstStyle/>
          <a:p>
            <a:endParaRPr lang="en-US" sz="2400" b="0" strike="noStrike" spc="-1">
              <a:latin typeface="Times New Roman"/>
            </a:endParaRPr>
          </a:p>
        </p:txBody>
      </p:sp>
      <p:sp>
        <p:nvSpPr>
          <p:cNvPr id="48" name="PlaceHolder 5"/>
          <p:cNvSpPr>
            <a:spLocks noGrp="1"/>
          </p:cNvSpPr>
          <p:nvPr>
            <p:ph type="ftr"/>
          </p:nvPr>
        </p:nvSpPr>
        <p:spPr>
          <a:xfrm>
            <a:off x="4165560" y="6356520"/>
            <a:ext cx="3860280" cy="364680"/>
          </a:xfrm>
          <a:prstGeom prst="rect">
            <a:avLst/>
          </a:prstGeom>
        </p:spPr>
        <p:txBody>
          <a:bodyPr anchor="ctr">
            <a:noAutofit/>
          </a:bodyPr>
          <a:lstStyle/>
          <a:p>
            <a:endParaRPr lang="en-US" sz="2400" b="0" strike="noStrike" spc="-1">
              <a:latin typeface="Times New Roman"/>
            </a:endParaRPr>
          </a:p>
        </p:txBody>
      </p:sp>
      <p:sp>
        <p:nvSpPr>
          <p:cNvPr id="49" name="PlaceHolder 6"/>
          <p:cNvSpPr>
            <a:spLocks noGrp="1"/>
          </p:cNvSpPr>
          <p:nvPr>
            <p:ph type="sldNum"/>
          </p:nvPr>
        </p:nvSpPr>
        <p:spPr>
          <a:xfrm>
            <a:off x="8737560" y="6356520"/>
            <a:ext cx="2844720" cy="364680"/>
          </a:xfrm>
          <a:prstGeom prst="rect">
            <a:avLst/>
          </a:prstGeom>
        </p:spPr>
        <p:txBody>
          <a:bodyPr anchor="ctr">
            <a:noAutofit/>
          </a:bodyPr>
          <a:lstStyle/>
          <a:p>
            <a:pPr algn="r">
              <a:lnSpc>
                <a:spcPct val="100000"/>
              </a:lnSpc>
            </a:pPr>
            <a:fld id="{03752FF0-F620-450E-BB04-17CF545943D2}" type="slidenum">
              <a:rPr lang="en-US" sz="1200" b="0" strike="noStrike" spc="-1">
                <a:solidFill>
                  <a:srgbClr val="888888"/>
                </a:solidFill>
                <a:latin typeface="Verdana"/>
                <a:ea typeface="Verdana"/>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55371880_Analysis_of_First-Year_University_Student_Dropout_through_Machine_Learning_Models_A_Comparison_between_Universities" TargetMode="External"/><Relationship Id="rId2" Type="http://schemas.openxmlformats.org/officeDocument/2006/relationships/hyperlink" Target="https://imiens.org/index.php/imiens/article/view/62" TargetMode="External"/><Relationship Id="rId1" Type="http://schemas.openxmlformats.org/officeDocument/2006/relationships/slideLayout" Target="../slideLayouts/slideLayout14.xml"/><Relationship Id="rId4" Type="http://schemas.openxmlformats.org/officeDocument/2006/relationships/hyperlink" Target="https://www.researchgate.net/publication/388517241_Exploring_Student_Dropout_Prediction_Factors_Current_Methods_Limitations_and_Future_Direction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ialnet.unirioja.es/servlet/articulo?codigo=9847160" TargetMode="External"/><Relationship Id="rId2" Type="http://schemas.openxmlformats.org/officeDocument/2006/relationships/hyperlink" Target="https://ijisae.org/index.php/IJISAE/article/view/2276" TargetMode="External"/><Relationship Id="rId1" Type="http://schemas.openxmlformats.org/officeDocument/2006/relationships/slideLayout" Target="../slideLayouts/slideLayout14.xml"/><Relationship Id="rId4" Type="http://schemas.openxmlformats.org/officeDocument/2006/relationships/hyperlink" Target="https://www.mdpi.com/2076-3417/13/21/1200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790560" y="2045520"/>
            <a:ext cx="4390920" cy="353520"/>
          </a:xfrm>
          <a:prstGeom prst="rect">
            <a:avLst/>
          </a:prstGeom>
          <a:noFill/>
          <a:ln>
            <a:noFill/>
          </a:ln>
        </p:spPr>
        <p:txBody>
          <a:bodyPr>
            <a:normAutofit fontScale="94000"/>
          </a:bodyPr>
          <a:lstStyle/>
          <a:p>
            <a:pPr>
              <a:lnSpc>
                <a:spcPct val="100000"/>
              </a:lnSpc>
            </a:pPr>
            <a:r>
              <a:rPr lang="en-US" sz="1800" b="1" strike="noStrike" spc="-1" dirty="0">
                <a:solidFill>
                  <a:srgbClr val="17365D"/>
                </a:solidFill>
                <a:latin typeface="Cambria"/>
                <a:ea typeface="Cambria"/>
              </a:rPr>
              <a:t>Batch Number: </a:t>
            </a:r>
            <a:r>
              <a:rPr lang="en-US" b="1" spc="-1" dirty="0">
                <a:solidFill>
                  <a:srgbClr val="17365D"/>
                </a:solidFill>
                <a:latin typeface="Cambria"/>
                <a:ea typeface="Cambria"/>
              </a:rPr>
              <a:t>C</a:t>
            </a:r>
            <a:r>
              <a:rPr lang="en-US" sz="1800" b="1" strike="noStrike" spc="-1" dirty="0">
                <a:solidFill>
                  <a:srgbClr val="17365D"/>
                </a:solidFill>
                <a:latin typeface="Cambria"/>
                <a:ea typeface="Cambria"/>
              </a:rPr>
              <a:t>CS_14</a:t>
            </a:r>
            <a:endParaRPr lang="en-US" sz="1800" b="0" strike="noStrike" spc="-1" dirty="0">
              <a:latin typeface="Arial"/>
            </a:endParaRPr>
          </a:p>
        </p:txBody>
      </p:sp>
      <p:sp>
        <p:nvSpPr>
          <p:cNvPr id="87" name="CustomShape 2"/>
          <p:cNvSpPr/>
          <p:nvPr/>
        </p:nvSpPr>
        <p:spPr>
          <a:xfrm>
            <a:off x="6480360" y="2513520"/>
            <a:ext cx="5514120" cy="2020320"/>
          </a:xfrm>
          <a:prstGeom prst="rect">
            <a:avLst/>
          </a:prstGeom>
          <a:noFill/>
          <a:ln>
            <a:noFill/>
          </a:ln>
        </p:spPr>
        <p:style>
          <a:lnRef idx="0">
            <a:scrgbClr r="0" g="0" b="0"/>
          </a:lnRef>
          <a:fillRef idx="0">
            <a:scrgbClr r="0" g="0" b="0"/>
          </a:fillRef>
          <a:effectRef idx="0">
            <a:scrgbClr r="0" g="0" b="0"/>
          </a:effectRef>
          <a:fontRef idx="minor"/>
        </p:style>
        <p:txBody>
          <a:bodyPr>
            <a:normAutofit fontScale="92500" lnSpcReduction="20000"/>
          </a:bodyPr>
          <a:lstStyle/>
          <a:p>
            <a:pPr algn="ctr">
              <a:lnSpc>
                <a:spcPct val="100000"/>
              </a:lnSpc>
            </a:pPr>
            <a:r>
              <a:rPr lang="en-US" sz="1800" b="1" strike="noStrike" spc="-1" dirty="0">
                <a:solidFill>
                  <a:srgbClr val="17365D"/>
                </a:solidFill>
                <a:latin typeface="Cambria"/>
                <a:ea typeface="Cambria"/>
              </a:rPr>
              <a:t>Under the Supervision of,</a:t>
            </a:r>
            <a:endParaRPr lang="en-US" sz="1800" b="0" strike="noStrike" spc="-1" dirty="0">
              <a:latin typeface="Arial"/>
            </a:endParaRPr>
          </a:p>
          <a:p>
            <a:pPr algn="ctr">
              <a:lnSpc>
                <a:spcPct val="100000"/>
              </a:lnSpc>
              <a:spcBef>
                <a:spcPts val="400"/>
              </a:spcBef>
            </a:pPr>
            <a:endParaRPr lang="en-US" sz="1800" b="0" strike="noStrike" spc="-1" dirty="0">
              <a:latin typeface="Arial"/>
            </a:endParaRPr>
          </a:p>
          <a:p>
            <a:pPr lvl="0">
              <a:spcBef>
                <a:spcPts val="340"/>
              </a:spcBef>
              <a:buClr>
                <a:srgbClr val="17365D"/>
              </a:buClr>
              <a:buSzPts val="1700"/>
            </a:pPr>
            <a:r>
              <a:rPr lang="en-GB" sz="1700" b="1" kern="0" dirty="0" err="1">
                <a:solidFill>
                  <a:srgbClr val="17365D"/>
                </a:solidFill>
                <a:latin typeface="Cambria" panose="02040503050406030204" pitchFamily="18" charset="0"/>
                <a:ea typeface="Cambria" panose="02040503050406030204" pitchFamily="18" charset="0"/>
                <a:cs typeface="Verdana"/>
                <a:sym typeface="Verdana"/>
              </a:rPr>
              <a:t>Dr.</a:t>
            </a:r>
            <a:r>
              <a:rPr lang="en-GB" sz="1400" b="1" kern="0" dirty="0">
                <a:solidFill>
                  <a:srgbClr val="1F497D"/>
                </a:solidFill>
                <a:cs typeface="Arial"/>
                <a:sym typeface="Arial"/>
              </a:rPr>
              <a:t> .Francis </a:t>
            </a:r>
            <a:r>
              <a:rPr lang="en-GB" sz="1400" b="1" kern="0" dirty="0" err="1">
                <a:solidFill>
                  <a:srgbClr val="1F497D"/>
                </a:solidFill>
                <a:cs typeface="Arial"/>
                <a:sym typeface="Arial"/>
              </a:rPr>
              <a:t>Vijayakumar</a:t>
            </a:r>
            <a:r>
              <a:rPr lang="en-GB" sz="1400" b="1" kern="0" dirty="0">
                <a:solidFill>
                  <a:srgbClr val="1F497D"/>
                </a:solidFill>
                <a:cs typeface="Arial"/>
                <a:sym typeface="Arial"/>
              </a:rPr>
              <a:t> </a:t>
            </a:r>
            <a:r>
              <a:rPr lang="en-GB" sz="1400" b="1" kern="0" dirty="0" err="1">
                <a:solidFill>
                  <a:srgbClr val="1F497D"/>
                </a:solidFill>
                <a:cs typeface="Arial"/>
                <a:sym typeface="Arial"/>
              </a:rPr>
              <a:t>Annareddy</a:t>
            </a:r>
            <a:endParaRPr lang="en-GB" sz="1400" b="1" kern="0" dirty="0">
              <a:solidFill>
                <a:srgbClr val="1F497D"/>
              </a:solidFill>
              <a:latin typeface="Cambria" panose="02040503050406030204" pitchFamily="18" charset="0"/>
              <a:ea typeface="Cambria" panose="02040503050406030204" pitchFamily="18" charset="0"/>
              <a:cs typeface="Arial"/>
              <a:sym typeface="Arial"/>
            </a:endParaRPr>
          </a:p>
          <a:p>
            <a:pPr>
              <a:spcBef>
                <a:spcPts val="340"/>
              </a:spcBef>
            </a:pPr>
            <a:r>
              <a:rPr lang="de-DE" sz="1700" b="1" dirty="0" smtClean="0">
                <a:latin typeface="Cambria" panose="02040503050406030204" pitchFamily="18" charset="0"/>
                <a:ea typeface="Cambria" panose="02040503050406030204" pitchFamily="18" charset="0"/>
              </a:rPr>
              <a:t>	</a:t>
            </a:r>
          </a:p>
          <a:p>
            <a:pPr>
              <a:lnSpc>
                <a:spcPct val="100000"/>
              </a:lnSpc>
              <a:spcBef>
                <a:spcPts val="340"/>
              </a:spcBef>
            </a:pPr>
            <a:endParaRPr lang="en-US" sz="1700" b="0" strike="noStrike" spc="-1" dirty="0">
              <a:latin typeface="Arial"/>
            </a:endParaRPr>
          </a:p>
          <a:p>
            <a:pPr>
              <a:lnSpc>
                <a:spcPct val="100000"/>
              </a:lnSpc>
              <a:spcBef>
                <a:spcPts val="340"/>
              </a:spcBef>
            </a:pPr>
            <a:r>
              <a:rPr lang="en-US" sz="1700" b="1" strike="noStrike" spc="-1" dirty="0">
                <a:solidFill>
                  <a:srgbClr val="17365D"/>
                </a:solidFill>
                <a:latin typeface="Cambria"/>
                <a:ea typeface="Cambria"/>
              </a:rPr>
              <a:t>Professor</a:t>
            </a:r>
            <a:endParaRPr lang="en-US" sz="1700" b="0" strike="noStrike" spc="-1" dirty="0">
              <a:latin typeface="Arial"/>
            </a:endParaRPr>
          </a:p>
          <a:p>
            <a:pPr>
              <a:lnSpc>
                <a:spcPct val="100000"/>
              </a:lnSpc>
              <a:spcBef>
                <a:spcPts val="340"/>
              </a:spcBef>
            </a:pPr>
            <a:r>
              <a:rPr lang="en-US" sz="1700" b="1" strike="noStrike" spc="-1" dirty="0">
                <a:solidFill>
                  <a:srgbClr val="17365D"/>
                </a:solidFill>
                <a:latin typeface="Cambria"/>
                <a:ea typeface="Cambria"/>
              </a:rPr>
              <a:t>School of Computer Science and Engineering</a:t>
            </a:r>
            <a:endParaRPr lang="en-US" sz="1700" b="0" strike="noStrike" spc="-1" dirty="0">
              <a:latin typeface="Arial"/>
            </a:endParaRPr>
          </a:p>
          <a:p>
            <a:pPr>
              <a:lnSpc>
                <a:spcPct val="100000"/>
              </a:lnSpc>
              <a:spcBef>
                <a:spcPts val="340"/>
              </a:spcBef>
            </a:pPr>
            <a:r>
              <a:rPr lang="en-US" sz="1700" b="1" strike="noStrike" spc="-1" dirty="0">
                <a:solidFill>
                  <a:srgbClr val="17365D"/>
                </a:solidFill>
                <a:latin typeface="Cambria"/>
                <a:ea typeface="Cambria"/>
              </a:rPr>
              <a:t>Presidency University</a:t>
            </a:r>
            <a:endParaRPr lang="en-US" sz="1700" b="0" strike="noStrike" spc="-1" dirty="0">
              <a:latin typeface="Arial"/>
            </a:endParaRPr>
          </a:p>
          <a:p>
            <a:pPr>
              <a:lnSpc>
                <a:spcPct val="100000"/>
              </a:lnSpc>
              <a:spcBef>
                <a:spcPts val="400"/>
              </a:spcBef>
            </a:pPr>
            <a:endParaRPr lang="en-US" sz="1700" b="0" strike="noStrike" spc="-1" dirty="0">
              <a:latin typeface="Arial"/>
            </a:endParaRPr>
          </a:p>
        </p:txBody>
      </p:sp>
      <p:graphicFrame>
        <p:nvGraphicFramePr>
          <p:cNvPr id="88" name="Table 3"/>
          <p:cNvGraphicFramePr/>
          <p:nvPr>
            <p:extLst>
              <p:ext uri="{D42A27DB-BD31-4B8C-83A1-F6EECF244321}">
                <p14:modId xmlns:p14="http://schemas.microsoft.com/office/powerpoint/2010/main" val="1175785443"/>
              </p:ext>
            </p:extLst>
          </p:nvPr>
        </p:nvGraphicFramePr>
        <p:xfrm>
          <a:off x="790560" y="2399041"/>
          <a:ext cx="5635877" cy="2179160"/>
        </p:xfrm>
        <a:graphic>
          <a:graphicData uri="http://schemas.openxmlformats.org/drawingml/2006/table">
            <a:tbl>
              <a:tblPr/>
              <a:tblGrid>
                <a:gridCol w="2308467">
                  <a:extLst>
                    <a:ext uri="{9D8B030D-6E8A-4147-A177-3AD203B41FA5}">
                      <a16:colId xmlns="" xmlns:a16="http://schemas.microsoft.com/office/drawing/2014/main" val="20000"/>
                    </a:ext>
                  </a:extLst>
                </a:gridCol>
                <a:gridCol w="3327410">
                  <a:extLst>
                    <a:ext uri="{9D8B030D-6E8A-4147-A177-3AD203B41FA5}">
                      <a16:colId xmlns="" xmlns:a16="http://schemas.microsoft.com/office/drawing/2014/main" val="20001"/>
                    </a:ext>
                  </a:extLst>
                </a:gridCol>
              </a:tblGrid>
              <a:tr h="316378">
                <a:tc>
                  <a:txBody>
                    <a:bodyPr/>
                    <a:lstStyle/>
                    <a:p>
                      <a:pPr algn="ctr">
                        <a:lnSpc>
                          <a:spcPct val="100000"/>
                        </a:lnSpc>
                      </a:pPr>
                      <a:r>
                        <a:rPr lang="en-US" sz="1600" b="1" strike="noStrike" spc="-1" dirty="0">
                          <a:solidFill>
                            <a:srgbClr val="17365D"/>
                          </a:solidFill>
                          <a:latin typeface="Arial"/>
                          <a:ea typeface="Arial"/>
                        </a:rPr>
                        <a:t>Roll Number</a:t>
                      </a:r>
                      <a:endParaRPr lang="en-US" sz="16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1" strike="noStrike" spc="-1">
                          <a:solidFill>
                            <a:srgbClr val="17365D"/>
                          </a:solidFill>
                          <a:latin typeface="Arial"/>
                          <a:ea typeface="Arial"/>
                        </a:rPr>
                        <a:t>Student Name</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 xmlns:a16="http://schemas.microsoft.com/office/drawing/2014/main" val="10000"/>
                  </a:ext>
                </a:extLst>
              </a:tr>
              <a:tr h="473814">
                <a:tc>
                  <a:txBody>
                    <a:bodyPr/>
                    <a:lstStyle/>
                    <a:p>
                      <a:pPr algn="ctr">
                        <a:lnSpc>
                          <a:spcPct val="100000"/>
                        </a:lnSpc>
                      </a:pPr>
                      <a:r>
                        <a:rPr lang="en-US" sz="1600" b="0" strike="noStrike" spc="-1" dirty="0" smtClean="0">
                          <a:latin typeface="Arial"/>
                        </a:rPr>
                        <a:t>20221CSD0016</a:t>
                      </a:r>
                      <a:endParaRPr lang="en-US" sz="16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marL="0" marR="0" lvl="0" indent="0" algn="ctr" rtl="0">
                        <a:spcBef>
                          <a:spcPts val="0"/>
                        </a:spcBef>
                        <a:spcAft>
                          <a:spcPts val="0"/>
                        </a:spcAft>
                        <a:buNone/>
                      </a:pPr>
                      <a:r>
                        <a:rPr lang="en-US" sz="1600" u="none" strike="noStrike" cap="none" dirty="0" smtClean="0"/>
                        <a:t>M GURU KOUSIK REDDY</a:t>
                      </a: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 xmlns:a16="http://schemas.microsoft.com/office/drawing/2014/main" val="10001"/>
                  </a:ext>
                </a:extLst>
              </a:tr>
              <a:tr h="553662">
                <a:tc>
                  <a:txBody>
                    <a:bodyPr/>
                    <a:lstStyle/>
                    <a:p>
                      <a:pPr algn="ctr">
                        <a:lnSpc>
                          <a:spcPct val="100000"/>
                        </a:lnSpc>
                      </a:pPr>
                      <a:r>
                        <a:rPr lang="en-IN" sz="1600" dirty="0" smtClean="0"/>
                        <a:t>20221CSD0027</a:t>
                      </a:r>
                      <a:endParaRPr lang="en-US" sz="16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smtClean="0"/>
                        <a:t>M.S.V.</a:t>
                      </a:r>
                      <a:r>
                        <a:rPr lang="en-US" sz="1600" u="none" strike="noStrike" cap="none" baseline="0" dirty="0" smtClean="0"/>
                        <a:t>VARDHAN AKASH</a:t>
                      </a:r>
                      <a:endParaRPr lang="en-US" sz="1600" u="none" strike="noStrike" cap="none" dirty="0" smtClean="0"/>
                    </a:p>
                    <a:p>
                      <a:pPr algn="l"/>
                      <a:r>
                        <a:rPr lang="fi-FI" sz="1600" b="0" i="0" u="none" strike="noStrike" kern="1200" baseline="0" dirty="0">
                          <a:solidFill>
                            <a:schemeClr val="tx1"/>
                          </a:solidFill>
                          <a:latin typeface="+mn-lt"/>
                          <a:ea typeface="+mn-ea"/>
                          <a:cs typeface="+mn-cs"/>
                        </a:rPr>
                        <a:t>	</a:t>
                      </a: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 xmlns:a16="http://schemas.microsoft.com/office/drawing/2014/main" val="10002"/>
                  </a:ext>
                </a:extLst>
              </a:tr>
              <a:tr h="790946">
                <a:tc>
                  <a:txBody>
                    <a:bodyPr/>
                    <a:lstStyle/>
                    <a:p>
                      <a:pPr algn="ctr">
                        <a:lnSpc>
                          <a:spcPct val="100000"/>
                        </a:lnSpc>
                      </a:pPr>
                      <a:r>
                        <a:rPr lang="en-IN" sz="1600" dirty="0" smtClean="0"/>
                        <a:t>20221CSD0053 </a:t>
                      </a:r>
                      <a:endParaRPr lang="en-US" sz="16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smtClean="0"/>
                        <a:t>V.KATHIK</a:t>
                      </a:r>
                      <a:r>
                        <a:rPr lang="en-US" sz="1600" u="none" strike="noStrike" cap="none" baseline="0" dirty="0" smtClean="0"/>
                        <a:t> PAVAN CHOWDARY</a:t>
                      </a:r>
                      <a:endParaRPr lang="en-US" sz="1600" u="none" strike="noStrike" cap="none" dirty="0" smtClean="0"/>
                    </a:p>
                    <a:p>
                      <a:pPr algn="l"/>
                      <a:r>
                        <a:rPr lang="en-IN" sz="1600" b="0" i="0" u="none" strike="noStrike" kern="1200" baseline="0" dirty="0">
                          <a:solidFill>
                            <a:schemeClr val="tx1"/>
                          </a:solidFill>
                          <a:latin typeface="+mn-lt"/>
                          <a:ea typeface="+mn-ea"/>
                          <a:cs typeface="+mn-cs"/>
                        </a:rPr>
                        <a:t>	</a:t>
                      </a: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 xmlns:a16="http://schemas.microsoft.com/office/drawing/2014/main" val="10003"/>
                  </a:ext>
                </a:extLst>
              </a:tr>
            </a:tbl>
          </a:graphicData>
        </a:graphic>
      </p:graphicFrame>
      <p:sp>
        <p:nvSpPr>
          <p:cNvPr id="89" name="CustomShape 4"/>
          <p:cNvSpPr/>
          <p:nvPr/>
        </p:nvSpPr>
        <p:spPr>
          <a:xfrm>
            <a:off x="2832120" y="136440"/>
            <a:ext cx="5498640" cy="729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gn="ctr">
              <a:lnSpc>
                <a:spcPct val="100000"/>
              </a:lnSpc>
            </a:pPr>
            <a:r>
              <a:rPr lang="en-US" sz="1800" b="1" strike="noStrike" spc="-1" dirty="0">
                <a:solidFill>
                  <a:srgbClr val="17365D"/>
                </a:solidFill>
                <a:latin typeface="Cambria"/>
                <a:ea typeface="Cambria"/>
              </a:rPr>
              <a:t>CSE7101- Capstone Project</a:t>
            </a:r>
            <a:endParaRPr lang="en-US" sz="1800" b="0" strike="noStrike" spc="-1" dirty="0">
              <a:latin typeface="Arial"/>
            </a:endParaRPr>
          </a:p>
          <a:p>
            <a:pPr algn="ctr">
              <a:lnSpc>
                <a:spcPct val="100000"/>
              </a:lnSpc>
              <a:spcBef>
                <a:spcPts val="309"/>
              </a:spcBef>
            </a:pPr>
            <a:r>
              <a:rPr lang="en-US" sz="1800" b="1" strike="noStrike" spc="-1" dirty="0">
                <a:solidFill>
                  <a:srgbClr val="17365D"/>
                </a:solidFill>
                <a:latin typeface="Cambria"/>
                <a:ea typeface="Cambria"/>
              </a:rPr>
              <a:t>Review-</a:t>
            </a:r>
            <a:r>
              <a:rPr lang="en-US" b="1" spc="-1" dirty="0">
                <a:solidFill>
                  <a:srgbClr val="17365D"/>
                </a:solidFill>
                <a:latin typeface="Cambria"/>
                <a:ea typeface="Cambria"/>
              </a:rPr>
              <a:t>2</a:t>
            </a:r>
            <a:endParaRPr lang="en-US" sz="1800" b="0" strike="noStrike" spc="-1" dirty="0">
              <a:latin typeface="Arial"/>
            </a:endParaRPr>
          </a:p>
        </p:txBody>
      </p:sp>
      <p:sp>
        <p:nvSpPr>
          <p:cNvPr id="90" name="CustomShape 5"/>
          <p:cNvSpPr/>
          <p:nvPr/>
        </p:nvSpPr>
        <p:spPr>
          <a:xfrm>
            <a:off x="0" y="4533840"/>
            <a:ext cx="12249720" cy="156168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800" b="1" strike="noStrike" spc="-1" dirty="0">
                <a:solidFill>
                  <a:srgbClr val="4F81BD"/>
                </a:solidFill>
                <a:latin typeface="Cambria"/>
                <a:ea typeface="Cambria"/>
              </a:rPr>
              <a:t>Name of the Program: </a:t>
            </a:r>
            <a:r>
              <a:rPr lang="en-US" sz="1800" b="1" strike="noStrike" spc="-1" dirty="0">
                <a:solidFill>
                  <a:srgbClr val="000000"/>
                </a:solidFill>
                <a:latin typeface="Cambria"/>
                <a:ea typeface="Cambria"/>
              </a:rPr>
              <a:t>Computer Science And </a:t>
            </a:r>
            <a:r>
              <a:rPr lang="en-US" sz="1800" b="1" strike="noStrike" spc="-1" dirty="0" smtClean="0">
                <a:solidFill>
                  <a:srgbClr val="000000"/>
                </a:solidFill>
                <a:latin typeface="Cambria"/>
                <a:ea typeface="Cambria"/>
              </a:rPr>
              <a:t>Engineering-DATA </a:t>
            </a:r>
            <a:r>
              <a:rPr lang="en-US" b="1" spc="-1" dirty="0">
                <a:solidFill>
                  <a:srgbClr val="000000"/>
                </a:solidFill>
                <a:latin typeface="Cambria"/>
                <a:ea typeface="Cambria"/>
              </a:rPr>
              <a:t>S</a:t>
            </a:r>
            <a:r>
              <a:rPr lang="en-US" sz="1800" b="1" strike="noStrike" spc="-1" dirty="0" smtClean="0">
                <a:solidFill>
                  <a:srgbClr val="000000"/>
                </a:solidFill>
                <a:latin typeface="Cambria"/>
                <a:ea typeface="Cambria"/>
              </a:rPr>
              <a:t>CIENCE</a:t>
            </a:r>
            <a:endParaRPr lang="en-US" sz="1800" b="1" strike="noStrike" spc="-1" dirty="0">
              <a:solidFill>
                <a:srgbClr val="000000"/>
              </a:solidFill>
              <a:latin typeface="Arial"/>
            </a:endParaRPr>
          </a:p>
          <a:p>
            <a:pPr lvl="0">
              <a:buClr>
                <a:srgbClr val="17365D"/>
              </a:buClr>
              <a:buSzPct val="100000"/>
            </a:pPr>
            <a:r>
              <a:rPr lang="en-US" sz="1800" b="1" strike="noStrike" spc="-1" dirty="0">
                <a:solidFill>
                  <a:srgbClr val="4F81BD"/>
                </a:solidFill>
                <a:latin typeface="Cambria"/>
                <a:ea typeface="Cambria"/>
              </a:rPr>
              <a:t>Name of the </a:t>
            </a:r>
            <a:r>
              <a:rPr lang="en-US" sz="1800" b="1" strike="noStrike" spc="-1" dirty="0" err="1">
                <a:solidFill>
                  <a:srgbClr val="4F81BD"/>
                </a:solidFill>
                <a:latin typeface="Cambria"/>
                <a:ea typeface="Cambria"/>
              </a:rPr>
              <a:t>HoD</a:t>
            </a:r>
            <a:r>
              <a:rPr lang="en-US" sz="1800" b="1" strike="noStrike" spc="-1" dirty="0">
                <a:solidFill>
                  <a:srgbClr val="4F81BD"/>
                </a:solidFill>
                <a:latin typeface="Cambria"/>
                <a:ea typeface="Cambria"/>
              </a:rPr>
              <a:t>: </a:t>
            </a:r>
            <a:r>
              <a:rPr lang="en-IN" b="1" dirty="0" err="1"/>
              <a:t>Dr.</a:t>
            </a:r>
            <a:r>
              <a:rPr lang="en-IN" b="1" dirty="0"/>
              <a:t> </a:t>
            </a:r>
            <a:r>
              <a:rPr lang="en-IN" b="1" dirty="0" err="1"/>
              <a:t>Pravinthraja</a:t>
            </a:r>
            <a:r>
              <a:rPr lang="en-IN" b="1" dirty="0"/>
              <a:t> S</a:t>
            </a:r>
          </a:p>
          <a:p>
            <a:pPr>
              <a:lnSpc>
                <a:spcPct val="100000"/>
              </a:lnSpc>
            </a:pPr>
            <a:r>
              <a:rPr lang="en-US" sz="1800" b="1" strike="noStrike" spc="-1" dirty="0" smtClean="0">
                <a:solidFill>
                  <a:srgbClr val="4F81BD"/>
                </a:solidFill>
                <a:latin typeface="Cambria"/>
                <a:ea typeface="Cambria"/>
              </a:rPr>
              <a:t>Name </a:t>
            </a:r>
            <a:r>
              <a:rPr lang="en-US" sz="1800" b="1" strike="noStrike" spc="-1" dirty="0">
                <a:solidFill>
                  <a:srgbClr val="4F81BD"/>
                </a:solidFill>
                <a:latin typeface="Cambria"/>
                <a:ea typeface="Cambria"/>
              </a:rPr>
              <a:t>of the Program Project Coordinator: </a:t>
            </a:r>
            <a:r>
              <a:rPr lang="en-US" b="1" kern="0" dirty="0">
                <a:solidFill>
                  <a:srgbClr val="4F81BD"/>
                </a:solidFill>
                <a:latin typeface="Cambria" panose="02040503050406030204" pitchFamily="18" charset="0"/>
                <a:ea typeface="Cambria" panose="02040503050406030204" pitchFamily="18" charset="0"/>
                <a:cs typeface="Verdana"/>
                <a:sym typeface="Verdana"/>
              </a:rPr>
              <a:t>: </a:t>
            </a:r>
            <a:r>
              <a:rPr lang="en-IN" b="1" kern="0" dirty="0" err="1">
                <a:solidFill>
                  <a:srgbClr val="000000"/>
                </a:solidFill>
                <a:cs typeface="Arial"/>
                <a:sym typeface="Arial"/>
              </a:rPr>
              <a:t>Dr.</a:t>
            </a:r>
            <a:r>
              <a:rPr lang="en-IN" b="1" kern="0" dirty="0">
                <a:solidFill>
                  <a:srgbClr val="000000"/>
                </a:solidFill>
                <a:cs typeface="Arial"/>
                <a:sym typeface="Arial"/>
              </a:rPr>
              <a:t> H M </a:t>
            </a:r>
            <a:r>
              <a:rPr lang="en-IN" b="1" kern="0" dirty="0" err="1">
                <a:solidFill>
                  <a:srgbClr val="000000"/>
                </a:solidFill>
                <a:cs typeface="Arial"/>
                <a:sym typeface="Arial"/>
              </a:rPr>
              <a:t>Manjula</a:t>
            </a:r>
            <a:r>
              <a:rPr lang="en-IN" b="1" kern="0" dirty="0">
                <a:solidFill>
                  <a:srgbClr val="000000"/>
                </a:solidFill>
                <a:cs typeface="Arial"/>
                <a:sym typeface="Arial"/>
              </a:rPr>
              <a:t> </a:t>
            </a:r>
            <a:endParaRPr lang="en-IN" b="1" kern="0" dirty="0" smtClean="0">
              <a:solidFill>
                <a:srgbClr val="000000"/>
              </a:solidFill>
              <a:cs typeface="Arial"/>
              <a:sym typeface="Arial"/>
            </a:endParaRPr>
          </a:p>
          <a:p>
            <a:pPr>
              <a:lnSpc>
                <a:spcPct val="100000"/>
              </a:lnSpc>
            </a:pPr>
            <a:r>
              <a:rPr lang="en-US" sz="1800" b="1" strike="noStrike" spc="-1" dirty="0" smtClean="0">
                <a:solidFill>
                  <a:srgbClr val="4F81BD"/>
                </a:solidFill>
                <a:latin typeface="Cambria"/>
                <a:ea typeface="Cambria"/>
              </a:rPr>
              <a:t>Name of the School Project Coordinators: </a:t>
            </a:r>
            <a:r>
              <a:rPr lang="en-US" sz="1800" b="1" strike="noStrike" spc="-1" dirty="0" smtClean="0">
                <a:solidFill>
                  <a:srgbClr val="000000"/>
                </a:solidFill>
                <a:latin typeface="Cambria"/>
                <a:ea typeface="Cambria"/>
              </a:rPr>
              <a:t>Dr. </a:t>
            </a:r>
            <a:r>
              <a:rPr lang="en-US" sz="1800" b="1" strike="noStrike" spc="-1" dirty="0" err="1" smtClean="0">
                <a:solidFill>
                  <a:srgbClr val="000000"/>
                </a:solidFill>
                <a:latin typeface="Cambria"/>
                <a:ea typeface="Cambria"/>
              </a:rPr>
              <a:t>Sampath</a:t>
            </a:r>
            <a:r>
              <a:rPr lang="en-US" sz="1800" b="1" strike="noStrike" spc="-1" dirty="0" smtClean="0">
                <a:solidFill>
                  <a:srgbClr val="000000"/>
                </a:solidFill>
                <a:latin typeface="Cambria"/>
                <a:ea typeface="Cambria"/>
              </a:rPr>
              <a:t> A K , Dr. </a:t>
            </a:r>
            <a:r>
              <a:rPr lang="en-US" sz="1800" b="1" strike="noStrike" spc="-1" dirty="0" err="1" smtClean="0">
                <a:solidFill>
                  <a:srgbClr val="000000"/>
                </a:solidFill>
                <a:latin typeface="Cambria"/>
                <a:ea typeface="Cambria"/>
              </a:rPr>
              <a:t>Geetha</a:t>
            </a:r>
            <a:r>
              <a:rPr lang="en-US" sz="1800" b="1" strike="noStrike" spc="-1" dirty="0" smtClean="0">
                <a:solidFill>
                  <a:srgbClr val="000000"/>
                </a:solidFill>
                <a:latin typeface="Cambria"/>
                <a:ea typeface="Cambria"/>
              </a:rPr>
              <a:t> A </a:t>
            </a:r>
            <a:endParaRPr lang="en-US" sz="1800" b="0" strike="noStrike" spc="-1" dirty="0">
              <a:latin typeface="Arial"/>
            </a:endParaRPr>
          </a:p>
        </p:txBody>
      </p:sp>
      <p:sp>
        <p:nvSpPr>
          <p:cNvPr id="91" name="TextShape 6"/>
          <p:cNvSpPr txBox="1"/>
          <p:nvPr/>
        </p:nvSpPr>
        <p:spPr>
          <a:xfrm>
            <a:off x="424620" y="1224646"/>
            <a:ext cx="10313640" cy="461665"/>
          </a:xfrm>
          <a:prstGeom prst="rect">
            <a:avLst/>
          </a:prstGeom>
          <a:noFill/>
          <a:ln>
            <a:noFill/>
          </a:ln>
        </p:spPr>
        <p:txBody>
          <a:bodyPr anchor="ctr">
            <a:spAutoFit/>
          </a:bodyPr>
          <a:lstStyle/>
          <a:p>
            <a:r>
              <a:rPr lang="en-US" sz="2400" dirty="0" smtClean="0"/>
              <a:t>                         Student </a:t>
            </a:r>
            <a:r>
              <a:rPr lang="en-US" sz="2400" dirty="0"/>
              <a:t>dropout analysis for school education (PSCS_55)</a:t>
            </a:r>
            <a:endParaRPr lang="en-US" sz="2400" b="1"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12880" y="274680"/>
            <a:ext cx="10667520" cy="487080"/>
          </a:xfrm>
          <a:prstGeom prst="rect">
            <a:avLst/>
          </a:prstGeom>
          <a:noFill/>
          <a:ln>
            <a:noFill/>
          </a:ln>
        </p:spPr>
        <p:txBody>
          <a:bodyPr anchor="ctr">
            <a:noAutofit/>
          </a:bodyPr>
          <a:lstStyle/>
          <a:p>
            <a:pPr marL="152280">
              <a:lnSpc>
                <a:spcPct val="200000"/>
              </a:lnSpc>
            </a:pPr>
            <a:r>
              <a:rPr lang="en-US" sz="2800" b="1" spc="-1" dirty="0">
                <a:solidFill>
                  <a:srgbClr val="17365D"/>
                </a:solidFill>
                <a:latin typeface="Cambria"/>
                <a:ea typeface="Cambria"/>
              </a:rPr>
              <a:t>P</a:t>
            </a:r>
            <a:r>
              <a:rPr lang="en-US" sz="2800" b="1" strike="noStrike" spc="-1" dirty="0">
                <a:solidFill>
                  <a:srgbClr val="17365D"/>
                </a:solidFill>
                <a:latin typeface="Cambria"/>
                <a:ea typeface="Cambria"/>
              </a:rPr>
              <a:t>roposed Methods &amp; Feasibility Study	</a:t>
            </a:r>
            <a:endParaRPr lang="en-US" sz="2800" b="0" strike="noStrike" spc="-1" dirty="0">
              <a:solidFill>
                <a:srgbClr val="000000"/>
              </a:solidFill>
              <a:latin typeface="Arial"/>
            </a:endParaRPr>
          </a:p>
        </p:txBody>
      </p:sp>
      <p:sp>
        <p:nvSpPr>
          <p:cNvPr id="2" name="TextBox 1">
            <a:extLst>
              <a:ext uri="{FF2B5EF4-FFF2-40B4-BE49-F238E27FC236}">
                <a16:creationId xmlns="" xmlns:a16="http://schemas.microsoft.com/office/drawing/2014/main" id="{FCD150C3-9E51-6FA3-BB17-03CCBC423BFA}"/>
              </a:ext>
            </a:extLst>
          </p:cNvPr>
          <p:cNvSpPr txBox="1"/>
          <p:nvPr/>
        </p:nvSpPr>
        <p:spPr>
          <a:xfrm>
            <a:off x="847692" y="1133856"/>
            <a:ext cx="10597896" cy="369332"/>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p:txBody>
      </p:sp>
      <p:sp>
        <p:nvSpPr>
          <p:cNvPr id="5" name="Rectangle 3">
            <a:extLst>
              <a:ext uri="{FF2B5EF4-FFF2-40B4-BE49-F238E27FC236}">
                <a16:creationId xmlns="" xmlns:a16="http://schemas.microsoft.com/office/drawing/2014/main" id="{9D17E6C3-5E02-6B50-42CC-9F6DA18774BB}"/>
              </a:ext>
            </a:extLst>
          </p:cNvPr>
          <p:cNvSpPr>
            <a:spLocks noChangeArrowheads="1"/>
          </p:cNvSpPr>
          <p:nvPr/>
        </p:nvSpPr>
        <p:spPr bwMode="auto">
          <a:xfrm>
            <a:off x="812880" y="1412586"/>
            <a:ext cx="98437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dirty="0">
                <a:latin typeface="Times New Roman"/>
                <a:ea typeface="Times New Roman"/>
              </a:rPr>
              <a:t>The </a:t>
            </a:r>
            <a:r>
              <a:rPr lang="en-IN" b="1" dirty="0">
                <a:latin typeface="Times New Roman"/>
                <a:ea typeface="Times New Roman"/>
              </a:rPr>
              <a:t>Smart Education Analytics framework</a:t>
            </a:r>
            <a:r>
              <a:rPr lang="en-IN" dirty="0">
                <a:latin typeface="Times New Roman"/>
                <a:ea typeface="Times New Roman"/>
              </a:rPr>
              <a:t> addresses the identified gaps.</a:t>
            </a:r>
          </a:p>
          <a:p>
            <a:pPr marL="342900" lvl="0" indent="-342900">
              <a:buSzPts val="1000"/>
              <a:buFont typeface="Symbol"/>
              <a:buChar char=""/>
              <a:tabLst>
                <a:tab pos="457200" algn="l"/>
              </a:tabLst>
            </a:pPr>
            <a:r>
              <a:rPr lang="en-IN" b="1" dirty="0">
                <a:latin typeface="Times New Roman"/>
                <a:ea typeface="Times New Roman"/>
              </a:rPr>
              <a:t>Technical Feasibility:</a:t>
            </a:r>
            <a:endParaRPr lang="en-IN" dirty="0">
              <a:latin typeface="Times New Roman"/>
              <a:ea typeface="Times New Roman"/>
            </a:endParaRPr>
          </a:p>
          <a:p>
            <a:pPr marL="742950" lvl="1" indent="-285750">
              <a:buSzPts val="1000"/>
              <a:buFont typeface="Courier New"/>
              <a:buChar char="o"/>
              <a:tabLst>
                <a:tab pos="914400" algn="l"/>
              </a:tabLst>
            </a:pPr>
            <a:r>
              <a:rPr lang="en-IN" dirty="0">
                <a:latin typeface="Times New Roman"/>
                <a:ea typeface="Times New Roman"/>
                <a:cs typeface="Times New Roman"/>
              </a:rPr>
              <a:t>Built on open-source Python , and Power BI.</a:t>
            </a:r>
          </a:p>
          <a:p>
            <a:pPr marL="742950" lvl="1" indent="-285750">
              <a:buSzPts val="1000"/>
              <a:buFont typeface="Courier New"/>
              <a:buChar char="o"/>
              <a:tabLst>
                <a:tab pos="914400" algn="l"/>
              </a:tabLst>
            </a:pPr>
            <a:r>
              <a:rPr lang="en-IN" dirty="0">
                <a:latin typeface="Times New Roman"/>
                <a:ea typeface="Times New Roman"/>
                <a:cs typeface="Times New Roman"/>
              </a:rPr>
              <a:t>Low infrastructure requirements.</a:t>
            </a:r>
          </a:p>
          <a:p>
            <a:pPr marL="342900" lvl="0" indent="-342900">
              <a:buSzPts val="1000"/>
              <a:buFont typeface="Symbol"/>
              <a:buChar char=""/>
              <a:tabLst>
                <a:tab pos="457200" algn="l"/>
              </a:tabLst>
            </a:pPr>
            <a:r>
              <a:rPr lang="en-IN" b="1" dirty="0">
                <a:latin typeface="Times New Roman"/>
                <a:ea typeface="Times New Roman"/>
              </a:rPr>
              <a:t>Resource Feasibility:</a:t>
            </a:r>
            <a:endParaRPr lang="en-IN" dirty="0">
              <a:latin typeface="Times New Roman"/>
              <a:ea typeface="Times New Roman"/>
            </a:endParaRPr>
          </a:p>
          <a:p>
            <a:pPr marL="742950" lvl="1" indent="-285750">
              <a:buSzPts val="1000"/>
              <a:buFont typeface="Courier New"/>
              <a:buChar char="o"/>
              <a:tabLst>
                <a:tab pos="914400" algn="l"/>
              </a:tabLst>
            </a:pPr>
            <a:r>
              <a:rPr lang="en-IN" dirty="0">
                <a:latin typeface="Times New Roman"/>
                <a:ea typeface="Times New Roman"/>
                <a:cs typeface="Times New Roman"/>
              </a:rPr>
              <a:t>Can be implemented with a </a:t>
            </a:r>
            <a:r>
              <a:rPr lang="en-IN" b="1" dirty="0">
                <a:latin typeface="Times New Roman"/>
                <a:ea typeface="Times New Roman"/>
                <a:cs typeface="Times New Roman"/>
              </a:rPr>
              <a:t>small data engineering and BI team</a:t>
            </a:r>
            <a:r>
              <a:rPr lang="en-IN" dirty="0">
                <a:latin typeface="Times New Roman"/>
                <a:ea typeface="Times New Roman"/>
                <a:cs typeface="Times New Roman"/>
              </a:rPr>
              <a:t>.</a:t>
            </a:r>
          </a:p>
          <a:p>
            <a:pPr marL="742950" lvl="1" indent="-285750">
              <a:buSzPts val="1000"/>
              <a:buFont typeface="Courier New"/>
              <a:buChar char="o"/>
              <a:tabLst>
                <a:tab pos="914400" algn="l"/>
              </a:tabLst>
            </a:pPr>
            <a:r>
              <a:rPr lang="en-IN" dirty="0">
                <a:latin typeface="Times New Roman"/>
                <a:ea typeface="Times New Roman"/>
                <a:cs typeface="Times New Roman"/>
              </a:rPr>
              <a:t>Training required only for dashboard usage.</a:t>
            </a:r>
          </a:p>
          <a:p>
            <a:pPr marL="342900" lvl="0" indent="-342900">
              <a:buSzPts val="1000"/>
              <a:buFont typeface="Symbol"/>
              <a:buChar char=""/>
              <a:tabLst>
                <a:tab pos="457200" algn="l"/>
              </a:tabLst>
            </a:pPr>
            <a:r>
              <a:rPr lang="en-IN" b="1" dirty="0">
                <a:latin typeface="Times New Roman"/>
                <a:ea typeface="Times New Roman"/>
              </a:rPr>
              <a:t>Proposed Innovation:</a:t>
            </a:r>
            <a:endParaRPr lang="en-IN" dirty="0">
              <a:latin typeface="Times New Roman"/>
              <a:ea typeface="Times New Roman"/>
            </a:endParaRPr>
          </a:p>
          <a:p>
            <a:pPr marL="742950" lvl="1" indent="-285750">
              <a:buSzPts val="1000"/>
              <a:buFont typeface="Courier New"/>
              <a:buChar char="o"/>
              <a:tabLst>
                <a:tab pos="914400" algn="l"/>
              </a:tabLst>
            </a:pPr>
            <a:r>
              <a:rPr lang="en-IN" dirty="0">
                <a:latin typeface="Times New Roman"/>
                <a:ea typeface="Times New Roman"/>
                <a:cs typeface="Times New Roman"/>
              </a:rPr>
              <a:t>Integration of </a:t>
            </a:r>
            <a:r>
              <a:rPr lang="en-IN" b="1" dirty="0">
                <a:latin typeface="Times New Roman"/>
                <a:ea typeface="Times New Roman"/>
                <a:cs typeface="Times New Roman"/>
              </a:rPr>
              <a:t>BI + ML</a:t>
            </a:r>
            <a:r>
              <a:rPr lang="en-IN" dirty="0">
                <a:latin typeface="Times New Roman"/>
                <a:ea typeface="Times New Roman"/>
                <a:cs typeface="Times New Roman"/>
              </a:rPr>
              <a:t> .</a:t>
            </a:r>
          </a:p>
          <a:p>
            <a:pPr marL="742950" lvl="1" indent="-285750">
              <a:buSzPts val="1000"/>
              <a:buFont typeface="Courier New"/>
              <a:buChar char="o"/>
              <a:tabLst>
                <a:tab pos="914400" algn="l"/>
              </a:tabLst>
            </a:pPr>
            <a:r>
              <a:rPr lang="en-IN" dirty="0">
                <a:latin typeface="Times New Roman"/>
                <a:ea typeface="Times New Roman"/>
                <a:cs typeface="Times New Roman"/>
              </a:rPr>
              <a:t>Use of </a:t>
            </a:r>
            <a:r>
              <a:rPr lang="en-IN" b="1" dirty="0">
                <a:latin typeface="Times New Roman"/>
                <a:ea typeface="Times New Roman"/>
                <a:cs typeface="Times New Roman"/>
              </a:rPr>
              <a:t>explainable ML models</a:t>
            </a:r>
            <a:r>
              <a:rPr lang="en-IN" dirty="0">
                <a:latin typeface="Times New Roman"/>
                <a:ea typeface="Times New Roman"/>
                <a:cs typeface="Times New Roman"/>
              </a:rPr>
              <a:t> to justify policy interventions.</a:t>
            </a:r>
            <a:endParaRPr lang="en-IN" dirty="0">
              <a:effectLst/>
              <a:latin typeface="Times New Roman"/>
              <a:ea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6CEC3-01C6-1395-567D-BBC2267BE9CF}"/>
              </a:ext>
            </a:extLst>
          </p:cNvPr>
          <p:cNvSpPr>
            <a:spLocks noGrp="1"/>
          </p:cNvSpPr>
          <p:nvPr>
            <p:ph type="title"/>
          </p:nvPr>
        </p:nvSpPr>
        <p:spPr>
          <a:xfrm>
            <a:off x="812880" y="324321"/>
            <a:ext cx="10667520" cy="387798"/>
          </a:xfrm>
        </p:spPr>
        <p:txBody>
          <a:bodyPr/>
          <a:lstStyle/>
          <a:p>
            <a:r>
              <a:rPr lang="en-IN" sz="2800" dirty="0">
                <a:solidFill>
                  <a:srgbClr val="17365D"/>
                </a:solidFill>
              </a:rPr>
              <a:t>Architecture Diagram</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188" y="1068388"/>
            <a:ext cx="4876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0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dirty="0">
                <a:solidFill>
                  <a:srgbClr val="17365D"/>
                </a:solidFill>
                <a:latin typeface="Cambria"/>
                <a:ea typeface="Cambria"/>
              </a:rPr>
              <a:t>Modules</a:t>
            </a:r>
            <a:endParaRPr lang="en-US" sz="2800" b="0" strike="noStrike" spc="-1" dirty="0">
              <a:solidFill>
                <a:srgbClr val="000000"/>
              </a:solidFill>
              <a:latin typeface="Aria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02" y="1475339"/>
            <a:ext cx="11313075" cy="179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dirty="0">
                <a:solidFill>
                  <a:srgbClr val="17365D"/>
                </a:solidFill>
                <a:latin typeface="Cambria" panose="02040503050406030204" pitchFamily="18" charset="0"/>
                <a:ea typeface="Cambria" panose="02040503050406030204" pitchFamily="18" charset="0"/>
              </a:rPr>
              <a:t>Hardware &amp; Software Details</a:t>
            </a:r>
            <a:endParaRPr lang="en-US" sz="2800" b="0" strike="noStrike" spc="-1" dirty="0">
              <a:solidFill>
                <a:srgbClr val="000000"/>
              </a:solidFill>
              <a:latin typeface="Cambria" panose="02040503050406030204" pitchFamily="18" charset="0"/>
              <a:ea typeface="Cambria" panose="02040503050406030204" pitchFamily="18" charset="0"/>
            </a:endParaRPr>
          </a:p>
        </p:txBody>
      </p:sp>
      <p:sp>
        <p:nvSpPr>
          <p:cNvPr id="105" name="TextShape 2"/>
          <p:cNvSpPr txBox="1"/>
          <p:nvPr/>
        </p:nvSpPr>
        <p:spPr>
          <a:xfrm>
            <a:off x="913548" y="1184945"/>
            <a:ext cx="10667520" cy="4952520"/>
          </a:xfrm>
          <a:prstGeom prst="rect">
            <a:avLst/>
          </a:prstGeom>
          <a:noFill/>
          <a:ln>
            <a:noFill/>
          </a:ln>
        </p:spPr>
        <p:txBody>
          <a:bodyPr>
            <a:normAutofit/>
          </a:bodyPr>
          <a:lstStyle/>
          <a:p>
            <a:r>
              <a:rPr lang="en-IN" sz="2400" b="1" dirty="0">
                <a:latin typeface="Times New Roman"/>
                <a:ea typeface="Times New Roman"/>
              </a:rPr>
              <a:t>Software Requirements:</a:t>
            </a:r>
            <a:endParaRPr lang="en-IN" sz="2400" dirty="0">
              <a:latin typeface="Times New Roman"/>
              <a:ea typeface="Times New Roman"/>
            </a:endParaRPr>
          </a:p>
          <a:p>
            <a:pPr marL="342900" lvl="0" indent="-342900" algn="just">
              <a:buFont typeface="Symbol"/>
              <a:buChar char=""/>
            </a:pPr>
            <a:r>
              <a:rPr lang="en-IN" sz="2400" b="1" dirty="0">
                <a:latin typeface="Times New Roman"/>
                <a:ea typeface="Times New Roman"/>
              </a:rPr>
              <a:t>Excel</a:t>
            </a:r>
            <a:r>
              <a:rPr lang="en-IN" sz="2400" dirty="0">
                <a:latin typeface="Times New Roman"/>
                <a:ea typeface="Times New Roman"/>
              </a:rPr>
              <a:t> – initial data preparation and validation</a:t>
            </a:r>
            <a:r>
              <a:rPr lang="en-IN" sz="2400" b="1" dirty="0">
                <a:latin typeface="Times New Roman"/>
                <a:ea typeface="Times New Roman"/>
              </a:rPr>
              <a:t> </a:t>
            </a:r>
            <a:endParaRPr lang="en-IN" sz="2400" dirty="0">
              <a:latin typeface="Times New Roman"/>
              <a:ea typeface="Times New Roman"/>
            </a:endParaRPr>
          </a:p>
          <a:p>
            <a:pPr marL="342900" lvl="0" indent="-342900" algn="just">
              <a:buFont typeface="Symbol"/>
              <a:buChar char=""/>
            </a:pPr>
            <a:r>
              <a:rPr lang="en-IN" sz="2400" b="1" dirty="0">
                <a:latin typeface="Times New Roman"/>
                <a:ea typeface="Times New Roman"/>
              </a:rPr>
              <a:t>Power BI</a:t>
            </a:r>
            <a:r>
              <a:rPr lang="en-IN" sz="2400" dirty="0">
                <a:latin typeface="Times New Roman"/>
                <a:ea typeface="Times New Roman"/>
              </a:rPr>
              <a:t> – for dashboard design and interactive analytics.</a:t>
            </a:r>
          </a:p>
          <a:p>
            <a:pPr marL="342900" lvl="0" indent="-342900" algn="just">
              <a:buFont typeface="Symbol"/>
              <a:buChar char=""/>
            </a:pPr>
            <a:r>
              <a:rPr lang="en-IN" sz="2400" b="1" dirty="0">
                <a:latin typeface="Times New Roman"/>
                <a:ea typeface="Times New Roman"/>
              </a:rPr>
              <a:t>Python</a:t>
            </a:r>
            <a:r>
              <a:rPr lang="en-IN" sz="2400" dirty="0">
                <a:latin typeface="Times New Roman"/>
                <a:ea typeface="Times New Roman"/>
              </a:rPr>
              <a:t> – ML and analysis.</a:t>
            </a:r>
          </a:p>
          <a:p>
            <a:pPr marL="342900" lvl="0" indent="-342900" algn="just">
              <a:buFont typeface="Symbol"/>
              <a:buChar char=""/>
            </a:pPr>
            <a:r>
              <a:rPr lang="en-IN" sz="2400" b="1" dirty="0" err="1">
                <a:latin typeface="Times New Roman"/>
                <a:ea typeface="Times New Roman"/>
              </a:rPr>
              <a:t>Colab</a:t>
            </a:r>
            <a:r>
              <a:rPr lang="en-IN" sz="2400" b="1" dirty="0">
                <a:latin typeface="Times New Roman"/>
                <a:ea typeface="Times New Roman"/>
              </a:rPr>
              <a:t> / </a:t>
            </a:r>
            <a:r>
              <a:rPr lang="en-IN" sz="2400" b="1" dirty="0" err="1">
                <a:latin typeface="Times New Roman"/>
                <a:ea typeface="Times New Roman"/>
              </a:rPr>
              <a:t>Jupyter</a:t>
            </a:r>
            <a:r>
              <a:rPr lang="en-IN" sz="2400" b="1" dirty="0">
                <a:latin typeface="Times New Roman"/>
                <a:ea typeface="Times New Roman"/>
              </a:rPr>
              <a:t> Notebook</a:t>
            </a:r>
            <a:r>
              <a:rPr lang="en-IN" sz="2400" dirty="0">
                <a:latin typeface="Times New Roman"/>
                <a:ea typeface="Times New Roman"/>
              </a:rPr>
              <a:t> – development environment.</a:t>
            </a:r>
          </a:p>
          <a:p>
            <a:pPr marL="342900" lvl="0" indent="-342900" algn="just">
              <a:buFont typeface="Symbol"/>
              <a:buChar char=""/>
            </a:pPr>
            <a:r>
              <a:rPr lang="en-IN" sz="2400" b="1" dirty="0">
                <a:latin typeface="Times New Roman"/>
                <a:ea typeface="Times New Roman"/>
              </a:rPr>
              <a:t>Git</a:t>
            </a:r>
            <a:r>
              <a:rPr lang="en-IN" sz="2400" dirty="0">
                <a:latin typeface="Times New Roman"/>
                <a:ea typeface="Times New Roman"/>
              </a:rPr>
              <a:t> – publishing</a:t>
            </a:r>
            <a:endParaRPr lang="en-IN" sz="2400" dirty="0">
              <a:effectLst/>
              <a:latin typeface="Times New Roman"/>
              <a:ea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12880" y="274680"/>
            <a:ext cx="10667520" cy="487080"/>
          </a:xfrm>
          <a:prstGeom prst="rect">
            <a:avLst/>
          </a:prstGeom>
          <a:noFill/>
          <a:ln>
            <a:noFill/>
          </a:ln>
        </p:spPr>
        <p:txBody>
          <a:bodyPr anchor="ctr">
            <a:noAutofit/>
          </a:bodyPr>
          <a:lstStyle/>
          <a:p>
            <a:pPr marL="152280">
              <a:lnSpc>
                <a:spcPct val="200000"/>
              </a:lnSpc>
            </a:pPr>
            <a:r>
              <a:rPr lang="en-US" sz="2800" b="1" strike="noStrike" spc="-1">
                <a:solidFill>
                  <a:srgbClr val="17365D"/>
                </a:solidFill>
                <a:latin typeface="Cambria"/>
                <a:ea typeface="Cambria"/>
              </a:rPr>
              <a:t>Github Link</a:t>
            </a:r>
            <a:endParaRPr lang="en-US" sz="2800" b="0" strike="noStrike" spc="-1">
              <a:solidFill>
                <a:srgbClr val="000000"/>
              </a:solidFill>
              <a:latin typeface="Arial"/>
            </a:endParaRPr>
          </a:p>
        </p:txBody>
      </p:sp>
      <p:sp>
        <p:nvSpPr>
          <p:cNvPr id="109" name="TextShape 2"/>
          <p:cNvSpPr txBox="1"/>
          <p:nvPr/>
        </p:nvSpPr>
        <p:spPr>
          <a:xfrm>
            <a:off x="812880" y="1143000"/>
            <a:ext cx="10667520" cy="4952520"/>
          </a:xfrm>
          <a:prstGeom prst="rect">
            <a:avLst/>
          </a:prstGeom>
          <a:noFill/>
          <a:ln>
            <a:noFill/>
          </a:ln>
        </p:spPr>
        <p:txBody>
          <a:bodyPr>
            <a:normAutofit/>
          </a:bodyPr>
          <a:lstStyle/>
          <a:p>
            <a:pPr marL="343080" indent="-190080" algn="just">
              <a:lnSpc>
                <a:spcPct val="100000"/>
              </a:lnSpc>
            </a:pPr>
            <a:endParaRPr lang="en-US" sz="1400" b="0" strike="noStrike" spc="-1">
              <a:solidFill>
                <a:srgbClr val="000000"/>
              </a:solidFill>
              <a:latin typeface="Arial"/>
            </a:endParaRPr>
          </a:p>
          <a:p>
            <a:pPr marL="343080" indent="-190080" algn="just">
              <a:lnSpc>
                <a:spcPct val="100000"/>
              </a:lnSpc>
            </a:pPr>
            <a:endParaRPr lang="en-US" sz="1400" b="0" strike="noStrike" spc="-1">
              <a:solidFill>
                <a:srgbClr val="000000"/>
              </a:solidFill>
              <a:latin typeface="Arial"/>
            </a:endParaRPr>
          </a:p>
          <a:p>
            <a:pPr marL="343080" indent="-190080" algn="just">
              <a:lnSpc>
                <a:spcPct val="200000"/>
              </a:lnSpc>
            </a:pPr>
            <a:endParaRPr lang="en-US" sz="1400" b="0" strike="noStrike" spc="-1">
              <a:solidFill>
                <a:srgbClr val="000000"/>
              </a:solidFill>
              <a:latin typeface="Arial"/>
            </a:endParaRPr>
          </a:p>
          <a:p>
            <a:pPr marL="343080" indent="-190080" algn="just">
              <a:lnSpc>
                <a:spcPct val="200000"/>
              </a:lnSpc>
            </a:pPr>
            <a:endParaRPr lang="en-US" sz="1400" b="0" strike="noStrike" spc="-1">
              <a:solidFill>
                <a:srgbClr val="000000"/>
              </a:solidFill>
              <a:latin typeface="Arial"/>
            </a:endParaRPr>
          </a:p>
          <a:p>
            <a:pPr marL="343080" indent="-190080" algn="just">
              <a:lnSpc>
                <a:spcPct val="200000"/>
              </a:lnSpc>
            </a:pPr>
            <a:endParaRPr lang="en-US" sz="1400" b="0" strike="noStrike" spc="-1">
              <a:solidFill>
                <a:srgbClr val="000000"/>
              </a:solidFill>
              <a:latin typeface="Arial"/>
            </a:endParaRPr>
          </a:p>
        </p:txBody>
      </p:sp>
      <p:sp>
        <p:nvSpPr>
          <p:cNvPr id="110" name="CustomShape 3"/>
          <p:cNvSpPr/>
          <p:nvPr/>
        </p:nvSpPr>
        <p:spPr>
          <a:xfrm>
            <a:off x="965160" y="1295280"/>
            <a:ext cx="10667520" cy="495252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190080" algn="just">
              <a:lnSpc>
                <a:spcPct val="100000"/>
              </a:lnSpc>
            </a:pPr>
            <a:endParaRPr lang="en-US" sz="1800" b="0" strike="noStrike" spc="-1">
              <a:latin typeface="Arial"/>
            </a:endParaRPr>
          </a:p>
          <a:p>
            <a:pPr marL="343080" indent="-190080" algn="just">
              <a:lnSpc>
                <a:spcPct val="100000"/>
              </a:lnSpc>
            </a:pPr>
            <a:endParaRPr lang="en-US" sz="1800" b="0" strike="noStrike" spc="-1">
              <a:latin typeface="Arial"/>
            </a:endParaRPr>
          </a:p>
          <a:p>
            <a:pPr marL="343080" indent="-190080" algn="just">
              <a:lnSpc>
                <a:spcPct val="200000"/>
              </a:lnSpc>
            </a:pPr>
            <a:endParaRPr lang="en-US" sz="1800" b="0" strike="noStrike" spc="-1">
              <a:latin typeface="Arial"/>
            </a:endParaRPr>
          </a:p>
          <a:p>
            <a:pPr marL="343080" indent="-190080" algn="just">
              <a:lnSpc>
                <a:spcPct val="200000"/>
              </a:lnSpc>
            </a:pPr>
            <a:endParaRPr lang="en-US" sz="1800" b="0" strike="noStrike" spc="-1">
              <a:latin typeface="Arial"/>
            </a:endParaRPr>
          </a:p>
          <a:p>
            <a:pPr marL="343080" indent="-190080" algn="just">
              <a:lnSpc>
                <a:spcPct val="200000"/>
              </a:lnSpc>
            </a:pPr>
            <a:endParaRPr lang="en-US" sz="1800" b="0" strike="noStrike" spc="-1">
              <a:latin typeface="Arial"/>
            </a:endParaRPr>
          </a:p>
        </p:txBody>
      </p:sp>
      <p:sp>
        <p:nvSpPr>
          <p:cNvPr id="111" name="CustomShape 4"/>
          <p:cNvSpPr/>
          <p:nvPr/>
        </p:nvSpPr>
        <p:spPr>
          <a:xfrm>
            <a:off x="812880" y="1143000"/>
            <a:ext cx="10667520" cy="41778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190080" algn="just">
              <a:lnSpc>
                <a:spcPct val="100000"/>
              </a:lnSpc>
            </a:pPr>
            <a:r>
              <a:rPr lang="en-US" sz="2400" b="0" strike="noStrike" spc="-1" dirty="0">
                <a:solidFill>
                  <a:srgbClr val="000000"/>
                </a:solidFill>
                <a:latin typeface="Cambria"/>
                <a:ea typeface="Cambria"/>
              </a:rPr>
              <a:t>The GitHub link provided should have public access permission.</a:t>
            </a:r>
            <a:endParaRPr lang="en-US" sz="2400" b="0" strike="noStrike" spc="-1" dirty="0">
              <a:latin typeface="Arial"/>
            </a:endParaRPr>
          </a:p>
          <a:p>
            <a:pPr marL="343080" indent="-190080" algn="just">
              <a:lnSpc>
                <a:spcPct val="100000"/>
              </a:lnSpc>
            </a:pPr>
            <a:endParaRPr lang="en-US" sz="2400" b="0" strike="noStrike" spc="-1" dirty="0">
              <a:latin typeface="Arial"/>
            </a:endParaRPr>
          </a:p>
          <a:p>
            <a:pPr marL="343080" indent="-190080" algn="just">
              <a:lnSpc>
                <a:spcPct val="100000"/>
              </a:lnSpc>
            </a:pPr>
            <a:r>
              <a:rPr lang="en-US" sz="2400" b="1" strike="noStrike" spc="-1" dirty="0">
                <a:solidFill>
                  <a:srgbClr val="953735"/>
                </a:solidFill>
                <a:latin typeface="Cambria"/>
                <a:ea typeface="Cambria"/>
              </a:rPr>
              <a:t>GitHub Link</a:t>
            </a:r>
            <a:endParaRPr lang="en-US" sz="2400" b="0" strike="noStrike" spc="-1" dirty="0">
              <a:latin typeface="Arial"/>
            </a:endParaRPr>
          </a:p>
          <a:p>
            <a:pPr marL="343080" indent="-190080" algn="just">
              <a:lnSpc>
                <a:spcPct val="100000"/>
              </a:lnSpc>
            </a:pPr>
            <a:r>
              <a:rPr lang="en-US" sz="2400" spc="-1" dirty="0"/>
              <a:t>https://github.com/kousikreddy-04/capstone-project</a:t>
            </a:r>
            <a:endParaRPr lang="en-US" sz="24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a:solidFill>
                  <a:srgbClr val="17365D"/>
                </a:solidFill>
                <a:latin typeface="Cambria"/>
                <a:ea typeface="Cambria"/>
              </a:rPr>
              <a:t>Timeline of the Project (Gantt Chart)</a:t>
            </a:r>
            <a:endParaRPr lang="en-US" sz="2800" b="0" strike="noStrike" spc="-1">
              <a:solidFill>
                <a:srgbClr val="000000"/>
              </a:solidFill>
              <a:latin typeface="Arial"/>
            </a:endParaRPr>
          </a:p>
        </p:txBody>
      </p:sp>
      <p:sp>
        <p:nvSpPr>
          <p:cNvPr id="113" name="TextShape 2"/>
          <p:cNvSpPr txBox="1"/>
          <p:nvPr/>
        </p:nvSpPr>
        <p:spPr>
          <a:xfrm>
            <a:off x="812880" y="1143000"/>
            <a:ext cx="10667520" cy="4952520"/>
          </a:xfrm>
          <a:prstGeom prst="rect">
            <a:avLst/>
          </a:prstGeom>
          <a:noFill/>
          <a:ln>
            <a:noFill/>
          </a:ln>
        </p:spPr>
        <p:txBody>
          <a:bodyPr>
            <a:normAutofit/>
          </a:bodyPr>
          <a:lstStyle/>
          <a:p>
            <a:endParaRPr lang="en-US" sz="1400" b="0" strike="noStrike" spc="-1">
              <a:solidFill>
                <a:srgbClr val="000000"/>
              </a:solidFill>
              <a:latin typeface="Arial"/>
            </a:endParaRPr>
          </a:p>
        </p:txBody>
      </p:sp>
      <p:sp>
        <p:nvSpPr>
          <p:cNvPr id="3" name="AutoShape 4" descr="Output image">
            <a:extLst>
              <a:ext uri="{FF2B5EF4-FFF2-40B4-BE49-F238E27FC236}">
                <a16:creationId xmlns="" xmlns:a16="http://schemas.microsoft.com/office/drawing/2014/main" id="{960B83B2-4A50-B4FB-E8E0-129CC6041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11" name="Chart 10">
            <a:extLst>
              <a:ext uri="{FF2B5EF4-FFF2-40B4-BE49-F238E27FC236}">
                <a16:creationId xmlns:lc="http://schemas.openxmlformats.org/drawingml/2006/lockedCanvas"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id="{DC7099AC-9B90-FB30-91BF-B4C8289679C1}"/>
              </a:ext>
            </a:extLst>
          </p:cNvPr>
          <p:cNvGraphicFramePr/>
          <p:nvPr>
            <p:extLst>
              <p:ext uri="{D42A27DB-BD31-4B8C-83A1-F6EECF244321}">
                <p14:modId xmlns:p14="http://schemas.microsoft.com/office/powerpoint/2010/main" val="2683120288"/>
              </p:ext>
            </p:extLst>
          </p:nvPr>
        </p:nvGraphicFramePr>
        <p:xfrm>
          <a:off x="1452785" y="1421130"/>
          <a:ext cx="9323462" cy="40157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762240" y="275400"/>
            <a:ext cx="10667520" cy="487080"/>
          </a:xfrm>
          <a:prstGeom prst="rect">
            <a:avLst/>
          </a:prstGeom>
          <a:noFill/>
          <a:ln>
            <a:noFill/>
          </a:ln>
        </p:spPr>
        <p:txBody>
          <a:bodyPr anchor="ctr">
            <a:noAutofit/>
          </a:bodyPr>
          <a:lstStyle/>
          <a:p>
            <a:pPr>
              <a:lnSpc>
                <a:spcPct val="100000"/>
              </a:lnSpc>
            </a:pPr>
            <a:r>
              <a:rPr lang="en-US" sz="2800" b="1" strike="noStrike" spc="-1" dirty="0">
                <a:solidFill>
                  <a:srgbClr val="17365D"/>
                </a:solidFill>
                <a:latin typeface="Cambria"/>
                <a:ea typeface="Cambria"/>
              </a:rPr>
              <a:t>References (IEEE Paper format)</a:t>
            </a:r>
            <a:endParaRPr lang="en-US" sz="2800" b="0" strike="noStrike" spc="-1" dirty="0">
              <a:solidFill>
                <a:srgbClr val="000000"/>
              </a:solidFill>
              <a:latin typeface="Arial"/>
            </a:endParaRPr>
          </a:p>
        </p:txBody>
      </p:sp>
      <p:sp>
        <p:nvSpPr>
          <p:cNvPr id="2" name="Rectangle 1"/>
          <p:cNvSpPr/>
          <p:nvPr/>
        </p:nvSpPr>
        <p:spPr>
          <a:xfrm>
            <a:off x="713334" y="1078753"/>
            <a:ext cx="10716426" cy="4524315"/>
          </a:xfrm>
          <a:prstGeom prst="rect">
            <a:avLst/>
          </a:prstGeom>
        </p:spPr>
        <p:txBody>
          <a:bodyPr wrap="square">
            <a:spAutoFit/>
          </a:bodyPr>
          <a:lstStyle/>
          <a:p>
            <a:r>
              <a:rPr lang="en-IN" dirty="0"/>
              <a:t>[1] İ. </a:t>
            </a:r>
            <a:r>
              <a:rPr lang="en-IN" dirty="0" err="1"/>
              <a:t>Çınar</a:t>
            </a:r>
            <a:r>
              <a:rPr lang="en-IN" dirty="0"/>
              <a:t> and İ. Kaya, "Predicting Student Dropout Using Machine Learning Algorithms," </a:t>
            </a:r>
            <a:r>
              <a:rPr lang="en-IN" i="1" dirty="0"/>
              <a:t>Intelligent Methods in Engineering Sciences</a:t>
            </a:r>
            <a:r>
              <a:rPr lang="en-IN" dirty="0"/>
              <a:t>, 2024. </a:t>
            </a:r>
            <a:endParaRPr lang="en-IN" dirty="0" smtClean="0"/>
          </a:p>
          <a:p>
            <a:r>
              <a:rPr lang="en-IN" dirty="0" smtClean="0"/>
              <a:t>[</a:t>
            </a:r>
            <a:r>
              <a:rPr lang="en-IN" dirty="0"/>
              <a:t>2] S. Maldonado and M. Pérez-</a:t>
            </a:r>
            <a:r>
              <a:rPr lang="en-IN" dirty="0" err="1"/>
              <a:t>Sanagustín</a:t>
            </a:r>
            <a:r>
              <a:rPr lang="en-IN" dirty="0"/>
              <a:t>, "Analysis of First-Year University Student Dropout through Machine Learning Models: A Comparison between Universities," </a:t>
            </a:r>
            <a:r>
              <a:rPr lang="en-IN" i="1" dirty="0"/>
              <a:t>Mathematics</a:t>
            </a:r>
            <a:r>
              <a:rPr lang="en-IN" dirty="0"/>
              <a:t>, 2021</a:t>
            </a:r>
            <a:r>
              <a:rPr lang="en-IN" dirty="0" smtClean="0"/>
              <a:t>.</a:t>
            </a:r>
          </a:p>
          <a:p>
            <a:r>
              <a:rPr lang="en-IN" dirty="0" smtClean="0"/>
              <a:t> </a:t>
            </a:r>
            <a:r>
              <a:rPr lang="en-IN" dirty="0"/>
              <a:t>[3] M. Al-</a:t>
            </a:r>
            <a:r>
              <a:rPr lang="en-IN" dirty="0" err="1"/>
              <a:t>Msmari</a:t>
            </a:r>
            <a:r>
              <a:rPr lang="en-IN" dirty="0"/>
              <a:t>, A. A. Al-</a:t>
            </a:r>
            <a:r>
              <a:rPr lang="en-IN" dirty="0" err="1"/>
              <a:t>Mekhlafi</a:t>
            </a:r>
            <a:r>
              <a:rPr lang="en-IN" dirty="0"/>
              <a:t>, and F. Al-</a:t>
            </a:r>
            <a:r>
              <a:rPr lang="en-IN" dirty="0" err="1"/>
              <a:t>Samet</a:t>
            </a:r>
            <a:r>
              <a:rPr lang="en-IN" dirty="0"/>
              <a:t>, "Exploring Student Dropout Prediction: Factors, Current Methods, Limitations, and Future Directions," </a:t>
            </a:r>
            <a:r>
              <a:rPr lang="en-IN" i="1" dirty="0" err="1"/>
              <a:t>ResearchGate</a:t>
            </a:r>
            <a:r>
              <a:rPr lang="en-IN" dirty="0"/>
              <a:t>, Preprint, Aug. 2025. </a:t>
            </a:r>
            <a:endParaRPr lang="en-IN" dirty="0" smtClean="0"/>
          </a:p>
          <a:p>
            <a:r>
              <a:rPr lang="en-IN" dirty="0" smtClean="0"/>
              <a:t>[</a:t>
            </a:r>
            <a:r>
              <a:rPr lang="en-IN" dirty="0"/>
              <a:t>4] H. </a:t>
            </a:r>
            <a:r>
              <a:rPr lang="en-IN" dirty="0" err="1"/>
              <a:t>Dasi</a:t>
            </a:r>
            <a:r>
              <a:rPr lang="en-IN" dirty="0"/>
              <a:t> and S. </a:t>
            </a:r>
            <a:r>
              <a:rPr lang="en-IN" dirty="0" err="1"/>
              <a:t>Kanakala</a:t>
            </a:r>
            <a:r>
              <a:rPr lang="en-IN" dirty="0"/>
              <a:t>, "Student Dropout Prediction Using Machine Learning Techniques," </a:t>
            </a:r>
            <a:r>
              <a:rPr lang="en-IN" i="1" dirty="0"/>
              <a:t>International Journal of Intelligent Systems and Applications in Engineering</a:t>
            </a:r>
            <a:r>
              <a:rPr lang="en-IN" dirty="0"/>
              <a:t>, 2022</a:t>
            </a:r>
            <a:r>
              <a:rPr lang="en-IN" dirty="0" smtClean="0"/>
              <a:t>.</a:t>
            </a:r>
          </a:p>
          <a:p>
            <a:r>
              <a:rPr lang="en-IN" dirty="0" smtClean="0"/>
              <a:t> </a:t>
            </a:r>
            <a:r>
              <a:rPr lang="en-IN" dirty="0"/>
              <a:t>[5] J. </a:t>
            </a:r>
            <a:r>
              <a:rPr lang="en-IN" dirty="0" err="1"/>
              <a:t>Roda-Segarra</a:t>
            </a:r>
            <a:r>
              <a:rPr lang="en-IN" dirty="0"/>
              <a:t>, C. de-la-Peña, and S. </a:t>
            </a:r>
            <a:r>
              <a:rPr lang="en-IN" dirty="0" err="1"/>
              <a:t>Mengual</a:t>
            </a:r>
            <a:r>
              <a:rPr lang="en-IN" dirty="0"/>
              <a:t>-Andrés, "Effectiveness of Artificial Intelligence Models for Predicting School Dropout: A Meta-Analysis," </a:t>
            </a:r>
            <a:r>
              <a:rPr lang="en-IN" i="1" dirty="0"/>
              <a:t>Multidisciplinary Journal of Educational Research</a:t>
            </a:r>
            <a:r>
              <a:rPr lang="en-IN" dirty="0"/>
              <a:t>, 2024. </a:t>
            </a:r>
            <a:endParaRPr lang="en-IN" dirty="0" smtClean="0"/>
          </a:p>
          <a:p>
            <a:r>
              <a:rPr lang="en-IN" dirty="0" smtClean="0"/>
              <a:t>[</a:t>
            </a:r>
            <a:r>
              <a:rPr lang="en-IN" dirty="0"/>
              <a:t>6] J. Kim and J. Kim, "A Study on Dropout Prediction for University Students Using Machine Learning," </a:t>
            </a:r>
            <a:r>
              <a:rPr lang="en-IN" i="1" dirty="0"/>
              <a:t>Applied Sciences</a:t>
            </a:r>
            <a:r>
              <a:rPr lang="en-IN" dirty="0"/>
              <a:t>, 2023</a:t>
            </a:r>
            <a:r>
              <a:rPr lang="en-IN" dirty="0" smtClean="0"/>
              <a:t>.</a:t>
            </a:r>
          </a:p>
          <a:p>
            <a:r>
              <a:rPr lang="en-IN" dirty="0" smtClean="0"/>
              <a:t> </a:t>
            </a:r>
            <a:r>
              <a:rPr lang="en-IN" dirty="0"/>
              <a:t>[7] Y. Wang and J. Zhang, "Statistical and machine learning models for predicting university dropout and scholarship impact," </a:t>
            </a:r>
            <a:r>
              <a:rPr lang="en-IN" i="1" dirty="0"/>
              <a:t>PLOS ONE</a:t>
            </a:r>
            <a:r>
              <a:rPr lang="en-IN" dirty="0"/>
              <a:t>, 2025</a:t>
            </a:r>
            <a:r>
              <a:rPr lang="en-IN" dirty="0" smtClean="0"/>
              <a:t>.</a:t>
            </a:r>
          </a:p>
          <a:p>
            <a:r>
              <a:rPr lang="en-IN" dirty="0" smtClean="0"/>
              <a:t> </a:t>
            </a:r>
            <a:r>
              <a:rPr lang="en-IN" dirty="0"/>
              <a:t>[8] M. Di </a:t>
            </a:r>
            <a:r>
              <a:rPr lang="en-IN" dirty="0" err="1"/>
              <a:t>Gangi</a:t>
            </a:r>
            <a:r>
              <a:rPr lang="en-IN" dirty="0"/>
              <a:t> and H. </a:t>
            </a:r>
            <a:r>
              <a:rPr lang="en-IN" dirty="0" err="1"/>
              <a:t>Nwana</a:t>
            </a:r>
            <a:r>
              <a:rPr lang="en-IN" dirty="0"/>
              <a:t>, "Student Dropout Prediction," </a:t>
            </a:r>
            <a:r>
              <a:rPr lang="en-IN" i="1" dirty="0"/>
              <a:t>SN Computer Science</a:t>
            </a:r>
            <a:r>
              <a:rPr lang="en-IN" dirty="0"/>
              <a:t>, 2020</a:t>
            </a:r>
            <a:r>
              <a:rPr lang="en-IN" dirty="0" smtClean="0"/>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4"/>
          <p:cNvPicPr/>
          <p:nvPr/>
        </p:nvPicPr>
        <p:blipFill>
          <a:blip r:embed="rId2"/>
          <a:stretch/>
        </p:blipFill>
        <p:spPr>
          <a:xfrm>
            <a:off x="4082760" y="1441440"/>
            <a:ext cx="3893040" cy="39351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dirty="0">
                <a:solidFill>
                  <a:srgbClr val="17365D"/>
                </a:solidFill>
                <a:latin typeface="Cambria"/>
                <a:ea typeface="Cambria"/>
              </a:rPr>
              <a:t>Content</a:t>
            </a:r>
            <a:endParaRPr lang="en-US" sz="2800" b="0" strike="noStrike" spc="-1" dirty="0">
              <a:solidFill>
                <a:srgbClr val="000000"/>
              </a:solidFill>
              <a:latin typeface="Arial"/>
            </a:endParaRPr>
          </a:p>
        </p:txBody>
      </p:sp>
      <p:sp>
        <p:nvSpPr>
          <p:cNvPr id="95" name="TextShape 2"/>
          <p:cNvSpPr txBox="1"/>
          <p:nvPr/>
        </p:nvSpPr>
        <p:spPr>
          <a:xfrm>
            <a:off x="655920" y="1466280"/>
            <a:ext cx="10667520" cy="3924000"/>
          </a:xfrm>
          <a:prstGeom prst="rect">
            <a:avLst/>
          </a:prstGeom>
          <a:noFill/>
          <a:ln>
            <a:noFill/>
          </a:ln>
        </p:spPr>
        <p:txBody>
          <a:bodyPr>
            <a:normAutofit/>
          </a:bodyPr>
          <a:lstStyle/>
          <a:p>
            <a:pPr marL="495360" indent="-342720" algn="just">
              <a:lnSpc>
                <a:spcPct val="200000"/>
              </a:lnSpc>
              <a:buClr>
                <a:srgbClr val="000000"/>
              </a:buClr>
              <a:buFont typeface="Arial"/>
              <a:buChar char="•"/>
            </a:pPr>
            <a:r>
              <a:rPr lang="en-US" sz="2400" b="1" spc="-1" dirty="0">
                <a:solidFill>
                  <a:srgbClr val="000000"/>
                </a:solidFill>
                <a:latin typeface="Cambria"/>
                <a:ea typeface="Cambria"/>
              </a:rPr>
              <a:t>Abstract</a:t>
            </a:r>
          </a:p>
          <a:p>
            <a:pPr marL="495360" indent="-342720" algn="just">
              <a:lnSpc>
                <a:spcPct val="200000"/>
              </a:lnSpc>
              <a:buClr>
                <a:srgbClr val="000000"/>
              </a:buClr>
              <a:buFont typeface="Arial"/>
              <a:buChar char="•"/>
            </a:pPr>
            <a:r>
              <a:rPr lang="en-US" sz="2400" b="1" strike="noStrike" spc="-1" dirty="0">
                <a:solidFill>
                  <a:srgbClr val="000000"/>
                </a:solidFill>
                <a:latin typeface="Cambria"/>
                <a:ea typeface="Cambria"/>
              </a:rPr>
              <a:t>Literature Survey</a:t>
            </a:r>
            <a:endParaRPr lang="en-US" sz="2400" b="0" strike="noStrike" spc="-1" dirty="0">
              <a:solidFill>
                <a:srgbClr val="000000"/>
              </a:solidFill>
              <a:latin typeface="Arial"/>
            </a:endParaRPr>
          </a:p>
          <a:p>
            <a:pPr marL="495360" indent="-342720" algn="just">
              <a:lnSpc>
                <a:spcPct val="200000"/>
              </a:lnSpc>
              <a:buClr>
                <a:srgbClr val="000000"/>
              </a:buClr>
              <a:buFont typeface="Arial"/>
              <a:buChar char="•"/>
            </a:pPr>
            <a:r>
              <a:rPr lang="en-US" sz="2400" b="1" strike="noStrike" spc="-1" dirty="0">
                <a:solidFill>
                  <a:srgbClr val="000000"/>
                </a:solidFill>
                <a:latin typeface="Cambria"/>
                <a:ea typeface="Cambria"/>
              </a:rPr>
              <a:t>Objectives</a:t>
            </a:r>
            <a:endParaRPr lang="en-US" sz="2400" b="0" strike="noStrike" spc="-1" dirty="0">
              <a:solidFill>
                <a:srgbClr val="000000"/>
              </a:solidFill>
              <a:latin typeface="Arial"/>
            </a:endParaRPr>
          </a:p>
          <a:p>
            <a:pPr marL="495360" indent="-342720" algn="just">
              <a:lnSpc>
                <a:spcPct val="200000"/>
              </a:lnSpc>
              <a:buClr>
                <a:srgbClr val="000000"/>
              </a:buClr>
              <a:buFont typeface="Arial"/>
              <a:buChar char="•"/>
            </a:pPr>
            <a:r>
              <a:rPr lang="en-US" sz="2400" b="1" spc="-1" dirty="0">
                <a:solidFill>
                  <a:srgbClr val="000000"/>
                </a:solidFill>
                <a:latin typeface="Cambria"/>
                <a:ea typeface="Cambria"/>
              </a:rPr>
              <a:t>Existing Methods and Drawbacks</a:t>
            </a:r>
          </a:p>
          <a:p>
            <a:pPr marL="495360" indent="-342720" algn="just">
              <a:lnSpc>
                <a:spcPct val="200000"/>
              </a:lnSpc>
              <a:buClr>
                <a:srgbClr val="000000"/>
              </a:buClr>
              <a:buFont typeface="Arial"/>
              <a:buChar char="•"/>
            </a:pPr>
            <a:r>
              <a:rPr lang="en-US" sz="2400" b="1" strike="noStrike" spc="-1" dirty="0">
                <a:solidFill>
                  <a:srgbClr val="000000"/>
                </a:solidFill>
                <a:latin typeface="Cambria"/>
                <a:ea typeface="Cambria"/>
              </a:rPr>
              <a:t>Proposed Metho</a:t>
            </a:r>
            <a:r>
              <a:rPr lang="en-US" sz="2400" b="1" spc="-1" dirty="0">
                <a:solidFill>
                  <a:srgbClr val="000000"/>
                </a:solidFill>
                <a:latin typeface="Cambria"/>
                <a:ea typeface="Cambria"/>
              </a:rPr>
              <a:t>ds &amp; Feasibility Study</a:t>
            </a:r>
            <a:endParaRPr lang="en-US" sz="2400" b="0" strike="noStrike" spc="-1" dirty="0">
              <a:solidFill>
                <a:srgbClr val="000000"/>
              </a:solidFill>
              <a:latin typeface="Arial"/>
            </a:endParaRPr>
          </a:p>
          <a:p>
            <a:pPr marL="495360" indent="-342720" algn="just">
              <a:lnSpc>
                <a:spcPct val="200000"/>
              </a:lnSpc>
              <a:buClr>
                <a:srgbClr val="000000"/>
              </a:buClr>
              <a:buFont typeface="Arial"/>
              <a:buChar char="•"/>
            </a:pPr>
            <a:endParaRPr lang="en-US" sz="2400" b="0" strike="noStrike" spc="-1" dirty="0">
              <a:solidFill>
                <a:srgbClr val="000000"/>
              </a:solidFill>
              <a:latin typeface="Arial"/>
            </a:endParaRPr>
          </a:p>
          <a:p>
            <a:pPr algn="just">
              <a:lnSpc>
                <a:spcPct val="200000"/>
              </a:lnSpc>
            </a:pPr>
            <a:endParaRPr lang="en-US" sz="2400" b="0" strike="noStrike" spc="-1" dirty="0">
              <a:solidFill>
                <a:srgbClr val="000000"/>
              </a:solidFill>
              <a:latin typeface="Arial"/>
            </a:endParaRPr>
          </a:p>
          <a:p>
            <a:pPr algn="just">
              <a:lnSpc>
                <a:spcPct val="200000"/>
              </a:lnSpc>
            </a:pPr>
            <a:endParaRPr lang="en-US" sz="2400" b="0" strike="noStrike" spc="-1" dirty="0">
              <a:solidFill>
                <a:srgbClr val="000000"/>
              </a:solidFill>
              <a:latin typeface="Arial"/>
            </a:endParaRPr>
          </a:p>
          <a:p>
            <a:pPr algn="just">
              <a:lnSpc>
                <a:spcPct val="200000"/>
              </a:lnSpc>
            </a:pPr>
            <a:endParaRPr lang="en-US"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dirty="0">
                <a:solidFill>
                  <a:srgbClr val="17365D"/>
                </a:solidFill>
                <a:latin typeface="Cambria"/>
                <a:ea typeface="Cambria"/>
              </a:rPr>
              <a:t>Content (continuation)..</a:t>
            </a:r>
            <a:endParaRPr lang="en-US" sz="2800" b="0" strike="noStrike" spc="-1" dirty="0">
              <a:solidFill>
                <a:srgbClr val="000000"/>
              </a:solidFill>
              <a:latin typeface="Arial"/>
            </a:endParaRPr>
          </a:p>
        </p:txBody>
      </p:sp>
      <p:sp>
        <p:nvSpPr>
          <p:cNvPr id="97" name="TextShape 2"/>
          <p:cNvSpPr txBox="1"/>
          <p:nvPr/>
        </p:nvSpPr>
        <p:spPr>
          <a:xfrm>
            <a:off x="573624" y="918360"/>
            <a:ext cx="10667520" cy="3924000"/>
          </a:xfrm>
          <a:prstGeom prst="rect">
            <a:avLst/>
          </a:prstGeom>
          <a:noFill/>
          <a:ln>
            <a:noFill/>
          </a:ln>
        </p:spPr>
        <p:txBody>
          <a:bodyPr>
            <a:normAutofit/>
          </a:bodyPr>
          <a:lstStyle/>
          <a:p>
            <a:pPr marL="495360" indent="-342720" algn="just">
              <a:lnSpc>
                <a:spcPct val="200000"/>
              </a:lnSpc>
              <a:buClr>
                <a:srgbClr val="000000"/>
              </a:buClr>
              <a:buFont typeface="Arial"/>
              <a:buChar char="•"/>
            </a:pPr>
            <a:endParaRPr lang="en-US" sz="1400" b="0" strike="noStrike" spc="-1" dirty="0">
              <a:solidFill>
                <a:srgbClr val="000000"/>
              </a:solidFill>
              <a:latin typeface="Arial"/>
            </a:endParaRPr>
          </a:p>
          <a:p>
            <a:pPr marL="495360" indent="-342720" algn="just">
              <a:lnSpc>
                <a:spcPct val="200000"/>
              </a:lnSpc>
              <a:buClr>
                <a:srgbClr val="000000"/>
              </a:buClr>
              <a:buFont typeface="Arial"/>
              <a:buChar char="•"/>
            </a:pPr>
            <a:r>
              <a:rPr lang="en-US" sz="2400" b="1" spc="-1" dirty="0">
                <a:solidFill>
                  <a:srgbClr val="000000"/>
                </a:solidFill>
                <a:latin typeface="Cambria"/>
                <a:ea typeface="Cambria"/>
              </a:rPr>
              <a:t>Architecture Diagram</a:t>
            </a:r>
            <a:endParaRPr lang="en-US" sz="2400" b="0" strike="noStrike" spc="-1" dirty="0">
              <a:solidFill>
                <a:srgbClr val="000000"/>
              </a:solidFill>
              <a:latin typeface="Arial"/>
            </a:endParaRPr>
          </a:p>
          <a:p>
            <a:pPr marL="495360" indent="-342720" algn="just">
              <a:lnSpc>
                <a:spcPct val="200000"/>
              </a:lnSpc>
              <a:buClr>
                <a:srgbClr val="000000"/>
              </a:buClr>
              <a:buFont typeface="Arial"/>
              <a:buChar char="•"/>
            </a:pPr>
            <a:r>
              <a:rPr lang="en-US" sz="2400" b="1" spc="-1" dirty="0">
                <a:solidFill>
                  <a:srgbClr val="000000"/>
                </a:solidFill>
                <a:latin typeface="Cambria"/>
                <a:ea typeface="Cambria"/>
              </a:rPr>
              <a:t>Modules</a:t>
            </a:r>
            <a:endParaRPr lang="en-US" sz="2400" b="0" strike="noStrike" spc="-1" dirty="0">
              <a:solidFill>
                <a:srgbClr val="000000"/>
              </a:solidFill>
              <a:latin typeface="Arial"/>
            </a:endParaRPr>
          </a:p>
          <a:p>
            <a:pPr marL="495360" indent="-342720" algn="just">
              <a:lnSpc>
                <a:spcPct val="200000"/>
              </a:lnSpc>
              <a:buClr>
                <a:srgbClr val="000000"/>
              </a:buClr>
              <a:buFont typeface="Arial"/>
              <a:buChar char="•"/>
            </a:pPr>
            <a:r>
              <a:rPr lang="en-US" sz="2400" b="1" spc="-1" dirty="0">
                <a:solidFill>
                  <a:srgbClr val="000000"/>
                </a:solidFill>
                <a:latin typeface="Cambria"/>
                <a:ea typeface="Cambria"/>
              </a:rPr>
              <a:t>Hardware and Software Details</a:t>
            </a:r>
            <a:endParaRPr lang="en-US" sz="2400" b="0" strike="noStrike" spc="-1" dirty="0">
              <a:solidFill>
                <a:srgbClr val="000000"/>
              </a:solidFill>
              <a:latin typeface="Arial"/>
            </a:endParaRPr>
          </a:p>
          <a:p>
            <a:pPr marL="495360" indent="-342720" algn="just">
              <a:lnSpc>
                <a:spcPct val="200000"/>
              </a:lnSpc>
              <a:buClr>
                <a:srgbClr val="000000"/>
              </a:buClr>
              <a:buFont typeface="Arial"/>
              <a:buChar char="•"/>
            </a:pPr>
            <a:r>
              <a:rPr lang="en-US" sz="2400" b="1" spc="-1" dirty="0">
                <a:solidFill>
                  <a:srgbClr val="000000"/>
                </a:solidFill>
                <a:latin typeface="Cambria"/>
                <a:ea typeface="Cambria"/>
              </a:rPr>
              <a:t>Timeline(Gantt Chart)</a:t>
            </a:r>
            <a:endParaRPr lang="en-US" sz="2400" b="1" strike="noStrike" spc="-1" dirty="0">
              <a:solidFill>
                <a:srgbClr val="000000"/>
              </a:solidFill>
              <a:latin typeface="Cambria"/>
              <a:ea typeface="Cambria"/>
            </a:endParaRPr>
          </a:p>
          <a:p>
            <a:pPr algn="just">
              <a:lnSpc>
                <a:spcPct val="200000"/>
              </a:lnSpc>
            </a:pPr>
            <a:endParaRPr lang="en-US" sz="2400" b="0" strike="noStrike" spc="-1" dirty="0">
              <a:solidFill>
                <a:srgbClr val="000000"/>
              </a:solidFill>
              <a:latin typeface="Arial"/>
            </a:endParaRPr>
          </a:p>
          <a:p>
            <a:pPr algn="just">
              <a:lnSpc>
                <a:spcPct val="200000"/>
              </a:lnSpc>
            </a:pPr>
            <a:endParaRPr lang="en-US" sz="2400" b="0" strike="noStrike" spc="-1" dirty="0">
              <a:solidFill>
                <a:srgbClr val="000000"/>
              </a:solidFill>
              <a:latin typeface="Arial"/>
            </a:endParaRPr>
          </a:p>
          <a:p>
            <a:pPr algn="just">
              <a:lnSpc>
                <a:spcPct val="200000"/>
              </a:lnSpc>
            </a:pPr>
            <a:endParaRPr lang="en-US" sz="24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12880" y="274680"/>
            <a:ext cx="10667520" cy="487080"/>
          </a:xfrm>
          <a:prstGeom prst="rect">
            <a:avLst/>
          </a:prstGeom>
          <a:noFill/>
          <a:ln>
            <a:noFill/>
          </a:ln>
        </p:spPr>
        <p:txBody>
          <a:bodyPr anchor="ctr">
            <a:noAutofit/>
          </a:bodyPr>
          <a:lstStyle/>
          <a:p>
            <a:r>
              <a:rPr lang="en-US" sz="2800" b="1" dirty="0">
                <a:solidFill>
                  <a:srgbClr val="17365D"/>
                </a:solidFill>
              </a:rPr>
              <a:t>Abstract</a:t>
            </a:r>
            <a:r>
              <a:rPr lang="en-US" sz="3200" b="1" dirty="0">
                <a:solidFill>
                  <a:schemeClr val="tx2"/>
                </a:solidFill>
              </a:rPr>
              <a:t>:</a:t>
            </a:r>
          </a:p>
        </p:txBody>
      </p:sp>
      <p:sp>
        <p:nvSpPr>
          <p:cNvPr id="93" name="TextShape 2"/>
          <p:cNvSpPr txBox="1"/>
          <p:nvPr/>
        </p:nvSpPr>
        <p:spPr>
          <a:xfrm>
            <a:off x="694008" y="1058443"/>
            <a:ext cx="11155935" cy="5082797"/>
          </a:xfrm>
          <a:prstGeom prst="rect">
            <a:avLst/>
          </a:prstGeom>
          <a:noFill/>
          <a:ln>
            <a:noFill/>
          </a:ln>
        </p:spPr>
        <p:txBody>
          <a:bodyPr>
            <a:noAutofit/>
          </a:bodyPr>
          <a:lstStyle/>
          <a:p>
            <a:r>
              <a:rPr lang="en-IN" sz="2000" dirty="0"/>
              <a:t>This project addresses the persistent issue of student dropouts in Karnataka’s schools, focusing on socio-economic, gender, caste, and infrastructural factors. Despite government efforts such as the Right to Education Act and targeted welfare schemes, dropout rates remain alarmingly high in several districts. The project proposes a </a:t>
            </a:r>
            <a:r>
              <a:rPr lang="en-IN" sz="2000" b="1" dirty="0"/>
              <a:t>data-driven analytical framework</a:t>
            </a:r>
            <a:r>
              <a:rPr lang="en-IN" sz="2000" dirty="0"/>
              <a:t> that integrates</a:t>
            </a:r>
            <a:r>
              <a:rPr lang="en-IN" sz="2000" b="1" dirty="0"/>
              <a:t>, Power BI dashboards, and Machine Learning (ML) prediction models</a:t>
            </a:r>
            <a:r>
              <a:rPr lang="en-IN" sz="2000" dirty="0" smtClean="0"/>
              <a:t>.</a:t>
            </a:r>
          </a:p>
          <a:p>
            <a:endParaRPr lang="en-IN" sz="2000" dirty="0"/>
          </a:p>
          <a:p>
            <a:r>
              <a:rPr lang="en-IN" sz="2000" dirty="0"/>
              <a:t>The framework </a:t>
            </a:r>
            <a:r>
              <a:rPr lang="en-IN" sz="2000" dirty="0" err="1"/>
              <a:t>analyzes</a:t>
            </a:r>
            <a:r>
              <a:rPr lang="en-IN" sz="2000" dirty="0"/>
              <a:t> dropout data across multiple dimensions—</a:t>
            </a:r>
            <a:r>
              <a:rPr lang="en-IN" sz="2000" b="1" dirty="0"/>
              <a:t>school-wise, area-wise, gender-wise, caste-wise, and age/standard-wise</a:t>
            </a:r>
            <a:r>
              <a:rPr lang="en-IN" sz="2000" dirty="0"/>
              <a:t>—to provide actionable insights. Through predictive risk scoring and </a:t>
            </a:r>
            <a:r>
              <a:rPr lang="en-IN" sz="2000" dirty="0" err="1"/>
              <a:t>explainability</a:t>
            </a:r>
            <a:r>
              <a:rPr lang="en-IN" sz="2000" dirty="0"/>
              <a:t> features, policymakers can identify high-risk schools and target interventions like scholarships, transport, and hostel facilities. The system aligns with </a:t>
            </a:r>
            <a:r>
              <a:rPr lang="en-IN" sz="2000" b="1" dirty="0"/>
              <a:t>Sustainable Development Goals (SDG 1 – No Poverty, SDG 4 – Quality Education, SDG 5 – Gender Equality)</a:t>
            </a:r>
            <a:r>
              <a:rPr lang="en-IN" sz="2000" dirty="0"/>
              <a:t> and aims to achieve a </a:t>
            </a:r>
            <a:r>
              <a:rPr lang="en-IN" sz="2000" b="1" dirty="0"/>
              <a:t>20% year-on-year reduction in dropout rates</a:t>
            </a:r>
            <a:r>
              <a:rPr lang="en-IN" sz="2000" dirty="0"/>
              <a:t> in pilot districts.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120D4-4086-522E-863E-C6B3AA17562A}"/>
              </a:ext>
            </a:extLst>
          </p:cNvPr>
          <p:cNvSpPr>
            <a:spLocks noGrp="1"/>
          </p:cNvSpPr>
          <p:nvPr>
            <p:ph type="title"/>
          </p:nvPr>
        </p:nvSpPr>
        <p:spPr>
          <a:xfrm>
            <a:off x="812880" y="324321"/>
            <a:ext cx="10667520" cy="387798"/>
          </a:xfrm>
        </p:spPr>
        <p:txBody>
          <a:bodyPr/>
          <a:lstStyle/>
          <a:p>
            <a:r>
              <a:rPr lang="en-IN" sz="2800" b="1" dirty="0">
                <a:solidFill>
                  <a:srgbClr val="17365D"/>
                </a:solidFill>
              </a:rPr>
              <a:t>Literature Survey &amp; Review</a:t>
            </a:r>
            <a:r>
              <a:rPr lang="en-IN" sz="2800" b="1" dirty="0" smtClean="0">
                <a:solidFill>
                  <a:srgbClr val="17365D"/>
                </a:solidFill>
              </a:rPr>
              <a:t>:</a:t>
            </a:r>
            <a:endParaRPr lang="en-IN" sz="2800" dirty="0"/>
          </a:p>
        </p:txBody>
      </p:sp>
      <p:sp>
        <p:nvSpPr>
          <p:cNvPr id="5" name="Rectangle 4"/>
          <p:cNvSpPr/>
          <p:nvPr/>
        </p:nvSpPr>
        <p:spPr>
          <a:xfrm>
            <a:off x="777669" y="1216242"/>
            <a:ext cx="10895888" cy="5016758"/>
          </a:xfrm>
          <a:prstGeom prst="rect">
            <a:avLst/>
          </a:prstGeom>
        </p:spPr>
        <p:txBody>
          <a:bodyPr wrap="square">
            <a:spAutoFit/>
          </a:bodyPr>
          <a:lstStyle/>
          <a:p>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1] </a:t>
            </a:r>
            <a:r>
              <a:rPr lang="en-US" sz="1600" b="1" dirty="0">
                <a:latin typeface="Times New Roman" pitchFamily="18" charset="0"/>
                <a:cs typeface="Times New Roman" pitchFamily="18" charset="0"/>
              </a:rPr>
              <a:t>İ. </a:t>
            </a:r>
            <a:r>
              <a:rPr lang="en-US" sz="1600" b="1" dirty="0" err="1">
                <a:latin typeface="Times New Roman" pitchFamily="18" charset="0"/>
                <a:cs typeface="Times New Roman" pitchFamily="18" charset="0"/>
              </a:rPr>
              <a:t>Çınar</a:t>
            </a:r>
            <a:r>
              <a:rPr lang="en-US" sz="1600" b="1" dirty="0">
                <a:latin typeface="Times New Roman" pitchFamily="18" charset="0"/>
                <a:cs typeface="Times New Roman" pitchFamily="18" charset="0"/>
              </a:rPr>
              <a:t> and İ. Kaya, "Predicting Student Dropout Using Machine Learning Algorithms," </a:t>
            </a:r>
            <a:r>
              <a:rPr lang="en-US" sz="1600" b="1" i="1" dirty="0">
                <a:latin typeface="Times New Roman" pitchFamily="18" charset="0"/>
                <a:cs typeface="Times New Roman" pitchFamily="18" charset="0"/>
              </a:rPr>
              <a:t>Intelligent Methods in Engineering Sciences</a:t>
            </a:r>
            <a:r>
              <a:rPr lang="en-US" sz="1600" b="1" dirty="0">
                <a:latin typeface="Times New Roman" pitchFamily="18" charset="0"/>
                <a:cs typeface="Times New Roman" pitchFamily="18" charset="0"/>
              </a:rPr>
              <a:t>, 2024.</a:t>
            </a:r>
            <a:r>
              <a:rPr lang="en-US" sz="1600" dirty="0">
                <a:latin typeface="Times New Roman" pitchFamily="18" charset="0"/>
                <a:cs typeface="Times New Roman" pitchFamily="18" charset="0"/>
              </a:rPr>
              <a:t> This article provides a comprehensive examination of using machine learning algorithms like Decision Trees, Random Forests, and Artificial Neural Networks to predict student dropout. The study uses a dataset with 37 features to demonstrate how these models can identify at-risk students and help develop strategic interventions. [Online]. Available: </a:t>
            </a:r>
            <a:r>
              <a:rPr lang="en-US" sz="1600" dirty="0">
                <a:latin typeface="Times New Roman" pitchFamily="18" charset="0"/>
                <a:cs typeface="Times New Roman" pitchFamily="18" charset="0"/>
                <a:hlinkClick r:id="rId2" tooltip="null"/>
              </a:rPr>
              <a:t>https://</a:t>
            </a:r>
            <a:r>
              <a:rPr lang="en-US" sz="1600" dirty="0" smtClean="0">
                <a:latin typeface="Times New Roman" pitchFamily="18" charset="0"/>
                <a:cs typeface="Times New Roman" pitchFamily="18" charset="0"/>
                <a:hlinkClick r:id="rId2" tooltip="null"/>
              </a:rPr>
              <a:t>imiens.org/index.php/imiens/article/view/62</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[2] </a:t>
            </a:r>
            <a:r>
              <a:rPr lang="en-US" sz="1600" b="1" dirty="0">
                <a:latin typeface="Times New Roman" pitchFamily="18" charset="0"/>
                <a:cs typeface="Times New Roman" pitchFamily="18" charset="0"/>
              </a:rPr>
              <a:t>S. Maldonado and M. Pérez-</a:t>
            </a:r>
            <a:r>
              <a:rPr lang="en-US" sz="1600" b="1" dirty="0" err="1">
                <a:latin typeface="Times New Roman" pitchFamily="18" charset="0"/>
                <a:cs typeface="Times New Roman" pitchFamily="18" charset="0"/>
              </a:rPr>
              <a:t>Sanagustín</a:t>
            </a:r>
            <a:r>
              <a:rPr lang="en-US" sz="1600" b="1" dirty="0">
                <a:latin typeface="Times New Roman" pitchFamily="18" charset="0"/>
                <a:cs typeface="Times New Roman" pitchFamily="18" charset="0"/>
              </a:rPr>
              <a:t>, "Analysis of First-Year University Student Dropout through Machine Learning Models: A Comparison between Universities," </a:t>
            </a:r>
            <a:r>
              <a:rPr lang="en-US" sz="1600" b="1" i="1" dirty="0">
                <a:latin typeface="Times New Roman" pitchFamily="18" charset="0"/>
                <a:cs typeface="Times New Roman" pitchFamily="18" charset="0"/>
              </a:rPr>
              <a:t>Mathematics</a:t>
            </a:r>
            <a:r>
              <a:rPr lang="en-US" sz="1600" b="1" dirty="0">
                <a:latin typeface="Times New Roman" pitchFamily="18" charset="0"/>
                <a:cs typeface="Times New Roman" pitchFamily="18" charset="0"/>
              </a:rPr>
              <a:t>, 2021.</a:t>
            </a:r>
            <a:r>
              <a:rPr lang="en-US" sz="1600" dirty="0">
                <a:latin typeface="Times New Roman" pitchFamily="18" charset="0"/>
                <a:cs typeface="Times New Roman" pitchFamily="18" charset="0"/>
              </a:rPr>
              <a:t> This research focuses on predicting dropout among first-year university engineering students using various machine learning models. It compares the effectiveness of these models across two different universities, concluding that university-specific models perform better than a single, generalized model. [Online]. Available: </a:t>
            </a:r>
            <a:r>
              <a:rPr lang="en-US" sz="1600" dirty="0">
                <a:latin typeface="Times New Roman" pitchFamily="18" charset="0"/>
                <a:cs typeface="Times New Roman" pitchFamily="18" charset="0"/>
                <a:hlinkClick r:id="rId3" tooltip="null"/>
              </a:rPr>
              <a:t>https://</a:t>
            </a:r>
            <a:r>
              <a:rPr lang="en-US" sz="1600" dirty="0" smtClean="0">
                <a:latin typeface="Times New Roman" pitchFamily="18" charset="0"/>
                <a:cs typeface="Times New Roman" pitchFamily="18" charset="0"/>
                <a:hlinkClick r:id="rId3" tooltip="null"/>
              </a:rPr>
              <a:t>www.researchgate.net/publication/355371880_Analysis_of_First-Year_University_Student_Dropout_through_Machine_Learning_Models_A_Comparison_between_Universities</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[3] </a:t>
            </a:r>
            <a:r>
              <a:rPr lang="en-US" sz="1600" b="1" dirty="0">
                <a:latin typeface="Times New Roman" pitchFamily="18" charset="0"/>
                <a:cs typeface="Times New Roman" pitchFamily="18" charset="0"/>
              </a:rPr>
              <a:t>M. Al-</a:t>
            </a:r>
            <a:r>
              <a:rPr lang="en-US" sz="1600" b="1" dirty="0" err="1">
                <a:latin typeface="Times New Roman" pitchFamily="18" charset="0"/>
                <a:cs typeface="Times New Roman" pitchFamily="18" charset="0"/>
              </a:rPr>
              <a:t>Msmari</a:t>
            </a:r>
            <a:r>
              <a:rPr lang="en-US" sz="1600" b="1" dirty="0">
                <a:latin typeface="Times New Roman" pitchFamily="18" charset="0"/>
                <a:cs typeface="Times New Roman" pitchFamily="18" charset="0"/>
              </a:rPr>
              <a:t>, A. A. Al-</a:t>
            </a:r>
            <a:r>
              <a:rPr lang="en-US" sz="1600" b="1" dirty="0" err="1">
                <a:latin typeface="Times New Roman" pitchFamily="18" charset="0"/>
                <a:cs typeface="Times New Roman" pitchFamily="18" charset="0"/>
              </a:rPr>
              <a:t>Mekhlafi</a:t>
            </a:r>
            <a:r>
              <a:rPr lang="en-US" sz="1600" b="1" dirty="0">
                <a:latin typeface="Times New Roman" pitchFamily="18" charset="0"/>
                <a:cs typeface="Times New Roman" pitchFamily="18" charset="0"/>
              </a:rPr>
              <a:t>, and F. Al-</a:t>
            </a:r>
            <a:r>
              <a:rPr lang="en-US" sz="1600" b="1" dirty="0" err="1">
                <a:latin typeface="Times New Roman" pitchFamily="18" charset="0"/>
                <a:cs typeface="Times New Roman" pitchFamily="18" charset="0"/>
              </a:rPr>
              <a:t>Samet</a:t>
            </a:r>
            <a:r>
              <a:rPr lang="en-US" sz="1600" b="1" dirty="0">
                <a:latin typeface="Times New Roman" pitchFamily="18" charset="0"/>
                <a:cs typeface="Times New Roman" pitchFamily="18" charset="0"/>
              </a:rPr>
              <a:t>, "Exploring Student Dropout Prediction: Factors, Current Methods, Limitations, and Future Directions," </a:t>
            </a:r>
            <a:r>
              <a:rPr lang="en-US" sz="1600" b="1" i="1" dirty="0" err="1">
                <a:latin typeface="Times New Roman" pitchFamily="18" charset="0"/>
                <a:cs typeface="Times New Roman" pitchFamily="18" charset="0"/>
              </a:rPr>
              <a:t>ResearchGate</a:t>
            </a:r>
            <a:r>
              <a:rPr lang="en-US" sz="1600" b="1" dirty="0">
                <a:latin typeface="Times New Roman" pitchFamily="18" charset="0"/>
                <a:cs typeface="Times New Roman" pitchFamily="18" charset="0"/>
              </a:rPr>
              <a:t>, Preprint, Aug. 2025.</a:t>
            </a:r>
            <a:r>
              <a:rPr lang="en-US" sz="1600" dirty="0">
                <a:latin typeface="Times New Roman" pitchFamily="18" charset="0"/>
                <a:cs typeface="Times New Roman" pitchFamily="18" charset="0"/>
              </a:rPr>
              <a:t> This paper offers a broad review of the student dropout prediction field, covering the key influencing factors, current machine learning and deep learning methods, and the emerging role of </a:t>
            </a:r>
            <a:r>
              <a:rPr lang="en-US" sz="1600" dirty="0" err="1">
                <a:latin typeface="Times New Roman" pitchFamily="18" charset="0"/>
                <a:cs typeface="Times New Roman" pitchFamily="18" charset="0"/>
              </a:rPr>
              <a:t>eXplainable</a:t>
            </a:r>
            <a:r>
              <a:rPr lang="en-US" sz="1600" dirty="0">
                <a:latin typeface="Times New Roman" pitchFamily="18" charset="0"/>
                <a:cs typeface="Times New Roman" pitchFamily="18" charset="0"/>
              </a:rPr>
              <a:t> Artificial Intelligence (XAI). It highlights limitations in current research, such as outdated datasets and a lack of focus on model interpretability. [Online]. Available: </a:t>
            </a:r>
            <a:r>
              <a:rPr lang="en-US" sz="1600" dirty="0">
                <a:latin typeface="Times New Roman" pitchFamily="18" charset="0"/>
                <a:cs typeface="Times New Roman" pitchFamily="18" charset="0"/>
                <a:hlinkClick r:id="rId4" tooltip="null"/>
              </a:rPr>
              <a:t>https://www.researchgate.net/publication/388517241_Exploring_Student_Dropout_Prediction_Factors_Current_Methods_Limitations_and_Future_Directions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4326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B8815F-25F0-4577-8250-42EF78020CAE}"/>
              </a:ext>
            </a:extLst>
          </p:cNvPr>
          <p:cNvSpPr>
            <a:spLocks noGrp="1"/>
          </p:cNvSpPr>
          <p:nvPr>
            <p:ph type="title"/>
          </p:nvPr>
        </p:nvSpPr>
        <p:spPr>
          <a:xfrm>
            <a:off x="812880" y="324321"/>
            <a:ext cx="10667520" cy="387798"/>
          </a:xfrm>
        </p:spPr>
        <p:txBody>
          <a:bodyPr/>
          <a:lstStyle/>
          <a:p>
            <a:r>
              <a:rPr lang="en-IN" sz="2800" b="1" dirty="0">
                <a:solidFill>
                  <a:srgbClr val="17365D"/>
                </a:solidFill>
              </a:rPr>
              <a:t>Literature Survey &amp; Review</a:t>
            </a:r>
            <a:r>
              <a:rPr lang="en-IN" sz="2800" b="1" dirty="0" smtClean="0">
                <a:solidFill>
                  <a:srgbClr val="17365D"/>
                </a:solidFill>
              </a:rPr>
              <a:t>:</a:t>
            </a:r>
            <a:r>
              <a:rPr lang="en-US" sz="2800" b="1" spc="-1" dirty="0">
                <a:solidFill>
                  <a:srgbClr val="17365D"/>
                </a:solidFill>
                <a:latin typeface="Cambria"/>
                <a:ea typeface="Cambria"/>
              </a:rPr>
              <a:t>(continuation)..</a:t>
            </a:r>
            <a:endParaRPr lang="en-IN" sz="2800" b="1" dirty="0">
              <a:solidFill>
                <a:srgbClr val="17365D"/>
              </a:solidFill>
            </a:endParaRPr>
          </a:p>
        </p:txBody>
      </p:sp>
      <p:sp>
        <p:nvSpPr>
          <p:cNvPr id="3" name="Rectangle 2"/>
          <p:cNvSpPr/>
          <p:nvPr/>
        </p:nvSpPr>
        <p:spPr>
          <a:xfrm>
            <a:off x="828942" y="1379704"/>
            <a:ext cx="10383140" cy="4278094"/>
          </a:xfrm>
          <a:prstGeom prst="rect">
            <a:avLst/>
          </a:prstGeom>
        </p:spPr>
        <p:txBody>
          <a:bodyPr wrap="square">
            <a:spAutoFit/>
          </a:bodyPr>
          <a:lstStyle/>
          <a:p>
            <a:r>
              <a:rPr lang="en-US" sz="1600" dirty="0" smtClean="0">
                <a:latin typeface="Times New Roman" pitchFamily="18" charset="0"/>
                <a:cs typeface="Times New Roman" pitchFamily="18" charset="0"/>
              </a:rPr>
              <a:t>[4</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H. </a:t>
            </a:r>
            <a:r>
              <a:rPr lang="en-US" sz="1600" b="1" dirty="0" err="1">
                <a:latin typeface="Times New Roman" pitchFamily="18" charset="0"/>
                <a:cs typeface="Times New Roman" pitchFamily="18" charset="0"/>
              </a:rPr>
              <a:t>Dasi</a:t>
            </a:r>
            <a:r>
              <a:rPr lang="en-US" sz="1600" b="1" dirty="0">
                <a:latin typeface="Times New Roman" pitchFamily="18" charset="0"/>
                <a:cs typeface="Times New Roman" pitchFamily="18" charset="0"/>
              </a:rPr>
              <a:t> and S. </a:t>
            </a:r>
            <a:r>
              <a:rPr lang="en-US" sz="1600" b="1" dirty="0" err="1">
                <a:latin typeface="Times New Roman" pitchFamily="18" charset="0"/>
                <a:cs typeface="Times New Roman" pitchFamily="18" charset="0"/>
              </a:rPr>
              <a:t>Kanakala</a:t>
            </a:r>
            <a:r>
              <a:rPr lang="en-US" sz="1600" b="1" dirty="0">
                <a:latin typeface="Times New Roman" pitchFamily="18" charset="0"/>
                <a:cs typeface="Times New Roman" pitchFamily="18" charset="0"/>
              </a:rPr>
              <a:t>, "Student Dropout Prediction Using Machine Learning Techniques," </a:t>
            </a:r>
            <a:r>
              <a:rPr lang="en-US" sz="1600" b="1" i="1" dirty="0">
                <a:latin typeface="Times New Roman" pitchFamily="18" charset="0"/>
                <a:cs typeface="Times New Roman" pitchFamily="18" charset="0"/>
              </a:rPr>
              <a:t>International Journal of Intelligent Systems and Applications in Engineering</a:t>
            </a:r>
            <a:r>
              <a:rPr lang="en-US" sz="1600" b="1" dirty="0">
                <a:latin typeface="Times New Roman" pitchFamily="18" charset="0"/>
                <a:cs typeface="Times New Roman" pitchFamily="18" charset="0"/>
              </a:rPr>
              <a:t>, 2022.</a:t>
            </a:r>
            <a:r>
              <a:rPr lang="en-US" sz="1600" dirty="0">
                <a:latin typeface="Times New Roman" pitchFamily="18" charset="0"/>
                <a:cs typeface="Times New Roman" pitchFamily="18" charset="0"/>
              </a:rPr>
              <a:t> This study emphasizes the importance of data gathering and understanding in building effective dropout prediction models with machine learning. It compares the performance of several classifiers on a limited dataset, showing that even with a small number of features, high prediction accuracy can be achieved. [Online]. Available: </a:t>
            </a:r>
            <a:r>
              <a:rPr lang="en-US" sz="1600" dirty="0">
                <a:latin typeface="Times New Roman" pitchFamily="18" charset="0"/>
                <a:cs typeface="Times New Roman" pitchFamily="18" charset="0"/>
                <a:hlinkClick r:id="rId2" tooltip="null"/>
              </a:rPr>
              <a:t>https://</a:t>
            </a:r>
            <a:r>
              <a:rPr lang="en-US" sz="1600" dirty="0" smtClean="0">
                <a:latin typeface="Times New Roman" pitchFamily="18" charset="0"/>
                <a:cs typeface="Times New Roman" pitchFamily="18" charset="0"/>
                <a:hlinkClick r:id="rId2" tooltip="null"/>
              </a:rPr>
              <a:t>ijisae.org/index.php/IJISAE/article/view/2276</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[5] </a:t>
            </a:r>
            <a:r>
              <a:rPr lang="en-US" sz="1600" b="1" dirty="0">
                <a:latin typeface="Times New Roman" pitchFamily="18" charset="0"/>
                <a:cs typeface="Times New Roman" pitchFamily="18" charset="0"/>
              </a:rPr>
              <a:t>J. </a:t>
            </a:r>
            <a:r>
              <a:rPr lang="en-US" sz="1600" b="1" dirty="0" err="1">
                <a:latin typeface="Times New Roman" pitchFamily="18" charset="0"/>
                <a:cs typeface="Times New Roman" pitchFamily="18" charset="0"/>
              </a:rPr>
              <a:t>Roda-Segarra</a:t>
            </a:r>
            <a:r>
              <a:rPr lang="en-US" sz="1600" b="1" dirty="0">
                <a:latin typeface="Times New Roman" pitchFamily="18" charset="0"/>
                <a:cs typeface="Times New Roman" pitchFamily="18" charset="0"/>
              </a:rPr>
              <a:t>, C. de-la-Peña, and S. </a:t>
            </a:r>
            <a:r>
              <a:rPr lang="en-US" sz="1600" b="1" dirty="0" err="1">
                <a:latin typeface="Times New Roman" pitchFamily="18" charset="0"/>
                <a:cs typeface="Times New Roman" pitchFamily="18" charset="0"/>
              </a:rPr>
              <a:t>Mengual</a:t>
            </a:r>
            <a:r>
              <a:rPr lang="en-US" sz="1600" b="1" dirty="0">
                <a:latin typeface="Times New Roman" pitchFamily="18" charset="0"/>
                <a:cs typeface="Times New Roman" pitchFamily="18" charset="0"/>
              </a:rPr>
              <a:t>-Andrés, "Effectiveness of Artificial Intelligence Models for Predicting School Dropout: A Meta-Analysis," </a:t>
            </a:r>
            <a:r>
              <a:rPr lang="en-US" sz="1600" b="1" i="1" dirty="0">
                <a:latin typeface="Times New Roman" pitchFamily="18" charset="0"/>
                <a:cs typeface="Times New Roman" pitchFamily="18" charset="0"/>
              </a:rPr>
              <a:t>Multidisciplinary Journal of Educational Research</a:t>
            </a:r>
            <a:r>
              <a:rPr lang="en-US" sz="1600" b="1" dirty="0">
                <a:latin typeface="Times New Roman" pitchFamily="18" charset="0"/>
                <a:cs typeface="Times New Roman" pitchFamily="18" charset="0"/>
              </a:rPr>
              <a:t>, 2024.</a:t>
            </a:r>
            <a:r>
              <a:rPr lang="en-US" sz="1600" dirty="0">
                <a:latin typeface="Times New Roman" pitchFamily="18" charset="0"/>
                <a:cs typeface="Times New Roman" pitchFamily="18" charset="0"/>
              </a:rPr>
              <a:t> This paper conducts a meta-analysis to investigate the overall effectiveness of various AI models in predicting school dropout. The findings indicate that AI models, particularly Decision Trees, perform very well in this task across numerous studies and large sample sizes. [Online]. Available: </a:t>
            </a:r>
            <a:r>
              <a:rPr lang="en-US" sz="1600" dirty="0">
                <a:latin typeface="Times New Roman" pitchFamily="18" charset="0"/>
                <a:cs typeface="Times New Roman" pitchFamily="18" charset="0"/>
                <a:hlinkClick r:id="rId3" tooltip="null"/>
              </a:rPr>
              <a:t>https://</a:t>
            </a:r>
            <a:r>
              <a:rPr lang="en-US" sz="1600" dirty="0" smtClean="0">
                <a:latin typeface="Times New Roman" pitchFamily="18" charset="0"/>
                <a:cs typeface="Times New Roman" pitchFamily="18" charset="0"/>
                <a:hlinkClick r:id="rId3" tooltip="null"/>
              </a:rPr>
              <a:t>dialnet.unirioja.es/servlet/articulo?codigo=9847160</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[6] </a:t>
            </a:r>
            <a:r>
              <a:rPr lang="en-US" sz="1600" b="1" dirty="0">
                <a:latin typeface="Times New Roman" pitchFamily="18" charset="0"/>
                <a:cs typeface="Times New Roman" pitchFamily="18" charset="0"/>
              </a:rPr>
              <a:t>J. Kim and J. Kim, "A Study on Dropout Prediction for University Students Using Machine Learning," </a:t>
            </a:r>
            <a:r>
              <a:rPr lang="en-US" sz="1600" b="1" i="1" dirty="0">
                <a:latin typeface="Times New Roman" pitchFamily="18" charset="0"/>
                <a:cs typeface="Times New Roman" pitchFamily="18" charset="0"/>
              </a:rPr>
              <a:t>Applied Sciences</a:t>
            </a:r>
            <a:r>
              <a:rPr lang="en-US" sz="1600" b="1" dirty="0">
                <a:latin typeface="Times New Roman" pitchFamily="18" charset="0"/>
                <a:cs typeface="Times New Roman" pitchFamily="18" charset="0"/>
              </a:rPr>
              <a:t>, 2023.</a:t>
            </a:r>
            <a:r>
              <a:rPr lang="en-US" sz="1600" dirty="0">
                <a:latin typeface="Times New Roman" pitchFamily="18" charset="0"/>
                <a:cs typeface="Times New Roman" pitchFamily="18" charset="0"/>
              </a:rPr>
              <a:t> This study presents a machine learning model to predict student dropout at </a:t>
            </a:r>
            <a:r>
              <a:rPr lang="en-US" sz="1600" dirty="0" err="1">
                <a:latin typeface="Times New Roman" pitchFamily="18" charset="0"/>
                <a:cs typeface="Times New Roman" pitchFamily="18" charset="0"/>
              </a:rPr>
              <a:t>Sahmyook</a:t>
            </a:r>
            <a:r>
              <a:rPr lang="en-US" sz="1600" dirty="0">
                <a:latin typeface="Times New Roman" pitchFamily="18" charset="0"/>
                <a:cs typeface="Times New Roman" pitchFamily="18" charset="0"/>
              </a:rPr>
              <a:t> University, comparing algorithms like Logistic Regression, Random Forest, and </a:t>
            </a:r>
            <a:r>
              <a:rPr lang="en-US" sz="1600" dirty="0" err="1">
                <a:latin typeface="Times New Roman" pitchFamily="18" charset="0"/>
                <a:cs typeface="Times New Roman" pitchFamily="18" charset="0"/>
              </a:rPr>
              <a:t>LightGBM</a:t>
            </a:r>
            <a:r>
              <a:rPr lang="en-US" sz="1600" dirty="0">
                <a:latin typeface="Times New Roman" pitchFamily="18" charset="0"/>
                <a:cs typeface="Times New Roman" pitchFamily="18" charset="0"/>
              </a:rPr>
              <a:t>. It also explores the impact of oversampling techniques to handle imbalanced data, finding that </a:t>
            </a:r>
            <a:r>
              <a:rPr lang="en-US" sz="1600" dirty="0" err="1">
                <a:latin typeface="Times New Roman" pitchFamily="18" charset="0"/>
                <a:cs typeface="Times New Roman" pitchFamily="18" charset="0"/>
              </a:rPr>
              <a:t>LightGBM</a:t>
            </a:r>
            <a:r>
              <a:rPr lang="en-US" sz="1600" dirty="0">
                <a:latin typeface="Times New Roman" pitchFamily="18" charset="0"/>
                <a:cs typeface="Times New Roman" pitchFamily="18" charset="0"/>
              </a:rPr>
              <a:t> provides the best performance. [Online]. Available: </a:t>
            </a:r>
            <a:r>
              <a:rPr lang="en-US" sz="1600" dirty="0">
                <a:latin typeface="Times New Roman" pitchFamily="18" charset="0"/>
                <a:cs typeface="Times New Roman" pitchFamily="18" charset="0"/>
                <a:hlinkClick r:id="rId4" tooltip="null"/>
              </a:rPr>
              <a:t>https://www.mdpi.com/2076-3417/13/21/12004</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6481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BDE9BF-6BA8-B502-14C7-7F5FBCDDE9B0}"/>
              </a:ext>
            </a:extLst>
          </p:cNvPr>
          <p:cNvSpPr>
            <a:spLocks noGrp="1"/>
          </p:cNvSpPr>
          <p:nvPr>
            <p:ph type="title"/>
          </p:nvPr>
        </p:nvSpPr>
        <p:spPr>
          <a:xfrm>
            <a:off x="812880" y="324321"/>
            <a:ext cx="10667520" cy="387798"/>
          </a:xfrm>
        </p:spPr>
        <p:txBody>
          <a:bodyPr/>
          <a:lstStyle/>
          <a:p>
            <a:r>
              <a:rPr lang="en-IN" sz="2800" b="1" dirty="0">
                <a:solidFill>
                  <a:srgbClr val="17365D"/>
                </a:solidFill>
              </a:rPr>
              <a:t>Literature Survey &amp; Review:</a:t>
            </a:r>
            <a:r>
              <a:rPr lang="en-US" sz="2800" b="1" spc="-1" dirty="0">
                <a:solidFill>
                  <a:srgbClr val="17365D"/>
                </a:solidFill>
                <a:latin typeface="Cambria"/>
                <a:ea typeface="Cambria"/>
              </a:rPr>
              <a:t> (continuation)..</a:t>
            </a:r>
            <a:endParaRPr lang="en-IN" sz="2800" dirty="0"/>
          </a:p>
        </p:txBody>
      </p:sp>
      <p:sp>
        <p:nvSpPr>
          <p:cNvPr id="3" name="Rectangle 2"/>
          <p:cNvSpPr/>
          <p:nvPr/>
        </p:nvSpPr>
        <p:spPr>
          <a:xfrm>
            <a:off x="1110951" y="1162733"/>
            <a:ext cx="10007125" cy="4801314"/>
          </a:xfrm>
          <a:prstGeom prst="rect">
            <a:avLst/>
          </a:prstGeom>
        </p:spPr>
        <p:txBody>
          <a:bodyPr wrap="square">
            <a:spAutoFit/>
          </a:bodyPr>
          <a:lstStyle/>
          <a:p>
            <a:pPr marL="342900" lvl="0" indent="-342900">
              <a:tabLst>
                <a:tab pos="457200" algn="l"/>
              </a:tabLst>
            </a:pPr>
            <a:r>
              <a:rPr lang="en-IN" b="1" dirty="0">
                <a:latin typeface="Times New Roman"/>
                <a:ea typeface="Times New Roman"/>
              </a:rPr>
              <a:t>Educational Data Mining in India</a:t>
            </a:r>
            <a:endParaRPr lang="en-IN" dirty="0">
              <a:latin typeface="Times New Roman"/>
              <a:ea typeface="Times New Roman"/>
            </a:endParaRPr>
          </a:p>
          <a:p>
            <a:pPr marL="742950" lvl="1" indent="-285750">
              <a:buSzPts val="1000"/>
              <a:buFont typeface="Courier New"/>
              <a:buChar char="o"/>
              <a:tabLst>
                <a:tab pos="914400" algn="l"/>
              </a:tabLst>
            </a:pPr>
            <a:r>
              <a:rPr lang="en-IN" dirty="0">
                <a:latin typeface="Times New Roman"/>
                <a:ea typeface="Times New Roman"/>
                <a:cs typeface="Times New Roman"/>
              </a:rPr>
              <a:t>Several studies use UDISE+ datasets to monitor </a:t>
            </a:r>
            <a:r>
              <a:rPr lang="en-IN" dirty="0" err="1">
                <a:latin typeface="Times New Roman"/>
                <a:ea typeface="Times New Roman"/>
                <a:cs typeface="Times New Roman"/>
              </a:rPr>
              <a:t>enrollment</a:t>
            </a:r>
            <a:r>
              <a:rPr lang="en-IN" dirty="0">
                <a:latin typeface="Times New Roman"/>
                <a:ea typeface="Times New Roman"/>
                <a:cs typeface="Times New Roman"/>
              </a:rPr>
              <a:t> and dropout.</a:t>
            </a:r>
          </a:p>
          <a:p>
            <a:pPr marL="742950" lvl="1" indent="-285750">
              <a:buSzPts val="1000"/>
              <a:buFont typeface="Courier New"/>
              <a:buChar char="o"/>
              <a:tabLst>
                <a:tab pos="914400" algn="l"/>
              </a:tabLst>
            </a:pPr>
            <a:r>
              <a:rPr lang="en-IN" dirty="0">
                <a:latin typeface="Times New Roman"/>
                <a:ea typeface="Times New Roman"/>
                <a:cs typeface="Times New Roman"/>
              </a:rPr>
              <a:t>Focus is largely descriptive, lacking predictive or actionable outcomes.</a:t>
            </a:r>
          </a:p>
          <a:p>
            <a:pPr marL="342900" lvl="0" indent="-342900">
              <a:tabLst>
                <a:tab pos="457200" algn="l"/>
              </a:tabLst>
            </a:pPr>
            <a:r>
              <a:rPr lang="en-IN" b="1" dirty="0">
                <a:latin typeface="Times New Roman"/>
                <a:ea typeface="Times New Roman"/>
              </a:rPr>
              <a:t>Socio-Economic Predictors of Dropout</a:t>
            </a:r>
            <a:endParaRPr lang="en-IN" dirty="0">
              <a:latin typeface="Times New Roman"/>
              <a:ea typeface="Times New Roman"/>
            </a:endParaRPr>
          </a:p>
          <a:p>
            <a:pPr marL="742950" lvl="1" indent="-285750">
              <a:buSzPts val="1000"/>
              <a:buFont typeface="Courier New"/>
              <a:buChar char="o"/>
              <a:tabLst>
                <a:tab pos="914400" algn="l"/>
              </a:tabLst>
            </a:pPr>
            <a:r>
              <a:rPr lang="en-IN" dirty="0">
                <a:latin typeface="Times New Roman"/>
                <a:ea typeface="Times New Roman"/>
                <a:cs typeface="Times New Roman"/>
              </a:rPr>
              <a:t>Research highlights poverty, caste, gender discrimination, and child </a:t>
            </a:r>
            <a:r>
              <a:rPr lang="en-IN" dirty="0" err="1">
                <a:latin typeface="Times New Roman"/>
                <a:ea typeface="Times New Roman"/>
                <a:cs typeface="Times New Roman"/>
              </a:rPr>
              <a:t>labor</a:t>
            </a:r>
            <a:r>
              <a:rPr lang="en-IN" dirty="0">
                <a:latin typeface="Times New Roman"/>
                <a:ea typeface="Times New Roman"/>
                <a:cs typeface="Times New Roman"/>
              </a:rPr>
              <a:t> as significant factors.</a:t>
            </a:r>
          </a:p>
          <a:p>
            <a:pPr marL="742950" lvl="1" indent="-285750">
              <a:buSzPts val="1000"/>
              <a:buFont typeface="Courier New"/>
              <a:buChar char="o"/>
              <a:tabLst>
                <a:tab pos="914400" algn="l"/>
              </a:tabLst>
            </a:pPr>
            <a:r>
              <a:rPr lang="en-IN" dirty="0">
                <a:latin typeface="Times New Roman"/>
                <a:ea typeface="Times New Roman"/>
                <a:cs typeface="Times New Roman"/>
              </a:rPr>
              <a:t>Rural students, especially SC/ST and girls, face higher dropout risks.</a:t>
            </a:r>
          </a:p>
          <a:p>
            <a:pPr marL="342900" lvl="0" indent="-342900">
              <a:tabLst>
                <a:tab pos="457200" algn="l"/>
              </a:tabLst>
            </a:pPr>
            <a:r>
              <a:rPr lang="en-IN" b="1" dirty="0">
                <a:latin typeface="Times New Roman"/>
                <a:ea typeface="Times New Roman"/>
              </a:rPr>
              <a:t>Business Intelligence in Governance</a:t>
            </a:r>
            <a:endParaRPr lang="en-IN" dirty="0">
              <a:latin typeface="Times New Roman"/>
              <a:ea typeface="Times New Roman"/>
            </a:endParaRPr>
          </a:p>
          <a:p>
            <a:pPr marL="742950" lvl="1" indent="-285750">
              <a:buSzPts val="1000"/>
              <a:buFont typeface="Courier New"/>
              <a:buChar char="o"/>
              <a:tabLst>
                <a:tab pos="914400" algn="l"/>
              </a:tabLst>
            </a:pPr>
            <a:r>
              <a:rPr lang="en-IN" dirty="0">
                <a:latin typeface="Times New Roman"/>
                <a:ea typeface="Times New Roman"/>
                <a:cs typeface="Times New Roman"/>
              </a:rPr>
              <a:t>Papers describe BI dashboards for policy monitoring in health and agriculture.</a:t>
            </a:r>
          </a:p>
          <a:p>
            <a:pPr marL="742950" lvl="1" indent="-285750">
              <a:buSzPts val="1000"/>
              <a:buFont typeface="Courier New"/>
              <a:buChar char="o"/>
              <a:tabLst>
                <a:tab pos="914400" algn="l"/>
              </a:tabLst>
            </a:pPr>
            <a:r>
              <a:rPr lang="en-IN" dirty="0">
                <a:latin typeface="Times New Roman"/>
                <a:ea typeface="Times New Roman"/>
                <a:cs typeface="Times New Roman"/>
              </a:rPr>
              <a:t>Very few applications exist in the education sector in India.</a:t>
            </a:r>
          </a:p>
          <a:p>
            <a:pPr marL="342900" lvl="0" indent="-342900">
              <a:tabLst>
                <a:tab pos="457200" algn="l"/>
              </a:tabLst>
            </a:pPr>
            <a:r>
              <a:rPr lang="en-IN" b="1" dirty="0">
                <a:latin typeface="Times New Roman"/>
                <a:ea typeface="Times New Roman"/>
              </a:rPr>
              <a:t>Machine Learning in Education Analytics</a:t>
            </a:r>
            <a:endParaRPr lang="en-IN" dirty="0">
              <a:latin typeface="Times New Roman"/>
              <a:ea typeface="Times New Roman"/>
            </a:endParaRPr>
          </a:p>
          <a:p>
            <a:pPr marL="742950" lvl="1" indent="-285750">
              <a:buSzPts val="1000"/>
              <a:buFont typeface="Courier New"/>
              <a:buChar char="o"/>
              <a:tabLst>
                <a:tab pos="914400" algn="l"/>
              </a:tabLst>
            </a:pPr>
            <a:r>
              <a:rPr lang="en-IN" dirty="0">
                <a:latin typeface="Times New Roman"/>
                <a:ea typeface="Times New Roman"/>
                <a:cs typeface="Times New Roman"/>
              </a:rPr>
              <a:t>ML algorithms like Logistic Regression, Decision Trees, and </a:t>
            </a:r>
            <a:r>
              <a:rPr lang="en-IN" dirty="0" err="1">
                <a:latin typeface="Times New Roman"/>
                <a:ea typeface="Times New Roman"/>
                <a:cs typeface="Times New Roman"/>
              </a:rPr>
              <a:t>XGBoost</a:t>
            </a:r>
            <a:r>
              <a:rPr lang="en-IN" dirty="0">
                <a:latin typeface="Times New Roman"/>
                <a:ea typeface="Times New Roman"/>
                <a:cs typeface="Times New Roman"/>
              </a:rPr>
              <a:t> have been tested for predicting student retention.</a:t>
            </a:r>
          </a:p>
          <a:p>
            <a:pPr marL="742950" lvl="1" indent="-285750">
              <a:buSzPts val="1000"/>
              <a:buFont typeface="Courier New"/>
              <a:buChar char="o"/>
              <a:tabLst>
                <a:tab pos="914400" algn="l"/>
              </a:tabLst>
            </a:pPr>
            <a:r>
              <a:rPr lang="en-IN" dirty="0">
                <a:latin typeface="Times New Roman"/>
                <a:ea typeface="Times New Roman"/>
                <a:cs typeface="Times New Roman"/>
              </a:rPr>
              <a:t>Most focus on higher education datasets (college/university level), not school-level dropout.</a:t>
            </a:r>
          </a:p>
          <a:p>
            <a:r>
              <a:rPr lang="en-IN" b="1" dirty="0">
                <a:latin typeface="Times New Roman"/>
                <a:ea typeface="Times New Roman"/>
              </a:rPr>
              <a:t>Critical Gap Identified:</a:t>
            </a:r>
            <a:endParaRPr lang="en-IN" dirty="0">
              <a:latin typeface="Times New Roman"/>
              <a:ea typeface="Times New Roman"/>
            </a:endParaRPr>
          </a:p>
          <a:p>
            <a:pPr marL="342900" lvl="0" indent="-342900">
              <a:buSzPts val="1000"/>
              <a:buFont typeface="Symbol"/>
              <a:buChar char=""/>
              <a:tabLst>
                <a:tab pos="457200" algn="l"/>
              </a:tabLst>
            </a:pPr>
            <a:r>
              <a:rPr lang="en-IN" dirty="0">
                <a:latin typeface="Times New Roman"/>
                <a:ea typeface="Times New Roman"/>
              </a:rPr>
              <a:t>Existing systems are either </a:t>
            </a:r>
            <a:r>
              <a:rPr lang="en-IN" b="1" dirty="0">
                <a:latin typeface="Times New Roman"/>
                <a:ea typeface="Times New Roman"/>
              </a:rPr>
              <a:t>descriptive (dashboards)</a:t>
            </a:r>
            <a:r>
              <a:rPr lang="en-IN" dirty="0">
                <a:latin typeface="Times New Roman"/>
                <a:ea typeface="Times New Roman"/>
              </a:rPr>
              <a:t> or </a:t>
            </a:r>
            <a:r>
              <a:rPr lang="en-IN" b="1" dirty="0">
                <a:latin typeface="Times New Roman"/>
                <a:ea typeface="Times New Roman"/>
              </a:rPr>
              <a:t>predictive (ML)</a:t>
            </a:r>
            <a:r>
              <a:rPr lang="en-IN" dirty="0">
                <a:latin typeface="Times New Roman"/>
                <a:ea typeface="Times New Roman"/>
              </a:rPr>
              <a:t>, but rarely integrated.</a:t>
            </a:r>
          </a:p>
          <a:p>
            <a:pPr marL="342900" lvl="0" indent="-342900">
              <a:buSzPts val="1000"/>
              <a:buFont typeface="Symbol"/>
              <a:buChar char=""/>
              <a:tabLst>
                <a:tab pos="457200" algn="l"/>
              </a:tabLst>
            </a:pPr>
            <a:r>
              <a:rPr lang="en-IN" dirty="0">
                <a:latin typeface="Times New Roman"/>
                <a:ea typeface="Times New Roman"/>
              </a:rPr>
              <a:t>Few systems provide </a:t>
            </a:r>
            <a:r>
              <a:rPr lang="en-IN" b="1" dirty="0">
                <a:latin typeface="Times New Roman"/>
                <a:ea typeface="Times New Roman"/>
              </a:rPr>
              <a:t>district-level drilldowns</a:t>
            </a:r>
            <a:r>
              <a:rPr lang="en-IN" dirty="0">
                <a:latin typeface="Times New Roman"/>
                <a:ea typeface="Times New Roman"/>
              </a:rPr>
              <a:t> or </a:t>
            </a:r>
            <a:r>
              <a:rPr lang="en-IN" b="1" dirty="0">
                <a:latin typeface="Times New Roman"/>
                <a:ea typeface="Times New Roman"/>
              </a:rPr>
              <a:t>real-time dashboards</a:t>
            </a:r>
            <a:r>
              <a:rPr lang="en-IN" dirty="0">
                <a:latin typeface="Times New Roman"/>
                <a:ea typeface="Times New Roman"/>
              </a:rPr>
              <a:t> for school education.</a:t>
            </a:r>
          </a:p>
          <a:p>
            <a:pPr marL="342900" lvl="0" indent="-342900">
              <a:buSzPts val="1000"/>
              <a:buFont typeface="Symbol"/>
              <a:buChar char=""/>
              <a:tabLst>
                <a:tab pos="457200" algn="l"/>
              </a:tabLst>
            </a:pPr>
            <a:r>
              <a:rPr lang="en-IN" dirty="0">
                <a:latin typeface="Times New Roman"/>
                <a:ea typeface="Times New Roman"/>
              </a:rPr>
              <a:t>Policymakers lack </a:t>
            </a:r>
            <a:r>
              <a:rPr lang="en-IN" b="1" dirty="0">
                <a:latin typeface="Times New Roman"/>
                <a:ea typeface="Times New Roman"/>
              </a:rPr>
              <a:t>explainable models</a:t>
            </a:r>
            <a:r>
              <a:rPr lang="en-IN" dirty="0">
                <a:latin typeface="Times New Roman"/>
                <a:ea typeface="Times New Roman"/>
              </a:rPr>
              <a:t> to justify interventions.</a:t>
            </a:r>
            <a:endParaRPr lang="en-IN" dirty="0">
              <a:effectLst/>
              <a:latin typeface="Times New Roman"/>
              <a:ea typeface="Times New Roman"/>
            </a:endParaRPr>
          </a:p>
        </p:txBody>
      </p:sp>
    </p:spTree>
    <p:extLst>
      <p:ext uri="{BB962C8B-B14F-4D97-AF65-F5344CB8AC3E}">
        <p14:creationId xmlns:p14="http://schemas.microsoft.com/office/powerpoint/2010/main" val="43693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53760" y="255600"/>
            <a:ext cx="10667520" cy="388080"/>
          </a:xfrm>
          <a:prstGeom prst="rect">
            <a:avLst/>
          </a:prstGeom>
          <a:noFill/>
          <a:ln>
            <a:noFill/>
          </a:ln>
        </p:spPr>
        <p:txBody>
          <a:bodyPr anchor="ctr">
            <a:noAutofit/>
          </a:bodyPr>
          <a:lstStyle/>
          <a:p>
            <a:pPr>
              <a:lnSpc>
                <a:spcPct val="100000"/>
              </a:lnSpc>
            </a:pPr>
            <a:r>
              <a:rPr dirty="0">
                <a:solidFill>
                  <a:srgbClr val="17365D"/>
                </a:solidFill>
              </a:rPr>
              <a:t/>
            </a:r>
            <a:br>
              <a:rPr dirty="0">
                <a:solidFill>
                  <a:srgbClr val="17365D"/>
                </a:solidFill>
              </a:rPr>
            </a:br>
            <a:r>
              <a:rPr lang="en-US" sz="2800" b="1" strike="noStrike" spc="-1" dirty="0">
                <a:solidFill>
                  <a:srgbClr val="17365D"/>
                </a:solidFill>
                <a:latin typeface="Cambria"/>
                <a:ea typeface="Cambria"/>
              </a:rPr>
              <a:t>Objectives</a:t>
            </a:r>
            <a:endParaRPr lang="en-US" sz="2800" b="0" strike="noStrike" spc="-1" dirty="0">
              <a:solidFill>
                <a:srgbClr val="17365D"/>
              </a:solidFill>
              <a:latin typeface="Arial"/>
            </a:endParaRPr>
          </a:p>
        </p:txBody>
      </p:sp>
      <p:sp>
        <p:nvSpPr>
          <p:cNvPr id="7" name="Rectangle 6">
            <a:extLst>
              <a:ext uri="{FF2B5EF4-FFF2-40B4-BE49-F238E27FC236}">
                <a16:creationId xmlns="" xmlns:a16="http://schemas.microsoft.com/office/drawing/2014/main" id="{8E9CD104-124E-DBF5-2AA1-104685570476}"/>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974221" y="1419970"/>
            <a:ext cx="8691072" cy="3170099"/>
          </a:xfrm>
          <a:prstGeom prst="rect">
            <a:avLst/>
          </a:prstGeom>
        </p:spPr>
        <p:txBody>
          <a:bodyPr wrap="square">
            <a:spAutoFit/>
          </a:bodyPr>
          <a:lstStyle/>
          <a:p>
            <a:r>
              <a:rPr lang="en-IN" sz="2000" dirty="0">
                <a:latin typeface="Times New Roman"/>
                <a:ea typeface="Times New Roman"/>
              </a:rPr>
              <a:t>The project aims to achieve the following objectives:</a:t>
            </a:r>
          </a:p>
          <a:p>
            <a:pPr marL="342900" lvl="0" indent="-342900">
              <a:buFont typeface="Arial" pitchFamily="34" charset="0"/>
              <a:buChar char="•"/>
              <a:tabLst>
                <a:tab pos="457200" algn="l"/>
              </a:tabLst>
            </a:pPr>
            <a:r>
              <a:rPr lang="en-IN" sz="2000" b="1" dirty="0" err="1">
                <a:latin typeface="Times New Roman"/>
                <a:ea typeface="Times New Roman"/>
              </a:rPr>
              <a:t>Analyze</a:t>
            </a:r>
            <a:r>
              <a:rPr lang="en-IN" sz="2000" b="1" dirty="0">
                <a:latin typeface="Times New Roman"/>
                <a:ea typeface="Times New Roman"/>
              </a:rPr>
              <a:t> dropout patterns</a:t>
            </a:r>
            <a:r>
              <a:rPr lang="en-IN" sz="2000" dirty="0">
                <a:latin typeface="Times New Roman"/>
                <a:ea typeface="Times New Roman"/>
              </a:rPr>
              <a:t> across school, area, gender, caste, and age/standard.</a:t>
            </a:r>
          </a:p>
          <a:p>
            <a:pPr marL="342900" lvl="0" indent="-342900">
              <a:buFont typeface="Arial" pitchFamily="34" charset="0"/>
              <a:buChar char="•"/>
              <a:tabLst>
                <a:tab pos="457200" algn="l"/>
              </a:tabLst>
            </a:pPr>
            <a:r>
              <a:rPr lang="en-IN" sz="2000" b="1" dirty="0">
                <a:latin typeface="Times New Roman"/>
                <a:ea typeface="Times New Roman"/>
              </a:rPr>
              <a:t>Develop a relational database schema</a:t>
            </a:r>
            <a:r>
              <a:rPr lang="en-IN" sz="2000" dirty="0">
                <a:latin typeface="Times New Roman"/>
                <a:ea typeface="Times New Roman"/>
              </a:rPr>
              <a:t> and ETL pipelines for educational datasets.</a:t>
            </a:r>
          </a:p>
          <a:p>
            <a:pPr marL="342900" lvl="0" indent="-342900">
              <a:buFont typeface="Arial" pitchFamily="34" charset="0"/>
              <a:buChar char="•"/>
              <a:tabLst>
                <a:tab pos="457200" algn="l"/>
              </a:tabLst>
            </a:pPr>
            <a:r>
              <a:rPr lang="en-IN" sz="2000" b="1" dirty="0">
                <a:latin typeface="Times New Roman"/>
                <a:ea typeface="Times New Roman"/>
              </a:rPr>
              <a:t>Design interactive Power BI dashboards</a:t>
            </a:r>
            <a:r>
              <a:rPr lang="en-IN" sz="2000" dirty="0">
                <a:latin typeface="Times New Roman"/>
                <a:ea typeface="Times New Roman"/>
              </a:rPr>
              <a:t> with KPIs and drill-through capabilities.</a:t>
            </a:r>
          </a:p>
          <a:p>
            <a:pPr marL="342900" lvl="0" indent="-342900">
              <a:buFont typeface="Arial" pitchFamily="34" charset="0"/>
              <a:buChar char="•"/>
              <a:tabLst>
                <a:tab pos="457200" algn="l"/>
              </a:tabLst>
            </a:pPr>
            <a:r>
              <a:rPr lang="en-IN" sz="2000" b="1" dirty="0">
                <a:latin typeface="Times New Roman"/>
                <a:ea typeface="Times New Roman"/>
              </a:rPr>
              <a:t>Implement ML models</a:t>
            </a:r>
            <a:r>
              <a:rPr lang="en-IN" sz="2000" dirty="0">
                <a:latin typeface="Times New Roman"/>
                <a:ea typeface="Times New Roman"/>
              </a:rPr>
              <a:t> for dropout prediction with SHAP </a:t>
            </a:r>
            <a:r>
              <a:rPr lang="en-IN" sz="2000" dirty="0" err="1">
                <a:latin typeface="Times New Roman"/>
                <a:ea typeface="Times New Roman"/>
              </a:rPr>
              <a:t>explainability</a:t>
            </a:r>
            <a:r>
              <a:rPr lang="en-IN" sz="2000" dirty="0">
                <a:latin typeface="Times New Roman"/>
                <a:ea typeface="Times New Roman"/>
              </a:rPr>
              <a:t>.</a:t>
            </a:r>
          </a:p>
          <a:p>
            <a:pPr marL="342900" lvl="0" indent="-342900">
              <a:buFont typeface="Arial" pitchFamily="34" charset="0"/>
              <a:buChar char="•"/>
              <a:tabLst>
                <a:tab pos="457200" algn="l"/>
              </a:tabLst>
            </a:pPr>
            <a:r>
              <a:rPr lang="en-IN" sz="2000" b="1" dirty="0">
                <a:latin typeface="Times New Roman"/>
                <a:ea typeface="Times New Roman"/>
              </a:rPr>
              <a:t>Automate monthly reporting</a:t>
            </a:r>
            <a:r>
              <a:rPr lang="en-IN" sz="2000" dirty="0">
                <a:latin typeface="Times New Roman"/>
                <a:ea typeface="Times New Roman"/>
              </a:rPr>
              <a:t> for policymakers and education officers.</a:t>
            </a:r>
          </a:p>
          <a:p>
            <a:r>
              <a:rPr lang="en-IN" sz="2000" dirty="0">
                <a:latin typeface="Times New Roman"/>
                <a:ea typeface="Times New Roman"/>
              </a:rPr>
              <a:t>Each objective is </a:t>
            </a:r>
            <a:r>
              <a:rPr lang="en-IN" sz="2000" b="1" dirty="0">
                <a:latin typeface="Times New Roman"/>
                <a:ea typeface="Times New Roman"/>
              </a:rPr>
              <a:t>specific, measurable, and outcome-focused</a:t>
            </a:r>
            <a:r>
              <a:rPr lang="en-IN" sz="2000" dirty="0">
                <a:latin typeface="Times New Roman"/>
                <a:ea typeface="Times New Roman"/>
              </a:rPr>
              <a:t>, ensuring both analytical depth and real-world usability.</a:t>
            </a:r>
            <a:endParaRPr lang="en-IN" sz="2000" dirty="0">
              <a:effectLst/>
              <a:latin typeface="Times New Roman"/>
              <a:ea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12880" y="716400"/>
            <a:ext cx="10667520" cy="45360"/>
          </a:xfrm>
          <a:prstGeom prst="rect">
            <a:avLst/>
          </a:prstGeom>
          <a:noFill/>
          <a:ln>
            <a:noFill/>
          </a:ln>
        </p:spPr>
        <p:txBody>
          <a:bodyPr anchor="ctr">
            <a:noAutofit/>
          </a:bodyPr>
          <a:lstStyle/>
          <a:p>
            <a:pPr>
              <a:lnSpc>
                <a:spcPct val="100000"/>
              </a:lnSpc>
            </a:pPr>
            <a:r>
              <a:rPr lang="en-IN" sz="2800" b="1" strike="noStrike" spc="-1" dirty="0">
                <a:solidFill>
                  <a:srgbClr val="17365D"/>
                </a:solidFill>
                <a:latin typeface="Cambria"/>
                <a:ea typeface="Cambria"/>
              </a:rPr>
              <a:t>Existing Methods &amp; Drawbacks</a:t>
            </a:r>
            <a:r>
              <a:rPr lang="en-US" sz="2800" b="1" strike="noStrike" spc="-1" dirty="0">
                <a:solidFill>
                  <a:srgbClr val="17365D"/>
                </a:solidFill>
                <a:latin typeface="Cambria"/>
                <a:ea typeface="Cambria"/>
              </a:rPr>
              <a:t> </a:t>
            </a:r>
            <a:r>
              <a:rPr lang="en-US" dirty="0"/>
              <a:t/>
            </a:r>
            <a:br>
              <a:rPr lang="en-US" dirty="0"/>
            </a:br>
            <a:endParaRPr lang="en-US" sz="2800" b="0" strike="noStrike" spc="-1" dirty="0">
              <a:solidFill>
                <a:srgbClr val="000000"/>
              </a:solidFill>
              <a:latin typeface="Arial"/>
            </a:endParaRPr>
          </a:p>
        </p:txBody>
      </p:sp>
      <p:sp>
        <p:nvSpPr>
          <p:cNvPr id="3" name="Rectangle 2">
            <a:extLst>
              <a:ext uri="{FF2B5EF4-FFF2-40B4-BE49-F238E27FC236}">
                <a16:creationId xmlns="" xmlns:a16="http://schemas.microsoft.com/office/drawing/2014/main" id="{B686550B-B965-589B-44C5-3A8EC033CD9C}"/>
              </a:ext>
            </a:extLst>
          </p:cNvPr>
          <p:cNvSpPr>
            <a:spLocks noChangeArrowheads="1"/>
          </p:cNvSpPr>
          <p:nvPr/>
        </p:nvSpPr>
        <p:spPr bwMode="auto">
          <a:xfrm>
            <a:off x="779352" y="1030908"/>
            <a:ext cx="9039766" cy="4796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15000"/>
              </a:lnSpc>
              <a:spcBef>
                <a:spcPts val="1000"/>
              </a:spcBef>
              <a:spcAft>
                <a:spcPts val="0"/>
              </a:spcAft>
            </a:pPr>
            <a:r>
              <a:rPr lang="en-US" sz="2000" b="1" dirty="0">
                <a:latin typeface="Times New Roman"/>
                <a:ea typeface="MS Gothic"/>
                <a:cs typeface="Times New Roman"/>
              </a:rPr>
              <a:t>1. Government Dashboards (e.g., UDISE+)</a:t>
            </a:r>
            <a:endParaRPr lang="en-IN" sz="2000" b="1" dirty="0">
              <a:latin typeface="Calibri"/>
              <a:ea typeface="MS Gothic"/>
              <a:cs typeface="Times New Roman"/>
            </a:endParaRPr>
          </a:p>
          <a:p>
            <a:pPr marL="342900" lvl="0" indent="-342900">
              <a:buSzPts val="1000"/>
              <a:buFont typeface="Symbol"/>
              <a:buChar char=""/>
              <a:tabLst>
                <a:tab pos="457200" algn="l"/>
              </a:tabLst>
            </a:pPr>
            <a:r>
              <a:rPr lang="en-IN" sz="2000" dirty="0">
                <a:latin typeface="Times New Roman"/>
                <a:ea typeface="Times New Roman"/>
              </a:rPr>
              <a:t>Provide aggregated reports on </a:t>
            </a:r>
            <a:r>
              <a:rPr lang="en-IN" sz="2000" dirty="0" err="1">
                <a:latin typeface="Times New Roman"/>
                <a:ea typeface="Times New Roman"/>
              </a:rPr>
              <a:t>enrollment</a:t>
            </a:r>
            <a:r>
              <a:rPr lang="en-IN" sz="2000" dirty="0">
                <a:latin typeface="Times New Roman"/>
                <a:ea typeface="Times New Roman"/>
              </a:rPr>
              <a:t> and dropout.</a:t>
            </a:r>
          </a:p>
          <a:p>
            <a:pPr marL="342900" lvl="0" indent="-342900">
              <a:buSzPts val="1000"/>
              <a:buFont typeface="Symbol"/>
              <a:buChar char=""/>
              <a:tabLst>
                <a:tab pos="457200" algn="l"/>
              </a:tabLst>
            </a:pPr>
            <a:r>
              <a:rPr lang="en-IN" sz="2000" dirty="0">
                <a:latin typeface="Times New Roman"/>
                <a:ea typeface="Times New Roman"/>
              </a:rPr>
              <a:t>Lack </a:t>
            </a:r>
            <a:r>
              <a:rPr lang="en-IN" sz="2000" b="1" dirty="0">
                <a:latin typeface="Times New Roman"/>
                <a:ea typeface="Times New Roman"/>
              </a:rPr>
              <a:t>real-time monitoring</a:t>
            </a:r>
            <a:r>
              <a:rPr lang="en-IN" sz="2000" dirty="0">
                <a:latin typeface="Times New Roman"/>
                <a:ea typeface="Times New Roman"/>
              </a:rPr>
              <a:t> and </a:t>
            </a:r>
            <a:r>
              <a:rPr lang="en-IN" sz="2000" b="1" dirty="0">
                <a:latin typeface="Times New Roman"/>
                <a:ea typeface="Times New Roman"/>
              </a:rPr>
              <a:t>predictive risk scoring</a:t>
            </a:r>
            <a:r>
              <a:rPr lang="en-IN" sz="2000" dirty="0">
                <a:latin typeface="Times New Roman"/>
                <a:ea typeface="Times New Roman"/>
              </a:rPr>
              <a:t>.</a:t>
            </a:r>
          </a:p>
          <a:p>
            <a:pPr>
              <a:lnSpc>
                <a:spcPct val="115000"/>
              </a:lnSpc>
              <a:spcBef>
                <a:spcPts val="1000"/>
              </a:spcBef>
              <a:spcAft>
                <a:spcPts val="0"/>
              </a:spcAft>
            </a:pPr>
            <a:r>
              <a:rPr lang="en-US" sz="2000" b="1" dirty="0">
                <a:latin typeface="Times New Roman"/>
                <a:ea typeface="MS Gothic"/>
                <a:cs typeface="Times New Roman"/>
              </a:rPr>
              <a:t>2. Research Studies</a:t>
            </a:r>
            <a:endParaRPr lang="en-IN" sz="2000" b="1" dirty="0">
              <a:latin typeface="Calibri"/>
              <a:ea typeface="MS Gothic"/>
              <a:cs typeface="Times New Roman"/>
            </a:endParaRPr>
          </a:p>
          <a:p>
            <a:pPr marL="342900" lvl="0" indent="-342900">
              <a:buSzPts val="1000"/>
              <a:buFont typeface="Symbol"/>
              <a:buChar char=""/>
              <a:tabLst>
                <a:tab pos="457200" algn="l"/>
              </a:tabLst>
            </a:pPr>
            <a:r>
              <a:rPr lang="en-IN" sz="2000" dirty="0">
                <a:latin typeface="Times New Roman"/>
                <a:ea typeface="Times New Roman"/>
              </a:rPr>
              <a:t>Offer socio-economic insights into dropout.</a:t>
            </a:r>
          </a:p>
          <a:p>
            <a:pPr marL="342900" lvl="0" indent="-342900">
              <a:buSzPts val="1000"/>
              <a:buFont typeface="Symbol"/>
              <a:buChar char=""/>
              <a:tabLst>
                <a:tab pos="457200" algn="l"/>
              </a:tabLst>
            </a:pPr>
            <a:r>
              <a:rPr lang="en-IN" sz="2000" dirty="0">
                <a:latin typeface="Times New Roman"/>
                <a:ea typeface="Times New Roman"/>
              </a:rPr>
              <a:t>Mostly </a:t>
            </a:r>
            <a:r>
              <a:rPr lang="en-IN" sz="2000" b="1" dirty="0">
                <a:latin typeface="Times New Roman"/>
                <a:ea typeface="Times New Roman"/>
              </a:rPr>
              <a:t>statistical and descriptive</a:t>
            </a:r>
            <a:r>
              <a:rPr lang="en-IN" sz="2000" dirty="0">
                <a:latin typeface="Times New Roman"/>
                <a:ea typeface="Times New Roman"/>
              </a:rPr>
              <a:t>, with limited interactivity.</a:t>
            </a:r>
          </a:p>
          <a:p>
            <a:pPr>
              <a:lnSpc>
                <a:spcPct val="115000"/>
              </a:lnSpc>
              <a:spcBef>
                <a:spcPts val="1000"/>
              </a:spcBef>
              <a:spcAft>
                <a:spcPts val="0"/>
              </a:spcAft>
            </a:pPr>
            <a:r>
              <a:rPr lang="en-US" sz="2000" b="1" dirty="0">
                <a:latin typeface="Times New Roman"/>
                <a:ea typeface="MS Gothic"/>
                <a:cs typeface="Times New Roman"/>
              </a:rPr>
              <a:t>3. ML-Based Systems in Literature</a:t>
            </a:r>
            <a:endParaRPr lang="en-IN" sz="2000" b="1" dirty="0">
              <a:latin typeface="Calibri"/>
              <a:ea typeface="MS Gothic"/>
              <a:cs typeface="Times New Roman"/>
            </a:endParaRPr>
          </a:p>
          <a:p>
            <a:pPr marL="342900" lvl="0" indent="-342900">
              <a:buSzPts val="1000"/>
              <a:buFont typeface="Symbol"/>
              <a:buChar char=""/>
              <a:tabLst>
                <a:tab pos="457200" algn="l"/>
              </a:tabLst>
            </a:pPr>
            <a:r>
              <a:rPr lang="en-IN" sz="2000" dirty="0">
                <a:latin typeface="Times New Roman"/>
                <a:ea typeface="Times New Roman"/>
              </a:rPr>
              <a:t>Predict dropout but focus on </a:t>
            </a:r>
            <a:r>
              <a:rPr lang="en-IN" sz="2000" b="1" dirty="0">
                <a:latin typeface="Times New Roman"/>
                <a:ea typeface="Times New Roman"/>
              </a:rPr>
              <a:t>higher education datasets</a:t>
            </a:r>
            <a:r>
              <a:rPr lang="en-IN" sz="2000" dirty="0">
                <a:latin typeface="Times New Roman"/>
                <a:ea typeface="Times New Roman"/>
              </a:rPr>
              <a:t>.</a:t>
            </a:r>
          </a:p>
          <a:p>
            <a:pPr marL="342900" lvl="0" indent="-342900">
              <a:buSzPts val="1000"/>
              <a:buFont typeface="Symbol"/>
              <a:buChar char=""/>
              <a:tabLst>
                <a:tab pos="457200" algn="l"/>
              </a:tabLst>
            </a:pPr>
            <a:r>
              <a:rPr lang="en-IN" sz="2000" dirty="0">
                <a:latin typeface="Times New Roman"/>
                <a:ea typeface="Times New Roman"/>
              </a:rPr>
              <a:t>Often </a:t>
            </a:r>
            <a:r>
              <a:rPr lang="en-IN" sz="2000" b="1" dirty="0">
                <a:latin typeface="Times New Roman"/>
                <a:ea typeface="Times New Roman"/>
              </a:rPr>
              <a:t>black-box models</a:t>
            </a:r>
            <a:r>
              <a:rPr lang="en-IN" sz="2000" dirty="0">
                <a:latin typeface="Times New Roman"/>
                <a:ea typeface="Times New Roman"/>
              </a:rPr>
              <a:t> with no </a:t>
            </a:r>
            <a:r>
              <a:rPr lang="en-IN" sz="2000" dirty="0" err="1">
                <a:latin typeface="Times New Roman"/>
                <a:ea typeface="Times New Roman"/>
              </a:rPr>
              <a:t>explainability</a:t>
            </a:r>
            <a:r>
              <a:rPr lang="en-IN" sz="2000" dirty="0" smtClean="0">
                <a:latin typeface="Times New Roman"/>
                <a:ea typeface="Times New Roman"/>
              </a:rPr>
              <a:t>.</a:t>
            </a:r>
          </a:p>
          <a:p>
            <a:pPr marL="342900" lvl="0" indent="-342900">
              <a:buSzPts val="1000"/>
              <a:buFont typeface="Symbol"/>
              <a:buChar char=""/>
              <a:tabLst>
                <a:tab pos="457200" algn="l"/>
              </a:tabLst>
            </a:pPr>
            <a:endParaRPr lang="en-IN" sz="2000" dirty="0">
              <a:latin typeface="Times New Roman"/>
              <a:ea typeface="Times New Roman"/>
            </a:endParaRPr>
          </a:p>
          <a:p>
            <a:r>
              <a:rPr lang="en-IN" sz="2000" b="1" dirty="0">
                <a:latin typeface="Times New Roman"/>
                <a:ea typeface="Times New Roman"/>
              </a:rPr>
              <a:t>Drawbacks:</a:t>
            </a:r>
            <a:endParaRPr lang="en-IN" sz="2000" dirty="0">
              <a:latin typeface="Times New Roman"/>
              <a:ea typeface="Times New Roman"/>
            </a:endParaRPr>
          </a:p>
          <a:p>
            <a:pPr marL="342900" lvl="0" indent="-342900">
              <a:buSzPts val="1000"/>
              <a:buFont typeface="Symbol"/>
              <a:buChar char=""/>
              <a:tabLst>
                <a:tab pos="457200" algn="l"/>
              </a:tabLst>
            </a:pPr>
            <a:r>
              <a:rPr lang="en-IN" sz="2000" dirty="0">
                <a:latin typeface="Times New Roman"/>
                <a:ea typeface="Times New Roman"/>
              </a:rPr>
              <a:t>No integration of </a:t>
            </a:r>
            <a:r>
              <a:rPr lang="en-IN" sz="2000" b="1" dirty="0">
                <a:latin typeface="Times New Roman"/>
                <a:ea typeface="Times New Roman"/>
              </a:rPr>
              <a:t>dashboards + predictive analytics</a:t>
            </a:r>
            <a:r>
              <a:rPr lang="en-IN" sz="2000" dirty="0">
                <a:latin typeface="Times New Roman"/>
                <a:ea typeface="Times New Roman"/>
              </a:rPr>
              <a:t>.</a:t>
            </a:r>
          </a:p>
          <a:p>
            <a:pPr marL="342900" lvl="0" indent="-342900">
              <a:buSzPts val="1000"/>
              <a:buFont typeface="Symbol"/>
              <a:buChar char=""/>
              <a:tabLst>
                <a:tab pos="457200" algn="l"/>
              </a:tabLst>
            </a:pPr>
            <a:r>
              <a:rPr lang="en-IN" sz="2000" dirty="0">
                <a:latin typeface="Times New Roman"/>
                <a:ea typeface="Times New Roman"/>
              </a:rPr>
              <a:t>Lack of </a:t>
            </a:r>
            <a:r>
              <a:rPr lang="en-IN" sz="2000" b="1" dirty="0">
                <a:latin typeface="Times New Roman"/>
                <a:ea typeface="Times New Roman"/>
              </a:rPr>
              <a:t>school-level drilldowns</a:t>
            </a:r>
            <a:r>
              <a:rPr lang="en-IN" sz="2000" dirty="0">
                <a:latin typeface="Times New Roman"/>
                <a:ea typeface="Times New Roman"/>
              </a:rPr>
              <a:t>.</a:t>
            </a:r>
          </a:p>
          <a:p>
            <a:r>
              <a:rPr lang="en-US" sz="2000" dirty="0">
                <a:latin typeface="Cambria"/>
                <a:ea typeface="MS Mincho"/>
                <a:cs typeface="Times New Roman"/>
              </a:rPr>
              <a:t>No </a:t>
            </a:r>
            <a:r>
              <a:rPr lang="en-US" sz="2000" b="1" dirty="0">
                <a:latin typeface="Cambria"/>
                <a:ea typeface="MS Mincho"/>
                <a:cs typeface="Times New Roman"/>
              </a:rPr>
              <a:t>automated reporting mechanism</a:t>
            </a:r>
            <a:r>
              <a:rPr lang="en-US" sz="2000" dirty="0">
                <a:latin typeface="Cambria"/>
                <a:ea typeface="MS Mincho"/>
                <a:cs typeface="Times New Roman"/>
              </a:rPr>
              <a:t> for policymakers.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1589</TotalTime>
  <Words>1595</Words>
  <Application>Microsoft Office PowerPoint</Application>
  <PresentationFormat>Custom</PresentationFormat>
  <Paragraphs>138</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PowerPoint Presentation</vt:lpstr>
      <vt:lpstr>PowerPoint Presentation</vt:lpstr>
      <vt:lpstr>PowerPoint Presentation</vt:lpstr>
      <vt:lpstr>PowerPoint Presentation</vt:lpstr>
      <vt:lpstr>Literature Survey &amp; Review:</vt:lpstr>
      <vt:lpstr>Literature Survey &amp; Review:(continuation)..</vt:lpstr>
      <vt:lpstr>Literature Survey &amp; Review: (continuation)..</vt:lpstr>
      <vt:lpstr>PowerPoint Presentation</vt:lpstr>
      <vt:lpstr>PowerPoint Presentation</vt:lpstr>
      <vt:lpstr>PowerPoint Presentation</vt:lpstr>
      <vt:lpstr>Architecture Diagram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kousik reddy</cp:lastModifiedBy>
  <cp:revision>66</cp:revision>
  <dcterms:modified xsi:type="dcterms:W3CDTF">2025-09-09T17:39:48Z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