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2404050" cy="43205400"/>
  <p:notesSz cx="6781800" cy="9067800"/>
  <p:defaultTextStyle>
    <a:defPPr>
      <a:defRPr lang="he-IL"/>
    </a:defPPr>
    <a:lvl1pPr algn="l" defTabSz="4319588" rtl="0" fontAlgn="base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2159000" indent="-1701800" algn="l" defTabSz="4319588" rtl="0" fontAlgn="base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4319588" indent="-3405188" algn="l" defTabSz="4319588" rtl="0" fontAlgn="base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6480175" indent="-5108575" algn="l" defTabSz="4319588" rtl="0" fontAlgn="base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8640763" indent="-6811963" algn="l" defTabSz="4319588" rtl="0" fontAlgn="base">
      <a:spcBef>
        <a:spcPct val="0"/>
      </a:spcBef>
      <a:spcAft>
        <a:spcPct val="0"/>
      </a:spcAft>
      <a:defRPr sz="85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85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85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85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85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51B848BF-96FD-417B-A0DC-24CC004302B3}">
          <p14:sldIdLst>
            <p14:sldId id="256"/>
          </p14:sldIdLst>
        </p14:section>
        <p14:section name="Untitled Section" id="{3B5D33F1-7CBC-43F7-80CD-F0A80A8D0AE9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13608">
          <p15:clr>
            <a:srgbClr val="A4A3A4"/>
          </p15:clr>
        </p15:guide>
        <p15:guide id="2" pos="10206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56" userDrawn="1">
          <p15:clr>
            <a:srgbClr val="A4A3A4"/>
          </p15:clr>
        </p15:guide>
        <p15:guide id="2" pos="21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8588"/>
    <a:srgbClr val="F45E60"/>
    <a:srgbClr val="5E696B"/>
    <a:srgbClr val="F9AD6F"/>
    <a:srgbClr val="F78E37"/>
    <a:srgbClr val="EEECE1"/>
    <a:srgbClr val="FFFFFF"/>
    <a:srgbClr val="04BED2"/>
    <a:srgbClr val="04B2C4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375" autoAdjust="0"/>
    <p:restoredTop sz="98319" autoAdjust="0"/>
  </p:normalViewPr>
  <p:slideViewPr>
    <p:cSldViewPr>
      <p:cViewPr>
        <p:scale>
          <a:sx n="20" d="100"/>
          <a:sy n="20" d="100"/>
        </p:scale>
        <p:origin x="-1999" y="1323"/>
      </p:cViewPr>
      <p:guideLst>
        <p:guide orient="horz" pos="13608"/>
        <p:guide pos="1020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74" y="-72"/>
      </p:cViewPr>
      <p:guideLst>
        <p:guide orient="horz" pos="2856"/>
        <p:guide pos="21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43021" y="1"/>
            <a:ext cx="2938780" cy="453390"/>
          </a:xfrm>
          <a:prstGeom prst="rect">
            <a:avLst/>
          </a:prstGeom>
        </p:spPr>
        <p:txBody>
          <a:bodyPr vert="horz" lIns="90564" tIns="45283" rIns="90564" bIns="45283" rtlCol="1"/>
          <a:lstStyle>
            <a:lvl1pPr algn="r" defTabSz="4279181" rtl="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71" y="1"/>
            <a:ext cx="2938780" cy="453390"/>
          </a:xfrm>
          <a:prstGeom prst="rect">
            <a:avLst/>
          </a:prstGeom>
        </p:spPr>
        <p:txBody>
          <a:bodyPr vert="horz" lIns="90564" tIns="45283" rIns="90564" bIns="45283" rtlCol="1"/>
          <a:lstStyle>
            <a:lvl1pPr algn="l" defTabSz="4279181" rtl="1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9FC05EF-7938-4FC8-9BAF-15F65EE14DA7}" type="datetimeFigureOut">
              <a:rPr lang="he-IL"/>
              <a:pPr>
                <a:defRPr/>
              </a:pPr>
              <a:t>ט"ז/טבת/תשע"ז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43021" y="8612837"/>
            <a:ext cx="2938780" cy="453390"/>
          </a:xfrm>
          <a:prstGeom prst="rect">
            <a:avLst/>
          </a:prstGeom>
        </p:spPr>
        <p:txBody>
          <a:bodyPr vert="horz" lIns="90564" tIns="45283" rIns="90564" bIns="45283" rtlCol="1" anchor="b"/>
          <a:lstStyle>
            <a:lvl1pPr algn="r" defTabSz="4279181" rtl="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71" y="8612837"/>
            <a:ext cx="2938780" cy="453390"/>
          </a:xfrm>
          <a:prstGeom prst="rect">
            <a:avLst/>
          </a:prstGeom>
        </p:spPr>
        <p:txBody>
          <a:bodyPr vert="horz" lIns="90564" tIns="45283" rIns="90564" bIns="45283" rtlCol="1" anchor="b"/>
          <a:lstStyle>
            <a:lvl1pPr algn="l" defTabSz="4279181" rtl="1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F5A77FB-732C-46DF-A144-32518ADBBE9D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062842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43021" y="1"/>
            <a:ext cx="2938780" cy="453390"/>
          </a:xfrm>
          <a:prstGeom prst="rect">
            <a:avLst/>
          </a:prstGeom>
        </p:spPr>
        <p:txBody>
          <a:bodyPr vert="horz" lIns="90564" tIns="45283" rIns="90564" bIns="45283" rtlCol="1"/>
          <a:lstStyle>
            <a:lvl1pPr algn="r" defTabSz="4279181" rtl="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71" y="1"/>
            <a:ext cx="2938780" cy="453390"/>
          </a:xfrm>
          <a:prstGeom prst="rect">
            <a:avLst/>
          </a:prstGeom>
        </p:spPr>
        <p:txBody>
          <a:bodyPr vert="horz" lIns="90564" tIns="45283" rIns="90564" bIns="45283" rtlCol="1"/>
          <a:lstStyle>
            <a:lvl1pPr algn="l" defTabSz="4279181" rtl="1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12D22896-E089-4276-96A5-1C51A44420D5}" type="datetimeFigureOut">
              <a:rPr lang="he-IL"/>
              <a:pPr>
                <a:defRPr/>
              </a:pPr>
              <a:t>ט"ז/טבת/תשע"ז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2116138" y="681038"/>
            <a:ext cx="2549525" cy="33988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564" tIns="45283" rIns="90564" bIns="45283" rtlCol="1" anchor="ctr"/>
          <a:lstStyle/>
          <a:p>
            <a:pPr lvl="0"/>
            <a:endParaRPr lang="he-IL" noProof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78180" y="4307205"/>
            <a:ext cx="5425440" cy="4080510"/>
          </a:xfrm>
          <a:prstGeom prst="rect">
            <a:avLst/>
          </a:prstGeom>
        </p:spPr>
        <p:txBody>
          <a:bodyPr vert="horz" lIns="90564" tIns="45283" rIns="90564" bIns="45283" rtlCol="1">
            <a:normAutofit/>
          </a:bodyPr>
          <a:lstStyle/>
          <a:p>
            <a:pPr lvl="0"/>
            <a:r>
              <a:rPr lang="he-IL" noProof="0" smtClean="0"/>
              <a:t>לחץ כדי לערוך סגנונות טקסט של תבנית בסיס</a:t>
            </a:r>
          </a:p>
          <a:p>
            <a:pPr lvl="1"/>
            <a:r>
              <a:rPr lang="he-IL" noProof="0" smtClean="0"/>
              <a:t>רמה שנייה</a:t>
            </a:r>
          </a:p>
          <a:p>
            <a:pPr lvl="2"/>
            <a:r>
              <a:rPr lang="he-IL" noProof="0" smtClean="0"/>
              <a:t>רמה שלישית</a:t>
            </a:r>
          </a:p>
          <a:p>
            <a:pPr lvl="3"/>
            <a:r>
              <a:rPr lang="he-IL" noProof="0" smtClean="0"/>
              <a:t>רמה רביעית</a:t>
            </a:r>
          </a:p>
          <a:p>
            <a:pPr lvl="4"/>
            <a:r>
              <a:rPr lang="he-IL" noProof="0" smtClean="0"/>
              <a:t>רמה חמישית</a:t>
            </a:r>
            <a:endParaRPr lang="he-IL" noProof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43021" y="8612837"/>
            <a:ext cx="2938780" cy="453390"/>
          </a:xfrm>
          <a:prstGeom prst="rect">
            <a:avLst/>
          </a:prstGeom>
        </p:spPr>
        <p:txBody>
          <a:bodyPr vert="horz" lIns="90564" tIns="45283" rIns="90564" bIns="45283" rtlCol="1" anchor="b"/>
          <a:lstStyle>
            <a:lvl1pPr algn="r" defTabSz="4279181" rtl="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71" y="8612837"/>
            <a:ext cx="2938780" cy="453390"/>
          </a:xfrm>
          <a:prstGeom prst="rect">
            <a:avLst/>
          </a:prstGeom>
        </p:spPr>
        <p:txBody>
          <a:bodyPr vert="horz" lIns="90564" tIns="45283" rIns="90564" bIns="45283" rtlCol="1" anchor="b"/>
          <a:lstStyle>
            <a:lvl1pPr algn="l" defTabSz="4279181" rtl="1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30E66C0-33A2-4151-A44C-7264BB80638A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68330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r" defTabSz="4319588" rtl="1" fontAlgn="base">
      <a:spcBef>
        <a:spcPct val="30000"/>
      </a:spcBef>
      <a:spcAft>
        <a:spcPct val="0"/>
      </a:spcAft>
      <a:defRPr sz="5700" kern="1200">
        <a:solidFill>
          <a:schemeClr val="tx1"/>
        </a:solidFill>
        <a:latin typeface="+mn-lt"/>
        <a:ea typeface="+mn-ea"/>
        <a:cs typeface="+mn-cs"/>
      </a:defRPr>
    </a:lvl1pPr>
    <a:lvl2pPr marL="2159000" algn="r" defTabSz="4319588" rtl="1" fontAlgn="base">
      <a:spcBef>
        <a:spcPct val="30000"/>
      </a:spcBef>
      <a:spcAft>
        <a:spcPct val="0"/>
      </a:spcAft>
      <a:defRPr sz="5700" kern="1200">
        <a:solidFill>
          <a:schemeClr val="tx1"/>
        </a:solidFill>
        <a:latin typeface="+mn-lt"/>
        <a:ea typeface="+mn-ea"/>
        <a:cs typeface="+mn-cs"/>
      </a:defRPr>
    </a:lvl2pPr>
    <a:lvl3pPr marL="4319588" algn="r" defTabSz="4319588" rtl="1" fontAlgn="base">
      <a:spcBef>
        <a:spcPct val="30000"/>
      </a:spcBef>
      <a:spcAft>
        <a:spcPct val="0"/>
      </a:spcAft>
      <a:defRPr sz="5700" kern="1200">
        <a:solidFill>
          <a:schemeClr val="tx1"/>
        </a:solidFill>
        <a:latin typeface="+mn-lt"/>
        <a:ea typeface="+mn-ea"/>
        <a:cs typeface="+mn-cs"/>
      </a:defRPr>
    </a:lvl3pPr>
    <a:lvl4pPr marL="6480175" algn="r" defTabSz="4319588" rtl="1" fontAlgn="base">
      <a:spcBef>
        <a:spcPct val="30000"/>
      </a:spcBef>
      <a:spcAft>
        <a:spcPct val="0"/>
      </a:spcAft>
      <a:defRPr sz="5700" kern="1200">
        <a:solidFill>
          <a:schemeClr val="tx1"/>
        </a:solidFill>
        <a:latin typeface="+mn-lt"/>
        <a:ea typeface="+mn-ea"/>
        <a:cs typeface="+mn-cs"/>
      </a:defRPr>
    </a:lvl4pPr>
    <a:lvl5pPr marL="8640763" algn="r" defTabSz="4319588" rtl="1" fontAlgn="base">
      <a:spcBef>
        <a:spcPct val="30000"/>
      </a:spcBef>
      <a:spcAft>
        <a:spcPct val="0"/>
      </a:spcAft>
      <a:defRPr sz="5700" kern="1200">
        <a:solidFill>
          <a:schemeClr val="tx1"/>
        </a:solidFill>
        <a:latin typeface="+mn-lt"/>
        <a:ea typeface="+mn-ea"/>
        <a:cs typeface="+mn-cs"/>
      </a:defRPr>
    </a:lvl5pPr>
    <a:lvl6pPr marL="10801350" algn="r" defTabSz="4320540" rtl="1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6pPr>
    <a:lvl7pPr marL="12961620" algn="r" defTabSz="4320540" rtl="1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7pPr>
    <a:lvl8pPr marL="15121890" algn="r" defTabSz="4320540" rtl="1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8pPr>
    <a:lvl9pPr marL="17282160" algn="r" defTabSz="4320540" rtl="1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מציין מיקום של הערות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he-IL" dirty="0" smtClean="0"/>
          </a:p>
        </p:txBody>
      </p:sp>
      <p:sp>
        <p:nvSpPr>
          <p:cNvPr id="16387" name="מציין מיקום של מספר שקופית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4278238" fontAlgn="base">
              <a:spcBef>
                <a:spcPct val="0"/>
              </a:spcBef>
              <a:spcAft>
                <a:spcPct val="0"/>
              </a:spcAft>
            </a:pPr>
            <a:fld id="{14C80722-34CA-4498-AFF5-E03B415D129C}" type="slidenum">
              <a:rPr lang="he-IL"/>
              <a:pPr defTabSz="4278238"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6295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  <a:prstGeom prst="rect">
            <a:avLst/>
          </a:prstGeo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1620203" y="10081263"/>
            <a:ext cx="29163645" cy="2851356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232235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B9A452A-9CCA-4971-BDBB-CEF40EF4F547}" type="datetimeFigureOut">
              <a:rPr lang="he-IL"/>
              <a:pPr>
                <a:defRPr/>
              </a:pPr>
              <a:t>ט"ז/טבת/תשע"ז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1071225" y="40044688"/>
            <a:ext cx="10261600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16208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78D057C-D14B-47BF-82A4-84AB9CB84909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3254782" y="10901365"/>
            <a:ext cx="25833229" cy="232249028"/>
          </a:xfrm>
          <a:prstGeom prst="rect">
            <a:avLst/>
          </a:prstGeo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5743847" y="10901365"/>
            <a:ext cx="76970870" cy="23224902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232235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CAF762D-9D75-48AA-BB57-B94CA98ECB0A}" type="datetimeFigureOut">
              <a:rPr lang="he-IL"/>
              <a:pPr>
                <a:defRPr/>
              </a:pPr>
              <a:t>ט"ז/טבת/תשע"ז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1071225" y="40044688"/>
            <a:ext cx="10261600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16208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9919B5A-E564-40B0-9F94-D162AF709A58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  <a:prstGeom prst="rect">
            <a:avLst/>
          </a:prstGeom>
        </p:spPr>
        <p:txBody>
          <a:bodyPr/>
          <a:lstStyle/>
          <a:p>
            <a:r>
              <a:rPr lang="he-IL" dirty="0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620203" y="10081263"/>
            <a:ext cx="29163645" cy="2851356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232235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FDAF491-A284-42ED-A553-C62CB1F68C51}" type="datetimeFigureOut">
              <a:rPr lang="he-IL"/>
              <a:pPr>
                <a:defRPr/>
              </a:pPr>
              <a:t>ט"ז/טבת/תשע"ז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1071225" y="40044688"/>
            <a:ext cx="10261600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16208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6A413FA-F48E-42D6-A727-212EF6AD2A94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59696" y="27763473"/>
            <a:ext cx="27543443" cy="8581073"/>
          </a:xfrm>
          <a:prstGeom prst="rect">
            <a:avLst/>
          </a:prstGeom>
        </p:spPr>
        <p:txBody>
          <a:bodyPr anchor="t"/>
          <a:lstStyle>
            <a:lvl1pPr algn="r">
              <a:defRPr sz="189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2559696" y="18312295"/>
            <a:ext cx="27543443" cy="945117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1pPr>
            <a:lvl2pPr marL="2160270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2054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8081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4108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232235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653CE39-2349-4B6B-BBB2-0D4C46C4547D}" type="datetimeFigureOut">
              <a:rPr lang="he-IL"/>
              <a:pPr>
                <a:defRPr/>
              </a:pPr>
              <a:t>ט"ז/טבת/תשע"ז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1071225" y="40044688"/>
            <a:ext cx="10261600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16208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DDBD3F1-E2E3-4085-91F3-2C68E7A20960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  <a:prstGeom prst="rect">
            <a:avLst/>
          </a:prstGeo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5743846" y="63507940"/>
            <a:ext cx="51402048" cy="179642453"/>
          </a:xfrm>
          <a:prstGeom prst="rect">
            <a:avLst/>
          </a:prstGeo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57685960" y="63507940"/>
            <a:ext cx="51402051" cy="179642453"/>
          </a:xfrm>
          <a:prstGeom prst="rect">
            <a:avLst/>
          </a:prstGeo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232235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73E2751-F4DA-4FB2-A90A-C38B81BBD089}" type="datetimeFigureOut">
              <a:rPr lang="he-IL"/>
              <a:pPr>
                <a:defRPr/>
              </a:pPr>
              <a:t>ט"ז/טבת/תשע"ז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11071225" y="40044688"/>
            <a:ext cx="10261600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16208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F4A3267-9A76-4D19-9B1A-F096F2375F06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620203" y="9671212"/>
            <a:ext cx="14317416" cy="403050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1620203" y="13701713"/>
            <a:ext cx="14317416" cy="24893114"/>
          </a:xfrm>
          <a:prstGeom prst="rect">
            <a:avLst/>
          </a:prstGeo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16460809" y="9671212"/>
            <a:ext cx="14323040" cy="403050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16460809" y="13701713"/>
            <a:ext cx="14323040" cy="24893114"/>
          </a:xfrm>
          <a:prstGeom prst="rect">
            <a:avLst/>
          </a:prstGeo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>
            <a:off x="232235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1993903-3D01-4577-B91A-7CB6F69BEB6C}" type="datetimeFigureOut">
              <a:rPr lang="he-IL"/>
              <a:pPr>
                <a:defRPr/>
              </a:pPr>
              <a:t>ט"ז/טבת/תשע"ז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>
            <a:off x="11071225" y="40044688"/>
            <a:ext cx="10261600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>
          <a:xfrm>
            <a:off x="16208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75D3866-CB01-4398-80D1-20B0E51CA2C1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  <a:prstGeom prst="rect">
            <a:avLst/>
          </a:prstGeo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232235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E0EE51F-978D-4840-B8EC-C24CE1D9D7A5}" type="datetimeFigureOut">
              <a:rPr lang="he-IL"/>
              <a:pPr>
                <a:defRPr/>
              </a:pPr>
              <a:t>ט"ז/טבת/תשע"ז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11071225" y="40044688"/>
            <a:ext cx="10261600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16208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FC0D44C-8305-4788-B193-72BBCFF40A02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>
            <a:off x="232235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B816AF9-EF7D-40D7-A1DE-26B34B0679CE}" type="datetimeFigureOut">
              <a:rPr lang="he-IL"/>
              <a:pPr>
                <a:defRPr/>
              </a:pPr>
              <a:t>ט"ז/טבת/תשע"ז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>
            <a:off x="11071225" y="40044688"/>
            <a:ext cx="10261600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16208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58957F4-F69F-415D-BED8-974B31D15CBD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20204" y="1720215"/>
            <a:ext cx="10660709" cy="7320915"/>
          </a:xfrm>
          <a:prstGeom prst="rect">
            <a:avLst/>
          </a:prstGeom>
        </p:spPr>
        <p:txBody>
          <a:bodyPr anchor="b"/>
          <a:lstStyle>
            <a:lvl1pPr algn="r">
              <a:defRPr sz="95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2669083" y="1720218"/>
            <a:ext cx="18114764" cy="36874612"/>
          </a:xfrm>
          <a:prstGeom prst="rect">
            <a:avLst/>
          </a:prstGeo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20204" y="9041133"/>
            <a:ext cx="10660709" cy="295536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232235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DDC7237-6E6F-4BF0-B8A6-AFAB13024EE7}" type="datetimeFigureOut">
              <a:rPr lang="he-IL"/>
              <a:pPr>
                <a:defRPr/>
              </a:pPr>
              <a:t>ט"ז/טבת/תשע"ז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11071225" y="40044688"/>
            <a:ext cx="10261600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16208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7860291-3DBF-49C5-98BB-7D99C232C490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351421" y="30243780"/>
            <a:ext cx="19442430" cy="3570449"/>
          </a:xfrm>
          <a:prstGeom prst="rect">
            <a:avLst/>
          </a:prstGeom>
        </p:spPr>
        <p:txBody>
          <a:bodyPr anchor="b"/>
          <a:lstStyle>
            <a:lvl1pPr algn="r">
              <a:defRPr sz="95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6351421" y="3860483"/>
            <a:ext cx="19442430" cy="259232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100"/>
            </a:lvl1pPr>
            <a:lvl2pPr marL="2160270" indent="0">
              <a:buNone/>
              <a:defRPr sz="13200"/>
            </a:lvl2pPr>
            <a:lvl3pPr marL="4320540" indent="0">
              <a:buNone/>
              <a:defRPr sz="11300"/>
            </a:lvl3pPr>
            <a:lvl4pPr marL="6480810" indent="0">
              <a:buNone/>
              <a:defRPr sz="9500"/>
            </a:lvl4pPr>
            <a:lvl5pPr marL="8641080" indent="0">
              <a:buNone/>
              <a:defRPr sz="9500"/>
            </a:lvl5pPr>
            <a:lvl6pPr marL="10801350" indent="0">
              <a:buNone/>
              <a:defRPr sz="9500"/>
            </a:lvl6pPr>
            <a:lvl7pPr marL="12961620" indent="0">
              <a:buNone/>
              <a:defRPr sz="9500"/>
            </a:lvl7pPr>
            <a:lvl8pPr marL="15121890" indent="0">
              <a:buNone/>
              <a:defRPr sz="9500"/>
            </a:lvl8pPr>
            <a:lvl9pPr marL="17282160" indent="0">
              <a:buNone/>
              <a:defRPr sz="9500"/>
            </a:lvl9pPr>
          </a:lstStyle>
          <a:p>
            <a:pPr lvl="0"/>
            <a:endParaRPr lang="he-IL" noProof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351421" y="33814229"/>
            <a:ext cx="19442430" cy="50706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232235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AD5AA06-FD57-4850-95B9-DF3A89A3CCDC}" type="datetimeFigureOut">
              <a:rPr lang="he-IL"/>
              <a:pPr>
                <a:defRPr/>
              </a:pPr>
              <a:t>ט"ז/טבת/תשע"ז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11071225" y="40044688"/>
            <a:ext cx="10261600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1620838" y="40044688"/>
            <a:ext cx="7559675" cy="2300287"/>
          </a:xfrm>
          <a:prstGeom prst="rect">
            <a:avLst/>
          </a:prstGeom>
        </p:spPr>
        <p:txBody>
          <a:bodyPr/>
          <a:lstStyle>
            <a:lvl1pPr algn="r" defTabSz="4320540" rtl="1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78B7550-D5C1-4DE3-A856-0DF6D54DFC79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9"/>
          <p:cNvSpPr>
            <a:spLocks/>
          </p:cNvSpPr>
          <p:nvPr/>
        </p:nvSpPr>
        <p:spPr>
          <a:xfrm>
            <a:off x="0" y="-42863"/>
            <a:ext cx="32404050" cy="6480176"/>
          </a:xfrm>
          <a:prstGeom prst="rect">
            <a:avLst/>
          </a:prstGeom>
          <a:solidFill>
            <a:srgbClr val="FFF5E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4320540" rtl="1" fontAlgn="auto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pic>
        <p:nvPicPr>
          <p:cNvPr id="1027" name="Picture 2" descr="C:\Documents and Settings\adam\Desktop\Ben Gurion Logo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0802938" y="0"/>
            <a:ext cx="21601112" cy="296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ctr" defTabSz="4319588" rtl="1" fontAlgn="base">
        <a:spcBef>
          <a:spcPct val="0"/>
        </a:spcBef>
        <a:spcAft>
          <a:spcPct val="0"/>
        </a:spcAft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319588" rtl="1" fontAlgn="base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  <a:cs typeface="Times New Roman" pitchFamily="18" charset="0"/>
        </a:defRPr>
      </a:lvl2pPr>
      <a:lvl3pPr algn="ctr" defTabSz="4319588" rtl="1" fontAlgn="base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  <a:cs typeface="Times New Roman" pitchFamily="18" charset="0"/>
        </a:defRPr>
      </a:lvl3pPr>
      <a:lvl4pPr algn="ctr" defTabSz="4319588" rtl="1" fontAlgn="base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  <a:cs typeface="Times New Roman" pitchFamily="18" charset="0"/>
        </a:defRPr>
      </a:lvl4pPr>
      <a:lvl5pPr algn="ctr" defTabSz="4319588" rtl="1" fontAlgn="base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  <a:cs typeface="Times New Roman" pitchFamily="18" charset="0"/>
        </a:defRPr>
      </a:lvl5pPr>
      <a:lvl6pPr marL="457200" algn="ctr" defTabSz="4319588" rtl="1" fontAlgn="base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  <a:cs typeface="Times New Roman" pitchFamily="18" charset="0"/>
        </a:defRPr>
      </a:lvl6pPr>
      <a:lvl7pPr marL="914400" algn="ctr" defTabSz="4319588" rtl="1" fontAlgn="base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  <a:cs typeface="Times New Roman" pitchFamily="18" charset="0"/>
        </a:defRPr>
      </a:lvl7pPr>
      <a:lvl8pPr marL="1371600" algn="ctr" defTabSz="4319588" rtl="1" fontAlgn="base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  <a:cs typeface="Times New Roman" pitchFamily="18" charset="0"/>
        </a:defRPr>
      </a:lvl8pPr>
      <a:lvl9pPr marL="1828800" algn="ctr" defTabSz="4319588" rtl="1" fontAlgn="base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  <a:cs typeface="Times New Roman" pitchFamily="18" charset="0"/>
        </a:defRPr>
      </a:lvl9pPr>
    </p:titleStyle>
    <p:bodyStyle>
      <a:lvl1pPr marL="1619250" indent="-1619250" algn="r" defTabSz="4319588" rtl="1" fontAlgn="base">
        <a:spcBef>
          <a:spcPct val="20000"/>
        </a:spcBef>
        <a:spcAft>
          <a:spcPct val="0"/>
        </a:spcAft>
        <a:buFont typeface="Arial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09963" indent="-1349375" algn="r" defTabSz="4319588" rtl="1" fontAlgn="base">
        <a:spcBef>
          <a:spcPct val="20000"/>
        </a:spcBef>
        <a:spcAft>
          <a:spcPct val="0"/>
        </a:spcAft>
        <a:buFont typeface="Arial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675" indent="-1079500" algn="r" defTabSz="4319588" rtl="1" fontAlgn="base">
        <a:spcBef>
          <a:spcPct val="20000"/>
        </a:spcBef>
        <a:spcAft>
          <a:spcPct val="0"/>
        </a:spcAft>
        <a:buFont typeface="Arial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59675" indent="-1079500" algn="r" defTabSz="4319588" rtl="1" fontAlgn="base">
        <a:spcBef>
          <a:spcPct val="20000"/>
        </a:spcBef>
        <a:spcAft>
          <a:spcPct val="0"/>
        </a:spcAft>
        <a:buFont typeface="Arial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720263" indent="-1079500" algn="r" defTabSz="4319588" rtl="1" fontAlgn="base">
        <a:spcBef>
          <a:spcPct val="20000"/>
        </a:spcBef>
        <a:spcAft>
          <a:spcPct val="0"/>
        </a:spcAft>
        <a:buFont typeface="Arial" charset="0"/>
        <a:buChar char="»"/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85" indent="-1080135" algn="r" defTabSz="4320540" rtl="1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55" indent="-1080135" algn="r" defTabSz="4320540" rtl="1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25" indent="-1080135" algn="r" defTabSz="4320540" rtl="1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8362295" indent="-1080135" algn="r" defTabSz="4320540" rtl="1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4320540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0" algn="r" defTabSz="4320540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0" algn="r" defTabSz="4320540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0" algn="r" defTabSz="4320540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algn="r" defTabSz="4320540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0" algn="r" defTabSz="4320540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0" algn="r" defTabSz="4320540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0" algn="r" defTabSz="4320540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0" algn="r" defTabSz="4320540" rtl="1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ounded Rectangle 55"/>
          <p:cNvSpPr/>
          <p:nvPr/>
        </p:nvSpPr>
        <p:spPr>
          <a:xfrm>
            <a:off x="307975" y="17187781"/>
            <a:ext cx="14741922" cy="25657279"/>
          </a:xfrm>
          <a:prstGeom prst="rect">
            <a:avLst/>
          </a:prstGeom>
          <a:gradFill>
            <a:gsLst>
              <a:gs pos="76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Rounded Rectangle 210"/>
          <p:cNvSpPr/>
          <p:nvPr/>
        </p:nvSpPr>
        <p:spPr>
          <a:xfrm>
            <a:off x="460375" y="17595040"/>
            <a:ext cx="13874707" cy="24842760"/>
          </a:xfrm>
          <a:prstGeom prst="roundRect">
            <a:avLst/>
          </a:prstGeom>
          <a:solidFill>
            <a:srgbClr val="FFFFFF">
              <a:alpha val="78039"/>
            </a:srgb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r" rtl="1">
              <a:spcBef>
                <a:spcPct val="50000"/>
              </a:spcBef>
            </a:pPr>
            <a:endParaRPr lang="he-IL" altLang="en-US" sz="5000" b="1" dirty="0"/>
          </a:p>
        </p:txBody>
      </p:sp>
      <p:sp>
        <p:nvSpPr>
          <p:cNvPr id="135" name="Rectangle 134"/>
          <p:cNvSpPr/>
          <p:nvPr/>
        </p:nvSpPr>
        <p:spPr>
          <a:xfrm>
            <a:off x="15416207" y="21721803"/>
            <a:ext cx="16717968" cy="21123257"/>
          </a:xfrm>
          <a:prstGeom prst="rect">
            <a:avLst/>
          </a:prstGeom>
          <a:gradFill flip="none" rotWithShape="1">
            <a:gsLst>
              <a:gs pos="59000">
                <a:srgbClr val="F45E60">
                  <a:tint val="66000"/>
                  <a:satMod val="160000"/>
                </a:srgbClr>
              </a:gs>
              <a:gs pos="98000">
                <a:srgbClr val="F45E60">
                  <a:tint val="44500"/>
                  <a:satMod val="160000"/>
                </a:srgbClr>
              </a:gs>
              <a:gs pos="100000">
                <a:srgbClr val="F45E6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307975" y="6697044"/>
            <a:ext cx="14658885" cy="9873928"/>
          </a:xfrm>
          <a:prstGeom prst="rect">
            <a:avLst/>
          </a:prstGeom>
          <a:gradFill flip="none" rotWithShape="1">
            <a:gsLst>
              <a:gs pos="47000">
                <a:srgbClr val="F45E60">
                  <a:tint val="66000"/>
                  <a:satMod val="160000"/>
                </a:srgbClr>
              </a:gs>
              <a:gs pos="88000">
                <a:srgbClr val="F45E60">
                  <a:tint val="44500"/>
                  <a:satMod val="160000"/>
                </a:srgbClr>
              </a:gs>
              <a:gs pos="100000">
                <a:srgbClr val="F45E6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ounded Rectangle 87"/>
          <p:cNvSpPr/>
          <p:nvPr/>
        </p:nvSpPr>
        <p:spPr>
          <a:xfrm>
            <a:off x="599127" y="11800998"/>
            <a:ext cx="14064313" cy="4617126"/>
          </a:xfrm>
          <a:prstGeom prst="roundRect">
            <a:avLst/>
          </a:prstGeom>
          <a:solidFill>
            <a:srgbClr val="FFFFFF">
              <a:alpha val="78039"/>
            </a:srgbClr>
          </a:solidFill>
          <a:effectLst>
            <a:outerShdw blurRad="50800" dist="762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r" rtl="1">
              <a:spcBef>
                <a:spcPct val="50000"/>
              </a:spcBef>
            </a:pPr>
            <a:endParaRPr lang="he-IL" altLang="en-US" sz="5000" b="1" dirty="0"/>
          </a:p>
        </p:txBody>
      </p:sp>
      <p:sp>
        <p:nvSpPr>
          <p:cNvPr id="73" name="Rounded Rectangle 72"/>
          <p:cNvSpPr/>
          <p:nvPr/>
        </p:nvSpPr>
        <p:spPr>
          <a:xfrm>
            <a:off x="599127" y="7276073"/>
            <a:ext cx="14115252" cy="4245507"/>
          </a:xfrm>
          <a:prstGeom prst="roundRect">
            <a:avLst/>
          </a:prstGeom>
          <a:solidFill>
            <a:srgbClr val="FFFFFF">
              <a:alpha val="78039"/>
            </a:srgbClr>
          </a:solidFill>
          <a:effectLst>
            <a:outerShdw blurRad="50800" dist="762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r" rtl="1">
              <a:spcBef>
                <a:spcPct val="50000"/>
              </a:spcBef>
            </a:pPr>
            <a:endParaRPr lang="he-IL" altLang="en-US" sz="5000" b="1" dirty="0"/>
          </a:p>
        </p:txBody>
      </p:sp>
      <p:grpSp>
        <p:nvGrpSpPr>
          <p:cNvPr id="44" name="Group 43"/>
          <p:cNvGrpSpPr/>
          <p:nvPr/>
        </p:nvGrpSpPr>
        <p:grpSpPr>
          <a:xfrm>
            <a:off x="15409937" y="6697043"/>
            <a:ext cx="16724238" cy="14689633"/>
            <a:chOff x="15385491" y="6750922"/>
            <a:chExt cx="16430740" cy="15417295"/>
          </a:xfrm>
          <a:gradFill flip="none" rotWithShape="1">
            <a:gsLst>
              <a:gs pos="95000">
                <a:srgbClr val="DBDEDE"/>
              </a:gs>
              <a:gs pos="0">
                <a:srgbClr val="5E696B">
                  <a:tint val="66000"/>
                  <a:satMod val="160000"/>
                </a:srgbClr>
              </a:gs>
              <a:gs pos="78000">
                <a:srgbClr val="5E696B">
                  <a:tint val="44500"/>
                  <a:satMod val="160000"/>
                </a:srgbClr>
              </a:gs>
              <a:gs pos="100000">
                <a:srgbClr val="5E696B">
                  <a:tint val="23500"/>
                  <a:satMod val="160000"/>
                </a:srgbClr>
              </a:gs>
            </a:gsLst>
            <a:lin ang="2700000" scaled="1"/>
            <a:tileRect/>
          </a:gradFill>
        </p:grpSpPr>
        <p:sp>
          <p:nvSpPr>
            <p:cNvPr id="46" name="Parallelogram 45"/>
            <p:cNvSpPr/>
            <p:nvPr/>
          </p:nvSpPr>
          <p:spPr>
            <a:xfrm rot="2715469">
              <a:off x="19422704" y="18264791"/>
              <a:ext cx="4214064" cy="3592787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5385491" y="6750922"/>
              <a:ext cx="16430740" cy="15342207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4" name="Rounded Rectangle 53"/>
          <p:cNvSpPr/>
          <p:nvPr/>
        </p:nvSpPr>
        <p:spPr>
          <a:xfrm>
            <a:off x="16850097" y="16058084"/>
            <a:ext cx="14800866" cy="5279559"/>
          </a:xfrm>
          <a:prstGeom prst="roundRect">
            <a:avLst/>
          </a:prstGeom>
          <a:solidFill>
            <a:srgbClr val="FFFFFF">
              <a:alpha val="69804"/>
            </a:srgbClr>
          </a:solidFill>
          <a:effectLst>
            <a:outerShdw blurRad="50800" dist="889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1001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r" rtl="1">
              <a:spcBef>
                <a:spcPct val="50000"/>
              </a:spcBef>
            </a:pPr>
            <a:endParaRPr lang="he-IL" sz="5000" b="1" dirty="0"/>
          </a:p>
        </p:txBody>
      </p:sp>
      <p:sp>
        <p:nvSpPr>
          <p:cNvPr id="53" name="Rounded Rectangle 52"/>
          <p:cNvSpPr/>
          <p:nvPr/>
        </p:nvSpPr>
        <p:spPr>
          <a:xfrm>
            <a:off x="15586736" y="10945516"/>
            <a:ext cx="16025002" cy="4965586"/>
          </a:xfrm>
          <a:prstGeom prst="roundRect">
            <a:avLst/>
          </a:prstGeom>
          <a:solidFill>
            <a:srgbClr val="FFFFFF">
              <a:alpha val="69804"/>
            </a:srgbClr>
          </a:solidFill>
          <a:effectLst>
            <a:outerShdw blurRad="50800" dist="889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1001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r" rtl="1">
              <a:spcBef>
                <a:spcPct val="50000"/>
              </a:spcBef>
            </a:pPr>
            <a:endParaRPr lang="he-IL" altLang="en-US" sz="5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240585" y="858838"/>
            <a:ext cx="17425936" cy="201593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algn="ctr" defTabSz="4320540" rtl="1" fontAlgn="auto">
              <a:lnSpc>
                <a:spcPts val="7500"/>
              </a:lnSpc>
              <a:spcBef>
                <a:spcPts val="0"/>
              </a:spcBef>
              <a:spcAft>
                <a:spcPts val="0"/>
              </a:spcAft>
              <a:defRPr sz="8000" b="1">
                <a:solidFill>
                  <a:srgbClr val="000099"/>
                </a:solidFill>
                <a:latin typeface="+mn-lt"/>
                <a:cs typeface="David" pitchFamily="2" charset="-79"/>
              </a:defRPr>
            </a:lvl1pPr>
            <a:lvl2pPr algn="r" rtl="1"/>
            <a:lvl3pPr algn="r" rtl="1"/>
            <a:lvl4pPr algn="r" rtl="1"/>
            <a:lvl5pPr algn="r" rtl="1"/>
            <a:lvl6pPr algn="r" rtl="1"/>
            <a:lvl7pPr algn="r" rtl="1"/>
            <a:lvl8pPr algn="r" rtl="1"/>
            <a:lvl9pPr algn="r" rtl="1"/>
          </a:lstStyle>
          <a:p>
            <a:r>
              <a:rPr lang="en-US" sz="7200" dirty="0"/>
              <a:t>Faculty of Engineering </a:t>
            </a:r>
            <a:r>
              <a:rPr lang="en-US" sz="7200" dirty="0" smtClean="0"/>
              <a:t>Sciences</a:t>
            </a:r>
          </a:p>
          <a:p>
            <a:r>
              <a:rPr lang="en-US" sz="7200" b="0" dirty="0" smtClean="0"/>
              <a:t>Dept. of Communication </a:t>
            </a:r>
            <a:r>
              <a:rPr lang="en-US" sz="7200" b="0" dirty="0"/>
              <a:t>Systems Engineering</a:t>
            </a:r>
            <a:endParaRPr lang="he-IL" sz="7200" dirty="0"/>
          </a:p>
        </p:txBody>
      </p:sp>
      <p:sp>
        <p:nvSpPr>
          <p:cNvPr id="217" name="TextBox 6"/>
          <p:cNvSpPr txBox="1">
            <a:spLocks noChangeArrowheads="1"/>
          </p:cNvSpPr>
          <p:nvPr/>
        </p:nvSpPr>
        <p:spPr bwMode="auto">
          <a:xfrm>
            <a:off x="0" y="2880620"/>
            <a:ext cx="3240405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defPPr>
              <a:defRPr lang="he-IL"/>
            </a:defPPr>
            <a:lvl1pPr algn="ctr" rtl="1">
              <a:defRPr sz="9600" b="1">
                <a:latin typeface="David" panose="020E0502060401010101" pitchFamily="34" charset="-79"/>
                <a:cs typeface="David" panose="020E0502060401010101" pitchFamily="34" charset="-79"/>
              </a:defRPr>
            </a:lvl1pPr>
            <a:lvl2pPr algn="r" rtl="1"/>
            <a:lvl3pPr algn="r" rtl="1"/>
            <a:lvl4pPr algn="r" rtl="1"/>
            <a:lvl5pPr algn="r" rtl="1"/>
            <a:lvl6pPr algn="r" rtl="1"/>
            <a:lvl7pPr algn="r" rtl="1"/>
            <a:lvl8pPr algn="r" rtl="1"/>
            <a:lvl9pPr algn="r" rtl="1"/>
          </a:lstStyle>
          <a:p>
            <a:pPr>
              <a:spcBef>
                <a:spcPct val="50000"/>
              </a:spcBef>
              <a:defRPr/>
            </a:pPr>
            <a:r>
              <a:rPr lang="en-US" sz="8800" dirty="0" smtClean="0"/>
              <a:t>Smart Mesh Management &amp; Peering</a:t>
            </a:r>
            <a:endParaRPr lang="en-US" sz="8800" dirty="0"/>
          </a:p>
        </p:txBody>
      </p:sp>
      <p:sp>
        <p:nvSpPr>
          <p:cNvPr id="219" name="TextBox 9"/>
          <p:cNvSpPr txBox="1">
            <a:spLocks noChangeArrowheads="1"/>
          </p:cNvSpPr>
          <p:nvPr/>
        </p:nvSpPr>
        <p:spPr bwMode="auto">
          <a:xfrm>
            <a:off x="0" y="4205291"/>
            <a:ext cx="32404050" cy="1200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4" tIns="45710" rIns="91424" bIns="45710">
            <a:spAutoFit/>
          </a:bodyPr>
          <a:lstStyle>
            <a:lvl1pPr defTabSz="968375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68375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68375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68375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68375" eaLnBrk="0" hangingPunct="0"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defTabSz="968375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defTabSz="968375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defTabSz="968375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defTabSz="968375" rtl="0" eaLnBrk="0" fontAlgn="base" hangingPunct="0">
              <a:spcBef>
                <a:spcPct val="0"/>
              </a:spcBef>
              <a:spcAft>
                <a:spcPct val="0"/>
              </a:spcAft>
              <a:defRPr sz="8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rtl="1" eaLnBrk="1" hangingPunct="1"/>
            <a:r>
              <a:rPr lang="en-US" sz="7200" b="1" dirty="0" smtClean="0">
                <a:solidFill>
                  <a:srgbClr val="000099"/>
                </a:solidFill>
                <a:latin typeface="Calibri" pitchFamily="34" charset="0"/>
                <a:cs typeface="David" pitchFamily="2" charset="-79"/>
              </a:rPr>
              <a:t>Maxim Altshul, Daniel Harari</a:t>
            </a:r>
            <a:endParaRPr lang="he-IL" sz="7200" b="1" dirty="0">
              <a:solidFill>
                <a:srgbClr val="000099"/>
              </a:solidFill>
              <a:latin typeface="Calibri" pitchFamily="34" charset="0"/>
              <a:cs typeface="David" pitchFamily="2" charset="-79"/>
            </a:endParaRPr>
          </a:p>
        </p:txBody>
      </p:sp>
      <p:sp>
        <p:nvSpPr>
          <p:cNvPr id="221" name="TextBox 10"/>
          <p:cNvSpPr txBox="1">
            <a:spLocks noChangeArrowheads="1"/>
          </p:cNvSpPr>
          <p:nvPr/>
        </p:nvSpPr>
        <p:spPr bwMode="auto">
          <a:xfrm>
            <a:off x="0" y="5205416"/>
            <a:ext cx="32404050" cy="1200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defPPr>
              <a:defRPr lang="he-IL"/>
            </a:defPPr>
            <a:lvl1pPr algn="ctr" defTabSz="968375" rtl="1">
              <a:defRPr sz="7200" b="1">
                <a:solidFill>
                  <a:srgbClr val="000099"/>
                </a:solidFill>
                <a:latin typeface="David" panose="020E0502060401010101" pitchFamily="34" charset="-79"/>
                <a:cs typeface="David" panose="020E0502060401010101" pitchFamily="34" charset="-79"/>
              </a:defRPr>
            </a:lvl1pPr>
            <a:lvl2pPr algn="r" rtl="1"/>
            <a:lvl3pPr algn="r" rtl="1"/>
            <a:lvl4pPr algn="r" rtl="1"/>
            <a:lvl5pPr algn="r" rtl="1"/>
            <a:lvl6pPr algn="r" rtl="1"/>
            <a:lvl7pPr algn="r" rtl="1"/>
            <a:lvl8pPr algn="r" rtl="1"/>
            <a:lvl9pPr algn="r" rtl="1"/>
          </a:lstStyle>
          <a:p>
            <a:r>
              <a:rPr lang="en-US" dirty="0" smtClean="0"/>
              <a:t>Advisors: Prof. Michael Segal, Mr. Yaniv Machani</a:t>
            </a:r>
            <a:endParaRPr lang="en-US" dirty="0"/>
          </a:p>
        </p:txBody>
      </p:sp>
      <p:sp>
        <p:nvSpPr>
          <p:cNvPr id="223" name="TextBox 1"/>
          <p:cNvSpPr txBox="1">
            <a:spLocks noChangeArrowheads="1"/>
          </p:cNvSpPr>
          <p:nvPr/>
        </p:nvSpPr>
        <p:spPr bwMode="auto">
          <a:xfrm>
            <a:off x="389724" y="576364"/>
            <a:ext cx="4372770" cy="1054135"/>
          </a:xfrm>
          <a:prstGeom prst="rect">
            <a:avLst/>
          </a:prstGeom>
          <a:noFill/>
          <a:extLst/>
        </p:spPr>
        <p:txBody>
          <a:bodyPr wrap="square" rtlCol="1">
            <a:spAutoFit/>
          </a:bodyPr>
          <a:lstStyle>
            <a:defPPr>
              <a:defRPr lang="he-IL"/>
            </a:defPPr>
            <a:lvl1pPr algn="ctr" defTabSz="4320540" rtl="1" fontAlgn="auto">
              <a:lnSpc>
                <a:spcPts val="7500"/>
              </a:lnSpc>
              <a:spcBef>
                <a:spcPts val="0"/>
              </a:spcBef>
              <a:spcAft>
                <a:spcPts val="0"/>
              </a:spcAft>
              <a:defRPr sz="8000" b="1">
                <a:solidFill>
                  <a:srgbClr val="000099"/>
                </a:solidFill>
                <a:latin typeface="+mn-lt"/>
                <a:cs typeface="David" pitchFamily="2" charset="-79"/>
              </a:defRPr>
            </a:lvl1pPr>
            <a:lvl2pPr algn="r" rtl="1"/>
            <a:lvl3pPr algn="r" rtl="1"/>
            <a:lvl4pPr algn="r" rtl="1"/>
            <a:lvl5pPr algn="r" rtl="1"/>
            <a:lvl6pPr algn="r" rtl="1"/>
            <a:lvl7pPr algn="r" rtl="1"/>
            <a:lvl8pPr algn="r" rtl="1"/>
            <a:lvl9pPr algn="r" rtl="1"/>
          </a:lstStyle>
          <a:p>
            <a:r>
              <a:rPr lang="en-US" sz="7200" b="0" dirty="0"/>
              <a:t>371-17-04</a:t>
            </a:r>
            <a:endParaRPr lang="he-IL" sz="7200" b="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20" name="Rectangle 119"/>
          <p:cNvSpPr/>
          <p:nvPr/>
        </p:nvSpPr>
        <p:spPr>
          <a:xfrm rot="2561774">
            <a:off x="20362614" y="22322780"/>
            <a:ext cx="4412541" cy="2088232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96" name="TextBox 15395"/>
          <p:cNvSpPr txBox="1"/>
          <p:nvPr/>
        </p:nvSpPr>
        <p:spPr>
          <a:xfrm>
            <a:off x="648297" y="12783170"/>
            <a:ext cx="10671909" cy="3267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eaLnBrk="1" hangingPunct="1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sz="4400" dirty="0">
                <a:solidFill>
                  <a:schemeClr val="dk1"/>
                </a:solidFill>
              </a:rPr>
              <a:t>Simulation environment + Logger to test our algorithm</a:t>
            </a:r>
          </a:p>
          <a:p>
            <a:pPr marL="685800" indent="-685800" eaLnBrk="1" hangingPunct="1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sz="4400" dirty="0">
                <a:solidFill>
                  <a:schemeClr val="dk1"/>
                </a:solidFill>
              </a:rPr>
              <a:t>OS Dispatcher module to operate WiLink8 devices</a:t>
            </a:r>
          </a:p>
        </p:txBody>
      </p:sp>
      <p:sp>
        <p:nvSpPr>
          <p:cNvPr id="27" name="AutoShape 10" descr="data:image/jpeg;base64,/9j/4AAQSkZJRgABAQAAAQABAAD/2wCEAAkGBxAPEBAQDxQQEA8PEA8PEBUPDw8PDxAQFREWFhQSFRQYHCggGBolGxQUITEhJSkrMC4uFx8zODMsOigtLisBCgoKDg0OFxAQFCwfHBwsLCwsLCssLCwsLCwsLCwsLCwsLCwsLCwsLDcsLCw3LCs3LCwsKywsLCs3KywrLCwrK//AABEIAOEA4QMBIgACEQEDEQH/xAAbAAEAAQUBAAAAAAAAAAAAAAAAAQIDBAUGB//EAD0QAAIBAgMFBAgDCAEFAAAAAAABAgMRBBIhBQYTMUEiUWFxBzJCUoGRobFictEUIzOCkqLB4fAWNENTk//EABgBAQEBAQEAAAAAAAAAAAAAAAABAgME/8QAIBEBAQEBAAICAgMAAAAAAAAAAAERAiExElFBYQMiMv/aAAwDAQACEQMRAD8A9xAAAAAAAAAAAAAAAAAAAAAAAAAAAAAAAAAAAAAAAAAAAAAAAAAAAAAAAAAAAhsXOe2/vPGhPgYeDxOLevDhJKNJe9VnygvDm+4Zo6G5r6+3cJCcac69FTk0lHiRu2+SOPr4aviO3j8Q3C9+FRk8Ph4eF12p/FmHVWFvCjhacO1KCcowSt2lfXm2bnCa9MJKYlSMKAAAAAAAAAAAAAAAAAAAAAAAAAAAAABDJMXaGLVGlOpLlCLdu99EvN6AaXefbE4tYXDNLEVI5pz0aw1L/wBjXvPkl+hy37VSwkXSw6z1G805NuWao+c6kvakY9XEznnSfbqyz4iouc5dIR7oxXZXkMPhLHfjnIxaxqnErO9WTk+72V5I3m7ODSxNHMlq5yX8sHZk4bBJJynpGOrbNhupDjYide1o045afS19NPhf5ju5EkdgSQScHQAAAAAAAAAAAAAAAAAAAAAAAABAAkEAA2clv9WlJUcPG/blxJ26xjyXzZ1rOZ21hKrxPG4calKNKKvKqqag025c+nI1zm+UvpoMFsx2Vl8kbeGAhSSlVaXh1f8AzvMPEbxRh2YZfFUFmf8A9JafJGprYqvi5ZIpqLfqxu3LxnJ6y+x0vTM5Xto46WKnGlRX7u6UVG/b8P8AZ3exNnLDUY01rL1pu1ryfP8AQxN3dgxwsc0rOq+b0tBe7H9TdnPq61IAAyoCCQAAAAAAAAAAAAAAAAABDYC5hbT2rQwsHOvUhTj+KSTfkupyu++/sMC3Qw6VbFvTKtVTb5XtzfgcngN1MRjp/tG1Kk5ZtVSTfJ6q/canO+0tbranpZopuGEozxEujs8r+C1NQ9/Nt1NaWFtHxpN/Wx2Oz9j0KMctKnCCXuxV/mZ3BNZzDXnst/NuU9amGTXW1KSf2M7Z3phjFqONw1Wl0codpfGL1O1dI120tgYbEpqtShK/WyU1/Mi/1qa3Ww95sHjo5sNWp1O+OZKpHzjzNji8PGrCVOfqzTi+88W2x6MJwnxcBVlGSd0s2Sa8pJ2ZZoVd4qDy8SvJJ+1BTfzvqT4fVNelR3MhmvKo3DW/ZSfzL9Xamzdmpp1KcZ2tJKWeq7K9mlqcBS2btrGf91Wqwg9Hmmqat3ZIczebO3Qw9KzmuNPq5aRb8v1Hx+6auY/0mp3WEw1Wq+jmrfRGixm+23Kn8HDqC8YP/KOyjhoQVoRjFfhSRROJc5NrgJb47fpu86c2uv7tW+xttl+lucGo46hOKuk5KLjY6OUDAx2zqVVNVIxl8Fm+Zc5qbXX7B3kwmOjmw1SM++N1nXnE26PD8Zu88LNV8M5QcXfNT7Mk/wASXNHpG5+837VFUq9o4iK5r1aqXtLx70Y64z0s6dSCCTDQAAAAAAAAAAAAAhs4v0jb4LZ9FU6Tviq/ZprrFWfbOq2pjI0Kcqk3aMVe/d4+J4psNS2rtGrja13Spt8NPVKKfYRvjnalre7jbrunbF4rt4qr21m1yX6u/Vnc06di3h4aGQ2W3UTYgpcyhzILtylyLTmU8QC9cjMWOIUOoUZDkW5TMd1S3KqMF6dQsSqFuUy25GsRXOZb5lNy5BdFzf0XeWRGHtGqoQldpJLtt6qK/wAvwMTYOyavHhOpLgK8XTp/+SOuk6nc37psMZONJRqtZmpP9mhJdmU1o8RNdUuUV8TK3a2XUqy4s3LK3dyb7Un1sTrrPEWR20SSEScWwAAAAAAAAAACCSAPOfTJtR08MqMHaVW0dHr2nb6JP5mDuFgVSw0LL13m17lojS+lPFOrj40+lNy+aWXU7HY1LJTpx7oRX0O88csX23dPkVSmWM5RKoYxpdlMocy1KoUOoMReciiUyy6hQ5lRecyh1C05FOYuC45lDkUNlNy4KnIpbIbLFWsly1YFyVRLzMzAwT9Z2Wrk+qgleX0+5qISu7s2XEaw9S3t5aS+Lu18kW+k/KzgcNLG4jNyjoo6WUKUfVSO+oUlCKjFWjFWRqd2cDw6Wa1nO39PQ3RwrcAARQAAAAAAAAAACCSGB4DvLUdXaVWUtXxHH+89EwsrJeR55taFsfWb6V5fSR3mHnod7/mOf5bFVChzLcZFLkZxVbkUOZRJlDmjQuORGYtOqil1u5fMC9chsx3Uk/Apd/EC+5pFt1u4t2JSCaiUmy3NaF1opaNIs3tqbHAxz06a96py6N6o1dbQ3O7Vpwpx6xryTfdezX+TPfo59u5pQUUkuSSRUEDg6gAAAAAAAAAAAAAQySGB4lvjh8mPxDtpx2/6kmdFgql4p96TKPSVgrV1Ut6yg/O2jNfgcR+5gr68vkeieeY5323c8UlotWWnWk/DyMWijJihgmzfNslRK0icoFGUZS4ojKQW7CxcyiwVbsSkVqJNipi3lIaL2UhxKYwa8CvYdbJUnF63tUir85w1a83G5eqQMOpCUWpw0lFqUX4oXzEen0ailGMk7qSTTXVNXLhze7O1Iyy072jUzSo3t2WvXoecXy8H4HSHmdQAAAAAAAAAAAAAAAHJ7/4LiUoyXO0o/wCV9TgcCradx6xvBRz0J29m0vkzzLEYdQqPueq8jv8Ax3xjn3GdhzNhExMN0NhSiaIKBWoF2MC4qYVj5CMhlcIjhgYuUZTJ4RHDAx8hKgZPDJUAMdQJ4ZkqmTkAwp0zHqUTaOmWZ0gjTTUqV5xu4aOai7SUl6tSD6SX+jrd3N5aeISp1GlWtp0VRd67n3o0s6Rze2sLwpKcLxTd9NLSWt0yXidG49gBy3o/2hXxGGc68s6zZabaWZpX5/Q6k4WZcdAAEAAAAAAAAAAAU1IKSafJppnnW2ME4ylFrtQba8Yno5zm9WD9WtHmnaXy0f3Rrm5Us1yWDNrQRgOCjK69WWq/Q2GHZ6HNmU4F1QIomVGJFWVTIdMy1AnIFYfDKeGZrpkcMDEyEqmZXDJUAMbIMhlKBDgBiuBbnEzJRLMohKxHTOU3rbnKNKHNvhx/NJ6v4HZV3ki5PotPM5HLmqSrPo5U6fjP25ry5F9eUdjuRFQoypR9WnlS8XZp/Y6U0m6mFyUcz9tr5Lr9zdnmt2ukAARQAAAAAAAAAACzi6CqQlB8pK3+y8APPsRQdKcqM+/svopd3kyvCy1s9GmdDvNsziw4kV2orW3Nrp8jk41XfX148+6S7ztx1rn1HQUDOpo1WBrqS0+JtqDOliL0YFeQrgVGNFlxKHEuzkizKRYGUZSnOVKRROUhxK0yXYCzKBbyGQzTbX2ply0qSz1qjywjHm33eS6voFYm16rqzVGm7XTbk9Y04L16kvBfcwMBRVerCNNNU42p009XlXtPxer+JTinkToQlnqzknipr1XJcqMPwJnVbr7N4VPO1rJLLfmkc+uvpqRu6FJQjGK5RSSLhCJOTQAAAAAAAAAAAAAAACDjt5dkOEuJTvZ68vVfVeR2RRUpqSakrp6NMsuDzCjVqqV6WslzpuSUn+RvSX5eZscPvVCDy14zoyWjVSEqf3Rl7f3fcLygm4c7+74M1FLaWKopRzKpBezViqkfK71Ok78MXlu4b3YTpNN9EtW/gZFPbFat/AoVHFr16q4VPzvLn8DQR3krr1aWHi++NJJmLicVicT/ABakpL3U8sfkh8qY3uK2ooP99iY36wwkVUa/nehrZ7bo69nE1PGddQ+kSxg9i1J2tFvW2i0TNtQ3UqNapR82r/Qm/tcayO2qfu4iH5Kymrd/aRnYbarelPERb6RxUOE/LOtDJlunU/D/AFGtxe71SPODXwT0+A+RjY19uVqP8fD1VH36cXVpvylEx5750V7NRvuVOo38rGrw9bEYdvhTnFNcucX/ACvQzFvTi0rWpN8runr9y/KpkX1jsdjFahRlQpPV1cSnSgl32fal9DGliKeGzQw0nWxM1lq4h2so+7SS5LUxcVjcTidKs5Sj7q7MfkufxNxsHd9ztKSy0+/v8ES2rIndrY2eWaV8q1fi+drncJFFGlGEVGKtFci4c2gAAAAAAAAAAAAAAAAAAAABDRrMXsSjVd2sr/DZJ/A2gA53/paHvf2mdhthUIa2cvzGzJLtFEIKKskkl3aFYBAIZIAwcVsqjU9aKv3x0Zr6m7NJtWcuevJs3wA1eG2JRp6qOb8zTNnFW5EgAAAAAAAAAAAAAAAAAAAAAAAAAAAIJAAAAAAAAAAAAAAAAAAAAAAAAA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15586736" y="6841060"/>
            <a:ext cx="16025002" cy="3960440"/>
          </a:xfrm>
          <a:prstGeom prst="roundRect">
            <a:avLst/>
          </a:prstGeom>
          <a:solidFill>
            <a:srgbClr val="FFFFFF">
              <a:alpha val="69804"/>
            </a:srgbClr>
          </a:solidFill>
          <a:effectLst>
            <a:outerShdw blurRad="50800" dist="889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1001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l" eaLnBrk="1" hangingPunct="1">
              <a:spcBef>
                <a:spcPts val="0"/>
              </a:spcBef>
            </a:pPr>
            <a:r>
              <a:rPr lang="en-US" alt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is Mesh?</a:t>
            </a:r>
          </a:p>
          <a:p>
            <a:pPr marL="685800" indent="-6858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4400" dirty="0">
                <a:solidFill>
                  <a:schemeClr val="tx1"/>
                </a:solidFill>
                <a:latin typeface="Arial" charset="0"/>
                <a:cs typeface="Arial" charset="0"/>
              </a:rPr>
              <a:t>Extension to the 802.11 protocol</a:t>
            </a:r>
          </a:p>
          <a:p>
            <a:pPr marL="685800" indent="-6858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4400" dirty="0">
                <a:solidFill>
                  <a:schemeClr val="tx1"/>
                </a:solidFill>
                <a:latin typeface="Arial" charset="0"/>
                <a:cs typeface="Arial" charset="0"/>
              </a:rPr>
              <a:t>Defines an architecture and protocol that supports multicast-broadcast-unicast by using radio-aware metrics over self-configuring multi-hop topologies</a:t>
            </a:r>
            <a:endParaRPr lang="he-IL" altLang="en-US" sz="44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379225" y="10945516"/>
            <a:ext cx="15854268" cy="57061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Project Motivation</a:t>
            </a:r>
            <a:endParaRPr lang="en-US" alt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46387" lvl="3" indent="-685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4400" dirty="0" smtClean="0"/>
              <a:t>  TI </a:t>
            </a:r>
            <a:r>
              <a:rPr lang="en-US" altLang="en-US" sz="4400" dirty="0" err="1"/>
              <a:t>WiLink</a:t>
            </a:r>
            <a:r>
              <a:rPr lang="en-US" altLang="en-US" sz="4400" dirty="0"/>
              <a:t> </a:t>
            </a:r>
            <a:r>
              <a:rPr lang="en-US" altLang="en-US" sz="4400" dirty="0"/>
              <a:t>8 wireless chip supports a </a:t>
            </a:r>
            <a:r>
              <a:rPr lang="en-US" altLang="en-US" sz="4400" dirty="0"/>
              <a:t>max of </a:t>
            </a:r>
            <a:r>
              <a:rPr lang="en-US" altLang="en-US" sz="4400" dirty="0"/>
              <a:t>10 </a:t>
            </a:r>
            <a:r>
              <a:rPr lang="en-US" altLang="en-US" sz="4400" dirty="0" smtClean="0"/>
              <a:t>     </a:t>
            </a:r>
          </a:p>
          <a:p>
            <a:pPr marL="2160587" lvl="3" indent="0">
              <a:lnSpc>
                <a:spcPct val="120000"/>
              </a:lnSpc>
            </a:pPr>
            <a:r>
              <a:rPr lang="en-US" altLang="en-US" sz="4400" dirty="0"/>
              <a:t> </a:t>
            </a:r>
            <a:r>
              <a:rPr lang="en-US" altLang="en-US" sz="4400" dirty="0" smtClean="0"/>
              <a:t>      connections</a:t>
            </a:r>
          </a:p>
          <a:p>
            <a:pPr marL="2160587" lvl="3" indent="0">
              <a:lnSpc>
                <a:spcPct val="120000"/>
              </a:lnSpc>
            </a:pPr>
            <a:r>
              <a:rPr lang="en-US" altLang="en-US" sz="4400" dirty="0"/>
              <a:t> </a:t>
            </a:r>
            <a:r>
              <a:rPr lang="en-US" altLang="en-US" sz="4400" dirty="0" smtClean="0"/>
              <a:t>      Standard </a:t>
            </a:r>
            <a:r>
              <a:rPr lang="en-US" altLang="en-US" sz="4400" dirty="0"/>
              <a:t>defines a random connection </a:t>
            </a:r>
            <a:r>
              <a:rPr lang="en-US" altLang="en-US" sz="4400" dirty="0" smtClean="0"/>
              <a:t>phase</a:t>
            </a:r>
          </a:p>
          <a:p>
            <a:pPr marL="5006975" lvl="4" indent="-685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4400" dirty="0" smtClean="0"/>
              <a:t>Disjoint</a:t>
            </a:r>
            <a:r>
              <a:rPr lang="en-US" altLang="en-US" sz="4400" dirty="0"/>
              <a:t>, high-latency, low-throughput </a:t>
            </a:r>
            <a:r>
              <a:rPr lang="en-US" altLang="en-US" sz="4400" dirty="0"/>
              <a:t>network </a:t>
            </a:r>
            <a:r>
              <a:rPr lang="en-US" altLang="en-US" sz="4400" dirty="0"/>
              <a:t>might be formed</a:t>
            </a:r>
          </a:p>
          <a:p>
            <a:pPr algn="l">
              <a:lnSpc>
                <a:spcPct val="120000"/>
              </a:lnSpc>
            </a:pPr>
            <a:r>
              <a:rPr lang="en-US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en-US" sz="4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AutoShape 4" descr="תמונה מוטבעת 1"/>
          <p:cNvSpPr>
            <a:spLocks noChangeAspect="1" noChangeArrowheads="1"/>
          </p:cNvSpPr>
          <p:nvPr/>
        </p:nvSpPr>
        <p:spPr bwMode="auto">
          <a:xfrm>
            <a:off x="31981775" y="-57943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10" name="AutoShape 6" descr="תמונה מוטבעת 1"/>
          <p:cNvSpPr>
            <a:spLocks noChangeAspect="1" noChangeArrowheads="1"/>
          </p:cNvSpPr>
          <p:nvPr/>
        </p:nvSpPr>
        <p:spPr bwMode="auto">
          <a:xfrm>
            <a:off x="32134175" y="-42703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936329" y="7275430"/>
            <a:ext cx="13807466" cy="42288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4800" b="1" dirty="0" smtClean="0">
                <a:solidFill>
                  <a:schemeClr val="dk1"/>
                </a:solidFill>
              </a:rPr>
              <a:t>Erlang</a:t>
            </a:r>
          </a:p>
          <a:p>
            <a:pPr marL="685800" indent="-6858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chemeClr val="dk1"/>
                </a:solidFill>
              </a:rPr>
              <a:t>Programming language </a:t>
            </a:r>
            <a:r>
              <a:rPr lang="en-US" sz="4400" dirty="0">
                <a:solidFill>
                  <a:schemeClr val="dk1"/>
                </a:solidFill>
              </a:rPr>
              <a:t>c</a:t>
            </a:r>
            <a:r>
              <a:rPr lang="en-US" sz="4400" dirty="0" smtClean="0">
                <a:solidFill>
                  <a:schemeClr val="dk1"/>
                </a:solidFill>
              </a:rPr>
              <a:t>hosen for implementation</a:t>
            </a:r>
          </a:p>
          <a:p>
            <a:pPr marL="685800" indent="-6858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chemeClr val="dk1"/>
                </a:solidFill>
              </a:rPr>
              <a:t>Distributed, soft-real-time and fault tolerant</a:t>
            </a:r>
          </a:p>
          <a:p>
            <a:pPr marL="685800" indent="-6858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400" dirty="0" smtClean="0">
                <a:solidFill>
                  <a:schemeClr val="dk1"/>
                </a:solidFill>
              </a:rPr>
              <a:t>Communication between nodes using message passing</a:t>
            </a:r>
            <a:endParaRPr lang="he-IL" sz="4400" dirty="0"/>
          </a:p>
        </p:txBody>
      </p:sp>
      <p:sp>
        <p:nvSpPr>
          <p:cNvPr id="90" name="TextBox 89"/>
          <p:cNvSpPr txBox="1"/>
          <p:nvPr/>
        </p:nvSpPr>
        <p:spPr>
          <a:xfrm>
            <a:off x="936328" y="12025636"/>
            <a:ext cx="10297145" cy="86177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4800" b="1" dirty="0" smtClean="0"/>
              <a:t>SW Design</a:t>
            </a:r>
            <a:endParaRPr lang="he-IL" sz="4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1247057" y="16130092"/>
            <a:ext cx="10220663" cy="702904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4800" b="1" dirty="0" smtClean="0"/>
              <a:t>Project’s Goal</a:t>
            </a:r>
          </a:p>
          <a:p>
            <a:pPr marL="685800" indent="-685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Overcome the 10 connection limit</a:t>
            </a:r>
          </a:p>
          <a:p>
            <a:pPr marL="685800" indent="-685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Control the Mesh connection phase</a:t>
            </a:r>
          </a:p>
          <a:p>
            <a:pPr marL="685800" indent="-685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Construct a favorable mesh network</a:t>
            </a:r>
          </a:p>
          <a:p>
            <a:pPr marL="685800" indent="-685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Network must have the lowest metric possible</a:t>
            </a:r>
          </a:p>
          <a:p>
            <a:pPr marL="685800" indent="-685800" algn="just">
              <a:lnSpc>
                <a:spcPct val="120000"/>
              </a:lnSpc>
              <a:buFontTx/>
              <a:buChar char="-"/>
            </a:pPr>
            <a:endParaRPr lang="en-US" sz="4400" dirty="0" smtClean="0"/>
          </a:p>
          <a:p>
            <a:pPr algn="just">
              <a:lnSpc>
                <a:spcPct val="120000"/>
              </a:lnSpc>
            </a:pPr>
            <a:endParaRPr lang="en-US" sz="4800" b="1" dirty="0" smtClean="0"/>
          </a:p>
          <a:p>
            <a:pPr algn="just">
              <a:lnSpc>
                <a:spcPct val="120000"/>
              </a:lnSpc>
            </a:pPr>
            <a:endParaRPr lang="he-IL" sz="400" dirty="0"/>
          </a:p>
        </p:txBody>
      </p:sp>
      <p:sp>
        <p:nvSpPr>
          <p:cNvPr id="246" name="Rounded Rectangle 245"/>
          <p:cNvSpPr/>
          <p:nvPr/>
        </p:nvSpPr>
        <p:spPr>
          <a:xfrm>
            <a:off x="16994113" y="23166706"/>
            <a:ext cx="14421957" cy="5401420"/>
          </a:xfrm>
          <a:prstGeom prst="roundRect">
            <a:avLst/>
          </a:prstGeom>
          <a:solidFill>
            <a:srgbClr val="FFFFFF">
              <a:alpha val="78039"/>
            </a:srgb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r" rtl="1">
              <a:spcBef>
                <a:spcPct val="50000"/>
              </a:spcBef>
            </a:pPr>
            <a:endParaRPr lang="he-IL" altLang="en-US" sz="5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8550720" y="23474088"/>
            <a:ext cx="13277041" cy="504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800" b="1" dirty="0" smtClean="0"/>
              <a:t>TI’s Connection Algorithm</a:t>
            </a:r>
          </a:p>
          <a:p>
            <a:pPr marL="685800" indent="-685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400" dirty="0" smtClean="0"/>
              <a:t>Each node “helps” it’s neighbors</a:t>
            </a:r>
          </a:p>
          <a:p>
            <a:pPr marL="685800" indent="-685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400" dirty="0" smtClean="0"/>
              <a:t>Disconnects nodes that have other connections</a:t>
            </a:r>
          </a:p>
          <a:p>
            <a:pPr marL="685800" indent="-685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400" dirty="0" smtClean="0"/>
              <a:t>Connects an “orphan” node</a:t>
            </a:r>
          </a:p>
          <a:p>
            <a:pPr marL="685800" indent="-685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400" dirty="0" smtClean="0"/>
              <a:t>Repeat until the network is connected</a:t>
            </a:r>
          </a:p>
          <a:p>
            <a:pPr marL="685800" indent="-685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400" b="1" dirty="0" smtClean="0"/>
              <a:t>A Connected graph is formed</a:t>
            </a:r>
            <a:endParaRPr lang="en-US" sz="4400" b="1" dirty="0"/>
          </a:p>
        </p:txBody>
      </p:sp>
      <p:sp>
        <p:nvSpPr>
          <p:cNvPr id="220" name="Rounded Rectangle 219"/>
          <p:cNvSpPr/>
          <p:nvPr/>
        </p:nvSpPr>
        <p:spPr>
          <a:xfrm>
            <a:off x="15832150" y="28803500"/>
            <a:ext cx="13616381" cy="4978387"/>
          </a:xfrm>
          <a:prstGeom prst="roundRect">
            <a:avLst/>
          </a:prstGeom>
          <a:solidFill>
            <a:srgbClr val="FFFFFF">
              <a:alpha val="78039"/>
            </a:srgb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r" rtl="1">
              <a:spcBef>
                <a:spcPct val="50000"/>
              </a:spcBef>
            </a:pPr>
            <a:endParaRPr lang="he-IL" altLang="en-US" sz="5000" b="1" dirty="0"/>
          </a:p>
        </p:txBody>
      </p:sp>
      <p:pic>
        <p:nvPicPr>
          <p:cNvPr id="33" name="Picture 10" descr="http://cliparts.co/cliparts/pi5/oyy/pi5oyy8bT.png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60000">
            <a:off x="29497889" y="27900135"/>
            <a:ext cx="2850410" cy="2088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2" name="TextBox 221"/>
          <p:cNvSpPr txBox="1"/>
          <p:nvPr/>
        </p:nvSpPr>
        <p:spPr>
          <a:xfrm>
            <a:off x="16562065" y="29163540"/>
            <a:ext cx="13277041" cy="422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800" b="1" dirty="0" smtClean="0"/>
              <a:t>GHS Algorithm</a:t>
            </a:r>
          </a:p>
          <a:p>
            <a:pPr marL="685800" indent="-685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400" dirty="0" smtClean="0"/>
              <a:t>Created by Gallager-Humblet-Spira</a:t>
            </a:r>
          </a:p>
          <a:p>
            <a:pPr marL="685800" indent="-685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400" dirty="0" smtClean="0"/>
              <a:t>Distributed MST algorithm</a:t>
            </a:r>
          </a:p>
          <a:p>
            <a:pPr marL="685800" indent="-685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400" dirty="0" smtClean="0"/>
              <a:t>Creates a logical MST network backbone</a:t>
            </a:r>
          </a:p>
          <a:p>
            <a:pPr marL="685800" indent="-685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400" dirty="0" smtClean="0"/>
              <a:t>Only the best connections are kept</a:t>
            </a:r>
            <a:endParaRPr lang="en-US" sz="4400" dirty="0"/>
          </a:p>
        </p:txBody>
      </p:sp>
      <p:sp>
        <p:nvSpPr>
          <p:cNvPr id="224" name="Rounded Rectangle 223"/>
          <p:cNvSpPr/>
          <p:nvPr/>
        </p:nvSpPr>
        <p:spPr>
          <a:xfrm>
            <a:off x="17498169" y="33986408"/>
            <a:ext cx="13616381" cy="8644518"/>
          </a:xfrm>
          <a:prstGeom prst="roundRect">
            <a:avLst/>
          </a:prstGeom>
          <a:solidFill>
            <a:srgbClr val="FFFFFF">
              <a:alpha val="78039"/>
            </a:srgb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762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r" rtl="1">
              <a:spcBef>
                <a:spcPct val="50000"/>
              </a:spcBef>
            </a:pPr>
            <a:endParaRPr lang="he-IL" altLang="en-US" sz="5000" b="1" dirty="0"/>
          </a:p>
        </p:txBody>
      </p:sp>
      <p:sp>
        <p:nvSpPr>
          <p:cNvPr id="227" name="TextBox 226"/>
          <p:cNvSpPr txBox="1"/>
          <p:nvPr/>
        </p:nvSpPr>
        <p:spPr>
          <a:xfrm>
            <a:off x="18190680" y="34253252"/>
            <a:ext cx="13277041" cy="910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800" b="1" dirty="0" smtClean="0"/>
              <a:t>Harari-Altshul Algorithm</a:t>
            </a:r>
          </a:p>
          <a:p>
            <a:pPr marL="685800" indent="-685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400" dirty="0" smtClean="0"/>
              <a:t>Each node calculates un-direct metrics to it’s neighbors on the MST</a:t>
            </a:r>
          </a:p>
          <a:p>
            <a:pPr marL="685800" indent="-685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400" dirty="0" smtClean="0"/>
              <a:t>The node will calculate the direct connection metric</a:t>
            </a:r>
          </a:p>
          <a:p>
            <a:pPr marL="685800" indent="-685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400" dirty="0" smtClean="0"/>
              <a:t>The node calculates the best improvement: </a:t>
            </a:r>
            <a:r>
              <a:rPr lang="en-US" sz="4400" i="1" dirty="0" smtClean="0"/>
              <a:t>max(UndirectMetric – DirectMetric)</a:t>
            </a:r>
          </a:p>
          <a:p>
            <a:pPr marL="685800" indent="-685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400" dirty="0" smtClean="0"/>
              <a:t>All nodes report to “Core” node, which decides who connects at the current phase</a:t>
            </a:r>
          </a:p>
          <a:p>
            <a:pPr marL="685800" indent="-685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400" dirty="0" smtClean="0"/>
              <a:t>Algorithm repeats until all resources are used</a:t>
            </a:r>
          </a:p>
          <a:p>
            <a:pPr marL="685800" indent="-6858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4400" i="1" dirty="0" smtClean="0"/>
          </a:p>
        </p:txBody>
      </p:sp>
      <p:pic>
        <p:nvPicPr>
          <p:cNvPr id="231" name="Picture 10" descr="http://cliparts.co/cliparts/pi5/oyy/pi5oyy8bT.png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140000" flipH="1">
            <a:off x="15147939" y="33948807"/>
            <a:ext cx="2850410" cy="2088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04" t="74315"/>
          <a:stretch/>
        </p:blipFill>
        <p:spPr bwMode="auto">
          <a:xfrm>
            <a:off x="15409936" y="21721803"/>
            <a:ext cx="5654987" cy="3194297"/>
          </a:xfrm>
          <a:prstGeom prst="rect">
            <a:avLst/>
          </a:prstGeom>
          <a:noFill/>
          <a:ln>
            <a:noFill/>
          </a:ln>
          <a:effectLst>
            <a:outerShdw blurRad="596900"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678" b="67102"/>
          <a:stretch/>
        </p:blipFill>
        <p:spPr bwMode="auto">
          <a:xfrm>
            <a:off x="8929291" y="12457684"/>
            <a:ext cx="6037569" cy="4091347"/>
          </a:xfrm>
          <a:prstGeom prst="rect">
            <a:avLst/>
          </a:prstGeom>
          <a:noFill/>
          <a:ln>
            <a:noFill/>
          </a:ln>
          <a:effectLst>
            <a:outerShdw blurRad="584200"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63" r="49137" b="1"/>
          <a:stretch/>
        </p:blipFill>
        <p:spPr bwMode="auto">
          <a:xfrm>
            <a:off x="8823711" y="17187781"/>
            <a:ext cx="6226186" cy="7760832"/>
          </a:xfrm>
          <a:prstGeom prst="rect">
            <a:avLst/>
          </a:prstGeom>
          <a:noFill/>
          <a:ln>
            <a:noFill/>
          </a:ln>
          <a:effectLst>
            <a:outerShdw blurRad="596900"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04" b="28732"/>
          <a:stretch/>
        </p:blipFill>
        <p:spPr bwMode="auto">
          <a:xfrm>
            <a:off x="15409935" y="12456523"/>
            <a:ext cx="5654987" cy="8858609"/>
          </a:xfrm>
          <a:prstGeom prst="rect">
            <a:avLst/>
          </a:prstGeom>
          <a:noFill/>
          <a:ln>
            <a:noFill/>
          </a:ln>
          <a:effectLst>
            <a:outerShdw blurRad="584200"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Oval 90"/>
          <p:cNvSpPr/>
          <p:nvPr/>
        </p:nvSpPr>
        <p:spPr>
          <a:xfrm>
            <a:off x="11333050" y="14833948"/>
            <a:ext cx="7317247" cy="7704856"/>
          </a:xfrm>
          <a:prstGeom prst="ellipse">
            <a:avLst/>
          </a:prstGeom>
          <a:solidFill>
            <a:schemeClr val="bg1">
              <a:lumMod val="95000"/>
            </a:schemeClr>
          </a:solidFill>
          <a:ln w="1651000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12" descr="C:\Users\a0220048\Desktop\11wifi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1706" y="15803196"/>
            <a:ext cx="2158356" cy="1384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13" descr="C:\Users\a0220048\Desktop\ti_2c_pos_rgbSQ_400x40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9540" y="15728475"/>
            <a:ext cx="2184103" cy="2184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16" descr="C:\Users\a0220048\Desktop\Erlang_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3411" y="21355629"/>
            <a:ext cx="1732972" cy="1473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14" descr="C:\Users\a0220048\Desktop\20979_mesh-_routing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095390">
            <a:off x="12102396" y="16609570"/>
            <a:ext cx="5879095" cy="419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Rectangle 99"/>
          <p:cNvSpPr/>
          <p:nvPr/>
        </p:nvSpPr>
        <p:spPr>
          <a:xfrm rot="19448747">
            <a:off x="10727298" y="13679251"/>
            <a:ext cx="5625752" cy="550091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prstTxWarp prst="textArchUp">
              <a:avLst>
                <a:gd name="adj" fmla="val 13298554"/>
              </a:avLst>
            </a:prstTxWarp>
            <a:noAutofit/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itchFamily="34" charset="-79"/>
                <a:cs typeface="David" pitchFamily="34" charset="-79"/>
              </a:rPr>
              <a:t>SW Design</a:t>
            </a:r>
            <a:endParaRPr lang="en-US" sz="8000" b="1" spc="50" dirty="0">
              <a:ln w="1143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avid" pitchFamily="34" charset="-79"/>
              <a:cs typeface="David" pitchFamily="34" charset="-79"/>
            </a:endParaRPr>
          </a:p>
        </p:txBody>
      </p:sp>
      <p:sp>
        <p:nvSpPr>
          <p:cNvPr id="133" name="Rectangle 337"/>
          <p:cNvSpPr/>
          <p:nvPr/>
        </p:nvSpPr>
        <p:spPr>
          <a:xfrm rot="3047160">
            <a:off x="8675798" y="20773816"/>
            <a:ext cx="5479989" cy="156348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prstTxWarp prst="textArchDown">
              <a:avLst>
                <a:gd name="adj" fmla="val 20797924"/>
              </a:avLst>
            </a:prstTxWarp>
            <a:normAutofit/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David" pitchFamily="34" charset="-79"/>
                <a:cs typeface="David" pitchFamily="34" charset="-79"/>
              </a:rPr>
              <a:t>Results</a:t>
            </a:r>
            <a:endParaRPr lang="en-US" sz="8000" b="1" spc="5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David" pitchFamily="34" charset="-79"/>
              <a:cs typeface="David" pitchFamily="34" charset="-79"/>
            </a:endParaRPr>
          </a:p>
        </p:txBody>
      </p:sp>
      <p:sp>
        <p:nvSpPr>
          <p:cNvPr id="128" name="Rectangle 127"/>
          <p:cNvSpPr/>
          <p:nvPr/>
        </p:nvSpPr>
        <p:spPr>
          <a:xfrm rot="19536945">
            <a:off x="13925540" y="20302348"/>
            <a:ext cx="5625752" cy="339502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prstTxWarp prst="textArchDown">
              <a:avLst>
                <a:gd name="adj" fmla="val 2662611"/>
              </a:avLst>
            </a:prstTxWarp>
            <a:noAutofit/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David" pitchFamily="34" charset="-79"/>
                <a:cs typeface="David" pitchFamily="34" charset="-79"/>
              </a:rPr>
              <a:t>Algorithm</a:t>
            </a:r>
            <a:endParaRPr lang="en-US" sz="8000" b="1" spc="50" dirty="0">
              <a:ln w="1143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avid" pitchFamily="34" charset="-79"/>
              <a:cs typeface="David" pitchFamily="34" charset="-79"/>
            </a:endParaRPr>
          </a:p>
        </p:txBody>
      </p:sp>
      <p:sp>
        <p:nvSpPr>
          <p:cNvPr id="138" name="Rectangle 122"/>
          <p:cNvSpPr/>
          <p:nvPr/>
        </p:nvSpPr>
        <p:spPr>
          <a:xfrm rot="3514818">
            <a:off x="15413637" y="15172004"/>
            <a:ext cx="5625752" cy="26477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prstTxWarp prst="textArchUp">
              <a:avLst>
                <a:gd name="adj" fmla="val 12182252"/>
              </a:avLst>
            </a:prstTxWarp>
            <a:noAutofit/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smtClean="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vid" pitchFamily="34" charset="-79"/>
                <a:cs typeface="David" pitchFamily="34" charset="-79"/>
              </a:rPr>
              <a:t>Background</a:t>
            </a:r>
            <a:endParaRPr lang="en-US" sz="8000" b="1" spc="50" dirty="0">
              <a:ln w="1143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avid" pitchFamily="34" charset="-79"/>
              <a:cs typeface="David" pitchFamily="34" charset="-79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017029" y="6697043"/>
            <a:ext cx="392906" cy="91061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15062687" y="23239211"/>
            <a:ext cx="347248" cy="196058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389723" y="16651693"/>
            <a:ext cx="10843749" cy="536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18350181" y="21337643"/>
            <a:ext cx="13783994" cy="3907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770511</TotalTime>
  <Words>263</Words>
  <Application>Microsoft Office PowerPoint</Application>
  <PresentationFormat>Custom</PresentationFormat>
  <Paragraphs>50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ערכת נושא Office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adam</dc:creator>
  <cp:lastModifiedBy>Windows User</cp:lastModifiedBy>
  <cp:revision>422</cp:revision>
  <cp:lastPrinted>2014-05-03T08:48:48Z</cp:lastPrinted>
  <dcterms:created xsi:type="dcterms:W3CDTF">2010-03-24T06:07:16Z</dcterms:created>
  <dcterms:modified xsi:type="dcterms:W3CDTF">2017-01-14T19:07:57Z</dcterms:modified>
</cp:coreProperties>
</file>