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TENPro" initials="d" lastIdx="1" clrIdx="0">
    <p:extLst>
      <p:ext uri="{19B8F6BF-5375-455C-9EA6-DF929625EA0E}">
        <p15:presenceInfo xmlns:p15="http://schemas.microsoft.com/office/powerpoint/2012/main" userId="dellTENP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72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jfif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1168" y="1691968"/>
            <a:ext cx="2522664" cy="65923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Mongo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7551" y="4164177"/>
            <a:ext cx="1099930" cy="890773"/>
          </a:xfrm>
        </p:spPr>
        <p:txBody>
          <a:bodyPr>
            <a:normAutofit fontScale="92500"/>
          </a:bodyPr>
          <a:lstStyle/>
          <a:p>
            <a:pPr algn="l"/>
            <a:r>
              <a:rPr lang="en-US" sz="4000" dirty="0"/>
              <a:t>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4E42C-B6D0-42C2-AC6F-C6A2D4C174E9}"/>
              </a:ext>
            </a:extLst>
          </p:cNvPr>
          <p:cNvSpPr txBox="1"/>
          <p:nvPr/>
        </p:nvSpPr>
        <p:spPr>
          <a:xfrm>
            <a:off x="8428383" y="2595969"/>
            <a:ext cx="1656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/>
              <a:t>VS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D78EA-B94C-4EA8-9AA9-489D0B0C3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02" y="1393782"/>
            <a:ext cx="1843102" cy="18639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6B40D3-020B-4081-8508-8B2C758F3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5487" y="3961169"/>
            <a:ext cx="1516950" cy="151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8741805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00677" y="2558806"/>
            <a:ext cx="3481637" cy="2048229"/>
          </a:xfrm>
        </p:spPr>
        <p:txBody>
          <a:bodyPr anchor="b">
            <a:noAutofit/>
          </a:bodyPr>
          <a:lstStyle/>
          <a:p>
            <a:pPr algn="l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 DB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1496" y="751789"/>
            <a:ext cx="265044" cy="440908"/>
          </a:xfrm>
        </p:spPr>
        <p:txBody>
          <a:bodyPr anchor="t">
            <a:normAutofit fontScale="92500"/>
          </a:bodyPr>
          <a:lstStyle/>
          <a:p>
            <a:pPr marL="36900" indent="0">
              <a:buNone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97510-427F-4E22-811E-DB422EA43491}"/>
              </a:ext>
            </a:extLst>
          </p:cNvPr>
          <p:cNvSpPr txBox="1"/>
          <p:nvPr/>
        </p:nvSpPr>
        <p:spPr>
          <a:xfrm>
            <a:off x="680171" y="382457"/>
            <a:ext cx="73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latin typeface="Söhne"/>
              </a:rPr>
              <a:t>MongoDB is a popular open-source NoSQL document-oriented database that stores data in flexible and scalable JSON-like structures.</a:t>
            </a:r>
            <a:endParaRPr lang="fr-FR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E7A28-0ACD-47F8-A863-04459F9BA3E7}"/>
              </a:ext>
            </a:extLst>
          </p:cNvPr>
          <p:cNvSpPr txBox="1"/>
          <p:nvPr/>
        </p:nvSpPr>
        <p:spPr>
          <a:xfrm>
            <a:off x="519146" y="1430439"/>
            <a:ext cx="557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öhne"/>
              </a:rPr>
              <a:t>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ere are some of the key functionalities of MongoDB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6354B-DD06-4985-BAD9-4C482F75F20F}"/>
              </a:ext>
            </a:extLst>
          </p:cNvPr>
          <p:cNvSpPr txBox="1"/>
          <p:nvPr/>
        </p:nvSpPr>
        <p:spPr>
          <a:xfrm>
            <a:off x="680171" y="2676939"/>
            <a:ext cx="674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1. Scalability: MongoDB is designed to handle large amounts of data and allows for easy horizontal scaling through sharding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383C4-C57F-49F3-8193-F8CC586BD6B3}"/>
              </a:ext>
            </a:extLst>
          </p:cNvPr>
          <p:cNvSpPr txBox="1"/>
          <p:nvPr/>
        </p:nvSpPr>
        <p:spPr>
          <a:xfrm>
            <a:off x="680170" y="3658464"/>
            <a:ext cx="674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2. Replication: MongoDB supports automatic replication, allowing for high availability and data redundancy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2E0DB-BE42-43B9-97AA-77B39BDD7F99}"/>
              </a:ext>
            </a:extLst>
          </p:cNvPr>
          <p:cNvSpPr txBox="1"/>
          <p:nvPr/>
        </p:nvSpPr>
        <p:spPr>
          <a:xfrm>
            <a:off x="680170" y="4611757"/>
            <a:ext cx="6741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3. Flexible schema: MongoDB's dynamic schema allows for easy modification and evolution of data models without requiring downtime or schema migrations.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8741805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9366996" y="2249198"/>
            <a:ext cx="2199811" cy="2048229"/>
          </a:xfrm>
        </p:spPr>
        <p:txBody>
          <a:bodyPr anchor="b">
            <a:noAutofit/>
          </a:bodyPr>
          <a:lstStyle/>
          <a:p>
            <a:pPr algn="l"/>
            <a:r>
              <a:rPr lang="en-US" sz="6000" b="1" dirty="0"/>
              <a:t>SQL</a:t>
            </a:r>
            <a:br>
              <a:rPr lang="en-US" sz="6000" b="1" dirty="0"/>
            </a:br>
            <a:endParaRPr lang="en-US" sz="48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1496" y="751789"/>
            <a:ext cx="265044" cy="440908"/>
          </a:xfrm>
        </p:spPr>
        <p:txBody>
          <a:bodyPr anchor="t">
            <a:normAutofit fontScale="92500"/>
          </a:bodyPr>
          <a:lstStyle/>
          <a:p>
            <a:pPr marL="3690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3155B-5410-4956-80A0-C6BF52FB7862}"/>
              </a:ext>
            </a:extLst>
          </p:cNvPr>
          <p:cNvSpPr txBox="1"/>
          <p:nvPr/>
        </p:nvSpPr>
        <p:spPr>
          <a:xfrm>
            <a:off x="700984" y="344557"/>
            <a:ext cx="7011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latin typeface="Söhne"/>
              </a:rPr>
              <a:t>"SQL database" refers to a type of database that uses Structured Query Language (SQL) to manage and manipulate structured data stored in tables. It offers a reliable and efficient way to store, retrieve, and manage data in various applications.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2D14F-3909-4313-9D48-9A28BC8302FF}"/>
              </a:ext>
            </a:extLst>
          </p:cNvPr>
          <p:cNvSpPr txBox="1"/>
          <p:nvPr/>
        </p:nvSpPr>
        <p:spPr>
          <a:xfrm>
            <a:off x="861391" y="2962941"/>
            <a:ext cx="6559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1. Scalability: SQL databases can be scaled vertically by adding more resources to a single server, or horizontally by distributing data across multiple servers.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207C6-F32D-4ECF-8708-36686127ABE9}"/>
              </a:ext>
            </a:extLst>
          </p:cNvPr>
          <p:cNvSpPr txBox="1"/>
          <p:nvPr/>
        </p:nvSpPr>
        <p:spPr>
          <a:xfrm>
            <a:off x="834887" y="4163270"/>
            <a:ext cx="658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öhne"/>
              </a:rPr>
              <a:t>2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. Transactions: SQL databases use transactions to ensure data consistency and integrity, allowing multiple operations to be grouped together and executed as a single unit.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3CCFA-C652-4062-81F9-39F9C37C55DA}"/>
              </a:ext>
            </a:extLst>
          </p:cNvPr>
          <p:cNvSpPr txBox="1"/>
          <p:nvPr/>
        </p:nvSpPr>
        <p:spPr>
          <a:xfrm>
            <a:off x="861391" y="5363599"/>
            <a:ext cx="593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3. Indexing: SQL databases use indexing techniques to speed up data retrieval and improve query performance.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88F2D-4633-413B-B5DC-66D355F0FB6A}"/>
              </a:ext>
            </a:extLst>
          </p:cNvPr>
          <p:cNvSpPr txBox="1"/>
          <p:nvPr/>
        </p:nvSpPr>
        <p:spPr>
          <a:xfrm>
            <a:off x="561449" y="1790988"/>
            <a:ext cx="575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öhne"/>
              </a:rPr>
              <a:t>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ere are some common functionalities of SQL databases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3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24C1-8F51-40E3-B046-9A568065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01" y="468799"/>
            <a:ext cx="10353763" cy="970450"/>
          </a:xfrm>
        </p:spPr>
        <p:txBody>
          <a:bodyPr/>
          <a:lstStyle/>
          <a:p>
            <a:r>
              <a:rPr lang="fr-FR" b="1" dirty="0"/>
              <a:t>MONGO DB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VS</a:t>
            </a:r>
            <a:r>
              <a:rPr lang="fr-FR" b="1" dirty="0"/>
              <a:t>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9FC12-9954-47AB-ACD9-86A7EE30E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Goudy Old Style" panose="02020502050305020303" pitchFamily="18" charset="0"/>
              </a:rPr>
              <a:t>DATA</a:t>
            </a:r>
            <a:r>
              <a:rPr lang="fr-FR" dirty="0"/>
              <a:t> MODEL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2BA0190-24C5-40B7-991B-B595E541F58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24076" b="24076"/>
          <a:stretch>
            <a:fillRect/>
          </a:stretch>
        </p:blipFill>
        <p:spPr>
          <a:xfrm>
            <a:off x="1283145" y="2081403"/>
            <a:ext cx="2599741" cy="1347597"/>
          </a:xfrm>
          <a:prstGeom prst="roundRect">
            <a:avLst>
              <a:gd name="adj" fmla="val 43161"/>
            </a:avLst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19687-0AE4-4E72-94D3-0E34A51171E8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859408" y="4978238"/>
            <a:ext cx="3300984" cy="494668"/>
          </a:xfrm>
        </p:spPr>
        <p:txBody>
          <a:bodyPr>
            <a:normAutofit/>
          </a:bodyPr>
          <a:lstStyle/>
          <a:p>
            <a:r>
              <a:rPr lang="fr-FR" sz="2000" dirty="0"/>
              <a:t>SCHEMA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218CFE-0272-4E65-986E-EA2198FA8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0183" y="4175860"/>
            <a:ext cx="3300984" cy="576262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rgbClr val="D1D5DB"/>
                </a:solidFill>
                <a:effectLst/>
                <a:latin typeface="Söhne"/>
              </a:rPr>
              <a:t>is a document-oriented NoSQL database that stores data in flexible, JSON-like structures</a:t>
            </a:r>
            <a:endParaRPr lang="fr-FR" sz="1600" b="1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826BD2C-BE9B-49A7-8DDC-039FC8257C63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2384" b="2384"/>
          <a:stretch>
            <a:fillRect/>
          </a:stretch>
        </p:blipFill>
        <p:spPr>
          <a:xfrm>
            <a:off x="4440183" y="1894960"/>
            <a:ext cx="3242429" cy="1686202"/>
          </a:xfrm>
          <a:prstGeom prst="roundRect">
            <a:avLst>
              <a:gd name="adj" fmla="val 0"/>
            </a:avLst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A2BC74-71A3-4ECE-BDF3-EE48E61FCF57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40183" y="4945060"/>
            <a:ext cx="3300984" cy="856284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uses a flexible schema that allows for dynamic and easy modification of data models</a:t>
            </a:r>
            <a:endParaRPr lang="fr-FR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C71B04-4AB3-4EB8-8B6F-38806E3756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1906" y="4139477"/>
            <a:ext cx="3300984" cy="576262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use a tabular model to store structured data in rows and columns.</a:t>
            </a:r>
            <a:endParaRPr lang="fr-F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F9C4445A-FBF4-49C9-A861-B6AF2006A462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5242" r="5242"/>
          <a:stretch>
            <a:fillRect/>
          </a:stretch>
        </p:blipFill>
        <p:spPr>
          <a:xfrm>
            <a:off x="8044070" y="1894960"/>
            <a:ext cx="3223487" cy="1686202"/>
          </a:xfrm>
          <a:prstGeom prst="roundRect">
            <a:avLst>
              <a:gd name="adj" fmla="val 0"/>
            </a:avLst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71C728-5933-4271-B051-505638B0C5E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281906" y="4956823"/>
            <a:ext cx="3300984" cy="84452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require a fixed schema that defines the structure of data in advance.</a:t>
            </a:r>
            <a:endParaRPr lang="fr-F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F94D0-7670-42D5-8505-4ADF6EF385EC}"/>
              </a:ext>
            </a:extLst>
          </p:cNvPr>
          <p:cNvSpPr txBox="1"/>
          <p:nvPr/>
        </p:nvSpPr>
        <p:spPr>
          <a:xfrm>
            <a:off x="1723488" y="5923721"/>
            <a:ext cx="21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D1D5DB"/>
                </a:solidFill>
                <a:latin typeface="Goudy Old Style" panose="02020502050305020303" pitchFamily="18" charset="0"/>
              </a:rPr>
              <a:t>SCALABILITY</a:t>
            </a:r>
            <a:endParaRPr lang="fr-FR" dirty="0">
              <a:latin typeface="Goudy Old Style" panose="020205020503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85DF2-A29C-47BC-8209-39F82935EAA8}"/>
              </a:ext>
            </a:extLst>
          </p:cNvPr>
          <p:cNvSpPr txBox="1"/>
          <p:nvPr/>
        </p:nvSpPr>
        <p:spPr>
          <a:xfrm>
            <a:off x="4440183" y="5923083"/>
            <a:ext cx="276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D1D5DB"/>
                </a:solidFill>
                <a:effectLst/>
                <a:latin typeface="Söhne"/>
              </a:rPr>
              <a:t>is highly scalable and can handle large amounts of unstructured data</a:t>
            </a:r>
            <a:endParaRPr lang="fr-F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D4A20-8E71-4D81-AD07-852DDC4252F6}"/>
              </a:ext>
            </a:extLst>
          </p:cNvPr>
          <p:cNvSpPr txBox="1"/>
          <p:nvPr/>
        </p:nvSpPr>
        <p:spPr>
          <a:xfrm>
            <a:off x="8281906" y="5850317"/>
            <a:ext cx="2476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D1D5DB"/>
                </a:solidFill>
                <a:latin typeface="Söhne"/>
              </a:rPr>
              <a:t>are typically better suited for structured data and may require more complex scaling solutions.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8345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942A-11B7-4A20-8A3C-D38B87C57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109" y="735872"/>
            <a:ext cx="7084194" cy="1049868"/>
          </a:xfrm>
        </p:spPr>
        <p:txBody>
          <a:bodyPr/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In conclusion, 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435C-96DE-4F61-B15F-6B58BFB6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8" y="1881809"/>
            <a:ext cx="9440034" cy="4134677"/>
          </a:xfrm>
        </p:spPr>
        <p:txBody>
          <a:bodyPr lIns="90000" tIns="46800" spcCol="0" anchor="ctr" anchorCtr="0">
            <a:noAutofit/>
          </a:bodyPr>
          <a:lstStyle/>
          <a:p>
            <a:pPr algn="l"/>
            <a:r>
              <a:rPr lang="en-US" sz="3600" b="0" i="0" spc="100" dirty="0">
                <a:solidFill>
                  <a:srgbClr val="D1D5DB"/>
                </a:solidFill>
                <a:effectLst/>
                <a:latin typeface="Microsoft Uighur" panose="02000000000000000000" pitchFamily="2" charset="-78"/>
                <a:cs typeface="Microsoft Uighur" panose="02000000000000000000" pitchFamily="2" charset="-78"/>
              </a:rPr>
              <a:t>Both MongoDB and SQL databases have their own strengths and weaknesses. MongoDB is suitable for flexible, scalable, and high-performance applications, while SQL databases are best for applications requiring strict data consistency and structured data with strong transaction support.</a:t>
            </a:r>
            <a:endParaRPr lang="fr-FR" sz="3600" spc="100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43525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{98CAD88D-6DA8-4170-AB3A-A3D0D56B6C9E}tf55705232_win32</Template>
  <TotalTime>98</TotalTime>
  <Words>363</Words>
  <Application>Microsoft Office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Bahnschrift SemiBold</vt:lpstr>
      <vt:lpstr>Calibri</vt:lpstr>
      <vt:lpstr>Goudy Old Style</vt:lpstr>
      <vt:lpstr>Microsoft Uighur</vt:lpstr>
      <vt:lpstr>Söhne</vt:lpstr>
      <vt:lpstr>Wingdings 2</vt:lpstr>
      <vt:lpstr>SlateVTI</vt:lpstr>
      <vt:lpstr>Mongo DB</vt:lpstr>
      <vt:lpstr>Mongo DB </vt:lpstr>
      <vt:lpstr>SQL </vt:lpstr>
      <vt:lpstr>MONGO DB VS SQL</vt:lpstr>
      <vt:lpstr>In conclusion,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dellTENPro</dc:creator>
  <cp:lastModifiedBy>dellTENPro</cp:lastModifiedBy>
  <cp:revision>2</cp:revision>
  <dcterms:created xsi:type="dcterms:W3CDTF">2023-05-05T11:13:32Z</dcterms:created>
  <dcterms:modified xsi:type="dcterms:W3CDTF">2023-05-05T12:52:31Z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