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6" r:id="rId10"/>
    <p:sldId id="265" r:id="rId11"/>
    <p:sldId id="267" r:id="rId12"/>
    <p:sldId id="268" r:id="rId13"/>
    <p:sldId id="269" r:id="rId14"/>
    <p:sldId id="272" r:id="rId15"/>
    <p:sldId id="270" r:id="rId16"/>
    <p:sldId id="271" r:id="rId17"/>
    <p:sldId id="262" r:id="rId18"/>
    <p:sldId id="297" r:id="rId19"/>
    <p:sldId id="281" r:id="rId20"/>
    <p:sldId id="277" r:id="rId21"/>
    <p:sldId id="278" r:id="rId22"/>
    <p:sldId id="288" r:id="rId23"/>
    <p:sldId id="279" r:id="rId24"/>
    <p:sldId id="285" r:id="rId25"/>
    <p:sldId id="273" r:id="rId26"/>
    <p:sldId id="282" r:id="rId27"/>
    <p:sldId id="289" r:id="rId28"/>
    <p:sldId id="290" r:id="rId29"/>
    <p:sldId id="291" r:id="rId30"/>
    <p:sldId id="292" r:id="rId31"/>
    <p:sldId id="286" r:id="rId32"/>
    <p:sldId id="287" r:id="rId33"/>
    <p:sldId id="293" r:id="rId34"/>
    <p:sldId id="294" r:id="rId35"/>
    <p:sldId id="283" r:id="rId36"/>
    <p:sldId id="295" r:id="rId37"/>
    <p:sldId id="296" r:id="rId38"/>
    <p:sldId id="29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biostathandbook.com/transformation.htm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A2A5-F3CC-4DF6-AF5F-2CBCCA4C61AF}"/>
              </a:ext>
            </a:extLst>
          </p:cNvPr>
          <p:cNvSpPr>
            <a:spLocks noGrp="1"/>
          </p:cNvSpPr>
          <p:nvPr>
            <p:ph type="ctrTitle"/>
          </p:nvPr>
        </p:nvSpPr>
        <p:spPr>
          <a:xfrm>
            <a:off x="889229" y="1551918"/>
            <a:ext cx="7766936" cy="1646302"/>
          </a:xfrm>
        </p:spPr>
        <p:txBody>
          <a:bodyPr/>
          <a:lstStyle/>
          <a:p>
            <a:r>
              <a:rPr lang="en-US" dirty="0"/>
              <a:t>TIME SERIES ANALYSIS</a:t>
            </a:r>
          </a:p>
        </p:txBody>
      </p:sp>
      <p:sp>
        <p:nvSpPr>
          <p:cNvPr id="3" name="TextBox 2">
            <a:extLst>
              <a:ext uri="{FF2B5EF4-FFF2-40B4-BE49-F238E27FC236}">
                <a16:creationId xmlns:a16="http://schemas.microsoft.com/office/drawing/2014/main" id="{2C1FC3B1-2C23-48D4-A8E3-B0785E592280}"/>
              </a:ext>
            </a:extLst>
          </p:cNvPr>
          <p:cNvSpPr txBox="1"/>
          <p:nvPr/>
        </p:nvSpPr>
        <p:spPr>
          <a:xfrm>
            <a:off x="6691285" y="4486275"/>
            <a:ext cx="2239716" cy="1107996"/>
          </a:xfrm>
          <a:prstGeom prst="rect">
            <a:avLst/>
          </a:prstGeom>
          <a:noFill/>
        </p:spPr>
        <p:txBody>
          <a:bodyPr wrap="none" rtlCol="0">
            <a:spAutoFit/>
          </a:bodyPr>
          <a:lstStyle/>
          <a:p>
            <a:r>
              <a:rPr lang="en-US" dirty="0"/>
              <a:t>By,</a:t>
            </a:r>
            <a:br>
              <a:rPr lang="en-US" dirty="0"/>
            </a:br>
            <a:r>
              <a:rPr lang="en-US" sz="2400" dirty="0"/>
              <a:t>Ganesh Jadhav</a:t>
            </a:r>
          </a:p>
          <a:p>
            <a:r>
              <a:rPr lang="en-US" sz="2400" dirty="0"/>
              <a:t>Kiran </a:t>
            </a:r>
            <a:r>
              <a:rPr lang="en-US" sz="2400" dirty="0" err="1"/>
              <a:t>Akadas</a:t>
            </a:r>
            <a:endParaRPr lang="en-US" sz="2400" dirty="0"/>
          </a:p>
        </p:txBody>
      </p:sp>
    </p:spTree>
    <p:extLst>
      <p:ext uri="{BB962C8B-B14F-4D97-AF65-F5344CB8AC3E}">
        <p14:creationId xmlns:p14="http://schemas.microsoft.com/office/powerpoint/2010/main" val="251531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B6B1-10E7-44B8-AD10-9E5A9392FECD}"/>
              </a:ext>
            </a:extLst>
          </p:cNvPr>
          <p:cNvSpPr>
            <a:spLocks noGrp="1"/>
          </p:cNvSpPr>
          <p:nvPr>
            <p:ph type="title"/>
          </p:nvPr>
        </p:nvSpPr>
        <p:spPr>
          <a:xfrm>
            <a:off x="201342" y="148711"/>
            <a:ext cx="8596668" cy="1320800"/>
          </a:xfrm>
        </p:spPr>
        <p:txBody>
          <a:bodyPr/>
          <a:lstStyle/>
          <a:p>
            <a:r>
              <a:rPr lang="en-US" dirty="0"/>
              <a:t>IRREGULAR COMPONENT</a:t>
            </a:r>
          </a:p>
        </p:txBody>
      </p:sp>
      <p:pic>
        <p:nvPicPr>
          <p:cNvPr id="4" name="Picture 2" descr="Image result for noisy data in time series">
            <a:extLst>
              <a:ext uri="{FF2B5EF4-FFF2-40B4-BE49-F238E27FC236}">
                <a16:creationId xmlns:a16="http://schemas.microsoft.com/office/drawing/2014/main" id="{F75DDEB7-70C1-4A28-846B-68E6547D1012}"/>
              </a:ext>
            </a:extLst>
          </p:cNvPr>
          <p:cNvPicPr>
            <a:picLocks noGrp="1" noChangeAspect="1"/>
          </p:cNvPicPr>
          <p:nvPr>
            <p:ph idx="1"/>
          </p:nvPr>
        </p:nvPicPr>
        <p:blipFill>
          <a:blip r:embed="rId2"/>
          <a:srcRect l="8942" t="6732" r="6419" b="269"/>
          <a:stretch>
            <a:fillRect/>
          </a:stretch>
        </p:blipFill>
        <p:spPr>
          <a:xfrm>
            <a:off x="741405" y="2827852"/>
            <a:ext cx="8056605" cy="3881437"/>
          </a:xfrm>
          <a:prstGeom prst="rect">
            <a:avLst/>
          </a:prstGeom>
          <a:noFill/>
          <a:ln cap="flat">
            <a:noFill/>
          </a:ln>
        </p:spPr>
      </p:pic>
      <p:sp>
        <p:nvSpPr>
          <p:cNvPr id="5" name="TextBox 4">
            <a:extLst>
              <a:ext uri="{FF2B5EF4-FFF2-40B4-BE49-F238E27FC236}">
                <a16:creationId xmlns:a16="http://schemas.microsoft.com/office/drawing/2014/main" id="{E7ECEA7C-FE27-43BD-9BD3-89EC91FCF633}"/>
              </a:ext>
            </a:extLst>
          </p:cNvPr>
          <p:cNvSpPr txBox="1"/>
          <p:nvPr/>
        </p:nvSpPr>
        <p:spPr>
          <a:xfrm>
            <a:off x="580768" y="1470454"/>
            <a:ext cx="8056605" cy="830997"/>
          </a:xfrm>
          <a:prstGeom prst="rect">
            <a:avLst/>
          </a:prstGeom>
          <a:noFill/>
        </p:spPr>
        <p:txBody>
          <a:bodyPr wrap="square" rtlCol="0">
            <a:spAutoFit/>
          </a:bodyPr>
          <a:lstStyle/>
          <a:p>
            <a:r>
              <a:rPr lang="en-US" sz="2400" dirty="0">
                <a:solidFill>
                  <a:srgbClr val="000000"/>
                </a:solidFill>
                <a:latin typeface="Trebuchet MS" pitchFamily="18"/>
                <a:ea typeface="Noto Sans CJK SC Regular" pitchFamily="2"/>
                <a:cs typeface="Lohit Devanagari" pitchFamily="2"/>
              </a:rPr>
              <a:t>Variations in the timeseries data that maybe due to erratic and irregular actions that might have caused.</a:t>
            </a:r>
            <a:endParaRPr lang="en-US" sz="2400" dirty="0"/>
          </a:p>
        </p:txBody>
      </p:sp>
    </p:spTree>
    <p:extLst>
      <p:ext uri="{BB962C8B-B14F-4D97-AF65-F5344CB8AC3E}">
        <p14:creationId xmlns:p14="http://schemas.microsoft.com/office/powerpoint/2010/main" val="9522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41C-D7B6-4FAB-8318-A72F04AD1664}"/>
              </a:ext>
            </a:extLst>
          </p:cNvPr>
          <p:cNvSpPr>
            <a:spLocks noGrp="1"/>
          </p:cNvSpPr>
          <p:nvPr>
            <p:ph type="title"/>
          </p:nvPr>
        </p:nvSpPr>
        <p:spPr>
          <a:xfrm>
            <a:off x="197708" y="353260"/>
            <a:ext cx="6128951" cy="926756"/>
          </a:xfrm>
        </p:spPr>
        <p:txBody>
          <a:bodyPr/>
          <a:lstStyle/>
          <a:p>
            <a:r>
              <a:rPr lang="en-US" dirty="0"/>
              <a:t>TIME SERIES FORECASTING</a:t>
            </a:r>
          </a:p>
        </p:txBody>
      </p:sp>
      <p:pic>
        <p:nvPicPr>
          <p:cNvPr id="2050" name="Picture 2" descr="time series analysis, arima, flowchart">
            <a:extLst>
              <a:ext uri="{FF2B5EF4-FFF2-40B4-BE49-F238E27FC236}">
                <a16:creationId xmlns:a16="http://schemas.microsoft.com/office/drawing/2014/main" id="{031E1762-93A5-450C-973D-8A945075E5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7966" y="1698502"/>
            <a:ext cx="7611763" cy="415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67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E8BC-7490-4C7B-AFC0-49BDBA6BAE4C}"/>
              </a:ext>
            </a:extLst>
          </p:cNvPr>
          <p:cNvSpPr>
            <a:spLocks noGrp="1"/>
          </p:cNvSpPr>
          <p:nvPr>
            <p:ph type="title"/>
          </p:nvPr>
        </p:nvSpPr>
        <p:spPr>
          <a:xfrm>
            <a:off x="207777" y="275967"/>
            <a:ext cx="8596668" cy="1320800"/>
          </a:xfrm>
        </p:spPr>
        <p:txBody>
          <a:bodyPr/>
          <a:lstStyle/>
          <a:p>
            <a:r>
              <a:rPr lang="en-US" dirty="0"/>
              <a:t>VISUALISING THE DATA </a:t>
            </a:r>
          </a:p>
        </p:txBody>
      </p:sp>
      <p:sp>
        <p:nvSpPr>
          <p:cNvPr id="3" name="Content Placeholder 2">
            <a:extLst>
              <a:ext uri="{FF2B5EF4-FFF2-40B4-BE49-F238E27FC236}">
                <a16:creationId xmlns:a16="http://schemas.microsoft.com/office/drawing/2014/main" id="{F1489E64-9D7B-4127-8A19-912A239097DC}"/>
              </a:ext>
            </a:extLst>
          </p:cNvPr>
          <p:cNvSpPr>
            <a:spLocks noGrp="1"/>
          </p:cNvSpPr>
          <p:nvPr>
            <p:ph idx="1"/>
          </p:nvPr>
        </p:nvSpPr>
        <p:spPr>
          <a:xfrm>
            <a:off x="504340" y="1351222"/>
            <a:ext cx="8596668" cy="2077778"/>
          </a:xfrm>
        </p:spPr>
        <p:txBody>
          <a:bodyPr>
            <a:normAutofit/>
          </a:bodyPr>
          <a:lstStyle/>
          <a:p>
            <a:pPr>
              <a:buFont typeface="Wingdings" panose="05000000000000000000" pitchFamily="2" charset="2"/>
              <a:buChar char="Ø"/>
            </a:pPr>
            <a:r>
              <a:rPr lang="en-US" sz="2000" dirty="0"/>
              <a:t>Line graph will suit the most to show the trend.</a:t>
            </a:r>
          </a:p>
          <a:p>
            <a:pPr>
              <a:buFont typeface="Wingdings" panose="05000000000000000000" pitchFamily="2" charset="2"/>
              <a:buChar char="Ø"/>
            </a:pPr>
            <a:r>
              <a:rPr lang="en-US" sz="2000" dirty="0"/>
              <a:t>In-built commands in pandas for plotting: </a:t>
            </a:r>
            <a:r>
              <a:rPr lang="en-US" sz="2000" dirty="0" err="1"/>
              <a:t>dataframe.plot</a:t>
            </a:r>
            <a:r>
              <a:rPr lang="en-US" sz="2000" dirty="0"/>
              <a:t>()</a:t>
            </a:r>
          </a:p>
          <a:p>
            <a:pPr>
              <a:buFont typeface="Wingdings" panose="05000000000000000000" pitchFamily="2" charset="2"/>
              <a:buChar char="Ø"/>
            </a:pPr>
            <a:r>
              <a:rPr lang="en-US" sz="2000" dirty="0"/>
              <a:t>Bar and Pie chart may also be used.</a:t>
            </a:r>
          </a:p>
          <a:p>
            <a:pPr marL="0" indent="0">
              <a:buNone/>
            </a:pPr>
            <a:endParaRPr lang="en-US" sz="2000" dirty="0"/>
          </a:p>
        </p:txBody>
      </p:sp>
      <p:pic>
        <p:nvPicPr>
          <p:cNvPr id="4098" name="Picture 2" descr="Image result for bar and pie chart for time series analysis">
            <a:extLst>
              <a:ext uri="{FF2B5EF4-FFF2-40B4-BE49-F238E27FC236}">
                <a16:creationId xmlns:a16="http://schemas.microsoft.com/office/drawing/2014/main" id="{2C547CD4-E998-479A-B1D8-CEEF802D4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202" y="2879124"/>
            <a:ext cx="8305800" cy="3595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58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4EB5-004D-481F-A398-0933817EFB68}"/>
              </a:ext>
            </a:extLst>
          </p:cNvPr>
          <p:cNvSpPr>
            <a:spLocks noGrp="1"/>
          </p:cNvSpPr>
          <p:nvPr>
            <p:ph type="title"/>
          </p:nvPr>
        </p:nvSpPr>
        <p:spPr>
          <a:xfrm>
            <a:off x="145993" y="156238"/>
            <a:ext cx="8596668" cy="1320800"/>
          </a:xfrm>
        </p:spPr>
        <p:txBody>
          <a:bodyPr/>
          <a:lstStyle/>
          <a:p>
            <a:r>
              <a:rPr lang="en-US" dirty="0"/>
              <a:t>STATIONARITY OF THE DATA</a:t>
            </a:r>
          </a:p>
        </p:txBody>
      </p:sp>
      <p:sp>
        <p:nvSpPr>
          <p:cNvPr id="3" name="Content Placeholder 2">
            <a:extLst>
              <a:ext uri="{FF2B5EF4-FFF2-40B4-BE49-F238E27FC236}">
                <a16:creationId xmlns:a16="http://schemas.microsoft.com/office/drawing/2014/main" id="{650219B4-FDF4-42A9-99FE-0BCF944E7D09}"/>
              </a:ext>
            </a:extLst>
          </p:cNvPr>
          <p:cNvSpPr>
            <a:spLocks noGrp="1"/>
          </p:cNvSpPr>
          <p:nvPr>
            <p:ph idx="1"/>
          </p:nvPr>
        </p:nvSpPr>
        <p:spPr>
          <a:xfrm>
            <a:off x="714404" y="2868595"/>
            <a:ext cx="8596668" cy="2755557"/>
          </a:xfrm>
        </p:spPr>
        <p:txBody>
          <a:bodyPr>
            <a:normAutofit/>
          </a:bodyPr>
          <a:lstStyle/>
          <a:p>
            <a:pPr>
              <a:buFont typeface="Wingdings" panose="05000000000000000000" pitchFamily="2" charset="2"/>
              <a:buChar char="Ø"/>
            </a:pPr>
            <a:r>
              <a:rPr lang="en-US" sz="2400" dirty="0"/>
              <a:t>What do you mean by stationary series</a:t>
            </a:r>
          </a:p>
          <a:p>
            <a:pPr>
              <a:buFont typeface="Wingdings" panose="05000000000000000000" pitchFamily="2" charset="2"/>
              <a:buChar char="Ø"/>
            </a:pPr>
            <a:r>
              <a:rPr lang="en-US" sz="2400" dirty="0"/>
              <a:t>Why do we have to have stationarity in the data</a:t>
            </a:r>
          </a:p>
          <a:p>
            <a:pPr>
              <a:buFont typeface="Wingdings" panose="05000000000000000000" pitchFamily="2" charset="2"/>
              <a:buChar char="Ø"/>
            </a:pPr>
            <a:r>
              <a:rPr lang="en-US" sz="2400" dirty="0"/>
              <a:t>Ways of checking the stationarity of the data</a:t>
            </a:r>
          </a:p>
          <a:p>
            <a:pPr>
              <a:buFont typeface="Wingdings" panose="05000000000000000000" pitchFamily="2" charset="2"/>
              <a:buChar char="Ø"/>
            </a:pPr>
            <a:r>
              <a:rPr lang="en-US" sz="2400" dirty="0"/>
              <a:t>Ways of stationarizing the data</a:t>
            </a:r>
          </a:p>
          <a:p>
            <a:pPr>
              <a:buFont typeface="Wingdings" panose="05000000000000000000" pitchFamily="2" charset="2"/>
              <a:buChar char="Ø"/>
            </a:pPr>
            <a:endParaRPr lang="en-US" sz="2400" dirty="0"/>
          </a:p>
        </p:txBody>
      </p:sp>
      <p:sp>
        <p:nvSpPr>
          <p:cNvPr id="4" name="TextBox 3">
            <a:extLst>
              <a:ext uri="{FF2B5EF4-FFF2-40B4-BE49-F238E27FC236}">
                <a16:creationId xmlns:a16="http://schemas.microsoft.com/office/drawing/2014/main" id="{3901AB17-078F-4887-86D7-809CA6D387AD}"/>
              </a:ext>
            </a:extLst>
          </p:cNvPr>
          <p:cNvSpPr txBox="1"/>
          <p:nvPr/>
        </p:nvSpPr>
        <p:spPr>
          <a:xfrm>
            <a:off x="491983" y="1999968"/>
            <a:ext cx="7075142" cy="523220"/>
          </a:xfrm>
          <a:prstGeom prst="rect">
            <a:avLst/>
          </a:prstGeom>
          <a:noFill/>
        </p:spPr>
        <p:txBody>
          <a:bodyPr wrap="none" rtlCol="0">
            <a:spAutoFit/>
          </a:bodyPr>
          <a:lstStyle/>
          <a:p>
            <a:r>
              <a:rPr lang="en-US" sz="2800" dirty="0"/>
              <a:t>Points that will be covering in this section-</a:t>
            </a:r>
          </a:p>
        </p:txBody>
      </p:sp>
    </p:spTree>
    <p:extLst>
      <p:ext uri="{BB962C8B-B14F-4D97-AF65-F5344CB8AC3E}">
        <p14:creationId xmlns:p14="http://schemas.microsoft.com/office/powerpoint/2010/main" val="1289217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4EB5-004D-481F-A398-0933817EFB68}"/>
              </a:ext>
            </a:extLst>
          </p:cNvPr>
          <p:cNvSpPr>
            <a:spLocks noGrp="1"/>
          </p:cNvSpPr>
          <p:nvPr>
            <p:ph type="title"/>
          </p:nvPr>
        </p:nvSpPr>
        <p:spPr>
          <a:xfrm>
            <a:off x="145993" y="156238"/>
            <a:ext cx="8596668" cy="1320800"/>
          </a:xfrm>
        </p:spPr>
        <p:txBody>
          <a:bodyPr/>
          <a:lstStyle/>
          <a:p>
            <a:r>
              <a:rPr lang="en-US" dirty="0"/>
              <a:t>STATIONARY SERIES</a:t>
            </a:r>
          </a:p>
        </p:txBody>
      </p:sp>
      <p:sp>
        <p:nvSpPr>
          <p:cNvPr id="3" name="Content Placeholder 2">
            <a:extLst>
              <a:ext uri="{FF2B5EF4-FFF2-40B4-BE49-F238E27FC236}">
                <a16:creationId xmlns:a16="http://schemas.microsoft.com/office/drawing/2014/main" id="{650219B4-FDF4-42A9-99FE-0BCF944E7D09}"/>
              </a:ext>
            </a:extLst>
          </p:cNvPr>
          <p:cNvSpPr>
            <a:spLocks noGrp="1"/>
          </p:cNvSpPr>
          <p:nvPr>
            <p:ph idx="1"/>
          </p:nvPr>
        </p:nvSpPr>
        <p:spPr>
          <a:xfrm>
            <a:off x="677334" y="1099751"/>
            <a:ext cx="8596668" cy="4842757"/>
          </a:xfrm>
        </p:spPr>
        <p:txBody>
          <a:bodyPr>
            <a:normAutofit/>
          </a:bodyPr>
          <a:lstStyle/>
          <a:p>
            <a:pPr marL="0" indent="0">
              <a:buNone/>
            </a:pPr>
            <a:r>
              <a:rPr lang="en-US" sz="2400" dirty="0"/>
              <a:t>There are three basic criterion for a series to be classified as stationary series :</a:t>
            </a:r>
          </a:p>
          <a:p>
            <a:pPr marL="457200" indent="-457200">
              <a:buFont typeface="+mj-lt"/>
              <a:buAutoNum type="arabicPeriod"/>
            </a:pPr>
            <a:r>
              <a:rPr lang="en-US" sz="2000" dirty="0"/>
              <a:t>The mean of the series should not be a function of time rather should be a constant</a:t>
            </a:r>
          </a:p>
          <a:p>
            <a:pPr marL="0" indent="0">
              <a:buNone/>
            </a:pPr>
            <a:r>
              <a:rPr lang="en-US" sz="2000" dirty="0"/>
              <a:t>	</a:t>
            </a:r>
            <a:endParaRPr lang="en-US" sz="2400" dirty="0"/>
          </a:p>
        </p:txBody>
      </p:sp>
      <p:pic>
        <p:nvPicPr>
          <p:cNvPr id="5122" name="Picture 2" descr="mean, stationary, non-stationary">
            <a:extLst>
              <a:ext uri="{FF2B5EF4-FFF2-40B4-BE49-F238E27FC236}">
                <a16:creationId xmlns:a16="http://schemas.microsoft.com/office/drawing/2014/main" id="{E592C3DD-BED5-42AA-A6A0-3BF11A350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019" y="2971156"/>
            <a:ext cx="7148642" cy="313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81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181F1-DF15-41B8-BBD7-084A3709A75C}"/>
              </a:ext>
            </a:extLst>
          </p:cNvPr>
          <p:cNvSpPr>
            <a:spLocks noGrp="1"/>
          </p:cNvSpPr>
          <p:nvPr>
            <p:ph idx="1"/>
          </p:nvPr>
        </p:nvSpPr>
        <p:spPr>
          <a:xfrm>
            <a:off x="677333" y="1124465"/>
            <a:ext cx="8596668" cy="4780973"/>
          </a:xfrm>
        </p:spPr>
        <p:txBody>
          <a:bodyPr>
            <a:normAutofit/>
          </a:bodyPr>
          <a:lstStyle/>
          <a:p>
            <a:pPr marL="0" indent="0">
              <a:buNone/>
            </a:pPr>
            <a:r>
              <a:rPr lang="en-US" sz="2000" dirty="0"/>
              <a:t>2. The variance of the series should not a be a function of time. </a:t>
            </a:r>
          </a:p>
          <a:p>
            <a:pPr marL="0" indent="0">
              <a:buNone/>
            </a:pPr>
            <a:r>
              <a:rPr lang="en-US" sz="2000" dirty="0"/>
              <a:t>This property is known as homoscedasticity. </a:t>
            </a:r>
          </a:p>
          <a:p>
            <a:pPr marL="0" indent="0">
              <a:buNone/>
            </a:pPr>
            <a:endParaRPr lang="en-US" sz="2400" dirty="0"/>
          </a:p>
        </p:txBody>
      </p:sp>
      <p:sp>
        <p:nvSpPr>
          <p:cNvPr id="4" name="Title 1">
            <a:extLst>
              <a:ext uri="{FF2B5EF4-FFF2-40B4-BE49-F238E27FC236}">
                <a16:creationId xmlns:a16="http://schemas.microsoft.com/office/drawing/2014/main" id="{54F9E9EE-5A7B-4096-ADC1-E3B69B9C1F76}"/>
              </a:ext>
            </a:extLst>
          </p:cNvPr>
          <p:cNvSpPr>
            <a:spLocks noGrp="1"/>
          </p:cNvSpPr>
          <p:nvPr>
            <p:ph type="title"/>
          </p:nvPr>
        </p:nvSpPr>
        <p:spPr>
          <a:xfrm>
            <a:off x="145993" y="156238"/>
            <a:ext cx="8596668" cy="1320800"/>
          </a:xfrm>
        </p:spPr>
        <p:txBody>
          <a:bodyPr/>
          <a:lstStyle/>
          <a:p>
            <a:r>
              <a:rPr lang="en-US" dirty="0"/>
              <a:t>STATIONARY SERIES</a:t>
            </a:r>
          </a:p>
        </p:txBody>
      </p:sp>
      <p:pic>
        <p:nvPicPr>
          <p:cNvPr id="6146" name="Picture 2" descr="variance, stationary, non-stationary">
            <a:extLst>
              <a:ext uri="{FF2B5EF4-FFF2-40B4-BE49-F238E27FC236}">
                <a16:creationId xmlns:a16="http://schemas.microsoft.com/office/drawing/2014/main" id="{2F762CA0-FCB5-496B-9A0B-12B18BF4B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750" y="2740240"/>
            <a:ext cx="7414699" cy="322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509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181F1-DF15-41B8-BBD7-084A3709A75C}"/>
              </a:ext>
            </a:extLst>
          </p:cNvPr>
          <p:cNvSpPr>
            <a:spLocks noGrp="1"/>
          </p:cNvSpPr>
          <p:nvPr>
            <p:ph idx="1"/>
          </p:nvPr>
        </p:nvSpPr>
        <p:spPr>
          <a:xfrm>
            <a:off x="763830" y="1248033"/>
            <a:ext cx="8596668" cy="4780973"/>
          </a:xfrm>
        </p:spPr>
        <p:txBody>
          <a:bodyPr>
            <a:normAutofit/>
          </a:bodyPr>
          <a:lstStyle/>
          <a:p>
            <a:pPr marL="0" indent="0">
              <a:buNone/>
            </a:pPr>
            <a:r>
              <a:rPr lang="en-US" sz="2000" dirty="0"/>
              <a:t>3. The covariance of the </a:t>
            </a:r>
            <a:r>
              <a:rPr lang="en-US" sz="2000" dirty="0" err="1"/>
              <a:t>i</a:t>
            </a:r>
            <a:r>
              <a:rPr lang="en-US" sz="2000" dirty="0"/>
              <a:t> </a:t>
            </a:r>
            <a:r>
              <a:rPr lang="en-US" sz="2000" dirty="0" err="1"/>
              <a:t>th</a:t>
            </a:r>
            <a:r>
              <a:rPr lang="en-US" sz="2000" dirty="0"/>
              <a:t> term and the (</a:t>
            </a:r>
            <a:r>
              <a:rPr lang="en-US" sz="2000" dirty="0" err="1"/>
              <a:t>i</a:t>
            </a:r>
            <a:r>
              <a:rPr lang="en-US" sz="2000" dirty="0"/>
              <a:t> + m) </a:t>
            </a:r>
            <a:r>
              <a:rPr lang="en-US" sz="2000" dirty="0" err="1"/>
              <a:t>th</a:t>
            </a:r>
            <a:r>
              <a:rPr lang="en-US" sz="2000" dirty="0"/>
              <a:t> term should not be a function of time.</a:t>
            </a:r>
          </a:p>
          <a:p>
            <a:pPr marL="0" indent="0">
              <a:buNone/>
            </a:pPr>
            <a:r>
              <a:rPr lang="en-US" sz="2000" dirty="0"/>
              <a:t> </a:t>
            </a:r>
            <a:endParaRPr lang="en-US" sz="2800" dirty="0"/>
          </a:p>
        </p:txBody>
      </p:sp>
      <p:sp>
        <p:nvSpPr>
          <p:cNvPr id="4" name="Title 1">
            <a:extLst>
              <a:ext uri="{FF2B5EF4-FFF2-40B4-BE49-F238E27FC236}">
                <a16:creationId xmlns:a16="http://schemas.microsoft.com/office/drawing/2014/main" id="{54F9E9EE-5A7B-4096-ADC1-E3B69B9C1F76}"/>
              </a:ext>
            </a:extLst>
          </p:cNvPr>
          <p:cNvSpPr>
            <a:spLocks noGrp="1"/>
          </p:cNvSpPr>
          <p:nvPr>
            <p:ph type="title"/>
          </p:nvPr>
        </p:nvSpPr>
        <p:spPr>
          <a:xfrm>
            <a:off x="145993" y="156238"/>
            <a:ext cx="8596668" cy="1320800"/>
          </a:xfrm>
        </p:spPr>
        <p:txBody>
          <a:bodyPr/>
          <a:lstStyle/>
          <a:p>
            <a:r>
              <a:rPr lang="en-US" dirty="0"/>
              <a:t>STATIONARY SERIES</a:t>
            </a:r>
          </a:p>
        </p:txBody>
      </p:sp>
      <p:pic>
        <p:nvPicPr>
          <p:cNvPr id="7170" name="Picture 2" descr="covariance, stationary, non-stationary">
            <a:extLst>
              <a:ext uri="{FF2B5EF4-FFF2-40B4-BE49-F238E27FC236}">
                <a16:creationId xmlns:a16="http://schemas.microsoft.com/office/drawing/2014/main" id="{6200013C-16B7-4045-A2CA-5D3A6E20A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26" y="2568833"/>
            <a:ext cx="7372232" cy="324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66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D3B5-4585-4464-9E22-0A96CCA60260}"/>
              </a:ext>
            </a:extLst>
          </p:cNvPr>
          <p:cNvSpPr>
            <a:spLocks noGrp="1"/>
          </p:cNvSpPr>
          <p:nvPr>
            <p:ph type="title"/>
          </p:nvPr>
        </p:nvSpPr>
        <p:spPr>
          <a:xfrm>
            <a:off x="281918" y="251254"/>
            <a:ext cx="8596668" cy="1320800"/>
          </a:xfrm>
        </p:spPr>
        <p:txBody>
          <a:bodyPr/>
          <a:lstStyle/>
          <a:p>
            <a:r>
              <a:rPr lang="en-US" dirty="0"/>
              <a:t>NEED FOR STATIONARITY IN THE SERIES</a:t>
            </a:r>
          </a:p>
        </p:txBody>
      </p:sp>
      <p:sp>
        <p:nvSpPr>
          <p:cNvPr id="3" name="Content Placeholder 2">
            <a:extLst>
              <a:ext uri="{FF2B5EF4-FFF2-40B4-BE49-F238E27FC236}">
                <a16:creationId xmlns:a16="http://schemas.microsoft.com/office/drawing/2014/main" id="{F327E3E5-B39B-4D86-AE1E-79B23694CE4D}"/>
              </a:ext>
            </a:extLst>
          </p:cNvPr>
          <p:cNvSpPr>
            <a:spLocks noGrp="1"/>
          </p:cNvSpPr>
          <p:nvPr>
            <p:ph idx="1"/>
          </p:nvPr>
        </p:nvSpPr>
        <p:spPr>
          <a:xfrm>
            <a:off x="664977" y="1037966"/>
            <a:ext cx="8705590" cy="5439033"/>
          </a:xfrm>
        </p:spPr>
        <p:txBody>
          <a:bodyPr>
            <a:normAutofit/>
          </a:bodyPr>
          <a:lstStyle/>
          <a:p>
            <a:pPr marL="0" indent="0">
              <a:buNone/>
            </a:pPr>
            <a:r>
              <a:rPr lang="en-US" sz="2400" dirty="0"/>
              <a:t>Why is it necessary to make the series stationary?</a:t>
            </a:r>
          </a:p>
          <a:p>
            <a:pPr marL="0" indent="0">
              <a:buNone/>
            </a:pPr>
            <a:endParaRPr lang="en-US" sz="2400" dirty="0"/>
          </a:p>
        </p:txBody>
      </p:sp>
      <p:pic>
        <p:nvPicPr>
          <p:cNvPr id="8194" name="Picture 2" descr="enter image description here">
            <a:extLst>
              <a:ext uri="{FF2B5EF4-FFF2-40B4-BE49-F238E27FC236}">
                <a16:creationId xmlns:a16="http://schemas.microsoft.com/office/drawing/2014/main" id="{89B754F3-7960-4A57-A2EC-F2390B3DD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893" y="1859212"/>
            <a:ext cx="8093676" cy="474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58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D3B5-4585-4464-9E22-0A96CCA60260}"/>
              </a:ext>
            </a:extLst>
          </p:cNvPr>
          <p:cNvSpPr>
            <a:spLocks noGrp="1"/>
          </p:cNvSpPr>
          <p:nvPr>
            <p:ph type="title"/>
          </p:nvPr>
        </p:nvSpPr>
        <p:spPr>
          <a:xfrm>
            <a:off x="281918" y="251254"/>
            <a:ext cx="8596668" cy="1320800"/>
          </a:xfrm>
        </p:spPr>
        <p:txBody>
          <a:bodyPr/>
          <a:lstStyle/>
          <a:p>
            <a:r>
              <a:rPr lang="en-US" dirty="0"/>
              <a:t>NEED FOR STATIONARITY IN THE SERIES</a:t>
            </a:r>
          </a:p>
        </p:txBody>
      </p:sp>
      <p:sp>
        <p:nvSpPr>
          <p:cNvPr id="3" name="Content Placeholder 2">
            <a:extLst>
              <a:ext uri="{FF2B5EF4-FFF2-40B4-BE49-F238E27FC236}">
                <a16:creationId xmlns:a16="http://schemas.microsoft.com/office/drawing/2014/main" id="{F327E3E5-B39B-4D86-AE1E-79B23694CE4D}"/>
              </a:ext>
            </a:extLst>
          </p:cNvPr>
          <p:cNvSpPr>
            <a:spLocks noGrp="1"/>
          </p:cNvSpPr>
          <p:nvPr>
            <p:ph idx="1"/>
          </p:nvPr>
        </p:nvSpPr>
        <p:spPr>
          <a:xfrm>
            <a:off x="664977" y="1037966"/>
            <a:ext cx="8705590" cy="5439033"/>
          </a:xfrm>
        </p:spPr>
        <p:txBody>
          <a:bodyPr>
            <a:normAutofit/>
          </a:bodyPr>
          <a:lstStyle/>
          <a:p>
            <a:pPr marL="0" indent="0">
              <a:buNone/>
            </a:pPr>
            <a:r>
              <a:rPr lang="en-US" sz="2400" dirty="0"/>
              <a:t>Why is it necessary to make the series stationary?</a:t>
            </a:r>
          </a:p>
          <a:p>
            <a:pPr marL="0" indent="0">
              <a:buNone/>
            </a:pPr>
            <a:endParaRPr lang="en-US" sz="2400" dirty="0"/>
          </a:p>
        </p:txBody>
      </p:sp>
      <p:pic>
        <p:nvPicPr>
          <p:cNvPr id="1026" name="Picture 2" descr="random walk, time series">
            <a:extLst>
              <a:ext uri="{FF2B5EF4-FFF2-40B4-BE49-F238E27FC236}">
                <a16:creationId xmlns:a16="http://schemas.microsoft.com/office/drawing/2014/main" id="{1539A5C0-CB3A-41B3-82D8-88991D312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471" y="2584621"/>
            <a:ext cx="8027115" cy="345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76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10C8-7578-49F9-A02B-9A5C7CB7B23B}"/>
              </a:ext>
            </a:extLst>
          </p:cNvPr>
          <p:cNvSpPr>
            <a:spLocks noGrp="1"/>
          </p:cNvSpPr>
          <p:nvPr>
            <p:ph type="title"/>
          </p:nvPr>
        </p:nvSpPr>
        <p:spPr>
          <a:xfrm>
            <a:off x="0" y="362465"/>
            <a:ext cx="8596668" cy="714414"/>
          </a:xfrm>
        </p:spPr>
        <p:txBody>
          <a:bodyPr/>
          <a:lstStyle/>
          <a:p>
            <a:r>
              <a:rPr lang="en-US" dirty="0"/>
              <a:t>WAYS TO CHECK FOR STATIONARITY</a:t>
            </a:r>
          </a:p>
        </p:txBody>
      </p:sp>
      <p:sp>
        <p:nvSpPr>
          <p:cNvPr id="3" name="Content Placeholder 2">
            <a:extLst>
              <a:ext uri="{FF2B5EF4-FFF2-40B4-BE49-F238E27FC236}">
                <a16:creationId xmlns:a16="http://schemas.microsoft.com/office/drawing/2014/main" id="{999B0BD3-613B-4C60-844C-28979BFA3A20}"/>
              </a:ext>
            </a:extLst>
          </p:cNvPr>
          <p:cNvSpPr>
            <a:spLocks noGrp="1"/>
          </p:cNvSpPr>
          <p:nvPr>
            <p:ph idx="1"/>
          </p:nvPr>
        </p:nvSpPr>
        <p:spPr>
          <a:xfrm>
            <a:off x="435789" y="1596768"/>
            <a:ext cx="8924710" cy="4086435"/>
          </a:xfrm>
        </p:spPr>
        <p:txBody>
          <a:bodyPr/>
          <a:lstStyle/>
          <a:p>
            <a:pPr>
              <a:buFont typeface="+mj-lt"/>
              <a:buAutoNum type="arabicPeriod"/>
            </a:pPr>
            <a:r>
              <a:rPr lang="en-US" sz="2000" b="1" dirty="0"/>
              <a:t>Look at Plots</a:t>
            </a:r>
            <a:r>
              <a:rPr lang="en-US" sz="2000" dirty="0"/>
              <a:t>: plot a run sequence plot to see anything with an obvious trend or seasonal effects</a:t>
            </a:r>
          </a:p>
          <a:p>
            <a:pPr>
              <a:buFont typeface="+mj-lt"/>
              <a:buAutoNum type="arabicPeriod"/>
            </a:pPr>
            <a:endParaRPr lang="en-US" sz="2000" dirty="0"/>
          </a:p>
          <a:p>
            <a:pPr>
              <a:buFont typeface="+mj-lt"/>
              <a:buAutoNum type="arabicPeriod"/>
            </a:pPr>
            <a:r>
              <a:rPr lang="en-US" sz="2000" b="1" dirty="0"/>
              <a:t>Summary Statistics</a:t>
            </a:r>
            <a:r>
              <a:rPr lang="en-US" sz="2000" dirty="0"/>
              <a:t>: partition your data into intervals and check for obvious or significant differences in summary statistics</a:t>
            </a:r>
          </a:p>
          <a:p>
            <a:pPr>
              <a:buFont typeface="+mj-lt"/>
              <a:buAutoNum type="arabicPeriod"/>
            </a:pPr>
            <a:endParaRPr lang="en-US" sz="2000" dirty="0"/>
          </a:p>
          <a:p>
            <a:pPr>
              <a:buFont typeface="+mj-lt"/>
              <a:buAutoNum type="arabicPeriod"/>
            </a:pPr>
            <a:r>
              <a:rPr lang="en-US" sz="2000" b="1" dirty="0"/>
              <a:t>Statistical Test</a:t>
            </a:r>
            <a:r>
              <a:rPr lang="en-US" sz="2000" dirty="0"/>
              <a:t>: use statistical tests if the expectations of stationarity are met or violated</a:t>
            </a:r>
          </a:p>
          <a:p>
            <a:pPr>
              <a:buFont typeface="+mj-lt"/>
              <a:buAutoNum type="arabicPeriod"/>
            </a:pPr>
            <a:endParaRPr lang="en-US" dirty="0"/>
          </a:p>
        </p:txBody>
      </p:sp>
    </p:spTree>
    <p:extLst>
      <p:ext uri="{BB962C8B-B14F-4D97-AF65-F5344CB8AC3E}">
        <p14:creationId xmlns:p14="http://schemas.microsoft.com/office/powerpoint/2010/main" val="42890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D762-1F14-47DF-9933-DA3CC2E6880A}"/>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0DDE088-3707-41F0-8EFF-2612F367A2BF}"/>
              </a:ext>
            </a:extLst>
          </p:cNvPr>
          <p:cNvSpPr>
            <a:spLocks noGrp="1"/>
          </p:cNvSpPr>
          <p:nvPr>
            <p:ph idx="1"/>
          </p:nvPr>
        </p:nvSpPr>
        <p:spPr>
          <a:xfrm>
            <a:off x="677334" y="1495168"/>
            <a:ext cx="8596668" cy="4422627"/>
          </a:xfrm>
        </p:spPr>
        <p:txBody>
          <a:bodyPr>
            <a:normAutofit/>
          </a:bodyPr>
          <a:lstStyle/>
          <a:p>
            <a:pPr>
              <a:buFont typeface="+mj-lt"/>
              <a:buAutoNum type="arabicPeriod"/>
            </a:pPr>
            <a:r>
              <a:rPr lang="en-US" sz="2400" dirty="0"/>
              <a:t>What do you think Q-A series</a:t>
            </a:r>
          </a:p>
          <a:p>
            <a:pPr>
              <a:buFont typeface="+mj-lt"/>
              <a:buAutoNum type="arabicPeriod"/>
            </a:pPr>
            <a:r>
              <a:rPr lang="en-US" sz="2400" dirty="0"/>
              <a:t>Introduction to timeseries</a:t>
            </a:r>
          </a:p>
          <a:p>
            <a:pPr>
              <a:buFont typeface="+mj-lt"/>
              <a:buAutoNum type="arabicPeriod"/>
            </a:pPr>
            <a:r>
              <a:rPr lang="en-US" sz="2400" dirty="0"/>
              <a:t>Timeseries Components</a:t>
            </a:r>
          </a:p>
          <a:p>
            <a:pPr>
              <a:buFont typeface="+mj-lt"/>
              <a:buAutoNum type="arabicPeriod"/>
            </a:pPr>
            <a:r>
              <a:rPr lang="en-US" sz="2400" dirty="0"/>
              <a:t>Timeseries Forecasting</a:t>
            </a:r>
          </a:p>
          <a:p>
            <a:pPr>
              <a:buFont typeface="+mj-lt"/>
              <a:buAutoNum type="arabicPeriod"/>
            </a:pPr>
            <a:r>
              <a:rPr lang="en-US" sz="2400" dirty="0"/>
              <a:t>Stationarizing the data</a:t>
            </a:r>
          </a:p>
          <a:p>
            <a:pPr>
              <a:buFont typeface="+mj-lt"/>
              <a:buAutoNum type="arabicPeriod"/>
            </a:pPr>
            <a:endParaRPr lang="en-US" sz="2400" dirty="0"/>
          </a:p>
          <a:p>
            <a:pPr>
              <a:buFont typeface="+mj-lt"/>
              <a:buAutoNum type="arabicPeriod"/>
            </a:pPr>
            <a:endParaRPr lang="en-US" sz="2400" dirty="0"/>
          </a:p>
          <a:p>
            <a:pPr>
              <a:buFont typeface="+mj-lt"/>
              <a:buAutoNum type="arabicPeriod"/>
            </a:pPr>
            <a:endParaRPr lang="en-US" sz="2400" dirty="0"/>
          </a:p>
          <a:p>
            <a:pPr>
              <a:buFont typeface="+mj-lt"/>
              <a:buAutoNum type="arabicPeriod"/>
            </a:pPr>
            <a:endParaRPr lang="en-US" sz="2400" dirty="0"/>
          </a:p>
        </p:txBody>
      </p:sp>
    </p:spTree>
    <p:extLst>
      <p:ext uri="{BB962C8B-B14F-4D97-AF65-F5344CB8AC3E}">
        <p14:creationId xmlns:p14="http://schemas.microsoft.com/office/powerpoint/2010/main" val="1361994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10C8-7578-49F9-A02B-9A5C7CB7B23B}"/>
              </a:ext>
            </a:extLst>
          </p:cNvPr>
          <p:cNvSpPr>
            <a:spLocks noGrp="1"/>
          </p:cNvSpPr>
          <p:nvPr>
            <p:ph type="title"/>
          </p:nvPr>
        </p:nvSpPr>
        <p:spPr>
          <a:xfrm>
            <a:off x="0" y="362465"/>
            <a:ext cx="9465276" cy="714414"/>
          </a:xfrm>
        </p:spPr>
        <p:txBody>
          <a:bodyPr>
            <a:normAutofit fontScale="90000"/>
          </a:bodyPr>
          <a:lstStyle/>
          <a:p>
            <a:r>
              <a:rPr lang="en-US" dirty="0"/>
              <a:t>WAYS TO CHECK FOR STATIONARITY(LOOKS,PLOTS)</a:t>
            </a:r>
          </a:p>
        </p:txBody>
      </p:sp>
      <p:sp>
        <p:nvSpPr>
          <p:cNvPr id="3" name="Content Placeholder 2">
            <a:extLst>
              <a:ext uri="{FF2B5EF4-FFF2-40B4-BE49-F238E27FC236}">
                <a16:creationId xmlns:a16="http://schemas.microsoft.com/office/drawing/2014/main" id="{999B0BD3-613B-4C60-844C-28979BFA3A20}"/>
              </a:ext>
            </a:extLst>
          </p:cNvPr>
          <p:cNvSpPr>
            <a:spLocks noGrp="1"/>
          </p:cNvSpPr>
          <p:nvPr>
            <p:ph idx="1"/>
          </p:nvPr>
        </p:nvSpPr>
        <p:spPr>
          <a:xfrm>
            <a:off x="435789" y="1596768"/>
            <a:ext cx="8924710" cy="4086435"/>
          </a:xfrm>
        </p:spPr>
        <p:txBody>
          <a:bodyPr/>
          <a:lstStyle/>
          <a:p>
            <a:pPr marL="0" indent="0">
              <a:buNone/>
            </a:pPr>
            <a:r>
              <a:rPr lang="en-US" b="1" dirty="0"/>
              <a:t>Stationary Time Series</a:t>
            </a:r>
            <a:r>
              <a:rPr lang="en-US" dirty="0"/>
              <a:t>: </a:t>
            </a:r>
          </a:p>
          <a:p>
            <a:pPr>
              <a:buFont typeface="Wingdings" panose="05000000000000000000" pitchFamily="2" charset="2"/>
              <a:buChar char="Ø"/>
            </a:pPr>
            <a:r>
              <a:rPr lang="en-US" dirty="0"/>
              <a:t>Data does not have any upward or downward trend or seasonal effects.</a:t>
            </a:r>
          </a:p>
          <a:p>
            <a:pPr>
              <a:buFont typeface="Wingdings" panose="05000000000000000000" pitchFamily="2" charset="2"/>
              <a:buChar char="Ø"/>
            </a:pPr>
            <a:r>
              <a:rPr lang="en-US" dirty="0"/>
              <a:t> Mean or variance are consistent over time</a:t>
            </a:r>
          </a:p>
          <a:p>
            <a:pPr>
              <a:buFont typeface="Wingdings" panose="05000000000000000000" pitchFamily="2" charset="2"/>
              <a:buChar char="Ø"/>
            </a:pPr>
            <a:endParaRPr lang="en-US" dirty="0"/>
          </a:p>
        </p:txBody>
      </p:sp>
      <p:pic>
        <p:nvPicPr>
          <p:cNvPr id="10242" name="Picture 2" descr="https://cdn-images-1.medium.com/max/1600/1*jNeo1bAgBOS_FvyUhDi-0g.png">
            <a:extLst>
              <a:ext uri="{FF2B5EF4-FFF2-40B4-BE49-F238E27FC236}">
                <a16:creationId xmlns:a16="http://schemas.microsoft.com/office/drawing/2014/main" id="{2F53EDD3-72A0-4118-8110-E308B2931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009" y="3186370"/>
            <a:ext cx="6673416" cy="318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366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43BE4-A032-4958-914B-FDBD9A52F7F5}"/>
              </a:ext>
            </a:extLst>
          </p:cNvPr>
          <p:cNvSpPr>
            <a:spLocks noGrp="1"/>
          </p:cNvSpPr>
          <p:nvPr>
            <p:ph idx="1"/>
          </p:nvPr>
        </p:nvSpPr>
        <p:spPr>
          <a:xfrm>
            <a:off x="434304" y="1152861"/>
            <a:ext cx="8596668" cy="3880773"/>
          </a:xfrm>
        </p:spPr>
        <p:txBody>
          <a:bodyPr/>
          <a:lstStyle/>
          <a:p>
            <a:pPr marL="0" indent="0">
              <a:buNone/>
            </a:pPr>
            <a:r>
              <a:rPr lang="en-US" b="1" dirty="0"/>
              <a:t>Non-Stationary Time Series</a:t>
            </a:r>
            <a:r>
              <a:rPr lang="en-US" dirty="0"/>
              <a:t>: </a:t>
            </a:r>
          </a:p>
          <a:p>
            <a:pPr>
              <a:buFont typeface="Wingdings" panose="05000000000000000000" pitchFamily="2" charset="2"/>
              <a:buChar char="Ø"/>
            </a:pPr>
            <a:r>
              <a:rPr lang="en-US" dirty="0"/>
              <a:t>data show trends, seasonal effects, and other structures depend on time. </a:t>
            </a:r>
          </a:p>
          <a:p>
            <a:pPr>
              <a:buFont typeface="Wingdings" panose="05000000000000000000" pitchFamily="2" charset="2"/>
              <a:buChar char="Ø"/>
            </a:pPr>
            <a:r>
              <a:rPr lang="en-US" dirty="0"/>
              <a:t>Forecasting performance is dependent on the time of observation. </a:t>
            </a:r>
          </a:p>
          <a:p>
            <a:pPr>
              <a:buFont typeface="Wingdings" panose="05000000000000000000" pitchFamily="2" charset="2"/>
              <a:buChar char="Ø"/>
            </a:pPr>
            <a:r>
              <a:rPr lang="en-US" dirty="0"/>
              <a:t>Mean and variance change over time and a drift in the model is captured.</a:t>
            </a:r>
          </a:p>
          <a:p>
            <a:pPr marL="0" indent="0">
              <a:buNone/>
            </a:pPr>
            <a:endParaRPr lang="en-US" dirty="0"/>
          </a:p>
        </p:txBody>
      </p:sp>
      <p:pic>
        <p:nvPicPr>
          <p:cNvPr id="11268" name="Picture 4" descr="https://cdn-images-1.medium.com/max/1600/1*-iOconMEaLW5ttxhHCdKBw.png">
            <a:extLst>
              <a:ext uri="{FF2B5EF4-FFF2-40B4-BE49-F238E27FC236}">
                <a16:creationId xmlns:a16="http://schemas.microsoft.com/office/drawing/2014/main" id="{FC8EA454-788F-4C32-A962-A59A3CC89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584" y="2965968"/>
            <a:ext cx="6190735" cy="35295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EC171B98-6626-4356-890A-133E2F0B0E25}"/>
              </a:ext>
            </a:extLst>
          </p:cNvPr>
          <p:cNvSpPr txBox="1">
            <a:spLocks/>
          </p:cNvSpPr>
          <p:nvPr/>
        </p:nvSpPr>
        <p:spPr>
          <a:xfrm>
            <a:off x="0" y="362465"/>
            <a:ext cx="9465276" cy="714414"/>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WAYS TO CHECK FOR STATIONARITY(LOOKS,PLOTS)</a:t>
            </a:r>
            <a:endParaRPr lang="en-US" dirty="0"/>
          </a:p>
        </p:txBody>
      </p:sp>
    </p:spTree>
    <p:extLst>
      <p:ext uri="{BB962C8B-B14F-4D97-AF65-F5344CB8AC3E}">
        <p14:creationId xmlns:p14="http://schemas.microsoft.com/office/powerpoint/2010/main" val="1523389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43BE4-A032-4958-914B-FDBD9A52F7F5}"/>
              </a:ext>
            </a:extLst>
          </p:cNvPr>
          <p:cNvSpPr>
            <a:spLocks noGrp="1"/>
          </p:cNvSpPr>
          <p:nvPr>
            <p:ph idx="1"/>
          </p:nvPr>
        </p:nvSpPr>
        <p:spPr>
          <a:xfrm>
            <a:off x="681439" y="2388536"/>
            <a:ext cx="8596668" cy="3880773"/>
          </a:xfrm>
        </p:spPr>
        <p:txBody>
          <a:bodyPr>
            <a:normAutofit/>
          </a:bodyPr>
          <a:lstStyle/>
          <a:p>
            <a:pPr>
              <a:buFont typeface="Wingdings" panose="05000000000000000000" pitchFamily="2" charset="2"/>
              <a:buChar char="Ø"/>
            </a:pPr>
            <a:r>
              <a:rPr lang="en-US" sz="2400" b="1" dirty="0"/>
              <a:t>ROLLING STATISTICS: </a:t>
            </a:r>
            <a:r>
              <a:rPr lang="en-US" sz="2000" dirty="0"/>
              <a:t>Plot moving average or moving standard deviation to see if it varies with time.</a:t>
            </a:r>
          </a:p>
          <a:p>
            <a:pPr>
              <a:buFont typeface="Wingdings" panose="05000000000000000000" pitchFamily="2" charset="2"/>
              <a:buChar char="Ø"/>
            </a:pPr>
            <a:r>
              <a:rPr lang="en-US" sz="2400" dirty="0"/>
              <a:t> Kwiatkowski-Phillips-Schmidt-Shin (KPSS) test</a:t>
            </a:r>
          </a:p>
        </p:txBody>
      </p:sp>
      <p:sp>
        <p:nvSpPr>
          <p:cNvPr id="9" name="Title 1">
            <a:extLst>
              <a:ext uri="{FF2B5EF4-FFF2-40B4-BE49-F238E27FC236}">
                <a16:creationId xmlns:a16="http://schemas.microsoft.com/office/drawing/2014/main" id="{EC171B98-6626-4356-890A-133E2F0B0E25}"/>
              </a:ext>
            </a:extLst>
          </p:cNvPr>
          <p:cNvSpPr txBox="1">
            <a:spLocks/>
          </p:cNvSpPr>
          <p:nvPr/>
        </p:nvSpPr>
        <p:spPr>
          <a:xfrm>
            <a:off x="0" y="362465"/>
            <a:ext cx="9465276" cy="714414"/>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WAYS TO CHECK FOR STATIONARITY(LOOKS,PLOTS)</a:t>
            </a:r>
            <a:endParaRPr lang="en-US" dirty="0"/>
          </a:p>
        </p:txBody>
      </p:sp>
    </p:spTree>
    <p:extLst>
      <p:ext uri="{BB962C8B-B14F-4D97-AF65-F5344CB8AC3E}">
        <p14:creationId xmlns:p14="http://schemas.microsoft.com/office/powerpoint/2010/main" val="145628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istogram of Airline Passengers">
            <a:extLst>
              <a:ext uri="{FF2B5EF4-FFF2-40B4-BE49-F238E27FC236}">
                <a16:creationId xmlns:a16="http://schemas.microsoft.com/office/drawing/2014/main" id="{D40FBFCB-734E-4521-8D6C-521214628F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43" t="8294" r="6453" b="3460"/>
          <a:stretch/>
        </p:blipFill>
        <p:spPr bwMode="auto">
          <a:xfrm>
            <a:off x="2100649" y="3694670"/>
            <a:ext cx="5698847" cy="28820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1BF0760-CFB4-49A8-9602-B23E5485EC00}"/>
              </a:ext>
            </a:extLst>
          </p:cNvPr>
          <p:cNvSpPr>
            <a:spLocks noGrp="1"/>
          </p:cNvSpPr>
          <p:nvPr>
            <p:ph idx="1"/>
          </p:nvPr>
        </p:nvSpPr>
        <p:spPr>
          <a:xfrm>
            <a:off x="640263" y="1488613"/>
            <a:ext cx="9072148" cy="4714479"/>
          </a:xfrm>
        </p:spPr>
        <p:txBody>
          <a:bodyPr>
            <a:normAutofit/>
          </a:bodyPr>
          <a:lstStyle/>
          <a:p>
            <a:pPr marL="0" indent="0" fontAlgn="base">
              <a:buNone/>
            </a:pPr>
            <a:r>
              <a:rPr lang="en-US" sz="2400" b="1" dirty="0"/>
              <a:t>Summary Statistics</a:t>
            </a:r>
          </a:p>
          <a:p>
            <a:pPr fontAlgn="base">
              <a:buFont typeface="Wingdings" panose="05000000000000000000" pitchFamily="2" charset="2"/>
              <a:buChar char="Ø"/>
            </a:pPr>
            <a:r>
              <a:rPr lang="en-US" dirty="0"/>
              <a:t>A quick and dirty check to see if your time series is non-stationary is to review summary statistics.</a:t>
            </a:r>
          </a:p>
          <a:p>
            <a:pPr fontAlgn="base">
              <a:buFont typeface="Wingdings" panose="05000000000000000000" pitchFamily="2" charset="2"/>
              <a:buChar char="Ø"/>
            </a:pPr>
            <a:r>
              <a:rPr lang="en-US" dirty="0"/>
              <a:t>You can split your time series into two (or more) partitions and compare the mean and variance of each group. If they differ and the difference is statistically significant, the time series is likely non-stationary.</a:t>
            </a:r>
          </a:p>
          <a:p>
            <a:pPr marL="400050" lvl="1" indent="0">
              <a:buNone/>
            </a:pPr>
            <a:endParaRPr lang="en-US" sz="2800" dirty="0"/>
          </a:p>
        </p:txBody>
      </p:sp>
      <p:sp>
        <p:nvSpPr>
          <p:cNvPr id="4" name="Title 1">
            <a:extLst>
              <a:ext uri="{FF2B5EF4-FFF2-40B4-BE49-F238E27FC236}">
                <a16:creationId xmlns:a16="http://schemas.microsoft.com/office/drawing/2014/main" id="{8C521C12-4DF1-44D6-8D63-135DFA14D958}"/>
              </a:ext>
            </a:extLst>
          </p:cNvPr>
          <p:cNvSpPr>
            <a:spLocks noGrp="1"/>
          </p:cNvSpPr>
          <p:nvPr>
            <p:ph type="title"/>
          </p:nvPr>
        </p:nvSpPr>
        <p:spPr>
          <a:xfrm>
            <a:off x="0" y="362465"/>
            <a:ext cx="9304638" cy="714414"/>
          </a:xfrm>
        </p:spPr>
        <p:txBody>
          <a:bodyPr>
            <a:normAutofit/>
          </a:bodyPr>
          <a:lstStyle/>
          <a:p>
            <a:r>
              <a:rPr lang="en-US" dirty="0"/>
              <a:t>WAYS TO CHECK FOR STATIONARITY(STATS)</a:t>
            </a:r>
          </a:p>
        </p:txBody>
      </p:sp>
    </p:spTree>
    <p:extLst>
      <p:ext uri="{BB962C8B-B14F-4D97-AF65-F5344CB8AC3E}">
        <p14:creationId xmlns:p14="http://schemas.microsoft.com/office/powerpoint/2010/main" val="1379344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F0760-CFB4-49A8-9602-B23E5485EC00}"/>
              </a:ext>
            </a:extLst>
          </p:cNvPr>
          <p:cNvSpPr>
            <a:spLocks noGrp="1"/>
          </p:cNvSpPr>
          <p:nvPr>
            <p:ph idx="1"/>
          </p:nvPr>
        </p:nvSpPr>
        <p:spPr>
          <a:xfrm>
            <a:off x="640263" y="1488613"/>
            <a:ext cx="9072148" cy="4714479"/>
          </a:xfrm>
        </p:spPr>
        <p:txBody>
          <a:bodyPr>
            <a:normAutofit/>
          </a:bodyPr>
          <a:lstStyle/>
          <a:p>
            <a:pPr marL="0" indent="0">
              <a:buNone/>
            </a:pPr>
            <a:r>
              <a:rPr lang="en-US" sz="2400" b="1" dirty="0"/>
              <a:t>Augmented Dickey-Fuller test (ADF):</a:t>
            </a:r>
          </a:p>
          <a:p>
            <a:pPr marL="0" indent="0">
              <a:buNone/>
            </a:pPr>
            <a:r>
              <a:rPr lang="en-US" dirty="0"/>
              <a:t>ADF tests the null hypothesis that a unit root is present in time series sample. ADF statistic is a negative number and more negative it is the stronger the rejection of the hypothesis that there is a unit root.</a:t>
            </a:r>
          </a:p>
          <a:p>
            <a:pPr marL="0" indent="0">
              <a:buNone/>
            </a:pPr>
            <a:endParaRPr lang="en-US" dirty="0"/>
          </a:p>
          <a:p>
            <a:pPr>
              <a:buFont typeface="Wingdings" panose="05000000000000000000" pitchFamily="2" charset="2"/>
              <a:buChar char="Ø"/>
            </a:pPr>
            <a:r>
              <a:rPr lang="en-US" b="1" dirty="0"/>
              <a:t>Null Hypothesis (H0)</a:t>
            </a:r>
            <a:r>
              <a:rPr lang="en-US" dirty="0"/>
              <a:t>: If accepted, it suggests the time series has a unit root, meaning it is non-stationary. It has some time dependent structure.</a:t>
            </a:r>
          </a:p>
          <a:p>
            <a:pPr>
              <a:buFont typeface="Wingdings" panose="05000000000000000000" pitchFamily="2" charset="2"/>
              <a:buChar char="Ø"/>
            </a:pPr>
            <a:r>
              <a:rPr lang="en-US" b="1" dirty="0"/>
              <a:t>Alternate Hypothesis (H1)</a:t>
            </a:r>
            <a:r>
              <a:rPr lang="en-US" dirty="0"/>
              <a:t>: The null hypothesis is rejected; it suggests the time series does not have a unit root, meaning it is stationary.</a:t>
            </a:r>
          </a:p>
          <a:p>
            <a:pPr>
              <a:buFont typeface="Wingdings" panose="05000000000000000000" pitchFamily="2" charset="2"/>
              <a:buChar char="Ø"/>
            </a:pPr>
            <a:r>
              <a:rPr lang="en-US" b="1" dirty="0"/>
              <a:t>p-value &gt; 0.05</a:t>
            </a:r>
            <a:r>
              <a:rPr lang="en-US" dirty="0"/>
              <a:t>: Accept H0, the data has a unit root and is non-stationary</a:t>
            </a:r>
          </a:p>
          <a:p>
            <a:pPr>
              <a:buFont typeface="Wingdings" panose="05000000000000000000" pitchFamily="2" charset="2"/>
              <a:buChar char="Ø"/>
            </a:pPr>
            <a:r>
              <a:rPr lang="en-US" b="1" dirty="0"/>
              <a:t>p-value ≤ 0.05</a:t>
            </a:r>
            <a:r>
              <a:rPr lang="en-US" dirty="0"/>
              <a:t>: Reject H0. the data does not have a unit root and is </a:t>
            </a:r>
            <a:r>
              <a:rPr lang="en-US" sz="2000" dirty="0"/>
              <a:t>stationary</a:t>
            </a:r>
          </a:p>
          <a:p>
            <a:pPr marL="400050" lvl="1" indent="0">
              <a:buNone/>
            </a:pPr>
            <a:endParaRPr lang="en-US" sz="2800" dirty="0"/>
          </a:p>
        </p:txBody>
      </p:sp>
      <p:sp>
        <p:nvSpPr>
          <p:cNvPr id="4" name="Title 1">
            <a:extLst>
              <a:ext uri="{FF2B5EF4-FFF2-40B4-BE49-F238E27FC236}">
                <a16:creationId xmlns:a16="http://schemas.microsoft.com/office/drawing/2014/main" id="{8C521C12-4DF1-44D6-8D63-135DFA14D958}"/>
              </a:ext>
            </a:extLst>
          </p:cNvPr>
          <p:cNvSpPr>
            <a:spLocks noGrp="1"/>
          </p:cNvSpPr>
          <p:nvPr>
            <p:ph type="title"/>
          </p:nvPr>
        </p:nvSpPr>
        <p:spPr>
          <a:xfrm>
            <a:off x="0" y="362465"/>
            <a:ext cx="9304638" cy="714414"/>
          </a:xfrm>
        </p:spPr>
        <p:txBody>
          <a:bodyPr>
            <a:normAutofit/>
          </a:bodyPr>
          <a:lstStyle/>
          <a:p>
            <a:r>
              <a:rPr lang="en-US" dirty="0"/>
              <a:t>WAYS TO CHECK FOR STATIONARITY(STATS)</a:t>
            </a:r>
          </a:p>
        </p:txBody>
      </p:sp>
    </p:spTree>
    <p:extLst>
      <p:ext uri="{BB962C8B-B14F-4D97-AF65-F5344CB8AC3E}">
        <p14:creationId xmlns:p14="http://schemas.microsoft.com/office/powerpoint/2010/main" val="4184595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F91B-413E-4753-ADC5-43CC54DDDB25}"/>
              </a:ext>
            </a:extLst>
          </p:cNvPr>
          <p:cNvSpPr>
            <a:spLocks noGrp="1"/>
          </p:cNvSpPr>
          <p:nvPr>
            <p:ph type="title"/>
          </p:nvPr>
        </p:nvSpPr>
        <p:spPr>
          <a:xfrm>
            <a:off x="183064" y="156238"/>
            <a:ext cx="8596668" cy="1320800"/>
          </a:xfrm>
        </p:spPr>
        <p:txBody>
          <a:bodyPr/>
          <a:lstStyle/>
          <a:p>
            <a:r>
              <a:rPr lang="en-US" dirty="0"/>
              <a:t>WAYS TO STATIONARIZE THE DATA</a:t>
            </a:r>
          </a:p>
        </p:txBody>
      </p:sp>
      <p:sp>
        <p:nvSpPr>
          <p:cNvPr id="3" name="Content Placeholder 2">
            <a:extLst>
              <a:ext uri="{FF2B5EF4-FFF2-40B4-BE49-F238E27FC236}">
                <a16:creationId xmlns:a16="http://schemas.microsoft.com/office/drawing/2014/main" id="{BDB3BFD0-817E-4937-AB14-6AE794CC41D8}"/>
              </a:ext>
            </a:extLst>
          </p:cNvPr>
          <p:cNvSpPr>
            <a:spLocks noGrp="1"/>
          </p:cNvSpPr>
          <p:nvPr>
            <p:ph idx="1"/>
          </p:nvPr>
        </p:nvSpPr>
        <p:spPr>
          <a:xfrm>
            <a:off x="491888" y="2606359"/>
            <a:ext cx="8596668" cy="3880773"/>
          </a:xfrm>
        </p:spPr>
        <p:txBody>
          <a:bodyPr>
            <a:normAutofit/>
          </a:bodyPr>
          <a:lstStyle/>
          <a:p>
            <a:pPr>
              <a:buFont typeface="+mj-lt"/>
              <a:buAutoNum type="arabicPeriod"/>
            </a:pPr>
            <a:r>
              <a:rPr lang="en-US" sz="2400" dirty="0"/>
              <a:t>Detrending</a:t>
            </a:r>
          </a:p>
          <a:p>
            <a:pPr>
              <a:buFont typeface="+mj-lt"/>
              <a:buAutoNum type="arabicPeriod"/>
            </a:pPr>
            <a:r>
              <a:rPr lang="en-US" sz="2400" dirty="0"/>
              <a:t>Differencing</a:t>
            </a:r>
          </a:p>
          <a:p>
            <a:pPr>
              <a:buFont typeface="+mj-lt"/>
              <a:buAutoNum type="arabicPeriod"/>
            </a:pPr>
            <a:r>
              <a:rPr lang="en-US" sz="2400" dirty="0"/>
              <a:t>Transformation</a:t>
            </a:r>
          </a:p>
        </p:txBody>
      </p:sp>
      <p:sp>
        <p:nvSpPr>
          <p:cNvPr id="4" name="TextBox 3">
            <a:extLst>
              <a:ext uri="{FF2B5EF4-FFF2-40B4-BE49-F238E27FC236}">
                <a16:creationId xmlns:a16="http://schemas.microsoft.com/office/drawing/2014/main" id="{E9747721-8CF8-4C03-BEAD-2F18D5E70864}"/>
              </a:ext>
            </a:extLst>
          </p:cNvPr>
          <p:cNvSpPr txBox="1"/>
          <p:nvPr/>
        </p:nvSpPr>
        <p:spPr>
          <a:xfrm>
            <a:off x="183064" y="1357148"/>
            <a:ext cx="9214317" cy="954107"/>
          </a:xfrm>
          <a:prstGeom prst="rect">
            <a:avLst/>
          </a:prstGeom>
          <a:noFill/>
        </p:spPr>
        <p:txBody>
          <a:bodyPr wrap="none" rtlCol="0">
            <a:spAutoFit/>
          </a:bodyPr>
          <a:lstStyle/>
          <a:p>
            <a:r>
              <a:rPr lang="en-US" sz="2800" dirty="0"/>
              <a:t>Three commonly used technique to make a time series </a:t>
            </a:r>
          </a:p>
          <a:p>
            <a:r>
              <a:rPr lang="en-US" sz="2800" dirty="0"/>
              <a:t>stationary:</a:t>
            </a:r>
          </a:p>
        </p:txBody>
      </p:sp>
    </p:spTree>
    <p:extLst>
      <p:ext uri="{BB962C8B-B14F-4D97-AF65-F5344CB8AC3E}">
        <p14:creationId xmlns:p14="http://schemas.microsoft.com/office/powerpoint/2010/main" val="4061868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AF5E-224E-4737-9A59-68D37D034627}"/>
              </a:ext>
            </a:extLst>
          </p:cNvPr>
          <p:cNvSpPr>
            <a:spLocks noGrp="1"/>
          </p:cNvSpPr>
          <p:nvPr>
            <p:ph type="title"/>
          </p:nvPr>
        </p:nvSpPr>
        <p:spPr>
          <a:xfrm>
            <a:off x="145992" y="313038"/>
            <a:ext cx="9455208" cy="1320800"/>
          </a:xfrm>
        </p:spPr>
        <p:txBody>
          <a:bodyPr/>
          <a:lstStyle/>
          <a:p>
            <a:r>
              <a:rPr lang="en-US" dirty="0"/>
              <a:t>WAYS TO STATIONARIZE THE DATA: DETRENDING</a:t>
            </a:r>
          </a:p>
        </p:txBody>
      </p:sp>
      <p:sp>
        <p:nvSpPr>
          <p:cNvPr id="3" name="Content Placeholder 2">
            <a:extLst>
              <a:ext uri="{FF2B5EF4-FFF2-40B4-BE49-F238E27FC236}">
                <a16:creationId xmlns:a16="http://schemas.microsoft.com/office/drawing/2014/main" id="{62D68337-AE05-46AB-BA27-52D2621A889A}"/>
              </a:ext>
            </a:extLst>
          </p:cNvPr>
          <p:cNvSpPr>
            <a:spLocks noGrp="1"/>
          </p:cNvSpPr>
          <p:nvPr>
            <p:ph idx="1"/>
          </p:nvPr>
        </p:nvSpPr>
        <p:spPr>
          <a:xfrm>
            <a:off x="506627" y="1865869"/>
            <a:ext cx="8767375" cy="4175493"/>
          </a:xfrm>
        </p:spPr>
        <p:txBody>
          <a:bodyPr>
            <a:normAutofit/>
          </a:bodyPr>
          <a:lstStyle/>
          <a:p>
            <a:pPr marL="0" indent="0">
              <a:buNone/>
            </a:pPr>
            <a:r>
              <a:rPr lang="en-US" sz="2400" b="1" dirty="0"/>
              <a:t>MOVING AVERAGE METHOD-</a:t>
            </a:r>
            <a:endParaRPr lang="en-US" dirty="0"/>
          </a:p>
          <a:p>
            <a:pPr marL="0" indent="0">
              <a:buNone/>
            </a:pPr>
            <a:r>
              <a:rPr lang="en-US" dirty="0"/>
              <a:t>The term MOVING is used because it is obtained by summing and averaging the values from a given no of periods, each time deleting the oldest value and adding a new value.</a:t>
            </a:r>
          </a:p>
          <a:p>
            <a:pPr marL="0" indent="0">
              <a:buNone/>
            </a:pPr>
            <a:r>
              <a:rPr lang="en-US" dirty="0"/>
              <a:t>Steps-</a:t>
            </a:r>
          </a:p>
          <a:p>
            <a:pPr>
              <a:buFont typeface="+mj-lt"/>
              <a:buAutoNum type="arabicPeriod"/>
            </a:pPr>
            <a:r>
              <a:rPr lang="en-US" dirty="0"/>
              <a:t>Select the period.</a:t>
            </a:r>
          </a:p>
          <a:p>
            <a:pPr>
              <a:buFont typeface="+mj-lt"/>
              <a:buAutoNum type="arabicPeriod"/>
            </a:pPr>
            <a:r>
              <a:rPr lang="en-US" dirty="0"/>
              <a:t>Take average for the selected period.</a:t>
            </a:r>
          </a:p>
          <a:p>
            <a:pPr>
              <a:buFont typeface="+mj-lt"/>
              <a:buAutoNum type="arabicPeriod"/>
            </a:pPr>
            <a:r>
              <a:rPr lang="en-US" dirty="0"/>
              <a:t>For ex:- 3-yearly moving averages can be calculated from the data : a, b, c, d, e, f can be computed as :</a:t>
            </a:r>
          </a:p>
          <a:p>
            <a:pPr marL="0" indent="0">
              <a:buNone/>
            </a:pPr>
            <a:r>
              <a:rPr lang="en-US" dirty="0"/>
              <a:t>	(</a:t>
            </a:r>
            <a:r>
              <a:rPr lang="en-US" dirty="0" err="1"/>
              <a:t>a+b+c</a:t>
            </a:r>
            <a:r>
              <a:rPr lang="en-US" dirty="0"/>
              <a:t>)/3, (</a:t>
            </a:r>
            <a:r>
              <a:rPr lang="en-US" dirty="0" err="1"/>
              <a:t>b+c+d</a:t>
            </a:r>
            <a:r>
              <a:rPr lang="en-US" dirty="0"/>
              <a:t>)/3, (</a:t>
            </a:r>
            <a:r>
              <a:rPr lang="en-US" dirty="0" err="1"/>
              <a:t>c+d+e</a:t>
            </a:r>
            <a:r>
              <a:rPr lang="en-US" dirty="0"/>
              <a:t>)/3, (</a:t>
            </a:r>
            <a:r>
              <a:rPr lang="en-US" dirty="0" err="1"/>
              <a:t>d+e+f</a:t>
            </a:r>
            <a:r>
              <a:rPr lang="en-US" dirty="0"/>
              <a:t>)/3</a:t>
            </a:r>
          </a:p>
        </p:txBody>
      </p:sp>
    </p:spTree>
    <p:extLst>
      <p:ext uri="{BB962C8B-B14F-4D97-AF65-F5344CB8AC3E}">
        <p14:creationId xmlns:p14="http://schemas.microsoft.com/office/powerpoint/2010/main" val="1342778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AF5E-224E-4737-9A59-68D37D034627}"/>
              </a:ext>
            </a:extLst>
          </p:cNvPr>
          <p:cNvSpPr>
            <a:spLocks noGrp="1"/>
          </p:cNvSpPr>
          <p:nvPr>
            <p:ph type="title"/>
          </p:nvPr>
        </p:nvSpPr>
        <p:spPr>
          <a:xfrm>
            <a:off x="145992" y="313038"/>
            <a:ext cx="9455208" cy="1320800"/>
          </a:xfrm>
        </p:spPr>
        <p:txBody>
          <a:bodyPr/>
          <a:lstStyle/>
          <a:p>
            <a:r>
              <a:rPr lang="en-US" dirty="0"/>
              <a:t>WAYS TO STATIONARIZE THE DATA: DETRENDING</a:t>
            </a:r>
          </a:p>
        </p:txBody>
      </p:sp>
      <p:pic>
        <p:nvPicPr>
          <p:cNvPr id="7" name="Content Placeholder 6" descr="A screenshot of a social media post&#10;&#10;Description automatically generated">
            <a:extLst>
              <a:ext uri="{FF2B5EF4-FFF2-40B4-BE49-F238E27FC236}">
                <a16:creationId xmlns:a16="http://schemas.microsoft.com/office/drawing/2014/main" id="{5789E69A-8229-4348-A075-4AB56659BB23}"/>
              </a:ext>
            </a:extLst>
          </p:cNvPr>
          <p:cNvPicPr>
            <a:picLocks noGrp="1" noChangeAspect="1"/>
          </p:cNvPicPr>
          <p:nvPr>
            <p:ph idx="1"/>
          </p:nvPr>
        </p:nvPicPr>
        <p:blipFill rotWithShape="1">
          <a:blip r:embed="rId2"/>
          <a:srcRect l="14615" t="10872" r="15043"/>
          <a:stretch/>
        </p:blipFill>
        <p:spPr>
          <a:xfrm>
            <a:off x="790830" y="1633838"/>
            <a:ext cx="8390239" cy="5035147"/>
          </a:xfrm>
        </p:spPr>
      </p:pic>
    </p:spTree>
    <p:extLst>
      <p:ext uri="{BB962C8B-B14F-4D97-AF65-F5344CB8AC3E}">
        <p14:creationId xmlns:p14="http://schemas.microsoft.com/office/powerpoint/2010/main" val="441998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AF5E-224E-4737-9A59-68D37D034627}"/>
              </a:ext>
            </a:extLst>
          </p:cNvPr>
          <p:cNvSpPr>
            <a:spLocks noGrp="1"/>
          </p:cNvSpPr>
          <p:nvPr>
            <p:ph type="title"/>
          </p:nvPr>
        </p:nvSpPr>
        <p:spPr>
          <a:xfrm>
            <a:off x="145992" y="313038"/>
            <a:ext cx="9455208" cy="1320800"/>
          </a:xfrm>
        </p:spPr>
        <p:txBody>
          <a:bodyPr/>
          <a:lstStyle/>
          <a:p>
            <a:r>
              <a:rPr lang="en-US" dirty="0"/>
              <a:t>WAYS TO STATIONARIZE THE DATA: DETRENDING</a:t>
            </a:r>
          </a:p>
        </p:txBody>
      </p:sp>
      <p:pic>
        <p:nvPicPr>
          <p:cNvPr id="6" name="Content Placeholder 5" descr="A screenshot of a social media post&#10;&#10;Description automatically generated">
            <a:extLst>
              <a:ext uri="{FF2B5EF4-FFF2-40B4-BE49-F238E27FC236}">
                <a16:creationId xmlns:a16="http://schemas.microsoft.com/office/drawing/2014/main" id="{F1840E14-1E93-4845-AB27-5CBB4E0A35EC}"/>
              </a:ext>
            </a:extLst>
          </p:cNvPr>
          <p:cNvPicPr>
            <a:picLocks noGrp="1" noChangeAspect="1"/>
          </p:cNvPicPr>
          <p:nvPr>
            <p:ph idx="1"/>
          </p:nvPr>
        </p:nvPicPr>
        <p:blipFill rotWithShape="1">
          <a:blip r:embed="rId2"/>
          <a:srcRect l="14794" t="9916" r="14685"/>
          <a:stretch/>
        </p:blipFill>
        <p:spPr>
          <a:xfrm>
            <a:off x="815546" y="1790690"/>
            <a:ext cx="8007178" cy="4754272"/>
          </a:xfrm>
        </p:spPr>
      </p:pic>
    </p:spTree>
    <p:extLst>
      <p:ext uri="{BB962C8B-B14F-4D97-AF65-F5344CB8AC3E}">
        <p14:creationId xmlns:p14="http://schemas.microsoft.com/office/powerpoint/2010/main" val="1450703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AF5E-224E-4737-9A59-68D37D034627}"/>
              </a:ext>
            </a:extLst>
          </p:cNvPr>
          <p:cNvSpPr>
            <a:spLocks noGrp="1"/>
          </p:cNvSpPr>
          <p:nvPr>
            <p:ph type="title"/>
          </p:nvPr>
        </p:nvSpPr>
        <p:spPr>
          <a:xfrm>
            <a:off x="145992" y="313038"/>
            <a:ext cx="9455208" cy="1320800"/>
          </a:xfrm>
        </p:spPr>
        <p:txBody>
          <a:bodyPr/>
          <a:lstStyle/>
          <a:p>
            <a:r>
              <a:rPr lang="en-US" dirty="0"/>
              <a:t>WAYS TO STATIONARIZE THE DATA: DETRENDING</a:t>
            </a:r>
          </a:p>
        </p:txBody>
      </p:sp>
      <p:pic>
        <p:nvPicPr>
          <p:cNvPr id="7" name="Content Placeholder 6" descr="A screenshot of a social media post&#10;&#10;Description automatically generated">
            <a:extLst>
              <a:ext uri="{FF2B5EF4-FFF2-40B4-BE49-F238E27FC236}">
                <a16:creationId xmlns:a16="http://schemas.microsoft.com/office/drawing/2014/main" id="{FAA5941D-5A34-4212-BAE7-0FB982318C90}"/>
              </a:ext>
            </a:extLst>
          </p:cNvPr>
          <p:cNvPicPr>
            <a:picLocks noGrp="1" noChangeAspect="1"/>
          </p:cNvPicPr>
          <p:nvPr>
            <p:ph idx="1"/>
          </p:nvPr>
        </p:nvPicPr>
        <p:blipFill rotWithShape="1">
          <a:blip r:embed="rId2"/>
          <a:srcRect l="18195" t="20422" r="19518" b="4446"/>
          <a:stretch/>
        </p:blipFill>
        <p:spPr>
          <a:xfrm>
            <a:off x="1371600" y="1743300"/>
            <a:ext cx="7080422" cy="4801662"/>
          </a:xfrm>
        </p:spPr>
      </p:pic>
    </p:spTree>
    <p:extLst>
      <p:ext uri="{BB962C8B-B14F-4D97-AF65-F5344CB8AC3E}">
        <p14:creationId xmlns:p14="http://schemas.microsoft.com/office/powerpoint/2010/main" val="205443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E327685-EA34-4550-BF6F-1EAF9232C28D}"/>
              </a:ext>
            </a:extLst>
          </p:cNvPr>
          <p:cNvSpPr>
            <a:spLocks noGrp="1"/>
          </p:cNvSpPr>
          <p:nvPr>
            <p:ph type="title"/>
          </p:nvPr>
        </p:nvSpPr>
        <p:spPr>
          <a:xfrm>
            <a:off x="667766" y="276986"/>
            <a:ext cx="8288032" cy="1096648"/>
          </a:xfrm>
        </p:spPr>
        <p:txBody>
          <a:bodyPr vert="horz" lIns="91440" tIns="45720" rIns="91440" bIns="45720" rtlCol="0" anchor="b">
            <a:normAutofit/>
          </a:bodyPr>
          <a:lstStyle/>
          <a:p>
            <a:r>
              <a:rPr lang="en-US" sz="4800" dirty="0"/>
              <a:t>What do you think?</a:t>
            </a:r>
          </a:p>
        </p:txBody>
      </p:sp>
      <p:sp>
        <p:nvSpPr>
          <p:cNvPr id="3" name="Content Placeholder 2">
            <a:extLst>
              <a:ext uri="{FF2B5EF4-FFF2-40B4-BE49-F238E27FC236}">
                <a16:creationId xmlns:a16="http://schemas.microsoft.com/office/drawing/2014/main" id="{BE6B1831-EACD-49AD-88C2-F6A4DBE61330}"/>
              </a:ext>
            </a:extLst>
          </p:cNvPr>
          <p:cNvSpPr>
            <a:spLocks noGrp="1"/>
          </p:cNvSpPr>
          <p:nvPr>
            <p:ph idx="1"/>
          </p:nvPr>
        </p:nvSpPr>
        <p:spPr>
          <a:xfrm>
            <a:off x="985969" y="5569874"/>
            <a:ext cx="8288032" cy="701677"/>
          </a:xfrm>
        </p:spPr>
        <p:txBody>
          <a:bodyPr vert="horz" lIns="91440" tIns="45720" rIns="91440" bIns="45720" rtlCol="0" anchor="t">
            <a:normAutofit/>
          </a:bodyPr>
          <a:lstStyle/>
          <a:p>
            <a:pPr marL="0" indent="0">
              <a:buNone/>
            </a:pPr>
            <a:r>
              <a:rPr lang="en-US" sz="3200" b="1" dirty="0">
                <a:solidFill>
                  <a:srgbClr val="FF0000"/>
                </a:solidFill>
              </a:rPr>
              <a:t>What SELLS the MOST in rainy season?</a:t>
            </a:r>
          </a:p>
        </p:txBody>
      </p:sp>
      <p:pic>
        <p:nvPicPr>
          <p:cNvPr id="7" name="Picture 6" descr="A person walking in the rain holding an umbrella&#10;&#10;Description automatically generated">
            <a:extLst>
              <a:ext uri="{FF2B5EF4-FFF2-40B4-BE49-F238E27FC236}">
                <a16:creationId xmlns:a16="http://schemas.microsoft.com/office/drawing/2014/main" id="{B20F8D0B-C12B-49B3-B7F7-90AC3F7D8779}"/>
              </a:ext>
            </a:extLst>
          </p:cNvPr>
          <p:cNvPicPr>
            <a:picLocks noChangeAspect="1"/>
          </p:cNvPicPr>
          <p:nvPr/>
        </p:nvPicPr>
        <p:blipFill rotWithShape="1">
          <a:blip r:embed="rId2"/>
          <a:srcRect r="2" b="41428"/>
          <a:stretch/>
        </p:blipFill>
        <p:spPr>
          <a:xfrm>
            <a:off x="434661" y="1650620"/>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3094814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AF5E-224E-4737-9A59-68D37D034627}"/>
              </a:ext>
            </a:extLst>
          </p:cNvPr>
          <p:cNvSpPr>
            <a:spLocks noGrp="1"/>
          </p:cNvSpPr>
          <p:nvPr>
            <p:ph type="title"/>
          </p:nvPr>
        </p:nvSpPr>
        <p:spPr>
          <a:xfrm>
            <a:off x="145992" y="313038"/>
            <a:ext cx="9455208" cy="1320800"/>
          </a:xfrm>
        </p:spPr>
        <p:txBody>
          <a:bodyPr/>
          <a:lstStyle/>
          <a:p>
            <a:r>
              <a:rPr lang="en-US" dirty="0"/>
              <a:t>WAYS TO STATIONARIZE THE DATA: DETRENDING</a:t>
            </a:r>
          </a:p>
        </p:txBody>
      </p:sp>
      <p:pic>
        <p:nvPicPr>
          <p:cNvPr id="7" name="Content Placeholder 6" descr="A screenshot of a map&#10;&#10;Description automatically generated">
            <a:extLst>
              <a:ext uri="{FF2B5EF4-FFF2-40B4-BE49-F238E27FC236}">
                <a16:creationId xmlns:a16="http://schemas.microsoft.com/office/drawing/2014/main" id="{2F8D4946-9143-4F31-BD0A-B3A2B8BC921A}"/>
              </a:ext>
            </a:extLst>
          </p:cNvPr>
          <p:cNvPicPr>
            <a:picLocks noGrp="1" noChangeAspect="1"/>
          </p:cNvPicPr>
          <p:nvPr>
            <p:ph idx="1"/>
          </p:nvPr>
        </p:nvPicPr>
        <p:blipFill rotWithShape="1">
          <a:blip r:embed="rId2"/>
          <a:srcRect l="15509" t="10235" r="14327" b="626"/>
          <a:stretch/>
        </p:blipFill>
        <p:spPr>
          <a:xfrm>
            <a:off x="914399" y="1633838"/>
            <a:ext cx="8439665" cy="5066270"/>
          </a:xfrm>
        </p:spPr>
      </p:pic>
    </p:spTree>
    <p:extLst>
      <p:ext uri="{BB962C8B-B14F-4D97-AF65-F5344CB8AC3E}">
        <p14:creationId xmlns:p14="http://schemas.microsoft.com/office/powerpoint/2010/main" val="4157270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AF5E-224E-4737-9A59-68D37D034627}"/>
              </a:ext>
            </a:extLst>
          </p:cNvPr>
          <p:cNvSpPr>
            <a:spLocks noGrp="1"/>
          </p:cNvSpPr>
          <p:nvPr>
            <p:ph type="title"/>
          </p:nvPr>
        </p:nvSpPr>
        <p:spPr>
          <a:xfrm>
            <a:off x="145992" y="313038"/>
            <a:ext cx="9455208" cy="1320800"/>
          </a:xfrm>
        </p:spPr>
        <p:txBody>
          <a:bodyPr/>
          <a:lstStyle/>
          <a:p>
            <a:r>
              <a:rPr lang="en-US" dirty="0"/>
              <a:t>WAYS TO STATIONARIZE THE DATA: DIFFERENCING</a:t>
            </a:r>
          </a:p>
        </p:txBody>
      </p:sp>
      <p:sp>
        <p:nvSpPr>
          <p:cNvPr id="3" name="Content Placeholder 2">
            <a:extLst>
              <a:ext uri="{FF2B5EF4-FFF2-40B4-BE49-F238E27FC236}">
                <a16:creationId xmlns:a16="http://schemas.microsoft.com/office/drawing/2014/main" id="{62D68337-AE05-46AB-BA27-52D2621A889A}"/>
              </a:ext>
            </a:extLst>
          </p:cNvPr>
          <p:cNvSpPr>
            <a:spLocks noGrp="1"/>
          </p:cNvSpPr>
          <p:nvPr>
            <p:ph idx="1"/>
          </p:nvPr>
        </p:nvSpPr>
        <p:spPr/>
        <p:txBody>
          <a:bodyPr>
            <a:normAutofit/>
          </a:bodyPr>
          <a:lstStyle/>
          <a:p>
            <a:pPr marL="0" indent="0">
              <a:buNone/>
            </a:pPr>
            <a:r>
              <a:rPr lang="en-US" sz="2000" b="1" dirty="0"/>
              <a:t>First Order Differencing </a:t>
            </a:r>
            <a:r>
              <a:rPr lang="en-US" sz="2000" dirty="0"/>
              <a:t>: This is the difference between the current time period and the previous time period.</a:t>
            </a:r>
          </a:p>
          <a:p>
            <a:pPr marL="0" indent="0">
              <a:buNone/>
            </a:pPr>
            <a:r>
              <a:rPr lang="en-US" sz="2000" b="1" dirty="0"/>
              <a:t>Second Order Differencing:</a:t>
            </a:r>
            <a:r>
              <a:rPr lang="en-US" sz="2000" dirty="0"/>
              <a:t> If these values fail to revolve around a constant mean and variance in F.O.D. then we find the second differencing using the values of the first differencing.</a:t>
            </a:r>
          </a:p>
          <a:p>
            <a:pPr marL="0" indent="0">
              <a:buNone/>
            </a:pPr>
            <a:r>
              <a:rPr lang="en-US" sz="2000" dirty="0"/>
              <a:t> We repeat this until we get a stationary series</a:t>
            </a:r>
          </a:p>
        </p:txBody>
      </p:sp>
      <p:pic>
        <p:nvPicPr>
          <p:cNvPr id="4" name="Google Shape;376;p29">
            <a:extLst>
              <a:ext uri="{FF2B5EF4-FFF2-40B4-BE49-F238E27FC236}">
                <a16:creationId xmlns:a16="http://schemas.microsoft.com/office/drawing/2014/main" id="{EC2BCF48-2D60-4695-8875-A53BA34A088C}"/>
              </a:ext>
            </a:extLst>
          </p:cNvPr>
          <p:cNvPicPr>
            <a:picLocks noChangeAspect="1"/>
          </p:cNvPicPr>
          <p:nvPr/>
        </p:nvPicPr>
        <p:blipFill>
          <a:blip r:embed="rId2">
            <a:lum/>
            <a:alphaModFix/>
          </a:blip>
          <a:srcRect/>
          <a:stretch>
            <a:fillRect/>
          </a:stretch>
        </p:blipFill>
        <p:spPr>
          <a:xfrm>
            <a:off x="2917998" y="4988625"/>
            <a:ext cx="2438125" cy="1077451"/>
          </a:xfrm>
          <a:prstGeom prst="rect">
            <a:avLst/>
          </a:prstGeom>
          <a:noFill/>
          <a:ln cap="flat">
            <a:noFill/>
          </a:ln>
        </p:spPr>
      </p:pic>
    </p:spTree>
    <p:extLst>
      <p:ext uri="{BB962C8B-B14F-4D97-AF65-F5344CB8AC3E}">
        <p14:creationId xmlns:p14="http://schemas.microsoft.com/office/powerpoint/2010/main" val="49065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AF5E-224E-4737-9A59-68D37D034627}"/>
              </a:ext>
            </a:extLst>
          </p:cNvPr>
          <p:cNvSpPr>
            <a:spLocks noGrp="1"/>
          </p:cNvSpPr>
          <p:nvPr>
            <p:ph type="title"/>
          </p:nvPr>
        </p:nvSpPr>
        <p:spPr>
          <a:xfrm>
            <a:off x="145992" y="313038"/>
            <a:ext cx="9455208" cy="1320800"/>
          </a:xfrm>
        </p:spPr>
        <p:txBody>
          <a:bodyPr/>
          <a:lstStyle/>
          <a:p>
            <a:r>
              <a:rPr lang="en-US" dirty="0"/>
              <a:t>WAYS TO STATIONARIZE THE DATA: TRANSFORMATION</a:t>
            </a:r>
          </a:p>
        </p:txBody>
      </p:sp>
      <p:sp>
        <p:nvSpPr>
          <p:cNvPr id="3" name="Content Placeholder 2">
            <a:extLst>
              <a:ext uri="{FF2B5EF4-FFF2-40B4-BE49-F238E27FC236}">
                <a16:creationId xmlns:a16="http://schemas.microsoft.com/office/drawing/2014/main" id="{62D68337-AE05-46AB-BA27-52D2621A889A}"/>
              </a:ext>
            </a:extLst>
          </p:cNvPr>
          <p:cNvSpPr>
            <a:spLocks noGrp="1"/>
          </p:cNvSpPr>
          <p:nvPr>
            <p:ph idx="1"/>
          </p:nvPr>
        </p:nvSpPr>
        <p:spPr>
          <a:xfrm>
            <a:off x="677334" y="1742304"/>
            <a:ext cx="8596668" cy="4802658"/>
          </a:xfrm>
        </p:spPr>
        <p:txBody>
          <a:bodyPr>
            <a:normAutofit/>
          </a:bodyPr>
          <a:lstStyle/>
          <a:p>
            <a:pPr marL="0" indent="0">
              <a:buNone/>
            </a:pPr>
            <a:r>
              <a:rPr lang="en-US" dirty="0"/>
              <a:t>1. </a:t>
            </a:r>
            <a:r>
              <a:rPr lang="en-US" sz="2000" b="1" dirty="0"/>
              <a:t>Log Transform</a:t>
            </a:r>
            <a:endParaRPr lang="en-US" b="1" dirty="0"/>
          </a:p>
          <a:p>
            <a:pPr>
              <a:buFont typeface="Wingdings" panose="05000000000000000000" pitchFamily="2" charset="2"/>
              <a:buChar char="Ø"/>
            </a:pPr>
            <a:r>
              <a:rPr lang="en-US" dirty="0"/>
              <a:t>Involves taking the log of each observation. </a:t>
            </a:r>
          </a:p>
          <a:p>
            <a:pPr>
              <a:buFont typeface="Wingdings" panose="05000000000000000000" pitchFamily="2" charset="2"/>
              <a:buChar char="Ø"/>
            </a:pPr>
            <a:r>
              <a:rPr lang="en-US" dirty="0"/>
              <a:t>You can use base-10 logs .</a:t>
            </a:r>
          </a:p>
          <a:p>
            <a:pPr>
              <a:buFont typeface="Wingdings" panose="05000000000000000000" pitchFamily="2" charset="2"/>
              <a:buChar char="Ø"/>
            </a:pPr>
            <a:r>
              <a:rPr lang="en-US" dirty="0"/>
              <a:t>The back transformation is to take the exponential the number.</a:t>
            </a:r>
          </a:p>
          <a:p>
            <a:pPr marL="0" indent="0">
              <a:buNone/>
            </a:pPr>
            <a:endParaRPr lang="en-US" dirty="0"/>
          </a:p>
          <a:p>
            <a:pPr marL="0" indent="0">
              <a:buNone/>
            </a:pPr>
            <a:r>
              <a:rPr lang="en-US" b="1" dirty="0"/>
              <a:t>2. </a:t>
            </a:r>
            <a:r>
              <a:rPr lang="en-US" sz="2000" b="1" dirty="0"/>
              <a:t>Square-root transformation</a:t>
            </a:r>
          </a:p>
          <a:p>
            <a:pPr>
              <a:buFont typeface="Wingdings" panose="05000000000000000000" pitchFamily="2" charset="2"/>
              <a:buChar char="Ø"/>
            </a:pPr>
            <a:r>
              <a:rPr lang="en-US" dirty="0"/>
              <a:t> This consists of taking the square root of each observation. </a:t>
            </a:r>
          </a:p>
          <a:p>
            <a:pPr>
              <a:buFont typeface="Wingdings" panose="05000000000000000000" pitchFamily="2" charset="2"/>
              <a:buChar char="Ø"/>
            </a:pPr>
            <a:r>
              <a:rPr lang="en-US" dirty="0"/>
              <a:t>The back transformation is to square the number.</a:t>
            </a:r>
          </a:p>
          <a:p>
            <a:pPr>
              <a:buFont typeface="Wingdings" panose="05000000000000000000" pitchFamily="2" charset="2"/>
              <a:buChar char="Ø"/>
            </a:pPr>
            <a:r>
              <a:rPr lang="en-US" dirty="0"/>
              <a:t> If you have negative numbers, you can't take the square root; you should add a constant to each number to make them all positive.</a:t>
            </a:r>
          </a:p>
          <a:p>
            <a:pPr>
              <a:buFont typeface="Wingdings" panose="05000000000000000000" pitchFamily="2" charset="2"/>
              <a:buChar char="Ø"/>
            </a:pPr>
            <a:endParaRPr lang="en-US" dirty="0"/>
          </a:p>
          <a:p>
            <a:pPr marL="0" indent="0">
              <a:buNone/>
            </a:pPr>
            <a:r>
              <a:rPr lang="en-US" dirty="0"/>
              <a:t>3. Other transforms - </a:t>
            </a:r>
            <a:r>
              <a:rPr lang="en-US" b="1" dirty="0"/>
              <a:t>Arcsine transformation etc.</a:t>
            </a:r>
            <a:endParaRPr lang="en-US" dirty="0"/>
          </a:p>
        </p:txBody>
      </p:sp>
    </p:spTree>
    <p:extLst>
      <p:ext uri="{BB962C8B-B14F-4D97-AF65-F5344CB8AC3E}">
        <p14:creationId xmlns:p14="http://schemas.microsoft.com/office/powerpoint/2010/main" val="2644076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AF5E-224E-4737-9A59-68D37D034627}"/>
              </a:ext>
            </a:extLst>
          </p:cNvPr>
          <p:cNvSpPr>
            <a:spLocks noGrp="1"/>
          </p:cNvSpPr>
          <p:nvPr>
            <p:ph type="title"/>
          </p:nvPr>
        </p:nvSpPr>
        <p:spPr>
          <a:xfrm>
            <a:off x="145992" y="313038"/>
            <a:ext cx="9455208" cy="1320800"/>
          </a:xfrm>
        </p:spPr>
        <p:txBody>
          <a:bodyPr/>
          <a:lstStyle/>
          <a:p>
            <a:r>
              <a:rPr lang="en-US" dirty="0"/>
              <a:t>WAYS TO STATIONARIZE THE DATA: TRANSFORMATION</a:t>
            </a:r>
          </a:p>
        </p:txBody>
      </p:sp>
      <p:pic>
        <p:nvPicPr>
          <p:cNvPr id="5" name="Content Placeholder 4" descr="A screenshot of a social media post&#10;&#10;Description automatically generated">
            <a:extLst>
              <a:ext uri="{FF2B5EF4-FFF2-40B4-BE49-F238E27FC236}">
                <a16:creationId xmlns:a16="http://schemas.microsoft.com/office/drawing/2014/main" id="{DC6CBA6E-2449-48CC-9B21-12B2A3259757}"/>
              </a:ext>
            </a:extLst>
          </p:cNvPr>
          <p:cNvPicPr>
            <a:picLocks noGrp="1" noChangeAspect="1"/>
          </p:cNvPicPr>
          <p:nvPr>
            <p:ph idx="1"/>
          </p:nvPr>
        </p:nvPicPr>
        <p:blipFill rotWithShape="1">
          <a:blip r:embed="rId2"/>
          <a:srcRect l="41219" t="42441" r="27966" b="23851"/>
          <a:stretch/>
        </p:blipFill>
        <p:spPr>
          <a:xfrm>
            <a:off x="1729274" y="1633838"/>
            <a:ext cx="6288644" cy="3867666"/>
          </a:xfrm>
        </p:spPr>
      </p:pic>
      <p:sp>
        <p:nvSpPr>
          <p:cNvPr id="6" name="TextBox 5">
            <a:extLst>
              <a:ext uri="{FF2B5EF4-FFF2-40B4-BE49-F238E27FC236}">
                <a16:creationId xmlns:a16="http://schemas.microsoft.com/office/drawing/2014/main" id="{7CEAC2CD-3A26-4024-B01E-630E2C5DA777}"/>
              </a:ext>
            </a:extLst>
          </p:cNvPr>
          <p:cNvSpPr txBox="1"/>
          <p:nvPr/>
        </p:nvSpPr>
        <p:spPr>
          <a:xfrm>
            <a:off x="1124464" y="5980670"/>
            <a:ext cx="8128764" cy="369332"/>
          </a:xfrm>
          <a:prstGeom prst="rect">
            <a:avLst/>
          </a:prstGeom>
          <a:noFill/>
        </p:spPr>
        <p:txBody>
          <a:bodyPr wrap="none" rtlCol="0">
            <a:spAutoFit/>
          </a:bodyPr>
          <a:lstStyle/>
          <a:p>
            <a:r>
              <a:rPr lang="en-US" dirty="0"/>
              <a:t>More on transforms- </a:t>
            </a:r>
            <a:r>
              <a:rPr lang="en-US" dirty="0">
                <a:hlinkClick r:id="rId3"/>
              </a:rPr>
              <a:t>http://www.biostathandbook.com/transformation.html</a:t>
            </a:r>
            <a:endParaRPr lang="en-US" dirty="0"/>
          </a:p>
        </p:txBody>
      </p:sp>
    </p:spTree>
    <p:extLst>
      <p:ext uri="{BB962C8B-B14F-4D97-AF65-F5344CB8AC3E}">
        <p14:creationId xmlns:p14="http://schemas.microsoft.com/office/powerpoint/2010/main" val="2276126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AF5E-224E-4737-9A59-68D37D034627}"/>
              </a:ext>
            </a:extLst>
          </p:cNvPr>
          <p:cNvSpPr>
            <a:spLocks noGrp="1"/>
          </p:cNvSpPr>
          <p:nvPr>
            <p:ph type="title"/>
          </p:nvPr>
        </p:nvSpPr>
        <p:spPr>
          <a:xfrm>
            <a:off x="145992" y="313038"/>
            <a:ext cx="9455208" cy="1320800"/>
          </a:xfrm>
        </p:spPr>
        <p:txBody>
          <a:bodyPr/>
          <a:lstStyle/>
          <a:p>
            <a:r>
              <a:rPr lang="en-US" dirty="0"/>
              <a:t>WAYS TO STATIONARIZE THE DATA: TRANSFORMATION</a:t>
            </a:r>
          </a:p>
        </p:txBody>
      </p:sp>
      <p:sp>
        <p:nvSpPr>
          <p:cNvPr id="4" name="Content Placeholder 3">
            <a:extLst>
              <a:ext uri="{FF2B5EF4-FFF2-40B4-BE49-F238E27FC236}">
                <a16:creationId xmlns:a16="http://schemas.microsoft.com/office/drawing/2014/main" id="{A40BF442-0DEF-454C-B977-1A2A121B2CF5}"/>
              </a:ext>
            </a:extLst>
          </p:cNvPr>
          <p:cNvSpPr>
            <a:spLocks noGrp="1"/>
          </p:cNvSpPr>
          <p:nvPr>
            <p:ph idx="1"/>
          </p:nvPr>
        </p:nvSpPr>
        <p:spPr/>
        <p:txBody>
          <a:bodyPr>
            <a:normAutofit/>
          </a:bodyPr>
          <a:lstStyle/>
          <a:p>
            <a:pPr marL="0" indent="0">
              <a:buNone/>
            </a:pPr>
            <a:r>
              <a:rPr lang="en-US" sz="2400" dirty="0"/>
              <a:t>When and how to chose the type of transformation?</a:t>
            </a:r>
          </a:p>
          <a:p>
            <a:pPr>
              <a:buFont typeface="Wingdings" panose="05000000000000000000" pitchFamily="2" charset="2"/>
              <a:buChar char="Ø"/>
            </a:pPr>
            <a:r>
              <a:rPr lang="en-US" sz="2000" dirty="0"/>
              <a:t>Chose Square root transformation if the data is count.</a:t>
            </a:r>
          </a:p>
          <a:p>
            <a:pPr marL="0" indent="0">
              <a:buNone/>
            </a:pPr>
            <a:r>
              <a:rPr lang="en-US" sz="2000" dirty="0"/>
              <a:t>	example- </a:t>
            </a:r>
            <a:r>
              <a:rPr lang="en-US" dirty="0"/>
              <a:t> bacterial colonies per petri dish, blood cells going through a 	capillary per minute, mutations per generation, etc.</a:t>
            </a:r>
          </a:p>
          <a:p>
            <a:pPr>
              <a:buFont typeface="Wingdings" panose="05000000000000000000" pitchFamily="2" charset="2"/>
              <a:buChar char="Ø"/>
            </a:pPr>
            <a:r>
              <a:rPr lang="en-US" sz="2000" dirty="0"/>
              <a:t>Chose Log transform when the data is size mainly</a:t>
            </a:r>
          </a:p>
          <a:p>
            <a:pPr marL="457200" lvl="1" indent="0">
              <a:buNone/>
            </a:pPr>
            <a:r>
              <a:rPr lang="en-US" sz="1800" dirty="0"/>
              <a:t>Example- when u find the height of tree after 10 years,  the final size of a tree would be a function of </a:t>
            </a:r>
            <a:r>
              <a:rPr lang="en-US" sz="1800" dirty="0" err="1"/>
              <a:t>nitrogen×water×sunlight×insects</a:t>
            </a:r>
            <a:r>
              <a:rPr lang="en-US" sz="1800" dirty="0"/>
              <a:t>, and mathematically, this kind of function turns out to be log-normal.</a:t>
            </a:r>
            <a:endParaRPr lang="en-US" sz="2000" dirty="0"/>
          </a:p>
        </p:txBody>
      </p:sp>
    </p:spTree>
    <p:extLst>
      <p:ext uri="{BB962C8B-B14F-4D97-AF65-F5344CB8AC3E}">
        <p14:creationId xmlns:p14="http://schemas.microsoft.com/office/powerpoint/2010/main" val="1895316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2C6-BC16-47A4-98DF-792F5E803B76}"/>
              </a:ext>
            </a:extLst>
          </p:cNvPr>
          <p:cNvSpPr>
            <a:spLocks noGrp="1"/>
          </p:cNvSpPr>
          <p:nvPr>
            <p:ph type="title"/>
          </p:nvPr>
        </p:nvSpPr>
        <p:spPr/>
        <p:txBody>
          <a:bodyPr/>
          <a:lstStyle/>
          <a:p>
            <a:r>
              <a:rPr lang="en-US" dirty="0"/>
              <a:t>ACF</a:t>
            </a:r>
          </a:p>
        </p:txBody>
      </p:sp>
      <p:sp>
        <p:nvSpPr>
          <p:cNvPr id="3" name="Content Placeholder 2">
            <a:extLst>
              <a:ext uri="{FF2B5EF4-FFF2-40B4-BE49-F238E27FC236}">
                <a16:creationId xmlns:a16="http://schemas.microsoft.com/office/drawing/2014/main" id="{B65967FA-E570-486A-ACC4-DFB16B4B0C0F}"/>
              </a:ext>
            </a:extLst>
          </p:cNvPr>
          <p:cNvSpPr>
            <a:spLocks noGrp="1"/>
          </p:cNvSpPr>
          <p:nvPr>
            <p:ph idx="1"/>
          </p:nvPr>
        </p:nvSpPr>
        <p:spPr/>
        <p:txBody>
          <a:bodyPr/>
          <a:lstStyle/>
          <a:p>
            <a:pPr>
              <a:buFont typeface="Wingdings" panose="05000000000000000000" pitchFamily="2" charset="2"/>
              <a:buChar char="Ø"/>
            </a:pPr>
            <a:r>
              <a:rPr lang="en-US" dirty="0">
                <a:latin typeface="+mj-lt"/>
              </a:rPr>
              <a:t>ACF is an (complete) auto-correlation function which gives us values of auto-correlation of any series with its lagged values.</a:t>
            </a:r>
          </a:p>
          <a:p>
            <a:pPr>
              <a:buFont typeface="Wingdings" panose="05000000000000000000" pitchFamily="2" charset="2"/>
              <a:buChar char="Ø"/>
            </a:pPr>
            <a:r>
              <a:rPr lang="en-US" dirty="0">
                <a:latin typeface="+mj-lt"/>
              </a:rPr>
              <a:t>In simple terms, it describes how well the present value of the series is related with its past values. </a:t>
            </a:r>
          </a:p>
          <a:p>
            <a:pPr>
              <a:buFont typeface="Wingdings" panose="05000000000000000000" pitchFamily="2" charset="2"/>
              <a:buChar char="Ø"/>
            </a:pPr>
            <a:r>
              <a:rPr lang="en-IN" dirty="0">
                <a:latin typeface="+mj-lt"/>
                <a:cs typeface="Times New Roman" pitchFamily="2"/>
              </a:rPr>
              <a:t>A time series can have components like trend, seasonality, cyclic and residual.</a:t>
            </a:r>
          </a:p>
          <a:p>
            <a:pPr>
              <a:buFont typeface="Wingdings" panose="05000000000000000000" pitchFamily="2" charset="2"/>
              <a:buChar char="Ø"/>
            </a:pPr>
            <a:r>
              <a:rPr lang="en-IN" dirty="0">
                <a:latin typeface="+mj-lt"/>
                <a:cs typeface="Times New Roman" pitchFamily="2"/>
              </a:rPr>
              <a:t>ACF considers all these components while finding correlations hence it’s a ‘complete auto-correlation plot’.</a:t>
            </a:r>
          </a:p>
          <a:p>
            <a:pPr>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3039265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0927-0C94-46E9-959D-02F964EC11F2}"/>
              </a:ext>
            </a:extLst>
          </p:cNvPr>
          <p:cNvSpPr>
            <a:spLocks noGrp="1"/>
          </p:cNvSpPr>
          <p:nvPr>
            <p:ph type="title"/>
          </p:nvPr>
        </p:nvSpPr>
        <p:spPr/>
        <p:txBody>
          <a:bodyPr/>
          <a:lstStyle/>
          <a:p>
            <a:r>
              <a:rPr lang="en-US" dirty="0"/>
              <a:t>PACF</a:t>
            </a:r>
          </a:p>
        </p:txBody>
      </p:sp>
      <p:sp>
        <p:nvSpPr>
          <p:cNvPr id="3" name="Content Placeholder 2">
            <a:extLst>
              <a:ext uri="{FF2B5EF4-FFF2-40B4-BE49-F238E27FC236}">
                <a16:creationId xmlns:a16="http://schemas.microsoft.com/office/drawing/2014/main" id="{B60F540C-3B11-49A7-881C-A5D67F5054C3}"/>
              </a:ext>
            </a:extLst>
          </p:cNvPr>
          <p:cNvSpPr>
            <a:spLocks noGrp="1"/>
          </p:cNvSpPr>
          <p:nvPr>
            <p:ph idx="1"/>
          </p:nvPr>
        </p:nvSpPr>
        <p:spPr/>
        <p:txBody>
          <a:bodyPr/>
          <a:lstStyle/>
          <a:p>
            <a:r>
              <a:rPr lang="en-IN" b="1" dirty="0">
                <a:latin typeface="+mj-lt"/>
                <a:cs typeface="Times New Roman" pitchFamily="2"/>
              </a:rPr>
              <a:t>PACF</a:t>
            </a:r>
            <a:r>
              <a:rPr lang="en-IN" dirty="0">
                <a:latin typeface="+mj-lt"/>
                <a:cs typeface="Times New Roman" pitchFamily="2"/>
              </a:rPr>
              <a:t> is a partial autocorrelation function</a:t>
            </a:r>
          </a:p>
          <a:p>
            <a:r>
              <a:rPr lang="en-US" dirty="0">
                <a:latin typeface="+mj-lt"/>
              </a:rPr>
              <a:t>Basically instead of finding correlations of present with lags like ACF, it finds correlation of the residuals  with the next lag value hence ‘partial’ and not ‘complete’ as we remove already found variations before we find the next correlation.</a:t>
            </a:r>
            <a:br>
              <a:rPr lang="en-US" dirty="0">
                <a:latin typeface="+mj-lt"/>
              </a:rPr>
            </a:br>
            <a:endParaRPr lang="en-US" dirty="0">
              <a:latin typeface="+mj-lt"/>
            </a:endParaRPr>
          </a:p>
          <a:p>
            <a:endParaRPr lang="en-US" dirty="0">
              <a:latin typeface="+mj-lt"/>
            </a:endParaRPr>
          </a:p>
        </p:txBody>
      </p:sp>
    </p:spTree>
    <p:extLst>
      <p:ext uri="{BB962C8B-B14F-4D97-AF65-F5344CB8AC3E}">
        <p14:creationId xmlns:p14="http://schemas.microsoft.com/office/powerpoint/2010/main" val="36720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9572-1282-4B18-AA82-89FA397B8DB4}"/>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E33E675B-F790-4513-9DF5-AF455C4CAD8B}"/>
              </a:ext>
            </a:extLst>
          </p:cNvPr>
          <p:cNvSpPr>
            <a:spLocks noGrp="1"/>
          </p:cNvSpPr>
          <p:nvPr>
            <p:ph idx="1"/>
          </p:nvPr>
        </p:nvSpPr>
        <p:spPr>
          <a:xfrm>
            <a:off x="677334" y="2367627"/>
            <a:ext cx="8596668" cy="3880773"/>
          </a:xfrm>
        </p:spPr>
        <p:txBody>
          <a:bodyPr/>
          <a:lstStyle/>
          <a:p>
            <a:pPr lvl="0" hangingPunct="0">
              <a:lnSpc>
                <a:spcPct val="115000"/>
              </a:lnSpc>
              <a:spcBef>
                <a:spcPts val="0"/>
              </a:spcBef>
              <a:buClr>
                <a:srgbClr val="000000"/>
              </a:buClr>
              <a:buSzPct val="100000"/>
              <a:buFont typeface="Wingdings" pitchFamily="2"/>
              <a:buChar char="Ø"/>
            </a:pPr>
            <a:r>
              <a:rPr lang="en-IN" dirty="0">
                <a:latin typeface="Times New Roman" pitchFamily="18"/>
                <a:cs typeface="Times New Roman" pitchFamily="2"/>
              </a:rPr>
              <a:t>Moving Average Model (MA)</a:t>
            </a:r>
          </a:p>
          <a:p>
            <a:pPr lvl="0" hangingPunct="0">
              <a:lnSpc>
                <a:spcPct val="115000"/>
              </a:lnSpc>
              <a:spcBef>
                <a:spcPts val="0"/>
              </a:spcBef>
              <a:buClr>
                <a:srgbClr val="000000"/>
              </a:buClr>
              <a:buSzPct val="100000"/>
              <a:buFont typeface="Wingdings" pitchFamily="2"/>
              <a:buChar char="Ø"/>
            </a:pPr>
            <a:r>
              <a:rPr lang="en-IN" dirty="0">
                <a:latin typeface="Times New Roman" pitchFamily="18"/>
                <a:cs typeface="Times New Roman" pitchFamily="2"/>
              </a:rPr>
              <a:t>Autoregressive Model (AR)</a:t>
            </a:r>
          </a:p>
          <a:p>
            <a:pPr lvl="0" hangingPunct="0">
              <a:lnSpc>
                <a:spcPct val="115000"/>
              </a:lnSpc>
              <a:spcBef>
                <a:spcPts val="0"/>
              </a:spcBef>
              <a:buClr>
                <a:srgbClr val="000000"/>
              </a:buClr>
              <a:buSzPct val="100000"/>
              <a:buFont typeface="Wingdings" pitchFamily="2"/>
              <a:buChar char="Ø"/>
            </a:pPr>
            <a:r>
              <a:rPr lang="en-IN" dirty="0">
                <a:latin typeface="Times New Roman" pitchFamily="18"/>
                <a:cs typeface="Times New Roman" pitchFamily="2"/>
              </a:rPr>
              <a:t>Autoregressive integrated moving average model.( ARIMA)</a:t>
            </a:r>
          </a:p>
          <a:p>
            <a:pPr lvl="0" hangingPunct="0">
              <a:lnSpc>
                <a:spcPct val="115000"/>
              </a:lnSpc>
              <a:spcBef>
                <a:spcPts val="0"/>
              </a:spcBef>
              <a:buClr>
                <a:srgbClr val="000000"/>
              </a:buClr>
              <a:buSzPct val="100000"/>
              <a:buFont typeface="Wingdings" pitchFamily="2"/>
              <a:buChar char="Ø"/>
            </a:pPr>
            <a:r>
              <a:rPr lang="en-IN" dirty="0">
                <a:latin typeface="Times New Roman" pitchFamily="18"/>
                <a:cs typeface="Times New Roman" pitchFamily="2"/>
              </a:rPr>
              <a:t>Seasonal ARIMA (SARIMA)</a:t>
            </a:r>
          </a:p>
          <a:p>
            <a:endParaRPr lang="en-US" dirty="0"/>
          </a:p>
        </p:txBody>
      </p:sp>
      <p:sp>
        <p:nvSpPr>
          <p:cNvPr id="4" name="Google Shape;397;p33">
            <a:extLst>
              <a:ext uri="{FF2B5EF4-FFF2-40B4-BE49-F238E27FC236}">
                <a16:creationId xmlns:a16="http://schemas.microsoft.com/office/drawing/2014/main" id="{1C6B94B4-7165-40B1-8F61-4B0EC06FF84B}"/>
              </a:ext>
            </a:extLst>
          </p:cNvPr>
          <p:cNvSpPr txBox="1">
            <a:spLocks/>
          </p:cNvSpPr>
          <p:nvPr/>
        </p:nvSpPr>
        <p:spPr>
          <a:xfrm>
            <a:off x="430959" y="1556688"/>
            <a:ext cx="7031160" cy="998640"/>
          </a:xfrm>
          <a:prstGeom prst="rect">
            <a:avLst/>
          </a:prstGeom>
        </p:spPr>
        <p:txBody>
          <a:bodyPr vert="horz" lIns="91440" tIns="91440" rIns="91440" bIns="9144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hangingPunct="0">
              <a:tabLst>
                <a:tab pos="0" algn="l"/>
              </a:tabLst>
            </a:pPr>
            <a:r>
              <a:rPr lang="en-IN" sz="2800" b="1">
                <a:solidFill>
                  <a:srgbClr val="424242"/>
                </a:solidFill>
                <a:latin typeface="Times New Roman" pitchFamily="18"/>
                <a:cs typeface="Times New Roman" pitchFamily="2"/>
              </a:rPr>
              <a:t>MOST USED TIME SERIES MODELS</a:t>
            </a:r>
            <a:endParaRPr lang="en-IN" sz="2800" b="1" dirty="0">
              <a:solidFill>
                <a:srgbClr val="424242"/>
              </a:solidFill>
              <a:latin typeface="Times New Roman" pitchFamily="18"/>
              <a:cs typeface="Times New Roman" pitchFamily="2"/>
            </a:endParaRPr>
          </a:p>
        </p:txBody>
      </p:sp>
    </p:spTree>
    <p:extLst>
      <p:ext uri="{BB962C8B-B14F-4D97-AF65-F5344CB8AC3E}">
        <p14:creationId xmlns:p14="http://schemas.microsoft.com/office/powerpoint/2010/main" val="2771626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E4EB-13B4-476A-8547-2521AC748ACB}"/>
              </a:ext>
            </a:extLst>
          </p:cNvPr>
          <p:cNvSpPr>
            <a:spLocks noGrp="1"/>
          </p:cNvSpPr>
          <p:nvPr>
            <p:ph type="title"/>
          </p:nvPr>
        </p:nvSpPr>
        <p:spPr/>
        <p:txBody>
          <a:bodyPr/>
          <a:lstStyle/>
          <a:p>
            <a:r>
              <a:rPr lang="en-US" dirty="0"/>
              <a:t>MORE ON AR, MA</a:t>
            </a:r>
          </a:p>
        </p:txBody>
      </p:sp>
      <p:sp>
        <p:nvSpPr>
          <p:cNvPr id="3" name="Content Placeholder 2">
            <a:extLst>
              <a:ext uri="{FF2B5EF4-FFF2-40B4-BE49-F238E27FC236}">
                <a16:creationId xmlns:a16="http://schemas.microsoft.com/office/drawing/2014/main" id="{F7C84307-7BE7-47A4-A7BA-AC7C341C9089}"/>
              </a:ext>
            </a:extLst>
          </p:cNvPr>
          <p:cNvSpPr>
            <a:spLocks noGrp="1"/>
          </p:cNvSpPr>
          <p:nvPr>
            <p:ph idx="1"/>
          </p:nvPr>
        </p:nvSpPr>
        <p:spPr/>
        <p:txBody>
          <a:bodyPr/>
          <a:lstStyle/>
          <a:p>
            <a:pPr>
              <a:buFont typeface="Wingdings" panose="05000000000000000000" pitchFamily="2" charset="2"/>
              <a:buChar char="Ø"/>
            </a:pPr>
            <a:r>
              <a:rPr lang="en-US" dirty="0"/>
              <a:t>Why do you think we don’t use regression for timeseries analysis?</a:t>
            </a:r>
          </a:p>
          <a:p>
            <a:pPr>
              <a:buFont typeface="Wingdings" panose="05000000000000000000" pitchFamily="2" charset="2"/>
              <a:buChar char="Ø"/>
            </a:pPr>
            <a:r>
              <a:rPr lang="en-US" dirty="0"/>
              <a:t>What are the differences between regression and timeseries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2328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E327685-EA34-4550-BF6F-1EAF9232C28D}"/>
              </a:ext>
            </a:extLst>
          </p:cNvPr>
          <p:cNvSpPr>
            <a:spLocks noGrp="1"/>
          </p:cNvSpPr>
          <p:nvPr>
            <p:ph type="title"/>
          </p:nvPr>
        </p:nvSpPr>
        <p:spPr>
          <a:xfrm>
            <a:off x="667766" y="276986"/>
            <a:ext cx="8288032" cy="1096648"/>
          </a:xfrm>
        </p:spPr>
        <p:txBody>
          <a:bodyPr vert="horz" lIns="91440" tIns="45720" rIns="91440" bIns="45720" rtlCol="0" anchor="b">
            <a:normAutofit/>
          </a:bodyPr>
          <a:lstStyle/>
          <a:p>
            <a:r>
              <a:rPr lang="en-US" sz="4800" dirty="0"/>
              <a:t>What do you think?</a:t>
            </a:r>
          </a:p>
        </p:txBody>
      </p:sp>
      <p:sp>
        <p:nvSpPr>
          <p:cNvPr id="3" name="Content Placeholder 2">
            <a:extLst>
              <a:ext uri="{FF2B5EF4-FFF2-40B4-BE49-F238E27FC236}">
                <a16:creationId xmlns:a16="http://schemas.microsoft.com/office/drawing/2014/main" id="{BE6B1831-EACD-49AD-88C2-F6A4DBE61330}"/>
              </a:ext>
            </a:extLst>
          </p:cNvPr>
          <p:cNvSpPr>
            <a:spLocks noGrp="1"/>
          </p:cNvSpPr>
          <p:nvPr>
            <p:ph idx="1"/>
          </p:nvPr>
        </p:nvSpPr>
        <p:spPr>
          <a:xfrm>
            <a:off x="995621" y="2029616"/>
            <a:ext cx="8288032" cy="4037552"/>
          </a:xfrm>
        </p:spPr>
        <p:txBody>
          <a:bodyPr vert="horz" lIns="91440" tIns="45720" rIns="91440" bIns="45720" rtlCol="0" anchor="t">
            <a:normAutofit/>
          </a:bodyPr>
          <a:lstStyle/>
          <a:p>
            <a:r>
              <a:rPr lang="en-US" sz="3200" b="1" dirty="0">
                <a:solidFill>
                  <a:srgbClr val="0070C0"/>
                </a:solidFill>
              </a:rPr>
              <a:t>What month </a:t>
            </a:r>
            <a:r>
              <a:rPr lang="en-US" sz="3200" b="1" dirty="0">
                <a:solidFill>
                  <a:srgbClr val="FFC000"/>
                </a:solidFill>
              </a:rPr>
              <a:t>mango</a:t>
            </a:r>
            <a:r>
              <a:rPr lang="en-US" sz="3200" b="1" dirty="0">
                <a:solidFill>
                  <a:srgbClr val="0070C0"/>
                </a:solidFill>
              </a:rPr>
              <a:t> sells the most?</a:t>
            </a:r>
          </a:p>
          <a:p>
            <a:pPr marL="0" indent="0">
              <a:buNone/>
            </a:pPr>
            <a:endParaRPr lang="en-US" sz="3200" b="1" dirty="0">
              <a:solidFill>
                <a:srgbClr val="0070C0"/>
              </a:solidFill>
            </a:endParaRPr>
          </a:p>
          <a:p>
            <a:r>
              <a:rPr lang="en-US" sz="3200" b="1" dirty="0">
                <a:solidFill>
                  <a:srgbClr val="0070C0"/>
                </a:solidFill>
              </a:rPr>
              <a:t>Why do you think TRP of sports channels go so high during summers in India?</a:t>
            </a:r>
          </a:p>
          <a:p>
            <a:pPr marL="0" indent="0">
              <a:buNone/>
            </a:pPr>
            <a:endParaRPr lang="en-US" sz="3200" b="1" dirty="0">
              <a:solidFill>
                <a:srgbClr val="0070C0"/>
              </a:solidFill>
            </a:endParaRPr>
          </a:p>
          <a:p>
            <a:r>
              <a:rPr lang="en-US" sz="3200" b="1" dirty="0">
                <a:solidFill>
                  <a:srgbClr val="0070C0"/>
                </a:solidFill>
              </a:rPr>
              <a:t>What can you tell me the nature of bill about coming months?</a:t>
            </a:r>
          </a:p>
          <a:p>
            <a:endParaRPr lang="en-US" sz="3200" b="1" dirty="0">
              <a:solidFill>
                <a:srgbClr val="0070C0"/>
              </a:solidFill>
            </a:endParaRPr>
          </a:p>
        </p:txBody>
      </p:sp>
    </p:spTree>
    <p:extLst>
      <p:ext uri="{BB962C8B-B14F-4D97-AF65-F5344CB8AC3E}">
        <p14:creationId xmlns:p14="http://schemas.microsoft.com/office/powerpoint/2010/main" val="69979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031EF-D974-4BC6-95E9-AA46C354E11F}"/>
              </a:ext>
            </a:extLst>
          </p:cNvPr>
          <p:cNvSpPr>
            <a:spLocks noGrp="1"/>
          </p:cNvSpPr>
          <p:nvPr>
            <p:ph idx="1"/>
          </p:nvPr>
        </p:nvSpPr>
        <p:spPr>
          <a:xfrm>
            <a:off x="677334" y="1291282"/>
            <a:ext cx="8596668" cy="2137718"/>
          </a:xfrm>
        </p:spPr>
        <p:txBody>
          <a:bodyPr/>
          <a:lstStyle/>
          <a:p>
            <a:r>
              <a:rPr lang="en-US" sz="2800" dirty="0"/>
              <a:t>What is time series</a:t>
            </a:r>
            <a:r>
              <a:rPr lang="en-US" dirty="0"/>
              <a:t>?</a:t>
            </a:r>
          </a:p>
          <a:p>
            <a:r>
              <a:rPr lang="en-US" sz="2800" dirty="0"/>
              <a:t>What is time series analysis?</a:t>
            </a:r>
          </a:p>
          <a:p>
            <a:r>
              <a:rPr lang="en-US" sz="2800" dirty="0"/>
              <a:t>Where else do you think time series analysis plays a role?</a:t>
            </a:r>
          </a:p>
          <a:p>
            <a:endParaRPr lang="en-US" sz="2800" dirty="0"/>
          </a:p>
        </p:txBody>
      </p:sp>
      <p:sp>
        <p:nvSpPr>
          <p:cNvPr id="5" name="Title 4">
            <a:extLst>
              <a:ext uri="{FF2B5EF4-FFF2-40B4-BE49-F238E27FC236}">
                <a16:creationId xmlns:a16="http://schemas.microsoft.com/office/drawing/2014/main" id="{47847F44-1A51-41B4-AA16-693392592122}"/>
              </a:ext>
            </a:extLst>
          </p:cNvPr>
          <p:cNvSpPr>
            <a:spLocks noGrp="1"/>
          </p:cNvSpPr>
          <p:nvPr>
            <p:ph type="title"/>
          </p:nvPr>
        </p:nvSpPr>
        <p:spPr>
          <a:xfrm>
            <a:off x="294274" y="225902"/>
            <a:ext cx="8596668" cy="1320800"/>
          </a:xfrm>
        </p:spPr>
        <p:txBody>
          <a:bodyPr/>
          <a:lstStyle/>
          <a:p>
            <a:r>
              <a:rPr lang="en-US" dirty="0"/>
              <a:t>TIME SERIES</a:t>
            </a:r>
          </a:p>
        </p:txBody>
      </p:sp>
      <p:pic>
        <p:nvPicPr>
          <p:cNvPr id="6" name="Picture 5" descr="Image result for time series analysis">
            <a:extLst>
              <a:ext uri="{FF2B5EF4-FFF2-40B4-BE49-F238E27FC236}">
                <a16:creationId xmlns:a16="http://schemas.microsoft.com/office/drawing/2014/main" id="{1AC83C2B-FCA1-4C07-AAD6-B3D7C5463199}"/>
              </a:ext>
            </a:extLst>
          </p:cNvPr>
          <p:cNvPicPr>
            <a:picLocks noChangeAspect="1"/>
          </p:cNvPicPr>
          <p:nvPr/>
        </p:nvPicPr>
        <p:blipFill>
          <a:blip r:embed="rId2"/>
          <a:srcRect/>
          <a:stretch>
            <a:fillRect/>
          </a:stretch>
        </p:blipFill>
        <p:spPr>
          <a:xfrm>
            <a:off x="1679972" y="3460342"/>
            <a:ext cx="6327205" cy="3004348"/>
          </a:xfrm>
          <a:prstGeom prst="rect">
            <a:avLst/>
          </a:prstGeom>
          <a:noFill/>
          <a:ln cap="flat">
            <a:noFill/>
          </a:ln>
        </p:spPr>
      </p:pic>
    </p:spTree>
    <p:extLst>
      <p:ext uri="{BB962C8B-B14F-4D97-AF65-F5344CB8AC3E}">
        <p14:creationId xmlns:p14="http://schemas.microsoft.com/office/powerpoint/2010/main" val="368909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B2DF-39D4-42ED-8B4E-23AC2C4150AC}"/>
              </a:ext>
            </a:extLst>
          </p:cNvPr>
          <p:cNvSpPr>
            <a:spLocks noGrp="1"/>
          </p:cNvSpPr>
          <p:nvPr>
            <p:ph type="title"/>
          </p:nvPr>
        </p:nvSpPr>
        <p:spPr>
          <a:xfrm>
            <a:off x="158351" y="156238"/>
            <a:ext cx="8596668" cy="1320800"/>
          </a:xfrm>
        </p:spPr>
        <p:txBody>
          <a:bodyPr/>
          <a:lstStyle/>
          <a:p>
            <a:r>
              <a:rPr lang="en-US" dirty="0"/>
              <a:t>JUST SOME BASICS</a:t>
            </a:r>
          </a:p>
        </p:txBody>
      </p:sp>
      <p:sp>
        <p:nvSpPr>
          <p:cNvPr id="3" name="Content Placeholder 2">
            <a:extLst>
              <a:ext uri="{FF2B5EF4-FFF2-40B4-BE49-F238E27FC236}">
                <a16:creationId xmlns:a16="http://schemas.microsoft.com/office/drawing/2014/main" id="{057F19B2-F45B-4D43-B915-5173FD7597FB}"/>
              </a:ext>
            </a:extLst>
          </p:cNvPr>
          <p:cNvSpPr>
            <a:spLocks noGrp="1"/>
          </p:cNvSpPr>
          <p:nvPr>
            <p:ph idx="1"/>
          </p:nvPr>
        </p:nvSpPr>
        <p:spPr>
          <a:xfrm>
            <a:off x="541409" y="1488613"/>
            <a:ext cx="8596668" cy="3880773"/>
          </a:xfrm>
        </p:spPr>
        <p:txBody>
          <a:bodyPr>
            <a:normAutofit/>
          </a:bodyPr>
          <a:lstStyle/>
          <a:p>
            <a:pPr marL="0" indent="0">
              <a:buNone/>
            </a:pPr>
            <a:r>
              <a:rPr lang="en-US" sz="3200" dirty="0">
                <a:solidFill>
                  <a:srgbClr val="000000"/>
                </a:solidFill>
                <a:latin typeface="Trebuchet MS" pitchFamily="18"/>
                <a:ea typeface="Noto Sans CJK SC Regular" pitchFamily="2"/>
                <a:cs typeface="Lohit Devanagari" pitchFamily="2"/>
              </a:rPr>
              <a:t>TIMESERIES COMPONENTS-</a:t>
            </a:r>
          </a:p>
          <a:p>
            <a:pPr marL="0" indent="0">
              <a:buNone/>
            </a:pPr>
            <a:endParaRPr lang="en-US" sz="3200" dirty="0">
              <a:solidFill>
                <a:srgbClr val="000000"/>
              </a:solidFill>
              <a:latin typeface="Trebuchet MS" pitchFamily="18"/>
              <a:ea typeface="Noto Sans CJK SC Regular" pitchFamily="2"/>
              <a:cs typeface="Lohit Devanagari" pitchFamily="2"/>
            </a:endParaRPr>
          </a:p>
          <a:p>
            <a:pPr lvl="1">
              <a:buFont typeface="Wingdings" panose="05000000000000000000" pitchFamily="2" charset="2"/>
              <a:buChar char="Ø"/>
            </a:pPr>
            <a:r>
              <a:rPr lang="en-US" sz="3000" dirty="0"/>
              <a:t>Trend</a:t>
            </a:r>
          </a:p>
          <a:p>
            <a:pPr lvl="1">
              <a:buFont typeface="Wingdings" panose="05000000000000000000" pitchFamily="2" charset="2"/>
              <a:buChar char="Ø"/>
            </a:pPr>
            <a:r>
              <a:rPr lang="en-US" sz="3000" dirty="0"/>
              <a:t>Seasonal</a:t>
            </a:r>
          </a:p>
          <a:p>
            <a:pPr lvl="1">
              <a:buFont typeface="Wingdings" panose="05000000000000000000" pitchFamily="2" charset="2"/>
              <a:buChar char="Ø"/>
            </a:pPr>
            <a:r>
              <a:rPr lang="en-US" sz="3000" dirty="0"/>
              <a:t>Cyclic</a:t>
            </a:r>
          </a:p>
          <a:p>
            <a:pPr lvl="1">
              <a:buFont typeface="Wingdings" panose="05000000000000000000" pitchFamily="2" charset="2"/>
              <a:buChar char="Ø"/>
            </a:pPr>
            <a:r>
              <a:rPr lang="en-US" sz="3000" dirty="0"/>
              <a:t>Irregular</a:t>
            </a:r>
          </a:p>
        </p:txBody>
      </p:sp>
    </p:spTree>
    <p:extLst>
      <p:ext uri="{BB962C8B-B14F-4D97-AF65-F5344CB8AC3E}">
        <p14:creationId xmlns:p14="http://schemas.microsoft.com/office/powerpoint/2010/main" val="250718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DA51-4FD2-4DC9-BC2D-91B15C12149C}"/>
              </a:ext>
            </a:extLst>
          </p:cNvPr>
          <p:cNvSpPr>
            <a:spLocks noGrp="1"/>
          </p:cNvSpPr>
          <p:nvPr>
            <p:ph type="title"/>
          </p:nvPr>
        </p:nvSpPr>
        <p:spPr>
          <a:xfrm>
            <a:off x="232490" y="273342"/>
            <a:ext cx="8596668" cy="774357"/>
          </a:xfrm>
        </p:spPr>
        <p:txBody>
          <a:bodyPr/>
          <a:lstStyle/>
          <a:p>
            <a:r>
              <a:rPr lang="en-US" dirty="0"/>
              <a:t>TREND COMPONENT</a:t>
            </a:r>
          </a:p>
        </p:txBody>
      </p:sp>
      <p:sp>
        <p:nvSpPr>
          <p:cNvPr id="3" name="Content Placeholder 2">
            <a:extLst>
              <a:ext uri="{FF2B5EF4-FFF2-40B4-BE49-F238E27FC236}">
                <a16:creationId xmlns:a16="http://schemas.microsoft.com/office/drawing/2014/main" id="{A94DC336-E371-433B-8EAC-2AA89271FED1}"/>
              </a:ext>
            </a:extLst>
          </p:cNvPr>
          <p:cNvSpPr>
            <a:spLocks noGrp="1"/>
          </p:cNvSpPr>
          <p:nvPr>
            <p:ph idx="1"/>
          </p:nvPr>
        </p:nvSpPr>
        <p:spPr>
          <a:xfrm>
            <a:off x="368131" y="1180616"/>
            <a:ext cx="8596668" cy="4496767"/>
          </a:xfrm>
        </p:spPr>
        <p:txBody>
          <a:bodyPr>
            <a:normAutofit/>
          </a:bodyPr>
          <a:lstStyle/>
          <a:p>
            <a:pPr marL="0" indent="0">
              <a:buNone/>
            </a:pPr>
            <a:r>
              <a:rPr lang="en-US" sz="3200" dirty="0"/>
              <a:t>Long term direction of a timeseries data.</a:t>
            </a:r>
          </a:p>
          <a:p>
            <a:endParaRPr lang="en-US" sz="2800" dirty="0"/>
          </a:p>
        </p:txBody>
      </p:sp>
      <p:pic>
        <p:nvPicPr>
          <p:cNvPr id="4" name="Picture 3" descr="Image result for trend in time series">
            <a:extLst>
              <a:ext uri="{FF2B5EF4-FFF2-40B4-BE49-F238E27FC236}">
                <a16:creationId xmlns:a16="http://schemas.microsoft.com/office/drawing/2014/main" id="{C6769F2E-E0CD-43A7-9444-725E427964F6}"/>
              </a:ext>
            </a:extLst>
          </p:cNvPr>
          <p:cNvPicPr>
            <a:picLocks noChangeAspect="1"/>
          </p:cNvPicPr>
          <p:nvPr/>
        </p:nvPicPr>
        <p:blipFill>
          <a:blip r:embed="rId2"/>
          <a:srcRect/>
          <a:stretch>
            <a:fillRect/>
          </a:stretch>
        </p:blipFill>
        <p:spPr>
          <a:xfrm>
            <a:off x="552534" y="2087891"/>
            <a:ext cx="9116601" cy="4496767"/>
          </a:xfrm>
          <a:prstGeom prst="rect">
            <a:avLst/>
          </a:prstGeom>
          <a:noFill/>
          <a:ln cap="flat">
            <a:noFill/>
          </a:ln>
        </p:spPr>
      </p:pic>
    </p:spTree>
    <p:extLst>
      <p:ext uri="{BB962C8B-B14F-4D97-AF65-F5344CB8AC3E}">
        <p14:creationId xmlns:p14="http://schemas.microsoft.com/office/powerpoint/2010/main" val="273207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489D-4F3B-4DA5-96DC-05C59E744CEA}"/>
              </a:ext>
            </a:extLst>
          </p:cNvPr>
          <p:cNvSpPr>
            <a:spLocks noGrp="1"/>
          </p:cNvSpPr>
          <p:nvPr>
            <p:ph type="title"/>
          </p:nvPr>
        </p:nvSpPr>
        <p:spPr>
          <a:xfrm>
            <a:off x="170706" y="345519"/>
            <a:ext cx="8596668" cy="1320800"/>
          </a:xfrm>
        </p:spPr>
        <p:txBody>
          <a:bodyPr/>
          <a:lstStyle/>
          <a:p>
            <a:r>
              <a:rPr lang="en-US" dirty="0"/>
              <a:t>SEASONAL COMPONENT</a:t>
            </a:r>
          </a:p>
        </p:txBody>
      </p:sp>
      <p:sp>
        <p:nvSpPr>
          <p:cNvPr id="3" name="Content Placeholder 2">
            <a:extLst>
              <a:ext uri="{FF2B5EF4-FFF2-40B4-BE49-F238E27FC236}">
                <a16:creationId xmlns:a16="http://schemas.microsoft.com/office/drawing/2014/main" id="{FA98E90B-C036-453C-BF1D-4AA208B670A5}"/>
              </a:ext>
            </a:extLst>
          </p:cNvPr>
          <p:cNvSpPr>
            <a:spLocks noGrp="1"/>
          </p:cNvSpPr>
          <p:nvPr>
            <p:ph idx="1"/>
          </p:nvPr>
        </p:nvSpPr>
        <p:spPr>
          <a:xfrm>
            <a:off x="603194" y="1488613"/>
            <a:ext cx="8596668" cy="3880773"/>
          </a:xfrm>
        </p:spPr>
        <p:txBody>
          <a:bodyPr>
            <a:normAutofit/>
          </a:bodyPr>
          <a:lstStyle/>
          <a:p>
            <a:pPr marL="0" lvl="0" indent="0">
              <a:spcBef>
                <a:spcPts val="0"/>
              </a:spcBef>
              <a:buNone/>
            </a:pPr>
            <a:r>
              <a:rPr lang="en-US" sz="2800" dirty="0">
                <a:solidFill>
                  <a:srgbClr val="000000"/>
                </a:solidFill>
                <a:latin typeface="Trebuchet MS" pitchFamily="18"/>
                <a:ea typeface="Noto Sans CJK SC Regular" pitchFamily="2"/>
                <a:cs typeface="Lohit Devanagari" pitchFamily="2"/>
              </a:rPr>
              <a:t>Regular patterns of variations with certain time periods, such as year or month.</a:t>
            </a:r>
          </a:p>
          <a:p>
            <a:pPr marL="0" lvl="0" indent="0">
              <a:spcBef>
                <a:spcPts val="0"/>
              </a:spcBef>
              <a:buNone/>
            </a:pPr>
            <a:endParaRPr lang="en-US" sz="2800" dirty="0">
              <a:solidFill>
                <a:srgbClr val="000000"/>
              </a:solidFill>
              <a:latin typeface="Trebuchet MS" pitchFamily="18"/>
              <a:ea typeface="Noto Sans CJK SC Regular" pitchFamily="2"/>
              <a:cs typeface="Lohit Devanagari" pitchFamily="2"/>
            </a:endParaRPr>
          </a:p>
          <a:p>
            <a:pPr marL="0" indent="0">
              <a:buNone/>
            </a:pPr>
            <a:endParaRPr lang="en-US" sz="2800" dirty="0"/>
          </a:p>
        </p:txBody>
      </p:sp>
      <p:pic>
        <p:nvPicPr>
          <p:cNvPr id="4" name="Picture 2" descr="Image result for seasonal trend in time series">
            <a:extLst>
              <a:ext uri="{FF2B5EF4-FFF2-40B4-BE49-F238E27FC236}">
                <a16:creationId xmlns:a16="http://schemas.microsoft.com/office/drawing/2014/main" id="{A0C3C666-FF7A-4936-9E33-AD372CDD67A0}"/>
              </a:ext>
            </a:extLst>
          </p:cNvPr>
          <p:cNvPicPr>
            <a:picLocks noChangeAspect="1"/>
          </p:cNvPicPr>
          <p:nvPr/>
        </p:nvPicPr>
        <p:blipFill>
          <a:blip r:embed="rId2"/>
          <a:srcRect/>
          <a:stretch>
            <a:fillRect/>
          </a:stretch>
        </p:blipFill>
        <p:spPr>
          <a:xfrm>
            <a:off x="934958" y="2686690"/>
            <a:ext cx="7319355" cy="3704842"/>
          </a:xfrm>
          <a:prstGeom prst="rect">
            <a:avLst/>
          </a:prstGeom>
          <a:noFill/>
          <a:ln cap="flat">
            <a:noFill/>
          </a:ln>
        </p:spPr>
      </p:pic>
    </p:spTree>
    <p:extLst>
      <p:ext uri="{BB962C8B-B14F-4D97-AF65-F5344CB8AC3E}">
        <p14:creationId xmlns:p14="http://schemas.microsoft.com/office/powerpoint/2010/main" val="227924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A8F7-53C0-4B71-8CC0-B8CE6BFAF40B}"/>
              </a:ext>
            </a:extLst>
          </p:cNvPr>
          <p:cNvSpPr>
            <a:spLocks noGrp="1"/>
          </p:cNvSpPr>
          <p:nvPr>
            <p:ph type="title"/>
          </p:nvPr>
        </p:nvSpPr>
        <p:spPr>
          <a:xfrm>
            <a:off x="108923" y="156238"/>
            <a:ext cx="8596668" cy="1320800"/>
          </a:xfrm>
        </p:spPr>
        <p:txBody>
          <a:bodyPr/>
          <a:lstStyle/>
          <a:p>
            <a:r>
              <a:rPr lang="en-US" dirty="0"/>
              <a:t>CYCLIC COMPONENT</a:t>
            </a:r>
          </a:p>
        </p:txBody>
      </p:sp>
      <p:sp>
        <p:nvSpPr>
          <p:cNvPr id="3" name="Content Placeholder 2">
            <a:extLst>
              <a:ext uri="{FF2B5EF4-FFF2-40B4-BE49-F238E27FC236}">
                <a16:creationId xmlns:a16="http://schemas.microsoft.com/office/drawing/2014/main" id="{A9ADB655-C8EA-4299-AA5C-83AE2515DFDA}"/>
              </a:ext>
            </a:extLst>
          </p:cNvPr>
          <p:cNvSpPr>
            <a:spLocks noGrp="1"/>
          </p:cNvSpPr>
          <p:nvPr>
            <p:ph idx="1"/>
          </p:nvPr>
        </p:nvSpPr>
        <p:spPr>
          <a:xfrm>
            <a:off x="576562" y="1146838"/>
            <a:ext cx="8596668" cy="4564324"/>
          </a:xfrm>
        </p:spPr>
        <p:txBody>
          <a:bodyPr>
            <a:normAutofit/>
          </a:bodyPr>
          <a:lstStyle/>
          <a:p>
            <a:pPr marL="0" indent="0">
              <a:buNone/>
            </a:pPr>
            <a:r>
              <a:rPr lang="en-US" sz="2800" dirty="0">
                <a:solidFill>
                  <a:srgbClr val="000000"/>
                </a:solidFill>
                <a:latin typeface="Trebuchet MS" pitchFamily="18"/>
                <a:ea typeface="Noto Sans CJK SC Regular" pitchFamily="2"/>
                <a:cs typeface="Lohit Devanagari" pitchFamily="2"/>
              </a:rPr>
              <a:t>Any regular pattern of sequences of values above or below trend line lasting for more than a year.</a:t>
            </a:r>
          </a:p>
          <a:p>
            <a:pPr marL="0" indent="0">
              <a:buNone/>
            </a:pPr>
            <a:endParaRPr lang="en-US" sz="2800" dirty="0"/>
          </a:p>
        </p:txBody>
      </p:sp>
      <p:pic>
        <p:nvPicPr>
          <p:cNvPr id="4" name="Picture 2" descr="Image result for cyclic component in time series">
            <a:extLst>
              <a:ext uri="{FF2B5EF4-FFF2-40B4-BE49-F238E27FC236}">
                <a16:creationId xmlns:a16="http://schemas.microsoft.com/office/drawing/2014/main" id="{16420DD3-D94C-433A-8F0E-ED29E9FB5060}"/>
              </a:ext>
            </a:extLst>
          </p:cNvPr>
          <p:cNvPicPr>
            <a:picLocks noChangeAspect="1"/>
          </p:cNvPicPr>
          <p:nvPr/>
        </p:nvPicPr>
        <p:blipFill>
          <a:blip r:embed="rId2"/>
          <a:srcRect/>
          <a:stretch>
            <a:fillRect/>
          </a:stretch>
        </p:blipFill>
        <p:spPr>
          <a:xfrm>
            <a:off x="889997" y="2673145"/>
            <a:ext cx="7969798" cy="3468163"/>
          </a:xfrm>
          <a:prstGeom prst="rect">
            <a:avLst/>
          </a:prstGeom>
          <a:noFill/>
          <a:ln cap="flat">
            <a:noFill/>
          </a:ln>
        </p:spPr>
      </p:pic>
    </p:spTree>
    <p:extLst>
      <p:ext uri="{BB962C8B-B14F-4D97-AF65-F5344CB8AC3E}">
        <p14:creationId xmlns:p14="http://schemas.microsoft.com/office/powerpoint/2010/main" val="17766027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1700</TotalTime>
  <Words>1428</Words>
  <Application>Microsoft Office PowerPoint</Application>
  <PresentationFormat>Widescreen</PresentationFormat>
  <Paragraphs>152</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Times New Roman</vt:lpstr>
      <vt:lpstr>Trebuchet MS</vt:lpstr>
      <vt:lpstr>Wingdings</vt:lpstr>
      <vt:lpstr>Wingdings 3</vt:lpstr>
      <vt:lpstr>Facet</vt:lpstr>
      <vt:lpstr>TIME SERIES ANALYSIS</vt:lpstr>
      <vt:lpstr>CONTENTS</vt:lpstr>
      <vt:lpstr>What do you think?</vt:lpstr>
      <vt:lpstr>What do you think?</vt:lpstr>
      <vt:lpstr>TIME SERIES</vt:lpstr>
      <vt:lpstr>JUST SOME BASICS</vt:lpstr>
      <vt:lpstr>TREND COMPONENT</vt:lpstr>
      <vt:lpstr>SEASONAL COMPONENT</vt:lpstr>
      <vt:lpstr>CYCLIC COMPONENT</vt:lpstr>
      <vt:lpstr>IRREGULAR COMPONENT</vt:lpstr>
      <vt:lpstr>TIME SERIES FORECASTING</vt:lpstr>
      <vt:lpstr>VISUALISING THE DATA </vt:lpstr>
      <vt:lpstr>STATIONARITY OF THE DATA</vt:lpstr>
      <vt:lpstr>STATIONARY SERIES</vt:lpstr>
      <vt:lpstr>STATIONARY SERIES</vt:lpstr>
      <vt:lpstr>STATIONARY SERIES</vt:lpstr>
      <vt:lpstr>NEED FOR STATIONARITY IN THE SERIES</vt:lpstr>
      <vt:lpstr>NEED FOR STATIONARITY IN THE SERIES</vt:lpstr>
      <vt:lpstr>WAYS TO CHECK FOR STATIONARITY</vt:lpstr>
      <vt:lpstr>WAYS TO CHECK FOR STATIONARITY(LOOKS,PLOTS)</vt:lpstr>
      <vt:lpstr>PowerPoint Presentation</vt:lpstr>
      <vt:lpstr>PowerPoint Presentation</vt:lpstr>
      <vt:lpstr>WAYS TO CHECK FOR STATIONARITY(STATS)</vt:lpstr>
      <vt:lpstr>WAYS TO CHECK FOR STATIONARITY(STATS)</vt:lpstr>
      <vt:lpstr>WAYS TO STATIONARIZE THE DATA</vt:lpstr>
      <vt:lpstr>WAYS TO STATIONARIZE THE DATA: DETRENDING</vt:lpstr>
      <vt:lpstr>WAYS TO STATIONARIZE THE DATA: DETRENDING</vt:lpstr>
      <vt:lpstr>WAYS TO STATIONARIZE THE DATA: DETRENDING</vt:lpstr>
      <vt:lpstr>WAYS TO STATIONARIZE THE DATA: DETRENDING</vt:lpstr>
      <vt:lpstr>WAYS TO STATIONARIZE THE DATA: DETRENDING</vt:lpstr>
      <vt:lpstr>WAYS TO STATIONARIZE THE DATA: DIFFERENCING</vt:lpstr>
      <vt:lpstr>WAYS TO STATIONARIZE THE DATA: TRANSFORMATION</vt:lpstr>
      <vt:lpstr>WAYS TO STATIONARIZE THE DATA: TRANSFORMATION</vt:lpstr>
      <vt:lpstr>WAYS TO STATIONARIZE THE DATA: TRANSFORMATION</vt:lpstr>
      <vt:lpstr>ACF</vt:lpstr>
      <vt:lpstr>PACF</vt:lpstr>
      <vt:lpstr>MODEL BUILDING</vt:lpstr>
      <vt:lpstr>MORE ON AR, 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dc:title>
  <dc:creator>Ganesh Jadhav</dc:creator>
  <cp:lastModifiedBy>Ganesh Pandurang Jadhav</cp:lastModifiedBy>
  <cp:revision>165</cp:revision>
  <dcterms:created xsi:type="dcterms:W3CDTF">2019-06-18T12:59:49Z</dcterms:created>
  <dcterms:modified xsi:type="dcterms:W3CDTF">2020-11-01T05:34:21Z</dcterms:modified>
</cp:coreProperties>
</file>