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3" r:id="rId4"/>
    <p:sldId id="264" r:id="rId5"/>
    <p:sldId id="265" r:id="rId6"/>
    <p:sldId id="258" r:id="rId7"/>
    <p:sldId id="260" r:id="rId8"/>
    <p:sldId id="261" r:id="rId9"/>
    <p:sldId id="262" r:id="rId10"/>
    <p:sldId id="266" r:id="rId11"/>
    <p:sldId id="259" r:id="rId12"/>
    <p:sldId id="267" r:id="rId13"/>
    <p:sldId id="283" r:id="rId14"/>
    <p:sldId id="284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3E7A7-0F97-4662-82FA-C898D4A4FE35}" type="datetimeFigureOut">
              <a:rPr lang="en-US" smtClean="0"/>
              <a:t>20-Jun-19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2B85C-7D37-4380-A96A-1EED932D4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38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8D0193B6-FF70-4FC3-9F50-48EA211EDDA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2EAAA10-7661-4CB2-AC4A-FAA17E6FE036}" type="slidenum">
              <a:t>13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9465E8A8-8B32-47C5-8962-D9D861CB6B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C812E315-2285-4338-9536-B774929D30E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92C46124-CFA3-48E3-A7B6-4386DA01DE8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17C7CED-BB1D-4C23-ABC5-3C79CC7F9405}" type="slidenum">
              <a:t>14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4D4C8586-7229-4B38-A126-3F8272C6AA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5FE1FE7B-2E1F-4A92-BC33-BE318BD955A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19-Jun-19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D2BD1B-6FB5-4D90-9727-DB6564154CD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E3E81B-0241-45D9-9CB1-2116016BB4C7}" type="datetime1">
              <a:rPr lang="en-US"/>
              <a:pPr lvl="0"/>
              <a:t>19-Jun-19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8001A9-A8AA-4F14-B454-58CA75974D9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A7E10-3EEE-4DEC-8777-183F7F9294D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B0AE29-2927-4E3F-B2DE-94967F399CDE}" type="slidenum"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F4B068-D13A-454E-B17D-9E96DBA002E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09601" y="273601"/>
            <a:ext cx="10972324" cy="1144316"/>
          </a:xfrm>
        </p:spPr>
        <p:txBody>
          <a:bodyPr lIns="0" tIns="0" rIns="0" bIns="0" anchorCtr="1"/>
          <a:lstStyle>
            <a:lvl1pPr algn="ctr" hangingPunct="0">
              <a:defRPr lang="en-IN">
                <a:latin typeface="Liberation Sans" pitchFamily="18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F4B23F-03C7-46D4-AB06-B483EEB0C7E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9601" y="1604638"/>
            <a:ext cx="10972324" cy="3976799"/>
          </a:xfrm>
        </p:spPr>
        <p:txBody>
          <a:bodyPr lIns="0" tIns="0" rIns="0" bIns="0"/>
          <a:lstStyle>
            <a:lvl1pPr hangingPunct="0">
              <a:spcBef>
                <a:spcPts val="1887"/>
              </a:spcBef>
              <a:defRPr lang="en-IN" sz="4267">
                <a:latin typeface="Liberation Sans" pitchFamily="18"/>
              </a:defRPr>
            </a:lvl1pPr>
          </a:lstStyle>
          <a:p>
            <a:pPr lvl="0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3137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19-Jun-19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19-Jun-19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19-Jun-19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19-Jun-19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19-Jun-19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19-Jun-19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  <p:sldLayoutId id="21474836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inear_regression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056A-C45D-4731-95F3-310E1F1AE8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SERIES ANALYSIS</a:t>
            </a:r>
          </a:p>
        </p:txBody>
      </p:sp>
    </p:spTree>
    <p:extLst>
      <p:ext uri="{BB962C8B-B14F-4D97-AF65-F5344CB8AC3E}">
        <p14:creationId xmlns:p14="http://schemas.microsoft.com/office/powerpoint/2010/main" val="1134401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9022-DB70-49E3-AE1E-90A7DAF9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73D81F-6854-4A93-BEE0-C1597D5DB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2360141" y="1930400"/>
            <a:ext cx="4349578" cy="99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A2C4F7-08B6-4623-9C7A-C989A05C9AD3}"/>
              </a:ext>
            </a:extLst>
          </p:cNvPr>
          <p:cNvSpPr txBox="1"/>
          <p:nvPr/>
        </p:nvSpPr>
        <p:spPr>
          <a:xfrm>
            <a:off x="568411" y="3378359"/>
            <a:ext cx="9197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moving-average</a:t>
            </a:r>
            <a:r>
              <a:rPr lang="en-US" dirty="0"/>
              <a:t> model is conceptually a </a:t>
            </a:r>
            <a:r>
              <a:rPr lang="en-US" dirty="0">
                <a:hlinkClick r:id="rId4" tooltip="Linear regression"/>
              </a:rPr>
              <a:t>linear regression</a:t>
            </a:r>
            <a:r>
              <a:rPr lang="en-US" dirty="0"/>
              <a:t> of the current value of the series against current and previous (observed) white noise error terms or random shocks. </a:t>
            </a:r>
          </a:p>
        </p:txBody>
      </p:sp>
    </p:spTree>
    <p:extLst>
      <p:ext uri="{BB962C8B-B14F-4D97-AF65-F5344CB8AC3E}">
        <p14:creationId xmlns:p14="http://schemas.microsoft.com/office/powerpoint/2010/main" val="4454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139A-9108-49DA-B9D1-D4A3A9C34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50" y="347081"/>
            <a:ext cx="8890943" cy="939114"/>
          </a:xfrm>
        </p:spPr>
        <p:txBody>
          <a:bodyPr>
            <a:normAutofit fontScale="90000"/>
          </a:bodyPr>
          <a:lstStyle/>
          <a:p>
            <a:r>
              <a:rPr lang="en-IN" sz="2800" b="1" dirty="0">
                <a:solidFill>
                  <a:srgbClr val="424242"/>
                </a:solidFill>
                <a:latin typeface="Times New Roman" pitchFamily="18"/>
                <a:cs typeface="Times New Roman" pitchFamily="2"/>
              </a:rPr>
              <a:t>AUTOREGRESSIVE INTEGRATED MOVING AVERAGE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D1EDC-EEC7-4DA9-8C94-845DBD5B5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697" y="1396315"/>
            <a:ext cx="8730305" cy="46450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ARMA = AR + 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Parameters : ARMA(</a:t>
            </a:r>
            <a:r>
              <a:rPr lang="en-US" dirty="0" err="1"/>
              <a:t>p,d,q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p: number of lag observations(calculate using PACF)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q: size of moving window(calculate using ACF)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d: number of times differencing of the series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5E5327-86C8-48CD-90CC-0E840A57634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747461" y="4274088"/>
            <a:ext cx="6556279" cy="1077545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710488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35939-D4FE-436D-8E1A-97005B4CE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 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EF238-8ECE-4AED-8836-3B111D8E4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Extension to ARIMA, supports seasonality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itchFamily="18"/>
                <a:cs typeface="Times New Roman" pitchFamily="2"/>
              </a:rPr>
              <a:t>SARIMA(</a:t>
            </a:r>
            <a:r>
              <a:rPr lang="en-IN" dirty="0" err="1">
                <a:latin typeface="Times New Roman" pitchFamily="18"/>
                <a:cs typeface="Times New Roman" pitchFamily="2"/>
              </a:rPr>
              <a:t>p,d,q</a:t>
            </a:r>
            <a:r>
              <a:rPr lang="en-IN" dirty="0">
                <a:latin typeface="Times New Roman" pitchFamily="18"/>
                <a:cs typeface="Times New Roman" pitchFamily="2"/>
              </a:rPr>
              <a:t>)(P,D,Q)m</a:t>
            </a:r>
          </a:p>
          <a:p>
            <a:pPr lvl="0" hangingPunc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itchFamily="2"/>
              <a:buChar char="Ø"/>
            </a:pPr>
            <a:r>
              <a:rPr lang="en-IN" dirty="0">
                <a:latin typeface="Times New Roman" pitchFamily="18"/>
                <a:cs typeface="Times New Roman" pitchFamily="2"/>
              </a:rPr>
              <a:t>There are four seasonal elements that are not part of ARIMA that must be configured; they are:</a:t>
            </a:r>
          </a:p>
          <a:p>
            <a:pPr lvl="0" hangingPunc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itchFamily="2"/>
              <a:buChar char="Ø"/>
            </a:pPr>
            <a:r>
              <a:rPr lang="en-IN" b="1" dirty="0">
                <a:latin typeface="Times New Roman" pitchFamily="18"/>
                <a:cs typeface="Times New Roman" pitchFamily="2"/>
              </a:rPr>
              <a:t>P</a:t>
            </a:r>
            <a:r>
              <a:rPr lang="en-IN" dirty="0">
                <a:latin typeface="Times New Roman" pitchFamily="18"/>
                <a:cs typeface="Times New Roman" pitchFamily="2"/>
              </a:rPr>
              <a:t>: Seasonal autoregressive order.</a:t>
            </a:r>
          </a:p>
          <a:p>
            <a:pPr lvl="0" hangingPunc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itchFamily="2"/>
              <a:buChar char="Ø"/>
            </a:pPr>
            <a:r>
              <a:rPr lang="en-IN" b="1" dirty="0">
                <a:latin typeface="Times New Roman" pitchFamily="18"/>
                <a:cs typeface="Times New Roman" pitchFamily="2"/>
              </a:rPr>
              <a:t>D</a:t>
            </a:r>
            <a:r>
              <a:rPr lang="en-IN" dirty="0">
                <a:latin typeface="Times New Roman" pitchFamily="18"/>
                <a:cs typeface="Times New Roman" pitchFamily="2"/>
              </a:rPr>
              <a:t>: Seasonal difference order.</a:t>
            </a:r>
          </a:p>
          <a:p>
            <a:pPr lvl="0" hangingPunc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itchFamily="2"/>
              <a:buChar char="Ø"/>
            </a:pPr>
            <a:r>
              <a:rPr lang="en-IN" b="1" dirty="0">
                <a:latin typeface="Times New Roman" pitchFamily="18"/>
                <a:cs typeface="Times New Roman" pitchFamily="2"/>
              </a:rPr>
              <a:t>Q</a:t>
            </a:r>
            <a:r>
              <a:rPr lang="en-IN" dirty="0">
                <a:latin typeface="Times New Roman" pitchFamily="18"/>
                <a:cs typeface="Times New Roman" pitchFamily="2"/>
              </a:rPr>
              <a:t>: Seasonal moving average order.</a:t>
            </a:r>
          </a:p>
          <a:p>
            <a:pPr lvl="0" hangingPunc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itchFamily="2"/>
              <a:buChar char="Ø"/>
            </a:pPr>
            <a:r>
              <a:rPr lang="en-IN" b="1" dirty="0">
                <a:latin typeface="Times New Roman" pitchFamily="18"/>
                <a:cs typeface="Times New Roman" pitchFamily="2"/>
              </a:rPr>
              <a:t>m</a:t>
            </a:r>
            <a:r>
              <a:rPr lang="en-IN" dirty="0">
                <a:latin typeface="Times New Roman" pitchFamily="18"/>
                <a:cs typeface="Times New Roman" pitchFamily="2"/>
              </a:rPr>
              <a:t>: The number of time steps for a single seasonal period.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19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77DFC4-88B4-47E1-9E3A-264AA3560480}"/>
              </a:ext>
            </a:extLst>
          </p:cNvPr>
          <p:cNvSpPr txBox="1"/>
          <p:nvPr/>
        </p:nvSpPr>
        <p:spPr>
          <a:xfrm>
            <a:off x="563513" y="471841"/>
            <a:ext cx="8272320" cy="7584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21920" tIns="60960" rIns="121920" bIns="60960" anchor="t" anchorCtr="0" compatLnSpc="0">
            <a:spAutoFit/>
          </a:bodyPr>
          <a:lstStyle/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267">
                <a:solidFill>
                  <a:srgbClr val="000000"/>
                </a:solidFill>
                <a:latin typeface="Trebuchet MS" pitchFamily="34"/>
                <a:ea typeface="Noto Sans CJK SC Regular" pitchFamily="2"/>
                <a:cs typeface="Lohit Devanagari" pitchFamily="2"/>
              </a:rPr>
              <a:t>3. FITTING MODEL</a:t>
            </a:r>
          </a:p>
        </p:txBody>
      </p:sp>
      <p:sp>
        <p:nvSpPr>
          <p:cNvPr id="3" name="Google Shape;428;p38">
            <a:extLst>
              <a:ext uri="{FF2B5EF4-FFF2-40B4-BE49-F238E27FC236}">
                <a16:creationId xmlns:a16="http://schemas.microsoft.com/office/drawing/2014/main" id="{EEC93956-1643-4948-9789-183E639D2F58}"/>
              </a:ext>
            </a:extLst>
          </p:cNvPr>
          <p:cNvSpPr txBox="1"/>
          <p:nvPr/>
        </p:nvSpPr>
        <p:spPr>
          <a:xfrm>
            <a:off x="706563" y="1636801"/>
            <a:ext cx="9374879" cy="133152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21920" tIns="121920" rIns="121920" bIns="121920" anchor="t" anchorCtr="0" compatLnSpc="0">
            <a:noAutofit/>
          </a:bodyPr>
          <a:lstStyle/>
          <a:p>
            <a:pPr defTabSz="1219170" hangingPunct="0">
              <a:tabLst>
                <a:tab pos="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3733" b="1">
                <a:solidFill>
                  <a:srgbClr val="424242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Noto Sans CJK SC Regular" pitchFamily="2"/>
                <a:cs typeface="Times New Roman" pitchFamily="2"/>
              </a:rPr>
              <a:t>FBPROPHET</a:t>
            </a:r>
          </a:p>
        </p:txBody>
      </p:sp>
      <p:sp>
        <p:nvSpPr>
          <p:cNvPr id="4" name="Google Shape;434;p39">
            <a:extLst>
              <a:ext uri="{FF2B5EF4-FFF2-40B4-BE49-F238E27FC236}">
                <a16:creationId xmlns:a16="http://schemas.microsoft.com/office/drawing/2014/main" id="{6BBDBA42-055F-460F-8070-4E7C35A980B3}"/>
              </a:ext>
            </a:extLst>
          </p:cNvPr>
          <p:cNvSpPr txBox="1"/>
          <p:nvPr/>
        </p:nvSpPr>
        <p:spPr>
          <a:xfrm>
            <a:off x="864485" y="2968313"/>
            <a:ext cx="10463040" cy="28896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21920" tIns="121920" rIns="121920" bIns="121920" anchor="t" anchorCtr="0" compatLnSpc="0">
            <a:noAutofit/>
          </a:bodyPr>
          <a:lstStyle/>
          <a:p>
            <a:pPr marL="304792" indent="-304792" defTabSz="1219170" hangingPunct="0">
              <a:spcBef>
                <a:spcPts val="1600"/>
              </a:spcBef>
              <a:spcAft>
                <a:spcPts val="2133"/>
              </a:spcAft>
              <a:buSzPct val="100000"/>
              <a:buFont typeface="Wingdings" pitchFamily="2"/>
              <a:buChar char="Ø"/>
              <a:tabLst>
                <a:tab pos="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733">
                <a:solidFill>
                  <a:srgbClr val="424242"/>
                </a:solidFill>
                <a:latin typeface="Trebuchet MS" pitchFamily="34"/>
                <a:ea typeface="Noto Sans CJK SC Regular" pitchFamily="2"/>
                <a:cs typeface="Lohit Devanagari" pitchFamily="2"/>
              </a:rPr>
              <a:t>Prophet is a procedure for forecasting time series data based on an additive model where non-linear trends are fit with yearly, weekly, and daily seasonality, plus holiday effects.</a:t>
            </a:r>
          </a:p>
          <a:p>
            <a:pPr marL="304792" indent="-304792" defTabSz="1219170" hangingPunct="0">
              <a:lnSpc>
                <a:spcPct val="115000"/>
              </a:lnSpc>
              <a:spcBef>
                <a:spcPts val="1600"/>
              </a:spcBef>
              <a:spcAft>
                <a:spcPts val="2133"/>
              </a:spcAft>
              <a:buSzPct val="100000"/>
              <a:buFont typeface="Wingdings" pitchFamily="2"/>
              <a:buChar char="Ø"/>
              <a:tabLst>
                <a:tab pos="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733">
                <a:solidFill>
                  <a:srgbClr val="424242"/>
                </a:solidFill>
                <a:latin typeface="Trebuchet MS" pitchFamily="34"/>
                <a:ea typeface="Noto Sans CJK SC Regular" pitchFamily="2"/>
                <a:cs typeface="Lohit Devanagari" pitchFamily="2"/>
              </a:rPr>
              <a:t>It works best with time series that have strong seasonal effects and several seasons of historical data.</a:t>
            </a:r>
          </a:p>
          <a:p>
            <a:pPr marL="304792" indent="-304792" defTabSz="1219170" hangingPunct="0">
              <a:lnSpc>
                <a:spcPct val="115000"/>
              </a:lnSpc>
              <a:spcBef>
                <a:spcPts val="1600"/>
              </a:spcBef>
              <a:spcAft>
                <a:spcPts val="2133"/>
              </a:spcAft>
              <a:buSzPct val="100000"/>
              <a:buFont typeface="Wingdings" pitchFamily="2"/>
              <a:buChar char="Ø"/>
              <a:tabLst>
                <a:tab pos="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733">
                <a:solidFill>
                  <a:srgbClr val="424242"/>
                </a:solidFill>
                <a:latin typeface="Trebuchet MS" pitchFamily="34"/>
                <a:ea typeface="Noto Sans CJK SC Regular" pitchFamily="2"/>
                <a:cs typeface="Lohit Devanagari" pitchFamily="2"/>
              </a:rPr>
              <a:t>Prophet is robust to missing data and shifts in the trend, and typically handles outliers well.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8B1B842C-3236-4874-96CA-6C7DEA644FC4}"/>
              </a:ext>
            </a:extLst>
          </p:cNvPr>
          <p:cNvSpPr txBox="1"/>
          <p:nvPr/>
        </p:nvSpPr>
        <p:spPr>
          <a:xfrm>
            <a:off x="1061764" y="2982724"/>
            <a:ext cx="9923995" cy="30073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21920" tIns="60960" rIns="121920" bIns="60960" anchor="t" anchorCtr="0" compatLnSpc="0">
            <a:spAutoFit/>
          </a:bodyPr>
          <a:lstStyle/>
          <a:p>
            <a:pPr defTabSz="1219170" hangingPunct="0">
              <a:spcAft>
                <a:spcPts val="133"/>
              </a:spcAft>
              <a:tabLst>
                <a:tab pos="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67">
                <a:solidFill>
                  <a:srgbClr val="424242"/>
                </a:solidFill>
                <a:latin typeface="Trebuchet MS" pitchFamily="34"/>
                <a:ea typeface="Noto Sans CJK SC Regular" pitchFamily="2"/>
                <a:cs typeface="Lohit Devanagari" pitchFamily="2"/>
              </a:rPr>
              <a:t>We use a decomposable time series model with three main model components: trend, seasonality, and holidays. They are combined in the following equation:</a:t>
            </a:r>
          </a:p>
          <a:p>
            <a:pPr defTabSz="1219170" hangingPunct="0">
              <a:spcAft>
                <a:spcPts val="133"/>
              </a:spcAft>
              <a:tabLst>
                <a:tab pos="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67">
                <a:solidFill>
                  <a:srgbClr val="424242"/>
                </a:solidFill>
                <a:latin typeface="Trebuchet MS" pitchFamily="34"/>
                <a:ea typeface="Noto Sans CJK SC Regular" pitchFamily="2"/>
                <a:cs typeface="Lohit Devanagari" pitchFamily="2"/>
              </a:rPr>
              <a:t>                              </a:t>
            </a:r>
            <a:r>
              <a:rPr lang="fr-FR" sz="1867">
                <a:solidFill>
                  <a:srgbClr val="424242"/>
                </a:solidFill>
                <a:latin typeface="Trebuchet MS" pitchFamily="34"/>
                <a:ea typeface="Noto Sans CJK SC Regular" pitchFamily="2"/>
                <a:cs typeface="Lohit Devanagari" pitchFamily="2"/>
              </a:rPr>
              <a:t>y(t)=g(t)+s(t)+h(t)+εt</a:t>
            </a:r>
          </a:p>
          <a:p>
            <a:pPr defTabSz="1219170" hangingPunct="0">
              <a:spcAft>
                <a:spcPts val="133"/>
              </a:spcAft>
              <a:tabLst>
                <a:tab pos="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67">
              <a:solidFill>
                <a:srgbClr val="424242"/>
              </a:solidFill>
              <a:latin typeface="Trebuchet MS" pitchFamily="34"/>
              <a:ea typeface="Noto Sans CJK SC Regular" pitchFamily="2"/>
              <a:cs typeface="Lohit Devanagari" pitchFamily="2"/>
            </a:endParaRPr>
          </a:p>
          <a:p>
            <a:pPr marL="381112" indent="-381112" defTabSz="1219170" hangingPunct="0">
              <a:spcAft>
                <a:spcPts val="133"/>
              </a:spcAft>
              <a:buSzPct val="100000"/>
              <a:buFont typeface="Wingdings" pitchFamily="2"/>
              <a:buChar char="Ø"/>
              <a:tabLst>
                <a:tab pos="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67">
                <a:solidFill>
                  <a:srgbClr val="424242"/>
                </a:solidFill>
                <a:latin typeface="Trebuchet MS" pitchFamily="34"/>
                <a:ea typeface="Noto Sans CJK SC Regular" pitchFamily="2"/>
                <a:cs typeface="Lohit Devanagari" pitchFamily="2"/>
              </a:rPr>
              <a:t>g(t): piecewise linear or logistic growth curve for modelling non-periodic changes in time series</a:t>
            </a:r>
          </a:p>
          <a:p>
            <a:pPr marL="381112" indent="-381112" defTabSz="1219170" hangingPunct="0">
              <a:spcAft>
                <a:spcPts val="133"/>
              </a:spcAft>
              <a:buSzPct val="100000"/>
              <a:buFont typeface="Wingdings" pitchFamily="2"/>
              <a:buChar char="Ø"/>
              <a:tabLst>
                <a:tab pos="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67">
                <a:solidFill>
                  <a:srgbClr val="424242"/>
                </a:solidFill>
                <a:latin typeface="Trebuchet MS" pitchFamily="34"/>
                <a:ea typeface="Noto Sans CJK SC Regular" pitchFamily="2"/>
                <a:cs typeface="Lohit Devanagari" pitchFamily="2"/>
              </a:rPr>
              <a:t>s(t): periodic changes (e.g. weekly/yearly seasonality)</a:t>
            </a:r>
          </a:p>
          <a:p>
            <a:pPr marL="381112" indent="-381112" defTabSz="1219170" hangingPunct="0">
              <a:spcAft>
                <a:spcPts val="133"/>
              </a:spcAft>
              <a:buSzPct val="100000"/>
              <a:buFont typeface="Wingdings" pitchFamily="2"/>
              <a:buChar char="Ø"/>
              <a:tabLst>
                <a:tab pos="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67">
                <a:solidFill>
                  <a:srgbClr val="424242"/>
                </a:solidFill>
                <a:latin typeface="Trebuchet MS" pitchFamily="34"/>
                <a:ea typeface="Noto Sans CJK SC Regular" pitchFamily="2"/>
                <a:cs typeface="Lohit Devanagari" pitchFamily="2"/>
              </a:rPr>
              <a:t>h(t): effects of holidays (user provided) with irregular schedules</a:t>
            </a:r>
          </a:p>
          <a:p>
            <a:pPr marL="381112" indent="-381112" defTabSz="1219170" hangingPunct="0">
              <a:spcAft>
                <a:spcPts val="133"/>
              </a:spcAft>
              <a:buSzPct val="100000"/>
              <a:buFont typeface="Wingdings" pitchFamily="2"/>
              <a:buChar char="Ø"/>
              <a:tabLst>
                <a:tab pos="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67">
                <a:solidFill>
                  <a:srgbClr val="424242"/>
                </a:solidFill>
                <a:latin typeface="Trebuchet MS" pitchFamily="34"/>
                <a:ea typeface="Noto Sans CJK SC Regular" pitchFamily="2"/>
                <a:cs typeface="Lohit Devanagari" pitchFamily="2"/>
              </a:rPr>
              <a:t>εt: error term accounts for any unusual changes not accommodated by the model</a:t>
            </a:r>
          </a:p>
          <a:p>
            <a:pPr defTabSz="1219170">
              <a:spcAft>
                <a:spcPts val="133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67">
              <a:solidFill>
                <a:srgbClr val="000000"/>
              </a:solidFill>
              <a:latin typeface="Calibri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DC6204AC-9D86-4EBD-B580-D33732C3A1D1}"/>
              </a:ext>
            </a:extLst>
          </p:cNvPr>
          <p:cNvSpPr txBox="1"/>
          <p:nvPr/>
        </p:nvSpPr>
        <p:spPr>
          <a:xfrm>
            <a:off x="563513" y="471841"/>
            <a:ext cx="8272320" cy="7584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21920" tIns="60960" rIns="121920" bIns="60960" anchor="t" anchorCtr="0" compatLnSpc="0">
            <a:spAutoFit/>
          </a:bodyPr>
          <a:lstStyle/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267">
                <a:solidFill>
                  <a:srgbClr val="000000"/>
                </a:solidFill>
                <a:latin typeface="Trebuchet MS" pitchFamily="34"/>
                <a:ea typeface="Noto Sans CJK SC Regular" pitchFamily="2"/>
                <a:cs typeface="Lohit Devanagari" pitchFamily="2"/>
              </a:rPr>
              <a:t>3. FITTING MODEL</a:t>
            </a:r>
          </a:p>
        </p:txBody>
      </p:sp>
      <p:sp>
        <p:nvSpPr>
          <p:cNvPr id="4" name="Google Shape;428;p38">
            <a:extLst>
              <a:ext uri="{FF2B5EF4-FFF2-40B4-BE49-F238E27FC236}">
                <a16:creationId xmlns:a16="http://schemas.microsoft.com/office/drawing/2014/main" id="{4DA27FBA-2111-4286-8B2E-2BFB802CB4A4}"/>
              </a:ext>
            </a:extLst>
          </p:cNvPr>
          <p:cNvSpPr txBox="1"/>
          <p:nvPr/>
        </p:nvSpPr>
        <p:spPr>
          <a:xfrm>
            <a:off x="996477" y="1422721"/>
            <a:ext cx="3356164" cy="7795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21920" tIns="121920" rIns="121920" bIns="121920" anchor="t" anchorCtr="0" compatLnSpc="0">
            <a:noAutofit/>
          </a:bodyPr>
          <a:lstStyle/>
          <a:p>
            <a:pPr defTabSz="1219170" hangingPunct="0">
              <a:tabLst>
                <a:tab pos="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3733" b="1">
                <a:solidFill>
                  <a:srgbClr val="424242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Noto Sans CJK SC Regular" pitchFamily="2"/>
                <a:cs typeface="Times New Roman" pitchFamily="2"/>
              </a:rPr>
              <a:t>FBPROPHET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5BAA-0CD0-4734-9434-9B776C89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4320D-1BAA-4AC0-AAA1-115742611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8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FEDBE-18A8-4CDD-8563-621EFD5A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9F869-D0AD-4526-BCC0-DCB22162D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Bit of Revision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More on AR, 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Exploring new forecasting models: ARIMA SARIMA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Hands-on Airline Passengers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Exercise on purchase transactions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Facebook’s Prophet Model for forecasting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62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732B-B3D2-40C7-A7AF-22363126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of Revision</a:t>
            </a:r>
          </a:p>
        </p:txBody>
      </p:sp>
      <p:pic>
        <p:nvPicPr>
          <p:cNvPr id="2050" name="Picture 2" descr="graph">
            <a:extLst>
              <a:ext uri="{FF2B5EF4-FFF2-40B4-BE49-F238E27FC236}">
                <a16:creationId xmlns:a16="http://schemas.microsoft.com/office/drawing/2014/main" id="{1527894A-4CA1-49D3-9C9C-44ED6F8A30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45" y="1569659"/>
            <a:ext cx="7422957" cy="495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15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732B-B3D2-40C7-A7AF-22363126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of Revision</a:t>
            </a:r>
          </a:p>
        </p:txBody>
      </p:sp>
      <p:pic>
        <p:nvPicPr>
          <p:cNvPr id="3074" name="Picture 2" descr="graph">
            <a:extLst>
              <a:ext uri="{FF2B5EF4-FFF2-40B4-BE49-F238E27FC236}">
                <a16:creationId xmlns:a16="http://schemas.microsoft.com/office/drawing/2014/main" id="{FBE84CF9-C125-4CAC-91D1-32E6638A1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956" y="1470454"/>
            <a:ext cx="7383878" cy="495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36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732B-B3D2-40C7-A7AF-22363126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of Revision</a:t>
            </a:r>
          </a:p>
        </p:txBody>
      </p:sp>
      <p:pic>
        <p:nvPicPr>
          <p:cNvPr id="4098" name="Picture 2" descr="graph">
            <a:extLst>
              <a:ext uri="{FF2B5EF4-FFF2-40B4-BE49-F238E27FC236}">
                <a16:creationId xmlns:a16="http://schemas.microsoft.com/office/drawing/2014/main" id="{1104D79B-29B1-4D20-869D-B5A0AC850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77" y="1764277"/>
            <a:ext cx="6610865" cy="426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254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9F894-BEED-489A-95D2-2B4E3F165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50" y="156238"/>
            <a:ext cx="8596668" cy="1320800"/>
          </a:xfrm>
        </p:spPr>
        <p:txBody>
          <a:bodyPr/>
          <a:lstStyle/>
          <a:p>
            <a:r>
              <a:rPr lang="en-US" dirty="0"/>
              <a:t>BIT OF 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655C0-33F3-43F3-9DC8-B97136866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21" y="1383957"/>
            <a:ext cx="8596668" cy="499103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 dirty="0"/>
              <a:t>Time series definition, examples and other basics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Time series components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Stationarity: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What does stationarity mean in Time series analysis?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What’s the need for stationarity?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How to check for stationarity?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Ways to Stationarize</a:t>
            </a:r>
          </a:p>
          <a:p>
            <a:pPr marL="400050">
              <a:buFont typeface="+mj-lt"/>
              <a:buAutoNum type="arabicPeriod"/>
            </a:pPr>
            <a:r>
              <a:rPr lang="en-US" sz="2400" dirty="0"/>
              <a:t>Models for forecasting</a:t>
            </a:r>
          </a:p>
          <a:p>
            <a:pPr marL="800100" lvl="1">
              <a:buFont typeface="+mj-lt"/>
              <a:buAutoNum type="arabicPeriod"/>
            </a:pPr>
            <a:r>
              <a:rPr lang="en-US" sz="2000" dirty="0"/>
              <a:t>AR</a:t>
            </a:r>
          </a:p>
          <a:p>
            <a:pPr marL="800100" lvl="1">
              <a:buFont typeface="+mj-lt"/>
              <a:buAutoNum type="arabicPeriod"/>
            </a:pPr>
            <a:r>
              <a:rPr lang="en-US" sz="2000" dirty="0"/>
              <a:t>MA</a:t>
            </a:r>
          </a:p>
          <a:p>
            <a:pPr lvl="1" algn="r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074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7E4EB-13B4-476A-8547-2521AC74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AR, 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84307-7BE7-47A4-A7BA-AC7C341C9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Why do you think we don’t use regression for timeseries analysis?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are the differences between regression and timeseries data?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285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AC40E-5B69-4471-AE9B-F2D98F10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225FAB2-096D-42E4-AEEF-83FE442E2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607" t="40161" r="43502" b="31505"/>
          <a:stretch/>
        </p:blipFill>
        <p:spPr>
          <a:xfrm>
            <a:off x="1742303" y="2809090"/>
            <a:ext cx="6128952" cy="3266327"/>
          </a:xfrm>
        </p:spPr>
      </p:pic>
      <p:pic>
        <p:nvPicPr>
          <p:cNvPr id="7" name="Content Placeholder 28">
            <a:extLst>
              <a:ext uri="{FF2B5EF4-FFF2-40B4-BE49-F238E27FC236}">
                <a16:creationId xmlns:a16="http://schemas.microsoft.com/office/drawing/2014/main" id="{16E990F8-8FE2-4627-A8E0-E59A017C0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2397211" y="1399574"/>
            <a:ext cx="3385752" cy="106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798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AC40E-5B69-4471-AE9B-F2D98F10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701" y="152400"/>
            <a:ext cx="8596668" cy="1320800"/>
          </a:xfrm>
        </p:spPr>
        <p:txBody>
          <a:bodyPr/>
          <a:lstStyle/>
          <a:p>
            <a:r>
              <a:rPr lang="en-US" dirty="0"/>
              <a:t>AR</a:t>
            </a:r>
          </a:p>
        </p:txBody>
      </p:sp>
      <p:pic>
        <p:nvPicPr>
          <p:cNvPr id="1026" name="Picture 2" descr="graph">
            <a:extLst>
              <a:ext uri="{FF2B5EF4-FFF2-40B4-BE49-F238E27FC236}">
                <a16:creationId xmlns:a16="http://schemas.microsoft.com/office/drawing/2014/main" id="{7CE9B31C-7E6C-4CBD-AE3D-C624C63B7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032" y="1104923"/>
            <a:ext cx="7821827" cy="526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9955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825</TotalTime>
  <Words>431</Words>
  <Application>Microsoft Office PowerPoint</Application>
  <PresentationFormat>Widescreen</PresentationFormat>
  <Paragraphs>62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Liberation Sans</vt:lpstr>
      <vt:lpstr>Liberation Serif</vt:lpstr>
      <vt:lpstr>Times New Roman</vt:lpstr>
      <vt:lpstr>Trebuchet MS</vt:lpstr>
      <vt:lpstr>Wingdings</vt:lpstr>
      <vt:lpstr>Wingdings 3</vt:lpstr>
      <vt:lpstr>Facet</vt:lpstr>
      <vt:lpstr>TIME SERIES ANALYSIS</vt:lpstr>
      <vt:lpstr>CONTENTS</vt:lpstr>
      <vt:lpstr>Bit of Revision</vt:lpstr>
      <vt:lpstr>Bit of Revision</vt:lpstr>
      <vt:lpstr>Bit of Revision</vt:lpstr>
      <vt:lpstr>BIT OF REVISION</vt:lpstr>
      <vt:lpstr>MORE ON AR, MA</vt:lpstr>
      <vt:lpstr>AR</vt:lpstr>
      <vt:lpstr>AR</vt:lpstr>
      <vt:lpstr>MA</vt:lpstr>
      <vt:lpstr>AUTOREGRESSIVE INTEGRATED MOVING AVERAGE</vt:lpstr>
      <vt:lpstr>SEASONAL ARIMA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</dc:title>
  <dc:creator>Ganesh Jadhav</dc:creator>
  <cp:lastModifiedBy>Ganesh Jadhav</cp:lastModifiedBy>
  <cp:revision>29</cp:revision>
  <dcterms:created xsi:type="dcterms:W3CDTF">2019-06-19T14:15:22Z</dcterms:created>
  <dcterms:modified xsi:type="dcterms:W3CDTF">2019-06-20T04:00:47Z</dcterms:modified>
</cp:coreProperties>
</file>