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6" r:id="rId3"/>
    <p:sldId id="257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C1D0-88FE-121C-59B6-56A3031C0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6855E-653A-C45D-A1E2-B298AD8F8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45E25-D5F8-50EA-56CA-48BC21C5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331-6695-4E39-99D2-B1F67A907F06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C3B7-4423-72A6-87E1-CF185A24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0ACB8-DC1B-B89A-CF40-FFB2BEDC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5D6E-A5B3-4794-B0DF-5A171B4E1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78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A892-A66D-35C3-B075-291DAB12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5BA55-2B63-64E6-14BE-5BD69B9A6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DC2F5-C524-3433-267A-95589823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331-6695-4E39-99D2-B1F67A907F06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74A0E-0612-B51A-BF30-702AFDAE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F76B8-AC80-2186-0437-F742A986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5D6E-A5B3-4794-B0DF-5A171B4E1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36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E1E92-022D-0FEB-9217-F19E4ADC4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C02A3-45DE-A420-D3CC-F38CD1748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0BD72-279F-CD65-B8B3-D91594A5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331-6695-4E39-99D2-B1F67A907F06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04864-E9B5-4B4B-F697-07E583E9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D125A-797B-A1C3-CB26-00754C96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5D6E-A5B3-4794-B0DF-5A171B4E1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40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3E15-DD3A-4726-A64F-52E73B54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38A5E-DE71-F256-E99D-51E04A5F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0999D-E704-A2B0-8F1A-C462A00E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331-6695-4E39-99D2-B1F67A907F06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279EB-5490-2255-B3FE-AE95DD25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D28F-01B2-7747-806B-52833B14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5D6E-A5B3-4794-B0DF-5A171B4E1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58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B06D-8231-CB49-9B3A-E29108B0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18A00-BAEC-9854-4613-9315F4D53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0F4B3-06AB-57DA-E6F0-AB02F5B2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331-6695-4E39-99D2-B1F67A907F06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E8270-016E-F17F-ACBF-18DC8ADA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268BF-DEAE-D2F0-583F-B401E538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5D6E-A5B3-4794-B0DF-5A171B4E1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2523-AB01-19B1-11D9-67C58AF9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D851-9F2D-45B5-7AB8-55BBFB9F1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1EEB2-292C-2B30-2468-02BB3068F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2B868-4293-CE61-AD9F-1AAAADAF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331-6695-4E39-99D2-B1F67A907F06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661D0-182C-DB23-B24E-908E0C2D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70335-A75C-F3DA-5874-4635D69B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5D6E-A5B3-4794-B0DF-5A171B4E1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68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443A-2295-DCD9-8C70-555CCF86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12348-8E04-3153-40F2-B0EE09259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489D9-D7A9-F076-2438-38BDE5E5A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FD4EF-16DA-7939-4D31-9862D25BA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9B1D6-C13A-FB0D-CFCE-3A2BBCD23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3730F-71F7-8F0F-6E1F-D3D2A2B5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331-6695-4E39-99D2-B1F67A907F06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A6AF4-33DC-CA34-9DF6-CAEF6DEE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D2AE8-65F5-8757-5790-B276A320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5D6E-A5B3-4794-B0DF-5A171B4E1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47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0875-03F5-6C7F-1741-FF8224EA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5F53D-B951-6764-AB0F-FF8793E0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331-6695-4E39-99D2-B1F67A907F06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8D31E-3C15-A20F-1F55-DEAC63F4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F0B0A-4483-8A89-557E-DC734FD4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5D6E-A5B3-4794-B0DF-5A171B4E1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80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9FEDD-3822-B228-20C6-93FA84D2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331-6695-4E39-99D2-B1F67A907F06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9E766-9136-1554-869C-729D1F14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66BED-C464-D756-04DB-914CC54B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5D6E-A5B3-4794-B0DF-5A171B4E1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11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D5AE-5ABA-764A-C886-B8AE09B0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6A1C9-EE9F-3ACC-727D-982B53799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4E024-755F-E4EF-FEE2-C96537CB0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AA049-06C5-5DC0-08C7-3BD7C99B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331-6695-4E39-99D2-B1F67A907F06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9AC50-DF53-5161-B2C0-51111CE7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655D6-A0B2-C324-65D3-C9FC13AD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5D6E-A5B3-4794-B0DF-5A171B4E1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58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61CF-19FD-455C-CE9D-74D6EE5B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EC8C8-497E-703A-9D64-10ECD6EED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5B9BA-BB83-A073-CD70-CA24C8943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57A8C-4503-E4B1-9B8D-940F57E3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331-6695-4E39-99D2-B1F67A907F06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65CDD-AD74-3D3D-FAEC-EAEA7D63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29737-1FB4-E668-63D5-BC3B718E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5D6E-A5B3-4794-B0DF-5A171B4E1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49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DD3A2-A21F-BAF6-89DF-8A9B7455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1A031-7728-1508-E685-8567F0915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6C711-DCE5-BEE1-F908-640E53280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87331-6695-4E39-99D2-B1F67A907F06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ECFF-7E48-E078-E7AD-53AEB83A2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38A0F-9578-C4E6-4254-7A897A493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5D6E-A5B3-4794-B0DF-5A171B4E1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56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CAB368-1934-AB5D-A0AE-3983ECB2E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838CB37-835D-F51A-7DEA-C8AEC6DC992F}"/>
              </a:ext>
            </a:extLst>
          </p:cNvPr>
          <p:cNvSpPr/>
          <p:nvPr/>
        </p:nvSpPr>
        <p:spPr>
          <a:xfrm>
            <a:off x="3024554" y="1153550"/>
            <a:ext cx="5092504" cy="3942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Enhancing Data-Driven Decisions: MySQL Analysis for Atliq Hardwares Consumer Goods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0AA03-71D1-01D3-EA28-E1EE190173EE}"/>
              </a:ext>
            </a:extLst>
          </p:cNvPr>
          <p:cNvSpPr txBox="1"/>
          <p:nvPr/>
        </p:nvSpPr>
        <p:spPr>
          <a:xfrm>
            <a:off x="10026748" y="6302326"/>
            <a:ext cx="251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Koustuba.R</a:t>
            </a:r>
            <a:endParaRPr lang="en-IN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80256-3924-2126-75B1-E99524DEF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807" y="8207"/>
            <a:ext cx="906193" cy="9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93980C-FB54-4504-1AE0-DF35D4AFE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BC68D0-4E6E-D1EF-9553-B9B2DDE5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545" y="884872"/>
            <a:ext cx="4916292" cy="3943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077615-714C-77B5-5A2A-3FC8C8C34C31}"/>
              </a:ext>
            </a:extLst>
          </p:cNvPr>
          <p:cNvSpPr txBox="1"/>
          <p:nvPr/>
        </p:nvSpPr>
        <p:spPr>
          <a:xfrm>
            <a:off x="1364566" y="1589649"/>
            <a:ext cx="329184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Insights</a:t>
            </a:r>
          </a:p>
          <a:p>
            <a:r>
              <a:rPr lang="en-IN" sz="2400" dirty="0">
                <a:solidFill>
                  <a:schemeClr val="bg1"/>
                </a:solidFill>
              </a:rPr>
              <a:t>The Accessories segment saw the largest increase in unique products with a difference of 34 products .</a:t>
            </a:r>
          </a:p>
          <a:p>
            <a:r>
              <a:rPr lang="en-IN" sz="2400" dirty="0">
                <a:solidFill>
                  <a:schemeClr val="bg1"/>
                </a:solidFill>
              </a:rPr>
              <a:t>This suggests a strong focus on expanding the Accessories product line in 2021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803CF0-1174-924E-70C3-DF4039022EA2}"/>
              </a:ext>
            </a:extLst>
          </p:cNvPr>
          <p:cNvSpPr/>
          <p:nvPr/>
        </p:nvSpPr>
        <p:spPr>
          <a:xfrm>
            <a:off x="7104185" y="2067951"/>
            <a:ext cx="436097" cy="74558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DF7D61-1F23-044F-6556-B37747CF570F}"/>
              </a:ext>
            </a:extLst>
          </p:cNvPr>
          <p:cNvCxnSpPr>
            <a:cxnSpLocks/>
          </p:cNvCxnSpPr>
          <p:nvPr/>
        </p:nvCxnSpPr>
        <p:spPr>
          <a:xfrm flipV="1">
            <a:off x="4656406" y="2504049"/>
            <a:ext cx="2293034" cy="92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49C593-2849-9EF0-0D95-7A64DDA5EB84}"/>
              </a:ext>
            </a:extLst>
          </p:cNvPr>
          <p:cNvSpPr txBox="1"/>
          <p:nvPr/>
        </p:nvSpPr>
        <p:spPr>
          <a:xfrm>
            <a:off x="7473644" y="2067951"/>
            <a:ext cx="63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34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BFC1C3-EBA9-62F4-149C-444E571F6D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806" y="0"/>
            <a:ext cx="906193" cy="9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5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C565AA-E43B-07C9-42A2-D96358F6C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198036-E63F-04BF-64EE-3B4D4C370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138" y="478543"/>
            <a:ext cx="5973914" cy="59009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91BB24-FCDF-E9B5-FBB6-36BC1C0988E7}"/>
              </a:ext>
            </a:extLst>
          </p:cNvPr>
          <p:cNvSpPr txBox="1"/>
          <p:nvPr/>
        </p:nvSpPr>
        <p:spPr>
          <a:xfrm>
            <a:off x="1167619" y="1617785"/>
            <a:ext cx="281353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Ad-hoc Request 5</a:t>
            </a:r>
          </a:p>
          <a:p>
            <a:r>
              <a:rPr lang="en-US" sz="2400" dirty="0">
                <a:solidFill>
                  <a:schemeClr val="bg1"/>
                </a:solidFill>
              </a:rPr>
              <a:t>Get the products that have the highest and lowest manufacturing costs. The final output should contain these fields, 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product_code product manufacturing_cost 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7AAB88-8A4B-1315-BA3E-481248B79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806" y="0"/>
            <a:ext cx="906193" cy="9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9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9A7869-4679-906E-B9CB-008D78AF7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292B95-AAF7-0C99-5B90-D2044C5BF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037" y="852634"/>
            <a:ext cx="5168495" cy="4056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DE1F71-AFB1-BC48-64EE-9B390113B666}"/>
              </a:ext>
            </a:extLst>
          </p:cNvPr>
          <p:cNvSpPr txBox="1"/>
          <p:nvPr/>
        </p:nvSpPr>
        <p:spPr>
          <a:xfrm>
            <a:off x="1057422" y="1505395"/>
            <a:ext cx="357319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Insights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product with the highest manufacturing cost is AQ HOME Allin1 Gen 2, suggesting a potentially premium product.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The lowest cost product is AQ Master wired x1 Ms, which might be a budget or high-volume product.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0E109B-C65A-F4FB-1479-6817AD6691AA}"/>
              </a:ext>
            </a:extLst>
          </p:cNvPr>
          <p:cNvCxnSpPr/>
          <p:nvPr/>
        </p:nvCxnSpPr>
        <p:spPr>
          <a:xfrm>
            <a:off x="4529797" y="2700997"/>
            <a:ext cx="2447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6BAAE2-D508-8C7C-88E9-60C08FB964BD}"/>
              </a:ext>
            </a:extLst>
          </p:cNvPr>
          <p:cNvCxnSpPr/>
          <p:nvPr/>
        </p:nvCxnSpPr>
        <p:spPr>
          <a:xfrm flipV="1">
            <a:off x="4375052" y="4304714"/>
            <a:ext cx="4079631" cy="104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F553D3C-CE65-E243-0001-EA342D0EF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806" y="0"/>
            <a:ext cx="906193" cy="9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39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C4B043-7C70-D5EA-CFA6-2A6C76E15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2BFDF6-1530-7912-2FD7-C65B809CDFDD}"/>
              </a:ext>
            </a:extLst>
          </p:cNvPr>
          <p:cNvSpPr txBox="1"/>
          <p:nvPr/>
        </p:nvSpPr>
        <p:spPr>
          <a:xfrm>
            <a:off x="886265" y="1659988"/>
            <a:ext cx="346065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Ad-hoc Request 6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Generate a report which contains the top 5 customers who received an average high pre_invoice_discount_pct for the fiscal year 2021 and in the Indian market. The final output contains these fields, customer_code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customer average_discount_percentage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D75966-1040-B0A3-9D75-59693C110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965" y="489291"/>
            <a:ext cx="6354770" cy="550354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slope"/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922C677-22E7-D00F-1848-6C0BC955B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806" y="0"/>
            <a:ext cx="906193" cy="9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68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2A4416-3098-CB7E-9CF4-E1CE476F2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694DE9-B271-D047-763D-825229F53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445" y="793065"/>
            <a:ext cx="5239445" cy="4299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01580A-491A-CE8A-F4EF-EF79B717E4F8}"/>
              </a:ext>
            </a:extLst>
          </p:cNvPr>
          <p:cNvSpPr txBox="1"/>
          <p:nvPr/>
        </p:nvSpPr>
        <p:spPr>
          <a:xfrm>
            <a:off x="959718" y="1091142"/>
            <a:ext cx="316211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Insights</a:t>
            </a:r>
          </a:p>
          <a:p>
            <a:r>
              <a:rPr lang="en-US" dirty="0">
                <a:solidFill>
                  <a:schemeClr val="bg1"/>
                </a:solidFill>
              </a:rPr>
              <a:t>Flipkart receives the highest average pre-invoice discount at 30.83%, </a:t>
            </a:r>
          </a:p>
          <a:p>
            <a:r>
              <a:rPr lang="en-US" dirty="0">
                <a:solidFill>
                  <a:schemeClr val="bg1"/>
                </a:solidFill>
              </a:rPr>
              <a:t>indicating its significant sales volume and strategic partnership with the </a:t>
            </a:r>
          </a:p>
          <a:p>
            <a:r>
              <a:rPr lang="en-US" dirty="0">
                <a:solidFill>
                  <a:schemeClr val="bg1"/>
                </a:solidFill>
              </a:rPr>
              <a:t>company. Consistent high discounts among top retailers </a:t>
            </a:r>
          </a:p>
          <a:p>
            <a:r>
              <a:rPr lang="en-US" dirty="0">
                <a:solidFill>
                  <a:schemeClr val="bg1"/>
                </a:solidFill>
              </a:rPr>
              <a:t>like Viveks, Ezone, and Croma suggest a policy of incentivizing key partners</a:t>
            </a:r>
          </a:p>
          <a:p>
            <a:r>
              <a:rPr lang="en-US" dirty="0">
                <a:solidFill>
                  <a:schemeClr val="bg1"/>
                </a:solidFill>
              </a:rPr>
              <a:t> to boost sales and market presence. The strategic use of discounts,</a:t>
            </a:r>
          </a:p>
          <a:p>
            <a:r>
              <a:rPr lang="en-US" dirty="0">
                <a:solidFill>
                  <a:schemeClr val="bg1"/>
                </a:solidFill>
              </a:rPr>
              <a:t> while beneficial for increasing sales, needs to be balanced </a:t>
            </a:r>
          </a:p>
          <a:p>
            <a:r>
              <a:rPr lang="en-US" dirty="0">
                <a:solidFill>
                  <a:schemeClr val="bg1"/>
                </a:solidFill>
              </a:rPr>
              <a:t>with maintaining profit margins to ensure long-term financial health.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F1D5B1-068C-5B6A-C4C2-E65E3B651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806" y="0"/>
            <a:ext cx="906193" cy="9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12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6B67EF-1918-37AC-E987-77E7BB00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8FC86C-B42A-0136-DCDA-20660332E53D}"/>
              </a:ext>
            </a:extLst>
          </p:cNvPr>
          <p:cNvSpPr txBox="1"/>
          <p:nvPr/>
        </p:nvSpPr>
        <p:spPr>
          <a:xfrm>
            <a:off x="6343" y="2641460"/>
            <a:ext cx="313469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Ad-hoc Request 7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Get the complete report of the Gross sales amount for the customer “Atliq Exclusive” for each month. This analysis helps to get an idea of low and high-performing months and take strategic decisions. The final report contains these columns: Month </a:t>
            </a:r>
          </a:p>
          <a:p>
            <a:r>
              <a:rPr lang="en-US" dirty="0">
                <a:solidFill>
                  <a:schemeClr val="bg1"/>
                </a:solidFill>
              </a:rPr>
              <a:t>Year</a:t>
            </a:r>
          </a:p>
          <a:p>
            <a:r>
              <a:rPr lang="en-US" dirty="0">
                <a:solidFill>
                  <a:schemeClr val="bg1"/>
                </a:solidFill>
              </a:rPr>
              <a:t>Gross sales Amount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6871B-AAE7-3182-0074-7CEFD8A595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"/>
          <a:stretch/>
        </p:blipFill>
        <p:spPr>
          <a:xfrm>
            <a:off x="3038622" y="338555"/>
            <a:ext cx="5050301" cy="5485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2C4223-FA40-16C6-CC8B-CC188BCD1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5" y="1296502"/>
            <a:ext cx="4073167" cy="49495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C5757D-EAA3-20CA-A50D-5BBD9F11F1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806" y="0"/>
            <a:ext cx="906193" cy="9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05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710C55-7A66-DE22-81AD-CFE0ADB8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FDEFC1-AC69-9B52-8DAB-5F38BB0F2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250" y="1175971"/>
            <a:ext cx="6662920" cy="29458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928B65-B164-9B19-E3C8-5D96AC106A45}"/>
              </a:ext>
            </a:extLst>
          </p:cNvPr>
          <p:cNvSpPr txBox="1"/>
          <p:nvPr/>
        </p:nvSpPr>
        <p:spPr>
          <a:xfrm>
            <a:off x="815926" y="998807"/>
            <a:ext cx="337624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Insights</a:t>
            </a:r>
          </a:p>
          <a:p>
            <a:r>
              <a:rPr lang="en-US" dirty="0">
                <a:solidFill>
                  <a:schemeClr val="bg1"/>
                </a:solidFill>
              </a:rPr>
              <a:t>Gross sales showed a significant increase from 2019 to 2020,</a:t>
            </a:r>
          </a:p>
          <a:p>
            <a:r>
              <a:rPr lang="en-US" dirty="0">
                <a:solidFill>
                  <a:schemeClr val="bg1"/>
                </a:solidFill>
              </a:rPr>
              <a:t>with peak sales in the third month of the fiscal year 2020 at</a:t>
            </a:r>
          </a:p>
          <a:p>
            <a:r>
              <a:rPr lang="en-US" dirty="0">
                <a:solidFill>
                  <a:schemeClr val="bg1"/>
                </a:solidFill>
              </a:rPr>
              <a:t>approximately 32.25 million. The first fiscal quarter of 2020 </a:t>
            </a:r>
          </a:p>
          <a:p>
            <a:r>
              <a:rPr lang="en-US" dirty="0">
                <a:solidFill>
                  <a:schemeClr val="bg1"/>
                </a:solidFill>
              </a:rPr>
              <a:t>saw a dramatic rise compared to the same period in 2019, </a:t>
            </a:r>
          </a:p>
          <a:p>
            <a:r>
              <a:rPr lang="en-US" dirty="0">
                <a:solidFill>
                  <a:schemeClr val="bg1"/>
                </a:solidFill>
              </a:rPr>
              <a:t>suggesting a successful sales strategy or market demand </a:t>
            </a:r>
          </a:p>
          <a:p>
            <a:r>
              <a:rPr lang="en-US" dirty="0">
                <a:solidFill>
                  <a:schemeClr val="bg1"/>
                </a:solidFill>
              </a:rPr>
              <a:t>during that time. However, sales fluctuated throughout the fiscal year, </a:t>
            </a:r>
          </a:p>
          <a:p>
            <a:r>
              <a:rPr lang="en-US" dirty="0">
                <a:solidFill>
                  <a:schemeClr val="bg1"/>
                </a:solidFill>
              </a:rPr>
              <a:t>indicating potential areas for improvement in maintaining consistent sales</a:t>
            </a:r>
          </a:p>
          <a:p>
            <a:r>
              <a:rPr lang="en-US" dirty="0">
                <a:solidFill>
                  <a:schemeClr val="bg1"/>
                </a:solidFill>
              </a:rPr>
              <a:t>performance.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E9AF6A-4651-CC7D-AB52-7D34E1120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806" y="0"/>
            <a:ext cx="906193" cy="9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74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9BC795-66F6-7FA7-CB7F-7AEF730E2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B96429-2CEB-0A94-7D90-4E19AA0646B2}"/>
              </a:ext>
            </a:extLst>
          </p:cNvPr>
          <p:cNvSpPr txBox="1"/>
          <p:nvPr/>
        </p:nvSpPr>
        <p:spPr>
          <a:xfrm>
            <a:off x="647114" y="2050801"/>
            <a:ext cx="366154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Ad-hoc Request 8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 which quarter of 2020, got the maximum total_sold_quantity? The final output contains these fields sorted by the total_sold_quantity, </a:t>
            </a:r>
          </a:p>
          <a:p>
            <a:r>
              <a:rPr lang="en-US" sz="2000" dirty="0">
                <a:solidFill>
                  <a:schemeClr val="bg1"/>
                </a:solidFill>
              </a:rPr>
              <a:t>Quarter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total_sold_quantity 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D39F9-2A95-2CF8-1979-0487140FF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658" y="384461"/>
            <a:ext cx="7236228" cy="52988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4F659C-4895-AFF9-DE90-BFE7DCF33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806" y="0"/>
            <a:ext cx="906193" cy="9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80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44101E-CA20-B550-D4DF-3443E512E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3F62F6-DC13-A95B-6D61-731997995F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5"/>
          <a:stretch/>
        </p:blipFill>
        <p:spPr>
          <a:xfrm>
            <a:off x="5787333" y="1267703"/>
            <a:ext cx="4925992" cy="37685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C36885-DD61-A3CC-F993-978C25B4179E}"/>
              </a:ext>
            </a:extLst>
          </p:cNvPr>
          <p:cNvSpPr txBox="1"/>
          <p:nvPr/>
        </p:nvSpPr>
        <p:spPr>
          <a:xfrm>
            <a:off x="1268848" y="886264"/>
            <a:ext cx="324963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Insights</a:t>
            </a:r>
          </a:p>
          <a:p>
            <a:r>
              <a:rPr lang="en-US" dirty="0">
                <a:solidFill>
                  <a:schemeClr val="bg1"/>
                </a:solidFill>
              </a:rPr>
              <a:t>In 2020, the first quarter had the highest total sold quantity, </a:t>
            </a:r>
          </a:p>
          <a:p>
            <a:r>
              <a:rPr lang="en-US" dirty="0">
                <a:solidFill>
                  <a:schemeClr val="bg1"/>
                </a:solidFill>
              </a:rPr>
              <a:t>amounting to approximately 7 million units, indicating strong sales at the beginning of the year. </a:t>
            </a:r>
          </a:p>
          <a:p>
            <a:r>
              <a:rPr lang="en-US" dirty="0">
                <a:solidFill>
                  <a:schemeClr val="bg1"/>
                </a:solidFill>
              </a:rPr>
              <a:t>The second quarter followed with approximately 6.6 million units, showing a slight decrease but still maintaining robust sales figures. </a:t>
            </a:r>
          </a:p>
          <a:p>
            <a:r>
              <a:rPr lang="en-US" dirty="0">
                <a:solidFill>
                  <a:schemeClr val="bg1"/>
                </a:solidFill>
              </a:rPr>
              <a:t>The third quarter observed significantly lower sales, </a:t>
            </a:r>
          </a:p>
          <a:p>
            <a:r>
              <a:rPr lang="en-US" dirty="0">
                <a:solidFill>
                  <a:schemeClr val="bg1"/>
                </a:solidFill>
              </a:rPr>
              <a:t>with only about 2.1 million units, likely due to the COVID-19 outbreak </a:t>
            </a:r>
          </a:p>
          <a:p>
            <a:r>
              <a:rPr lang="en-US" dirty="0">
                <a:solidFill>
                  <a:schemeClr val="bg1"/>
                </a:solidFill>
              </a:rPr>
              <a:t>during that period, impacting market dynamics.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1BABE-AB2E-1FD4-6C9F-EC27E39CB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806" y="0"/>
            <a:ext cx="906193" cy="9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8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D6220E-2194-8EA4-D50C-770CC587A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52C85B-F2D1-1821-63EF-33E4EB90F496}"/>
              </a:ext>
            </a:extLst>
          </p:cNvPr>
          <p:cNvSpPr txBox="1"/>
          <p:nvPr/>
        </p:nvSpPr>
        <p:spPr>
          <a:xfrm>
            <a:off x="647114" y="2050801"/>
            <a:ext cx="366154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Ad-hoc Request 9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Which channel helped to bring more gross sales in the fiscal year 2021 and the percentage of contribution? The final output contains these fields, </a:t>
            </a:r>
          </a:p>
          <a:p>
            <a:r>
              <a:rPr lang="en-US" sz="2000" dirty="0">
                <a:solidFill>
                  <a:schemeClr val="bg1"/>
                </a:solidFill>
              </a:rPr>
              <a:t>channel </a:t>
            </a:r>
          </a:p>
          <a:p>
            <a:r>
              <a:rPr lang="en-US" sz="2000" dirty="0">
                <a:solidFill>
                  <a:schemeClr val="bg1"/>
                </a:solidFill>
              </a:rPr>
              <a:t>gross_sales_mln </a:t>
            </a:r>
          </a:p>
          <a:p>
            <a:r>
              <a:rPr lang="en-US" sz="2000" dirty="0">
                <a:solidFill>
                  <a:schemeClr val="bg1"/>
                </a:solidFill>
              </a:rPr>
              <a:t>percentage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4480D-CA8C-5AB7-C55F-02A7A0A9C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267" y="533912"/>
            <a:ext cx="7324725" cy="511492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AFC460-17DC-085C-15F6-6685111ED5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1806"/>
            <a:ext cx="906193" cy="9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3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7F1E57-36F1-4A17-8ADB-51FB36B16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Hexagon 2">
            <a:extLst>
              <a:ext uri="{FF2B5EF4-FFF2-40B4-BE49-F238E27FC236}">
                <a16:creationId xmlns:a16="http://schemas.microsoft.com/office/drawing/2014/main" id="{E7DE9177-33D9-02F8-9A1F-E2FDEBB62399}"/>
              </a:ext>
            </a:extLst>
          </p:cNvPr>
          <p:cNvSpPr/>
          <p:nvPr/>
        </p:nvSpPr>
        <p:spPr>
          <a:xfrm>
            <a:off x="1407063" y="1540413"/>
            <a:ext cx="3671668" cy="3207434"/>
          </a:xfrm>
          <a:prstGeom prst="hexagon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OVERVIEW</a:t>
            </a:r>
            <a:r>
              <a:rPr lang="en-US" sz="3200" dirty="0">
                <a:solidFill>
                  <a:schemeClr val="tx1"/>
                </a:solidFill>
              </a:rPr>
              <a:t>  </a:t>
            </a:r>
            <a:endParaRPr lang="en-IN" sz="3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8D13A6-F539-3C42-D652-480503C56A6D}"/>
              </a:ext>
            </a:extLst>
          </p:cNvPr>
          <p:cNvCxnSpPr>
            <a:cxnSpLocks/>
          </p:cNvCxnSpPr>
          <p:nvPr/>
        </p:nvCxnSpPr>
        <p:spPr>
          <a:xfrm flipV="1">
            <a:off x="5190978" y="1423173"/>
            <a:ext cx="905022" cy="162759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exagon 7">
            <a:extLst>
              <a:ext uri="{FF2B5EF4-FFF2-40B4-BE49-F238E27FC236}">
                <a16:creationId xmlns:a16="http://schemas.microsoft.com/office/drawing/2014/main" id="{97EEDCD1-63BF-956E-FFED-1A574FEF5EB4}"/>
              </a:ext>
            </a:extLst>
          </p:cNvPr>
          <p:cNvSpPr/>
          <p:nvPr/>
        </p:nvSpPr>
        <p:spPr>
          <a:xfrm>
            <a:off x="5929532" y="146528"/>
            <a:ext cx="1671713" cy="1252023"/>
          </a:xfrm>
          <a:prstGeom prst="hexagon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rgbClr val="FF0000"/>
                </a:solidFill>
              </a:rPr>
              <a:t>Company: Atliq Hardwares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298278-FB78-9C91-31C3-DC07A0109FB9}"/>
              </a:ext>
            </a:extLst>
          </p:cNvPr>
          <p:cNvCxnSpPr>
            <a:cxnSpLocks/>
          </p:cNvCxnSpPr>
          <p:nvPr/>
        </p:nvCxnSpPr>
        <p:spPr>
          <a:xfrm flipV="1">
            <a:off x="5135880" y="2540967"/>
            <a:ext cx="2154702" cy="54746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>
            <a:extLst>
              <a:ext uri="{FF2B5EF4-FFF2-40B4-BE49-F238E27FC236}">
                <a16:creationId xmlns:a16="http://schemas.microsoft.com/office/drawing/2014/main" id="{8E87E635-DA38-DC2F-ED08-5A9134F164E5}"/>
              </a:ext>
            </a:extLst>
          </p:cNvPr>
          <p:cNvSpPr/>
          <p:nvPr/>
        </p:nvSpPr>
        <p:spPr>
          <a:xfrm>
            <a:off x="7106523" y="1480615"/>
            <a:ext cx="1756123" cy="1252023"/>
          </a:xfrm>
          <a:prstGeom prst="hexagon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O</a:t>
            </a:r>
            <a:r>
              <a:rPr lang="en-IN" sz="1600" b="1" dirty="0">
                <a:solidFill>
                  <a:srgbClr val="FF0000"/>
                </a:solidFill>
              </a:rPr>
              <a:t>bjective – Expand Data Analytics team</a:t>
            </a:r>
            <a:endParaRPr lang="en-IN" sz="16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8A1E6A-5451-AD31-76B7-186A65A7699B}"/>
              </a:ext>
            </a:extLst>
          </p:cNvPr>
          <p:cNvCxnSpPr>
            <a:cxnSpLocks/>
          </p:cNvCxnSpPr>
          <p:nvPr/>
        </p:nvCxnSpPr>
        <p:spPr>
          <a:xfrm>
            <a:off x="5190978" y="3144130"/>
            <a:ext cx="2154702" cy="3657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exagon 17">
            <a:extLst>
              <a:ext uri="{FF2B5EF4-FFF2-40B4-BE49-F238E27FC236}">
                <a16:creationId xmlns:a16="http://schemas.microsoft.com/office/drawing/2014/main" id="{06D8BFF7-0D5A-7775-81D4-7F8FB74DA135}"/>
              </a:ext>
            </a:extLst>
          </p:cNvPr>
          <p:cNvSpPr/>
          <p:nvPr/>
        </p:nvSpPr>
        <p:spPr>
          <a:xfrm>
            <a:off x="7392863" y="2880374"/>
            <a:ext cx="1756123" cy="1252023"/>
          </a:xfrm>
          <a:prstGeom prst="hexagon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rgbClr val="FF0000"/>
                </a:solidFill>
              </a:rPr>
              <a:t>Issue: Insufficient decision-making insights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833366-77FC-28E7-1E58-25CF31B14DBE}"/>
              </a:ext>
            </a:extLst>
          </p:cNvPr>
          <p:cNvCxnSpPr>
            <a:cxnSpLocks/>
          </p:cNvCxnSpPr>
          <p:nvPr/>
        </p:nvCxnSpPr>
        <p:spPr>
          <a:xfrm>
            <a:off x="5190978" y="3144130"/>
            <a:ext cx="2034538" cy="154041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exagon 22">
            <a:extLst>
              <a:ext uri="{FF2B5EF4-FFF2-40B4-BE49-F238E27FC236}">
                <a16:creationId xmlns:a16="http://schemas.microsoft.com/office/drawing/2014/main" id="{CB5EA494-25E4-A9E9-C72B-1CD35C5F5A08}"/>
              </a:ext>
            </a:extLst>
          </p:cNvPr>
          <p:cNvSpPr/>
          <p:nvPr/>
        </p:nvSpPr>
        <p:spPr>
          <a:xfrm>
            <a:off x="7190933" y="4353953"/>
            <a:ext cx="1671713" cy="1456004"/>
          </a:xfrm>
          <a:prstGeom prst="hexagon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Target Position: Junior Data Analysts</a:t>
            </a:r>
            <a:endParaRPr lang="en-IN" sz="16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4E9F9B-340F-2A2D-C753-157800BCF2F1}"/>
              </a:ext>
            </a:extLst>
          </p:cNvPr>
          <p:cNvCxnSpPr>
            <a:cxnSpLocks/>
          </p:cNvCxnSpPr>
          <p:nvPr/>
        </p:nvCxnSpPr>
        <p:spPr>
          <a:xfrm>
            <a:off x="5154049" y="3126543"/>
            <a:ext cx="591429" cy="166863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Hexagon 26">
            <a:extLst>
              <a:ext uri="{FF2B5EF4-FFF2-40B4-BE49-F238E27FC236}">
                <a16:creationId xmlns:a16="http://schemas.microsoft.com/office/drawing/2014/main" id="{A7528582-7AA3-6D1D-F543-4D032E17DCA8}"/>
              </a:ext>
            </a:extLst>
          </p:cNvPr>
          <p:cNvSpPr/>
          <p:nvPr/>
        </p:nvSpPr>
        <p:spPr>
          <a:xfrm>
            <a:off x="5001068" y="4893651"/>
            <a:ext cx="1861623" cy="1668634"/>
          </a:xfrm>
          <a:prstGeom prst="hexagon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F0000"/>
                </a:solidFill>
              </a:rPr>
              <a:t>Skills Needed:</a:t>
            </a:r>
          </a:p>
          <a:p>
            <a:r>
              <a:rPr lang="en-IN" sz="1600" b="1" dirty="0">
                <a:solidFill>
                  <a:srgbClr val="FF0000"/>
                </a:solidFill>
              </a:rPr>
              <a:t>*Technical skills (SQL)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FF0000"/>
                </a:solidFill>
              </a:rPr>
              <a:t>Soft skills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BE6FEE8-6FBF-FCA8-971E-9D5F77D7C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807" y="0"/>
            <a:ext cx="906193" cy="9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0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A0AE72-D568-A6F5-04EB-6FC0B2CEA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D32FC8-7ECD-EC92-AB5B-7588276B3877}"/>
              </a:ext>
            </a:extLst>
          </p:cNvPr>
          <p:cNvSpPr txBox="1"/>
          <p:nvPr/>
        </p:nvSpPr>
        <p:spPr>
          <a:xfrm>
            <a:off x="915096" y="240803"/>
            <a:ext cx="3249637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Insights</a:t>
            </a:r>
          </a:p>
          <a:p>
            <a:r>
              <a:rPr lang="en-US" dirty="0">
                <a:solidFill>
                  <a:schemeClr val="bg1"/>
                </a:solidFill>
              </a:rPr>
              <a:t>In the fiscal year 2021, the Retailer channel was the most </a:t>
            </a:r>
          </a:p>
          <a:p>
            <a:r>
              <a:rPr lang="en-US" dirty="0">
                <a:solidFill>
                  <a:schemeClr val="bg1"/>
                </a:solidFill>
              </a:rPr>
              <a:t>significant contributor to gross sales, generating approximately </a:t>
            </a:r>
          </a:p>
          <a:p>
            <a:r>
              <a:rPr lang="en-US" dirty="0">
                <a:solidFill>
                  <a:schemeClr val="bg1"/>
                </a:solidFill>
              </a:rPr>
              <a:t>1924.17 million and accounting for 73.22% of the total sales.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Direct channel followed, contributing 406.69 million, </a:t>
            </a:r>
          </a:p>
          <a:p>
            <a:r>
              <a:rPr lang="en-US" dirty="0">
                <a:solidFill>
                  <a:schemeClr val="bg1"/>
                </a:solidFill>
              </a:rPr>
              <a:t>representing 15.47% of the overall sales.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Distributor channel </a:t>
            </a:r>
          </a:p>
          <a:p>
            <a:r>
              <a:rPr lang="en-US" dirty="0">
                <a:solidFill>
                  <a:schemeClr val="bg1"/>
                </a:solidFill>
              </a:rPr>
              <a:t>had the lowest contribution, with 297.18 million in sales, </a:t>
            </a:r>
          </a:p>
          <a:p>
            <a:r>
              <a:rPr lang="en-US" dirty="0">
                <a:solidFill>
                  <a:schemeClr val="bg1"/>
                </a:solidFill>
              </a:rPr>
              <a:t>making up 11.31% of the total.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These insights suggest that Retailers played a crucial role in driving sales,</a:t>
            </a:r>
          </a:p>
          <a:p>
            <a:r>
              <a:rPr lang="en-US" dirty="0">
                <a:solidFill>
                  <a:schemeClr val="bg1"/>
                </a:solidFill>
              </a:rPr>
              <a:t>highlighting their importance in the sales strategy.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54789-FC05-9C36-2A13-6F150B382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829" y="1072514"/>
            <a:ext cx="6402493" cy="33728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6EBD7E-1F06-2F51-6DBE-E77F6730955F}"/>
              </a:ext>
            </a:extLst>
          </p:cNvPr>
          <p:cNvCxnSpPr/>
          <p:nvPr/>
        </p:nvCxnSpPr>
        <p:spPr>
          <a:xfrm>
            <a:off x="4164733" y="1645920"/>
            <a:ext cx="1518615" cy="43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AECF6F-3711-76BB-5EB3-76A0039513A0}"/>
              </a:ext>
            </a:extLst>
          </p:cNvPr>
          <p:cNvCxnSpPr/>
          <p:nvPr/>
        </p:nvCxnSpPr>
        <p:spPr>
          <a:xfrm flipV="1">
            <a:off x="3862974" y="2883877"/>
            <a:ext cx="1735968" cy="323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8E31C0-58E1-ED71-3127-D520C9BA2032}"/>
              </a:ext>
            </a:extLst>
          </p:cNvPr>
          <p:cNvCxnSpPr/>
          <p:nvPr/>
        </p:nvCxnSpPr>
        <p:spPr>
          <a:xfrm flipV="1">
            <a:off x="3862974" y="3854548"/>
            <a:ext cx="1735968" cy="82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228C90E-FE60-DBEB-1986-2C8A2BB25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806" y="0"/>
            <a:ext cx="906193" cy="9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33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DF22B2-E6AD-2C90-FB84-639054112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95ABF7-ADCA-7FF2-D324-1E0377BBC11A}"/>
              </a:ext>
            </a:extLst>
          </p:cNvPr>
          <p:cNvSpPr txBox="1"/>
          <p:nvPr/>
        </p:nvSpPr>
        <p:spPr>
          <a:xfrm>
            <a:off x="647114" y="1699109"/>
            <a:ext cx="366154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Ad-hoc Request 10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Get the Top 3 products in each division that have a high total_sold_quantity in the fiscal_year 2021? The final output contains these fields, </a:t>
            </a:r>
          </a:p>
          <a:p>
            <a:r>
              <a:rPr lang="en-US" sz="2400" dirty="0">
                <a:solidFill>
                  <a:schemeClr val="bg1"/>
                </a:solidFill>
              </a:rPr>
              <a:t>division 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product_code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product 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total_sold_quantity rank_order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39EA52-0E00-B1C4-14C0-43EAAA5F8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807" y="5951806"/>
            <a:ext cx="906193" cy="906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A9085E-6C52-3CB2-D6D6-19C93C835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765" y="115157"/>
            <a:ext cx="7431128" cy="3982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D1166F-7562-A396-81EA-68CE266FA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815" y="3787672"/>
            <a:ext cx="399153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96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CA0729-CD4C-8572-671B-94B45453E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BD03A3-2B57-E9D3-43AF-2F9F395A5109}"/>
              </a:ext>
            </a:extLst>
          </p:cNvPr>
          <p:cNvSpPr txBox="1"/>
          <p:nvPr/>
        </p:nvSpPr>
        <p:spPr>
          <a:xfrm>
            <a:off x="1041706" y="582066"/>
            <a:ext cx="324963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Insights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 analysis of top products by division reveals that the "N &amp; S" division heavily relies on the AQ Pen Drive series, indicating strong 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consumer preference for these products.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The "P &amp; A" division shows </a:t>
            </a:r>
          </a:p>
          <a:p>
            <a:r>
              <a:rPr lang="en-US" sz="1600" dirty="0">
                <a:solidFill>
                  <a:schemeClr val="bg1"/>
                </a:solidFill>
              </a:rPr>
              <a:t>significant sales in gaming and peripheral accessories, with the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AQ Gamers Ms leading the segment.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The "PC" division's top products </a:t>
            </a:r>
          </a:p>
          <a:p>
            <a:r>
              <a:rPr lang="en-US" sz="1600" dirty="0">
                <a:solidFill>
                  <a:schemeClr val="bg1"/>
                </a:solidFill>
              </a:rPr>
              <a:t>have much lower sales volumes compared to the other divisions, </a:t>
            </a:r>
          </a:p>
          <a:p>
            <a:r>
              <a:rPr lang="en-US" sz="1600" dirty="0">
                <a:solidFill>
                  <a:schemeClr val="bg1"/>
                </a:solidFill>
              </a:rPr>
              <a:t>suggesting a potential area for growth or increased marketing focus.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This breakdown provides valuable insights for targeted marketing and </a:t>
            </a:r>
          </a:p>
          <a:p>
            <a:r>
              <a:rPr lang="en-US" sz="1600" dirty="0">
                <a:solidFill>
                  <a:schemeClr val="bg1"/>
                </a:solidFill>
              </a:rPr>
              <a:t>inventory management strategies within each division.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D54D8-B4B2-FE02-ED66-4338C6A70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911" y="1293934"/>
            <a:ext cx="6896118" cy="2912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129EFB-4761-72AC-B1A5-DDD0973B4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806" y="0"/>
            <a:ext cx="906193" cy="9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86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FAD6CD-3CA2-870C-C46E-F6E8102CC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DBC75C-6CDC-43F0-052B-D219213D6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211" y="2293034"/>
            <a:ext cx="3133578" cy="3133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C1222D-01DC-97BB-DA5B-0DB64EE85BFE}"/>
              </a:ext>
            </a:extLst>
          </p:cNvPr>
          <p:cNvSpPr txBox="1"/>
          <p:nvPr/>
        </p:nvSpPr>
        <p:spPr>
          <a:xfrm>
            <a:off x="4356882" y="1199215"/>
            <a:ext cx="3305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Thank you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98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ADF5857-3F56-BDE5-03CE-932FB942D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4525CB-F735-4F11-314A-4C292D8BB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703" y="647114"/>
            <a:ext cx="4084318" cy="4798694"/>
          </a:xfrm>
          <a:prstGeom prst="rect">
            <a:avLst/>
          </a:prstGeom>
          <a:solidFill>
            <a:srgbClr val="CC8A3E"/>
          </a:solidFill>
          <a:ln>
            <a:solidFill>
              <a:schemeClr val="accent2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69BA3B-335C-95C6-B6FE-93BC9CAD054B}"/>
              </a:ext>
            </a:extLst>
          </p:cNvPr>
          <p:cNvSpPr txBox="1"/>
          <p:nvPr/>
        </p:nvSpPr>
        <p:spPr>
          <a:xfrm>
            <a:off x="1645919" y="1674056"/>
            <a:ext cx="278540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AD-HOC REQUEST 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Provide the list of markets in which customer "Atliq Exclusive" operates its business in the APAC region. 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C7DBAA-1D7C-B25C-6083-842184563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806" y="0"/>
            <a:ext cx="906193" cy="9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7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1EFDEE-33B4-3106-E106-B56CDA632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E21CF21-E7F8-773F-366F-A9BFB2C3F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806" y="0"/>
            <a:ext cx="906193" cy="9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3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EF552C-2382-F57B-0A1E-1E5DC67AF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5215C6-20FB-7BC0-A8B9-4C56C4DE0BE7}"/>
              </a:ext>
            </a:extLst>
          </p:cNvPr>
          <p:cNvSpPr txBox="1"/>
          <p:nvPr/>
        </p:nvSpPr>
        <p:spPr>
          <a:xfrm>
            <a:off x="119762" y="1744394"/>
            <a:ext cx="278540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AD-HOC REQUEST 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What is the percentage of unique product increase in 2021 vs. 2020? The final output contains these fields, unique_products_2020 unique_products_2021 percentage_chg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CC98AE-0308-4F64-49AA-5D5B1D163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91" y="161797"/>
            <a:ext cx="8569383" cy="6534403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E12810-CAED-B4FE-9D8C-F1A2EAABF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1806"/>
            <a:ext cx="906193" cy="9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3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C37F08-24EF-6797-60AA-5BEB70A3E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A911A3-35D9-6629-2678-270FB864C281}"/>
              </a:ext>
            </a:extLst>
          </p:cNvPr>
          <p:cNvSpPr txBox="1"/>
          <p:nvPr/>
        </p:nvSpPr>
        <p:spPr>
          <a:xfrm>
            <a:off x="1655300" y="1645921"/>
            <a:ext cx="278540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Insights </a:t>
            </a:r>
          </a:p>
          <a:p>
            <a:r>
              <a:rPr lang="en-US" dirty="0">
                <a:solidFill>
                  <a:schemeClr val="bg1"/>
                </a:solidFill>
              </a:rPr>
              <a:t>There was a significant 36.33% increase in the number of unique product from 2020 to 2021.</a:t>
            </a:r>
          </a:p>
          <a:p>
            <a:r>
              <a:rPr lang="en-US" dirty="0">
                <a:solidFill>
                  <a:schemeClr val="bg1"/>
                </a:solidFill>
              </a:rPr>
              <a:t>This growth could indicate successful product expansion or diversification strategies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44DDEA-CB53-46DA-EBBD-0CD99C569C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2" r="1344" b="1145"/>
          <a:stretch/>
        </p:blipFill>
        <p:spPr>
          <a:xfrm>
            <a:off x="5598942" y="900441"/>
            <a:ext cx="5120640" cy="3981048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CC1465-B8D6-73A2-3361-BD235F41541F}"/>
              </a:ext>
            </a:extLst>
          </p:cNvPr>
          <p:cNvCxnSpPr/>
          <p:nvPr/>
        </p:nvCxnSpPr>
        <p:spPr>
          <a:xfrm flipV="1">
            <a:off x="8496886" y="3713871"/>
            <a:ext cx="787791" cy="64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CCE9AB5-83F5-1849-CD4E-99930937FD55}"/>
              </a:ext>
            </a:extLst>
          </p:cNvPr>
          <p:cNvSpPr txBox="1"/>
          <p:nvPr/>
        </p:nvSpPr>
        <p:spPr>
          <a:xfrm>
            <a:off x="9284677" y="3529205"/>
            <a:ext cx="97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36.33%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A4CC86-A67A-93E3-8154-17C363721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806" y="0"/>
            <a:ext cx="906193" cy="9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2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9F6AFB-06FD-0DD8-253B-C8FBD25F0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B1B917-35C7-5289-1FA3-48BED5D96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536" y="453682"/>
            <a:ext cx="5652416" cy="5950633"/>
          </a:xfrm>
          <a:prstGeom prst="rect">
            <a:avLst/>
          </a:prstGeom>
          <a:ln>
            <a:solidFill>
              <a:srgbClr val="CC8A3E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7D8546-24A9-9E76-228A-D99AD47CC8B8}"/>
              </a:ext>
            </a:extLst>
          </p:cNvPr>
          <p:cNvSpPr txBox="1"/>
          <p:nvPr/>
        </p:nvSpPr>
        <p:spPr>
          <a:xfrm>
            <a:off x="1364567" y="987447"/>
            <a:ext cx="278540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AD-HOC REQUEST 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Provide a report with all the unique product counts for each segment and sort them in descending order of product counts. The final output contains 2 fields, </a:t>
            </a:r>
          </a:p>
          <a:p>
            <a:r>
              <a:rPr lang="en-US" sz="2400" dirty="0">
                <a:solidFill>
                  <a:schemeClr val="bg1"/>
                </a:solidFill>
              </a:rPr>
              <a:t>segment product_count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F5223B-5B8E-5C6E-E008-119243A8A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806" y="0"/>
            <a:ext cx="906193" cy="9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3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E353EC-F4D0-7BAD-EDA6-DEBD3C076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0567EF-F206-3F7F-EC0A-A90349AF2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187" y="812262"/>
            <a:ext cx="4910571" cy="3921516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8E7D29AD-B109-A7D5-5283-E5F810D3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21" y="4100686"/>
            <a:ext cx="3422724" cy="886264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chemeClr val="bg1"/>
                </a:solidFill>
              </a:rPr>
              <a:t>Insights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The Notebook and Accessories have the highest number of unique products indicating a focus on these product lines.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Networking and Storage have the fewest products , which could be areas for potential growth or focus</a:t>
            </a:r>
            <a:br>
              <a:rPr lang="en-US" sz="2200" dirty="0">
                <a:solidFill>
                  <a:schemeClr val="bg1"/>
                </a:solidFill>
              </a:rPr>
            </a:br>
            <a:endParaRPr lang="en-IN" sz="2200" dirty="0">
              <a:solidFill>
                <a:schemeClr val="bg1"/>
              </a:solidFill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3FCDCCDB-1750-CA75-2849-24C06203575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3244334"/>
            <a:ext cx="27474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1978B0A6-EE5B-93FD-782E-3BF2482B9C22}"/>
              </a:ext>
            </a:extLst>
          </p:cNvPr>
          <p:cNvSpPr/>
          <p:nvPr/>
        </p:nvSpPr>
        <p:spPr>
          <a:xfrm rot="10800000">
            <a:off x="6682154" y="1842868"/>
            <a:ext cx="239151" cy="71745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8BABDAEF-67BA-D961-0213-7153BD113756}"/>
              </a:ext>
            </a:extLst>
          </p:cNvPr>
          <p:cNvSpPr/>
          <p:nvPr/>
        </p:nvSpPr>
        <p:spPr>
          <a:xfrm rot="10800000">
            <a:off x="7359274" y="2055568"/>
            <a:ext cx="239151" cy="71745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CF31D2DE-BCF9-0EBD-6630-984316DA5AE0}"/>
              </a:ext>
            </a:extLst>
          </p:cNvPr>
          <p:cNvSpPr/>
          <p:nvPr/>
        </p:nvSpPr>
        <p:spPr>
          <a:xfrm>
            <a:off x="9284677" y="2773020"/>
            <a:ext cx="239151" cy="471314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CDA97D55-FB8B-E6ED-3184-9000A56E3E06}"/>
              </a:ext>
            </a:extLst>
          </p:cNvPr>
          <p:cNvSpPr/>
          <p:nvPr/>
        </p:nvSpPr>
        <p:spPr>
          <a:xfrm>
            <a:off x="10016197" y="2936529"/>
            <a:ext cx="239151" cy="420323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6256B6-D9FA-5E17-94EC-52E968999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806" y="0"/>
            <a:ext cx="906193" cy="9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0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F9D08D-52F5-45D6-8571-CBE926400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19969A-A2FB-1981-0DF4-26AC72D921EE}"/>
              </a:ext>
            </a:extLst>
          </p:cNvPr>
          <p:cNvSpPr txBox="1"/>
          <p:nvPr/>
        </p:nvSpPr>
        <p:spPr>
          <a:xfrm>
            <a:off x="1645920" y="28276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DD680-0B16-69A6-B1FA-D5DB37C7CA37}"/>
              </a:ext>
            </a:extLst>
          </p:cNvPr>
          <p:cNvSpPr txBox="1"/>
          <p:nvPr/>
        </p:nvSpPr>
        <p:spPr>
          <a:xfrm>
            <a:off x="492368" y="1856935"/>
            <a:ext cx="308082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AD-HOC REQUEST 4</a:t>
            </a:r>
          </a:p>
          <a:p>
            <a:r>
              <a:rPr lang="en-US" sz="2400" dirty="0">
                <a:solidFill>
                  <a:schemeClr val="bg1"/>
                </a:solidFill>
              </a:rPr>
              <a:t>Which segment had the most increase in unique products in 2021 vs 2020? The final output contains these fields, </a:t>
            </a:r>
          </a:p>
          <a:p>
            <a:r>
              <a:rPr lang="en-US" sz="2400" dirty="0">
                <a:solidFill>
                  <a:schemeClr val="bg1"/>
                </a:solidFill>
              </a:rPr>
              <a:t>segment product_count_2020 product_count_2021 difference 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1DC28A-7536-906D-4209-115102A1F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601" y="269422"/>
            <a:ext cx="6249272" cy="48793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798CCD-AE0A-91B1-BDBB-45C92E684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601" y="5469044"/>
            <a:ext cx="6374495" cy="8614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686CDDB-08CD-FF01-B458-E01294073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1806"/>
            <a:ext cx="906193" cy="9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7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1018</Words>
  <Application>Microsoft Office PowerPoint</Application>
  <PresentationFormat>Widescreen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 The Notebook and Accessories have the highest number of unique products indicating a focus on these product lines. Networking and Storage have the fewest products , which could be areas for potential growth or focus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Koustuba Cheral</dc:creator>
  <cp:lastModifiedBy>Koustuba Cheral</cp:lastModifiedBy>
  <cp:revision>8</cp:revision>
  <dcterms:created xsi:type="dcterms:W3CDTF">2024-07-03T08:56:50Z</dcterms:created>
  <dcterms:modified xsi:type="dcterms:W3CDTF">2024-07-05T09:46:42Z</dcterms:modified>
</cp:coreProperties>
</file>