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ed Hat Display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edHat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edHatDisplay-italic.fntdata"/><Relationship Id="rId30" Type="http://schemas.openxmlformats.org/officeDocument/2006/relationships/font" Target="fonts/RedHatDisplay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edHatDisplay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ab4644fd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9ab4644fd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a133c75a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a133c75a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a133c75a0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a133c75a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9e96bac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9e96bac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a133c75a0_3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a133c75a0_3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a133c75a0_3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a133c75a0_3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a133c75a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a133c75a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9e96bac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9e96bac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9e96bac6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9e96bac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9e96bac6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9e96bac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133c75a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a133c75a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a133c75a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a133c75a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a133c75a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a133c75a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ab4644fd5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9ab4644fd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a133c75a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a133c75a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ab4644f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ab4644f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9e96bac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9e96bac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9e96bac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9e96bac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itle">
  <p:cSld name="TITL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i="1" sz="13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5372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CUS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CUSTOM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308" r="298" t="0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4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ITLE_4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>
            <p:ph idx="2" type="pic"/>
          </p:nvPr>
        </p:nvSpPr>
        <p:spPr>
          <a:xfrm>
            <a:off x="3436275" y="-101925"/>
            <a:ext cx="5839800" cy="5470500"/>
          </a:xfrm>
          <a:prstGeom prst="rect">
            <a:avLst/>
          </a:prstGeom>
          <a:noFill/>
          <a:ln>
            <a:noFill/>
          </a:ln>
        </p:spPr>
      </p:sp>
      <p:pic>
        <p:nvPicPr>
          <p:cNvPr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3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9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s">
  <p:cSld name="TITLE_4_1_1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20"/>
          <p:cNvSpPr/>
          <p:nvPr>
            <p:ph idx="2" type="pic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0"/>
          <p:cNvSpPr/>
          <p:nvPr>
            <p:ph idx="3" type="pic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0"/>
          <p:cNvSpPr/>
          <p:nvPr>
            <p:ph idx="4" type="pic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5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TITLE_4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38675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089400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103" name="Google Shape;103;p21"/>
          <p:cNvSpPr txBox="1"/>
          <p:nvPr>
            <p:ph idx="3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photo">
  <p:cSld name="MAIN_POINT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089400" y="1013175"/>
            <a:ext cx="4648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-1200325" y="0"/>
            <a:ext cx="42483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12940"/>
              </a:srgbClr>
            </a:outerShdw>
          </a:effectLst>
        </p:spPr>
      </p:sp>
      <p:pic>
        <p:nvPicPr>
          <p:cNvPr id="110" name="Google Shape;11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5100" y="1118150"/>
            <a:ext cx="357101" cy="3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 1">
  <p:cSld name="MAIN_POINT_2_2_1_1_1"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>
            <p:ph idx="2" type="pic"/>
          </p:nvPr>
        </p:nvSpPr>
        <p:spPr>
          <a:xfrm>
            <a:off x="-95250" y="-155150"/>
            <a:ext cx="9334500" cy="5467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975" y="1296782"/>
            <a:ext cx="6096025" cy="254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lank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2">
  <p:cSld name="MAIN_POINT_2_2_1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">
  <p:cSld name="MAIN_POINT_2_2_2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>
            <p:ph idx="2" type="pic"/>
          </p:nvPr>
        </p:nvSpPr>
        <p:spPr>
          <a:xfrm>
            <a:off x="207260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0"/>
              </a:srgbClr>
            </a:outerShdw>
          </a:effectLst>
        </p:spPr>
      </p:sp>
      <p:sp>
        <p:nvSpPr>
          <p:cNvPr id="129" name="Google Shape;129;p26"/>
          <p:cNvSpPr/>
          <p:nvPr>
            <p:ph idx="3" type="pic"/>
          </p:nvPr>
        </p:nvSpPr>
        <p:spPr>
          <a:xfrm>
            <a:off x="-374885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0"/>
              </a:srgbClr>
            </a:outerShdw>
          </a:effectLst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" name="Google Shape;132;p27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 b="0" l="0" r="0" t="19113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SECTION_HEADER_1_1_1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oxes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0"/>
          <p:cNvSpPr txBox="1"/>
          <p:nvPr>
            <p:ph type="title"/>
          </p:nvPr>
        </p:nvSpPr>
        <p:spPr>
          <a:xfrm>
            <a:off x="654225" y="231425"/>
            <a:ext cx="84897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654251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9" name="Google Shape;149;p30"/>
          <p:cNvSpPr txBox="1"/>
          <p:nvPr>
            <p:ph idx="2" type="subTitle"/>
          </p:nvPr>
        </p:nvSpPr>
        <p:spPr>
          <a:xfrm>
            <a:off x="3362905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0" name="Google Shape;150;p30"/>
          <p:cNvSpPr txBox="1"/>
          <p:nvPr>
            <p:ph idx="3" type="subTitle"/>
          </p:nvPr>
        </p:nvSpPr>
        <p:spPr>
          <a:xfrm>
            <a:off x="6071572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52" name="Google Shape;15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>
            <p:ph idx="4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12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">
  <p:cSld name="MAIN_POINT_2_2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59" name="Google Shape;159;p31"/>
          <p:cNvSpPr/>
          <p:nvPr>
            <p:ph idx="2" type="pic"/>
          </p:nvPr>
        </p:nvSpPr>
        <p:spPr>
          <a:xfrm>
            <a:off x="2633150" y="-127000"/>
            <a:ext cx="7450800" cy="53976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">
  <p:cSld name="MAIN_POINT_2_2_1_1"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62" name="Google Shape;162;p32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○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mc:AlternateContent>
    <mc:Choice Requires="p14">
      <p:transition spd="slow" p14:dur="11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Relationship Id="rId4" Type="http://schemas.openxmlformats.org/officeDocument/2006/relationships/image" Target="../media/image21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TfJD4VSZm5k" TargetMode="External"/><Relationship Id="rId4" Type="http://schemas.openxmlformats.org/officeDocument/2006/relationships/image" Target="../media/image3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016/j.procs.2018.01.11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ctrTitle"/>
          </p:nvPr>
        </p:nvSpPr>
        <p:spPr>
          <a:xfrm>
            <a:off x="346250" y="226120"/>
            <a:ext cx="5682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 sz="4000">
                <a:solidFill>
                  <a:srgbClr val="282828"/>
                </a:solidFill>
              </a:rPr>
              <a:t>Genetic Algorithm Based Approach for Mobile Robot Path Planning</a:t>
            </a:r>
            <a:endParaRPr sz="4000">
              <a:solidFill>
                <a:srgbClr val="282828"/>
              </a:solidFill>
            </a:endParaRPr>
          </a:p>
        </p:txBody>
      </p:sp>
      <p:sp>
        <p:nvSpPr>
          <p:cNvPr id="168" name="Google Shape;168;p33"/>
          <p:cNvSpPr txBox="1"/>
          <p:nvPr>
            <p:ph idx="2" type="subTitle"/>
          </p:nvPr>
        </p:nvSpPr>
        <p:spPr>
          <a:xfrm>
            <a:off x="386400" y="2754770"/>
            <a:ext cx="7233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ENPM 661: Planning for Autonomous Robots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Project 5</a:t>
            </a:r>
            <a:endParaRPr sz="1900"/>
          </a:p>
        </p:txBody>
      </p:sp>
      <p:sp>
        <p:nvSpPr>
          <p:cNvPr id="169" name="Google Shape;169;p3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346250" y="3438525"/>
            <a:ext cx="527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By: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FNU Koustubh (UID:120273766)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Keyur Borad (UID: 120426094)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Aryan S Mishra (UID:120106521)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638675" y="1165450"/>
            <a:ext cx="8129700" cy="31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42524"/>
                </a:solidFill>
                <a:highlight>
                  <a:schemeClr val="lt1"/>
                </a:highlight>
              </a:rPr>
              <a:t>Fitness Calculation</a:t>
            </a:r>
            <a:r>
              <a:rPr b="1" lang="en" sz="1900">
                <a:solidFill>
                  <a:srgbClr val="E42524"/>
                </a:solidFill>
                <a:highlight>
                  <a:schemeClr val="lt1"/>
                </a:highlight>
              </a:rPr>
              <a:t>:</a:t>
            </a:r>
            <a:r>
              <a:rPr lang="en" sz="1900">
                <a:solidFill>
                  <a:srgbClr val="E42524"/>
                </a:solidFill>
                <a:highlight>
                  <a:schemeClr val="lt1"/>
                </a:highlight>
              </a:rPr>
              <a:t> </a:t>
            </a:r>
            <a:endParaRPr sz="1900">
              <a:solidFill>
                <a:srgbClr val="E42524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</a:t>
            </a:r>
            <a:r>
              <a:rPr b="1" i="1" lang="en" sz="1900"/>
              <a:t>fitness</a:t>
            </a:r>
            <a:r>
              <a:rPr lang="en" sz="1900"/>
              <a:t> of each generated path based on </a:t>
            </a:r>
            <a:r>
              <a:rPr b="1" i="1" lang="en" sz="1900"/>
              <a:t>total distance, </a:t>
            </a:r>
            <a:r>
              <a:rPr b="1" i="1" lang="en" sz="1900"/>
              <a:t>energy</a:t>
            </a:r>
            <a:r>
              <a:rPr b="1" i="1" lang="en" sz="1900"/>
              <a:t> consumption(turn sharpness) and safety margin from obstacles</a:t>
            </a:r>
            <a:r>
              <a:rPr lang="en" sz="1900"/>
              <a:t>.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31" name="Google Shape;231;p42"/>
          <p:cNvSpPr txBox="1"/>
          <p:nvPr>
            <p:ph idx="2" type="subTitle"/>
          </p:nvPr>
        </p:nvSpPr>
        <p:spPr>
          <a:xfrm>
            <a:off x="4089400" y="4630425"/>
            <a:ext cx="4295700" cy="14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0" y="2373650"/>
            <a:ext cx="2839675" cy="21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675" y="2373650"/>
            <a:ext cx="2839675" cy="21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988" y="2373650"/>
            <a:ext cx="2839675" cy="21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2"/>
          <p:cNvSpPr/>
          <p:nvPr/>
        </p:nvSpPr>
        <p:spPr>
          <a:xfrm>
            <a:off x="6652750" y="378047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2"/>
          <p:cNvSpPr/>
          <p:nvPr/>
        </p:nvSpPr>
        <p:spPr>
          <a:xfrm>
            <a:off x="7239875" y="352942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7055275" y="3480550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/>
          <p:nvPr/>
        </p:nvSpPr>
        <p:spPr>
          <a:xfrm>
            <a:off x="6795800" y="361422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/>
          <p:nvPr/>
        </p:nvSpPr>
        <p:spPr>
          <a:xfrm>
            <a:off x="7453800" y="3188600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/>
          <p:nvPr/>
        </p:nvSpPr>
        <p:spPr>
          <a:xfrm>
            <a:off x="3971600" y="379177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/>
          <p:nvPr/>
        </p:nvSpPr>
        <p:spPr>
          <a:xfrm>
            <a:off x="4016350" y="360247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4318525" y="350447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/>
          <p:nvPr/>
        </p:nvSpPr>
        <p:spPr>
          <a:xfrm>
            <a:off x="4517750" y="352942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/>
          <p:nvPr/>
        </p:nvSpPr>
        <p:spPr>
          <a:xfrm>
            <a:off x="4620413" y="3166950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2"/>
          <p:cNvSpPr/>
          <p:nvPr/>
        </p:nvSpPr>
        <p:spPr>
          <a:xfrm>
            <a:off x="4440488" y="3118100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/>
          <p:nvPr/>
        </p:nvSpPr>
        <p:spPr>
          <a:xfrm>
            <a:off x="2167188" y="350447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2"/>
          <p:cNvSpPr/>
          <p:nvPr/>
        </p:nvSpPr>
        <p:spPr>
          <a:xfrm>
            <a:off x="2541038" y="355857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2"/>
          <p:cNvSpPr/>
          <p:nvPr/>
        </p:nvSpPr>
        <p:spPr>
          <a:xfrm>
            <a:off x="1483488" y="3956700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/>
          <p:nvPr/>
        </p:nvSpPr>
        <p:spPr>
          <a:xfrm>
            <a:off x="1088263" y="3968675"/>
            <a:ext cx="166200" cy="14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638675" y="1165450"/>
            <a:ext cx="8129700" cy="31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highlight>
                  <a:schemeClr val="lt1"/>
                </a:highlight>
              </a:rPr>
              <a:t>Selection and Crossover</a:t>
            </a:r>
            <a:r>
              <a:rPr b="1" lang="en" sz="1900">
                <a:solidFill>
                  <a:schemeClr val="accent1"/>
                </a:solidFill>
                <a:highlight>
                  <a:schemeClr val="lt1"/>
                </a:highlight>
              </a:rPr>
              <a:t>:</a:t>
            </a:r>
            <a:r>
              <a:rPr lang="en" sz="1900">
                <a:solidFill>
                  <a:schemeClr val="accent1"/>
                </a:solidFill>
                <a:highlight>
                  <a:schemeClr val="lt1"/>
                </a:highlight>
              </a:rPr>
              <a:t> </a:t>
            </a:r>
            <a:endParaRPr sz="19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Crossover Paths for GA :</a:t>
            </a:r>
            <a:r>
              <a:rPr i="1" lang="en" sz="1900"/>
              <a:t> </a:t>
            </a:r>
            <a:r>
              <a:rPr b="1" i="1" lang="en" sz="1900"/>
              <a:t>Elitism, Tournament Selection, R</a:t>
            </a:r>
            <a:r>
              <a:rPr b="1" i="1" lang="en" sz="1900"/>
              <a:t>oulette</a:t>
            </a:r>
            <a:r>
              <a:rPr b="1" i="1" lang="en" sz="1900"/>
              <a:t> selection, Random Selection etc.</a:t>
            </a:r>
            <a:endParaRPr b="1" i="1"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</a:t>
            </a:r>
            <a:r>
              <a:rPr b="1" i="1" lang="en" sz="1900"/>
              <a:t>Elitism</a:t>
            </a:r>
            <a:r>
              <a:rPr b="1" lang="en" sz="1900"/>
              <a:t> </a:t>
            </a:r>
            <a:r>
              <a:rPr lang="en" sz="1900"/>
              <a:t>selection for faster convergence.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6" name="Google Shape;256;p43"/>
          <p:cNvSpPr txBox="1"/>
          <p:nvPr>
            <p:ph idx="2" type="subTitle"/>
          </p:nvPr>
        </p:nvSpPr>
        <p:spPr>
          <a:xfrm>
            <a:off x="4089400" y="4630425"/>
            <a:ext cx="4295700" cy="14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idx="2" type="subTitle"/>
          </p:nvPr>
        </p:nvSpPr>
        <p:spPr>
          <a:xfrm>
            <a:off x="4089400" y="4630425"/>
            <a:ext cx="3950700" cy="12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6200"/>
            <a:ext cx="7690000" cy="43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606" y="742600"/>
            <a:ext cx="3796831" cy="28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25" y="742603"/>
            <a:ext cx="3796826" cy="287722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 txBox="1"/>
          <p:nvPr/>
        </p:nvSpPr>
        <p:spPr>
          <a:xfrm>
            <a:off x="1035150" y="3716675"/>
            <a:ext cx="7263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        </a:t>
            </a:r>
            <a:r>
              <a:rPr b="1" i="1" lang="en" sz="2400">
                <a:solidFill>
                  <a:schemeClr val="dk2"/>
                </a:solidFill>
              </a:rPr>
              <a:t>Parent 1  </a:t>
            </a:r>
            <a:r>
              <a:rPr lang="en" sz="2400">
                <a:solidFill>
                  <a:schemeClr val="dk2"/>
                </a:solidFill>
              </a:rPr>
              <a:t>                               </a:t>
            </a:r>
            <a:r>
              <a:rPr b="1" i="1" lang="en" sz="2400">
                <a:solidFill>
                  <a:schemeClr val="dk2"/>
                </a:solidFill>
              </a:rPr>
              <a:t>  Parent 2</a:t>
            </a:r>
            <a:endParaRPr b="1" i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6"/>
          <p:cNvPicPr preferRelativeResize="0"/>
          <p:nvPr/>
        </p:nvPicPr>
        <p:blipFill rotWithShape="1">
          <a:blip r:embed="rId3">
            <a:alphaModFix/>
          </a:blip>
          <a:srcRect b="5749" l="22650" r="11865" t="6600"/>
          <a:stretch/>
        </p:blipFill>
        <p:spPr>
          <a:xfrm>
            <a:off x="5175450" y="410000"/>
            <a:ext cx="3004949" cy="23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6"/>
          <p:cNvPicPr preferRelativeResize="0"/>
          <p:nvPr/>
        </p:nvPicPr>
        <p:blipFill rotWithShape="1">
          <a:blip r:embed="rId4">
            <a:alphaModFix/>
          </a:blip>
          <a:srcRect b="0" l="21222" r="8270" t="5624"/>
          <a:stretch/>
        </p:blipFill>
        <p:spPr>
          <a:xfrm>
            <a:off x="599325" y="2473550"/>
            <a:ext cx="3373349" cy="23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6"/>
          <p:cNvPicPr preferRelativeResize="0"/>
          <p:nvPr/>
        </p:nvPicPr>
        <p:blipFill rotWithShape="1">
          <a:blip r:embed="rId5">
            <a:alphaModFix/>
          </a:blip>
          <a:srcRect b="4115" l="21885" r="16256" t="5623"/>
          <a:stretch/>
        </p:blipFill>
        <p:spPr>
          <a:xfrm>
            <a:off x="762000" y="178625"/>
            <a:ext cx="2959301" cy="229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0" y="0"/>
            <a:ext cx="90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                  </a:t>
            </a:r>
            <a:r>
              <a:rPr b="1" i="1" lang="en" sz="2400">
                <a:solidFill>
                  <a:schemeClr val="dk2"/>
                </a:solidFill>
              </a:rPr>
              <a:t>Parent 1  </a:t>
            </a:r>
            <a:r>
              <a:rPr lang="en" sz="2400">
                <a:solidFill>
                  <a:schemeClr val="dk2"/>
                </a:solidFill>
              </a:rPr>
              <a:t>                               </a:t>
            </a:r>
            <a:r>
              <a:rPr b="1" i="1" lang="en" sz="2400">
                <a:solidFill>
                  <a:schemeClr val="dk2"/>
                </a:solidFill>
              </a:rPr>
              <a:t>  Parent 2</a:t>
            </a:r>
            <a:endParaRPr b="1" i="1" sz="2400">
              <a:solidFill>
                <a:schemeClr val="dk2"/>
              </a:solidFill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1152750" y="4660075"/>
            <a:ext cx="67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  </a:t>
            </a:r>
            <a:r>
              <a:rPr b="1" i="1" lang="en" sz="2400">
                <a:solidFill>
                  <a:schemeClr val="dk2"/>
                </a:solidFill>
              </a:rPr>
              <a:t>Offspring </a:t>
            </a:r>
            <a:r>
              <a:rPr b="1" i="1" lang="en" sz="2400">
                <a:solidFill>
                  <a:schemeClr val="dk2"/>
                </a:solidFill>
              </a:rPr>
              <a:t>1  </a:t>
            </a:r>
            <a:r>
              <a:rPr lang="en" sz="2400">
                <a:solidFill>
                  <a:schemeClr val="dk2"/>
                </a:solidFill>
              </a:rPr>
              <a:t>                              </a:t>
            </a:r>
            <a:r>
              <a:rPr b="1" i="1" lang="en" sz="2400">
                <a:solidFill>
                  <a:schemeClr val="dk2"/>
                </a:solidFill>
              </a:rPr>
              <a:t>Offspring</a:t>
            </a:r>
            <a:r>
              <a:rPr b="1" i="1" lang="en" sz="2400">
                <a:solidFill>
                  <a:schemeClr val="dk2"/>
                </a:solidFill>
              </a:rPr>
              <a:t>  2</a:t>
            </a:r>
            <a:endParaRPr b="1" i="1" sz="2400">
              <a:solidFill>
                <a:schemeClr val="dk2"/>
              </a:solidFill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 rotWithShape="1">
          <a:blip r:embed="rId6">
            <a:alphaModFix/>
          </a:blip>
          <a:srcRect b="7656" l="19911" r="20776" t="12002"/>
          <a:stretch/>
        </p:blipFill>
        <p:spPr>
          <a:xfrm>
            <a:off x="5175450" y="2745175"/>
            <a:ext cx="2789674" cy="19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/>
          <p:nvPr/>
        </p:nvSpPr>
        <p:spPr>
          <a:xfrm rot="1747836">
            <a:off x="2889939" y="2893805"/>
            <a:ext cx="5206223" cy="222940"/>
          </a:xfrm>
          <a:prstGeom prst="rightArrow">
            <a:avLst>
              <a:gd fmla="val 50000" name="adj1"/>
              <a:gd fmla="val 167615" name="adj2"/>
            </a:avLst>
          </a:prstGeom>
          <a:solidFill>
            <a:srgbClr val="9900FF"/>
          </a:solidFill>
          <a:ln cap="flat" cmpd="sng" w="9525">
            <a:solidFill>
              <a:schemeClr val="l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6"/>
          <p:cNvSpPr/>
          <p:nvPr/>
        </p:nvSpPr>
        <p:spPr>
          <a:xfrm rot="9201189">
            <a:off x="3144353" y="2803219"/>
            <a:ext cx="4886395" cy="223115"/>
          </a:xfrm>
          <a:prstGeom prst="rightArrow">
            <a:avLst>
              <a:gd fmla="val 50000" name="adj1"/>
              <a:gd fmla="val 167615" name="adj2"/>
            </a:avLst>
          </a:prstGeom>
          <a:solidFill>
            <a:srgbClr val="9900FF"/>
          </a:solidFill>
          <a:ln cap="flat" cmpd="sng" w="9525">
            <a:solidFill>
              <a:schemeClr val="lt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638675" y="1165450"/>
            <a:ext cx="8129700" cy="31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highlight>
                  <a:schemeClr val="lt1"/>
                </a:highlight>
              </a:rPr>
              <a:t>Mutation</a:t>
            </a:r>
            <a:endParaRPr sz="19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/>
              <a:t>Mutation</a:t>
            </a:r>
            <a:r>
              <a:rPr lang="en" sz="1500"/>
              <a:t> operator is used to maintain diversity of the population.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Randomly selects a node from a path and moves that node in a random direction.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88" name="Google Shape;288;p47"/>
          <p:cNvSpPr txBox="1"/>
          <p:nvPr>
            <p:ph idx="2" type="subTitle"/>
          </p:nvPr>
        </p:nvSpPr>
        <p:spPr>
          <a:xfrm>
            <a:off x="4089400" y="4630425"/>
            <a:ext cx="4295700" cy="14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00" y="2292325"/>
            <a:ext cx="2932374" cy="219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625" y="2321001"/>
            <a:ext cx="2932374" cy="219926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7"/>
          <p:cNvSpPr/>
          <p:nvPr/>
        </p:nvSpPr>
        <p:spPr>
          <a:xfrm>
            <a:off x="1916582" y="3479475"/>
            <a:ext cx="258900" cy="24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/>
          <p:nvPr/>
        </p:nvSpPr>
        <p:spPr>
          <a:xfrm>
            <a:off x="5391932" y="3529150"/>
            <a:ext cx="258900" cy="241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8" name="Google Shape;298;p48"/>
          <p:cNvSpPr txBox="1"/>
          <p:nvPr>
            <p:ph idx="2" type="subTitle"/>
          </p:nvPr>
        </p:nvSpPr>
        <p:spPr>
          <a:xfrm>
            <a:off x="4089400" y="4630425"/>
            <a:ext cx="4036800" cy="14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8" title="Genetic Algorithm based path plann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025" y="1011125"/>
            <a:ext cx="5842222" cy="3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 and Future Work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638675" y="1089250"/>
            <a:ext cx="8090100" cy="31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Problems Faced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Fitness Calculation for</a:t>
            </a:r>
            <a:r>
              <a:rPr b="1" i="1" lang="en" sz="1700"/>
              <a:t> Safety Second Level</a:t>
            </a:r>
            <a:endParaRPr b="1"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Inadequacies</a:t>
            </a:r>
            <a:r>
              <a:rPr lang="en" sz="1700"/>
              <a:t> in Mutation Function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Initial Population and Number of Generations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Future Works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Robust </a:t>
            </a:r>
            <a:r>
              <a:rPr b="1" i="1" lang="en" sz="1700"/>
              <a:t>Fitness Function based on Terrain</a:t>
            </a:r>
            <a:endParaRPr b="1"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en" sz="1700"/>
              <a:t>Potent Mutation Function</a:t>
            </a:r>
            <a:r>
              <a:rPr lang="en" sz="1700"/>
              <a:t> and </a:t>
            </a:r>
            <a:r>
              <a:rPr b="1" i="1" lang="en" sz="1700"/>
              <a:t>different types</a:t>
            </a:r>
            <a:r>
              <a:rPr lang="en" sz="1700"/>
              <a:t> for better generations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en" sz="1700"/>
              <a:t>Initial Population </a:t>
            </a:r>
            <a:r>
              <a:rPr lang="en" sz="1700"/>
              <a:t>calculated with </a:t>
            </a:r>
            <a:r>
              <a:rPr b="1" i="1" lang="en" sz="1700"/>
              <a:t>simpler or faster path planning</a:t>
            </a:r>
            <a:r>
              <a:rPr lang="en" sz="1700"/>
              <a:t> algorithm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en" sz="1700"/>
              <a:t>Path </a:t>
            </a:r>
            <a:r>
              <a:rPr b="1" i="1" lang="en" sz="1700"/>
              <a:t>Smoothing</a:t>
            </a:r>
            <a:endParaRPr b="1" i="1" sz="1700"/>
          </a:p>
        </p:txBody>
      </p:sp>
      <p:sp>
        <p:nvSpPr>
          <p:cNvPr id="306" name="Google Shape;306;p49"/>
          <p:cNvSpPr txBox="1"/>
          <p:nvPr>
            <p:ph idx="2" type="subTitle"/>
          </p:nvPr>
        </p:nvSpPr>
        <p:spPr>
          <a:xfrm>
            <a:off x="4089400" y="4630425"/>
            <a:ext cx="4209000" cy="14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2" name="Google Shape;312;p50"/>
          <p:cNvSpPr txBox="1"/>
          <p:nvPr>
            <p:ph idx="1" type="body"/>
          </p:nvPr>
        </p:nvSpPr>
        <p:spPr>
          <a:xfrm>
            <a:off x="638175" y="1100000"/>
            <a:ext cx="7746900" cy="31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Implemented Genetic Algorithm for an autonomous mobile robot path planning.</a:t>
            </a:r>
            <a:endParaRPr/>
          </a:p>
        </p:txBody>
      </p:sp>
      <p:sp>
        <p:nvSpPr>
          <p:cNvPr id="313" name="Google Shape;313;p50"/>
          <p:cNvSpPr txBox="1"/>
          <p:nvPr>
            <p:ph idx="2" type="subTitle"/>
          </p:nvPr>
        </p:nvSpPr>
        <p:spPr>
          <a:xfrm>
            <a:off x="4089400" y="4630425"/>
            <a:ext cx="4416300" cy="14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ctrTitle"/>
          </p:nvPr>
        </p:nvSpPr>
        <p:spPr>
          <a:xfrm>
            <a:off x="3822200" y="-894000"/>
            <a:ext cx="4830300" cy="19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Topics Covered</a:t>
            </a:r>
            <a:endParaRPr sz="4800"/>
          </a:p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3822200" y="1603150"/>
            <a:ext cx="4830300" cy="8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ts val="1000"/>
              <a:buChar char="●"/>
            </a:pPr>
            <a:r>
              <a:rPr b="1" i="1" lang="en" sz="2300">
                <a:solidFill>
                  <a:srgbClr val="282828"/>
                </a:solidFill>
              </a:rPr>
              <a:t>I</a:t>
            </a:r>
            <a:r>
              <a:rPr b="1" i="1" lang="en" sz="2300">
                <a:solidFill>
                  <a:srgbClr val="282828"/>
                </a:solidFill>
              </a:rPr>
              <a:t>ntroduction</a:t>
            </a:r>
            <a:endParaRPr b="1" i="1" sz="2300">
              <a:solidFill>
                <a:srgbClr val="282828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000"/>
              <a:buChar char="●"/>
            </a:pPr>
            <a:r>
              <a:rPr b="1" i="1" lang="en" sz="2300">
                <a:solidFill>
                  <a:srgbClr val="282828"/>
                </a:solidFill>
              </a:rPr>
              <a:t>Description of the paper</a:t>
            </a:r>
            <a:endParaRPr b="1" i="1" sz="2300">
              <a:solidFill>
                <a:srgbClr val="282828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000"/>
              <a:buChar char="●"/>
            </a:pPr>
            <a:r>
              <a:rPr b="1" i="1" lang="en" sz="2300">
                <a:solidFill>
                  <a:srgbClr val="282828"/>
                </a:solidFill>
              </a:rPr>
              <a:t>Detailed Algorithm explanation</a:t>
            </a:r>
            <a:endParaRPr b="1" i="1" sz="2300">
              <a:solidFill>
                <a:srgbClr val="282828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000"/>
              <a:buChar char="●"/>
            </a:pPr>
            <a:r>
              <a:rPr b="1" i="1" lang="en" sz="2300">
                <a:solidFill>
                  <a:srgbClr val="282828"/>
                </a:solidFill>
              </a:rPr>
              <a:t>Simulation</a:t>
            </a:r>
            <a:endParaRPr b="1" i="1" sz="2300">
              <a:solidFill>
                <a:srgbClr val="282828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000"/>
              <a:buChar char="●"/>
            </a:pPr>
            <a:r>
              <a:rPr b="1" i="1" lang="en" sz="2300">
                <a:solidFill>
                  <a:srgbClr val="282828"/>
                </a:solidFill>
              </a:rPr>
              <a:t>Results</a:t>
            </a:r>
            <a:endParaRPr b="1" i="1" sz="2300">
              <a:solidFill>
                <a:srgbClr val="282828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000"/>
              <a:buChar char="●"/>
            </a:pPr>
            <a:r>
              <a:rPr b="1" i="1" lang="en" sz="2300">
                <a:solidFill>
                  <a:srgbClr val="282828"/>
                </a:solidFill>
              </a:rPr>
              <a:t>Problems Faced &amp; Future Work</a:t>
            </a:r>
            <a:endParaRPr b="1" i="1" sz="2300">
              <a:solidFill>
                <a:srgbClr val="282828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000"/>
              <a:buChar char="●"/>
            </a:pPr>
            <a:r>
              <a:rPr b="1" i="1" lang="en" sz="2300">
                <a:solidFill>
                  <a:srgbClr val="282828"/>
                </a:solidFill>
              </a:rPr>
              <a:t>Conclusion</a:t>
            </a:r>
            <a:endParaRPr b="1" i="1" sz="23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ctrTitle"/>
          </p:nvPr>
        </p:nvSpPr>
        <p:spPr>
          <a:xfrm>
            <a:off x="3822200" y="-664425"/>
            <a:ext cx="4830300" cy="19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3822200" y="1526950"/>
            <a:ext cx="4830300" cy="8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aim to implement genetic algorithm based path planner for a autonomous mobile robot.</a:t>
            </a:r>
            <a:br>
              <a:rPr lang="en" sz="1800"/>
            </a:br>
            <a:br>
              <a:rPr lang="en" sz="1800"/>
            </a:br>
            <a:r>
              <a:rPr lang="en" sz="1800"/>
              <a:t>A genetic algorithm-based path planner leverages evolutionary principles to optimize routes, effectively adapting solutions over generations to find the most efficient path.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be applied as an additional layer to any probabilistic sampling based path planning method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Genetic Algorithm Based Approach for Autonomous Mobile Robot Path Planning</a:t>
            </a:r>
            <a:endParaRPr sz="3300"/>
          </a:p>
        </p:txBody>
      </p:sp>
      <p:sp>
        <p:nvSpPr>
          <p:cNvPr id="188" name="Google Shape;188;p36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Chaymaa Lamini, Said Benhlima, Ali Elbekri, Genetic Algorithm Based Approach for Autonomous Mobile Robot Path Planning, Procedia Computer Science, Volume 127, 2018, Pages 180-189, ISSN 1877-0509,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https://doi.org/10.1016/j.procs.2018.01.113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638175" y="232750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900">
                <a:solidFill>
                  <a:srgbClr val="282828"/>
                </a:solidFill>
              </a:rPr>
              <a:t>Genetic Algorithm Based Approach for Autonomous Mobile Robot Path Planning</a:t>
            </a:r>
            <a:endParaRPr sz="19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300"/>
          </a:p>
        </p:txBody>
      </p:sp>
      <p:sp>
        <p:nvSpPr>
          <p:cNvPr id="194" name="Google Shape;194;p37"/>
          <p:cNvSpPr txBox="1"/>
          <p:nvPr>
            <p:ph idx="4294967295" type="body"/>
          </p:nvPr>
        </p:nvSpPr>
        <p:spPr>
          <a:xfrm>
            <a:off x="606225" y="1104825"/>
            <a:ext cx="7617000" cy="24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b="1" i="1" lang="en" sz="1300">
                <a:solidFill>
                  <a:schemeClr val="dk1"/>
                </a:solidFill>
              </a:rPr>
              <a:t>Aim:</a:t>
            </a:r>
            <a:r>
              <a:rPr b="1" lang="en" sz="1300">
                <a:solidFill>
                  <a:schemeClr val="dk1"/>
                </a:solidFill>
              </a:rPr>
              <a:t>  To Enhance the effectiveness of genetic algorithms (GA) in the path optimization problem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b="1" i="1" lang="en" sz="1300">
                <a:solidFill>
                  <a:schemeClr val="dk1"/>
                </a:solidFill>
              </a:rPr>
              <a:t>Description: </a:t>
            </a:r>
            <a:endParaRPr b="1" i="1"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Introduces a new </a:t>
            </a:r>
            <a:r>
              <a:rPr b="1" i="1" lang="en" sz="1300"/>
              <a:t>crossover operator</a:t>
            </a:r>
            <a:r>
              <a:rPr lang="en" sz="1300"/>
              <a:t> designed to prevent premature convergence and produce feasible paths with </a:t>
            </a:r>
            <a:r>
              <a:rPr b="1" i="1" lang="en" sz="1300"/>
              <a:t>superior fitness values</a:t>
            </a:r>
            <a:r>
              <a:rPr lang="en" sz="1300"/>
              <a:t> compared to their parent solutions.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Proposes a new fitness function that incorporates considerations of distance, safety, and energy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1"/>
                </a:solidFill>
              </a:rPr>
              <a:t>Method:</a:t>
            </a:r>
            <a:endParaRPr b="1" i="1"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Modifies GA's crossover operators to manage variable-length chromosomes and ensure feasible paths.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Introduces a detailed algorithm to boost genetic diversity without compromising path feasibility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5" name="Google Shape;195;p37"/>
          <p:cNvSpPr txBox="1"/>
          <p:nvPr>
            <p:ph idx="2" type="subTitle"/>
          </p:nvPr>
        </p:nvSpPr>
        <p:spPr>
          <a:xfrm>
            <a:off x="3757550" y="4630425"/>
            <a:ext cx="38625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ctrTitle"/>
          </p:nvPr>
        </p:nvSpPr>
        <p:spPr>
          <a:xfrm>
            <a:off x="3822200" y="1468200"/>
            <a:ext cx="4830300" cy="191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Explanation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75775" y="1192125"/>
            <a:ext cx="7244100" cy="24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Optimizes pathfinding</a:t>
            </a: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via natural selection principles.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Chromosomes represent possible paths between start and end points.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i="1"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Fitness function</a:t>
            </a: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evaluates path length, safety, and efficiency.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i="1"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Crossover and mutation</a:t>
            </a: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generate diverse, feasible path solutions.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iteratively </a:t>
            </a:r>
            <a:r>
              <a:rPr b="1" i="1"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refines paths</a:t>
            </a: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optimal navigation results.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9"/>
          <p:cNvSpPr txBox="1"/>
          <p:nvPr>
            <p:ph idx="2" type="subTitle"/>
          </p:nvPr>
        </p:nvSpPr>
        <p:spPr>
          <a:xfrm>
            <a:off x="4089400" y="4630425"/>
            <a:ext cx="4026000" cy="123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213" name="Google Shape;213;p40"/>
          <p:cNvSpPr txBox="1"/>
          <p:nvPr>
            <p:ph idx="2" type="subTitle"/>
          </p:nvPr>
        </p:nvSpPr>
        <p:spPr>
          <a:xfrm>
            <a:off x="4089400" y="4630425"/>
            <a:ext cx="4069200" cy="14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725"/>
            <a:ext cx="8839204" cy="213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638675" y="1165450"/>
            <a:ext cx="8129700" cy="31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42524"/>
                </a:solidFill>
              </a:rPr>
              <a:t>Initial Population Generation:</a:t>
            </a:r>
            <a:r>
              <a:rPr lang="en" sz="1900">
                <a:solidFill>
                  <a:srgbClr val="E42524"/>
                </a:solidFill>
              </a:rPr>
              <a:t> </a:t>
            </a:r>
            <a:endParaRPr sz="1900">
              <a:solidFill>
                <a:srgbClr val="E42524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Input: Random Valid Paths generated via </a:t>
            </a:r>
            <a:r>
              <a:rPr b="1" i="1" lang="en" sz="1900"/>
              <a:t>RRT Sampling Based Algorithm</a:t>
            </a:r>
            <a:r>
              <a:rPr lang="en" sz="1900"/>
              <a:t>.</a:t>
            </a:r>
            <a:endParaRPr sz="1900"/>
          </a:p>
        </p:txBody>
      </p:sp>
      <p:sp>
        <p:nvSpPr>
          <p:cNvPr id="221" name="Google Shape;221;p41"/>
          <p:cNvSpPr txBox="1"/>
          <p:nvPr>
            <p:ph idx="2" type="subTitle"/>
          </p:nvPr>
        </p:nvSpPr>
        <p:spPr>
          <a:xfrm>
            <a:off x="4089400" y="4630425"/>
            <a:ext cx="4295700" cy="14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82828"/>
                </a:solidFill>
              </a:rPr>
              <a:t>Genetic Algorithm Based Approach for Mobile Robot Path Planning</a:t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8282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13" y="2381338"/>
            <a:ext cx="2409325" cy="182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788" y="2381352"/>
            <a:ext cx="2409325" cy="1825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375" y="2381352"/>
            <a:ext cx="2409325" cy="182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