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78" r:id="rId6"/>
    <p:sldId id="279" r:id="rId7"/>
    <p:sldId id="262" r:id="rId8"/>
    <p:sldId id="276" r:id="rId9"/>
    <p:sldId id="261" r:id="rId10"/>
    <p:sldId id="280" r:id="rId11"/>
    <p:sldId id="283" r:id="rId12"/>
    <p:sldId id="263" r:id="rId13"/>
    <p:sldId id="287" r:id="rId14"/>
    <p:sldId id="264" r:id="rId15"/>
    <p:sldId id="288" r:id="rId16"/>
    <p:sldId id="289" r:id="rId17"/>
    <p:sldId id="268" r:id="rId18"/>
    <p:sldId id="269" r:id="rId19"/>
    <p:sldId id="270" r:id="rId20"/>
    <p:sldId id="271" r:id="rId21"/>
    <p:sldId id="272" r:id="rId22"/>
    <p:sldId id="290" r:id="rId23"/>
    <p:sldId id="284" r:id="rId24"/>
    <p:sldId id="285" r:id="rId25"/>
    <p:sldId id="286" r:id="rId26"/>
    <p:sldId id="273" r:id="rId27"/>
    <p:sldId id="282" r:id="rId28"/>
    <p:sldId id="274" r:id="rId29"/>
    <p:sldId id="291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outlineViewPr>
    <p:cViewPr>
      <p:scale>
        <a:sx n="33" d="100"/>
        <a:sy n="33" d="100"/>
      </p:scale>
      <p:origin x="0" y="-10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721A29-B573-48F9-B28F-BDB805114B0C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38B1E9-1668-4DEB-B06E-A9F922C0A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apneet121/word-vectorization-using-glove-76919685ee0b" TargetMode="External"/><Relationship Id="rId2" Type="http://schemas.openxmlformats.org/officeDocument/2006/relationships/hyperlink" Target="https://ir.shef.ac.uk/cloughie/resources/plagiarism_corpus.html#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emnlp-what-is-glove-part-ii-9e5ad227ee0" TargetMode="External"/><Relationship Id="rId4" Type="http://schemas.openxmlformats.org/officeDocument/2006/relationships/hyperlink" Target="http://techscouter.blogspot.com/2017/10/word-vectoriza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Plagiarism Detection on</a:t>
            </a:r>
            <a:r>
              <a:rPr lang="en-US" b="1" dirty="0" smtClean="0"/>
              <a:t> </a:t>
            </a:r>
            <a:r>
              <a:rPr lang="en-US" dirty="0"/>
              <a:t>Clough-Stevenson corpus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Esther Raja </a:t>
            </a:r>
            <a:r>
              <a:rPr lang="en-US" dirty="0" err="1" smtClean="0"/>
              <a:t>Kumari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endParaRPr lang="en-US" dirty="0" smtClean="0"/>
          </a:p>
          <a:p>
            <a:r>
              <a:rPr lang="en-US" dirty="0" err="1" smtClean="0"/>
              <a:t>Koustubh</a:t>
            </a:r>
            <a:r>
              <a:rPr lang="en-US" dirty="0" smtClean="0"/>
              <a:t> Vijay Kulkarni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3" y="200298"/>
            <a:ext cx="10868297" cy="6453051"/>
          </a:xfrm>
        </p:spPr>
      </p:pic>
    </p:spTree>
    <p:extLst>
      <p:ext uri="{BB962C8B-B14F-4D97-AF65-F5344CB8AC3E}">
        <p14:creationId xmlns:p14="http://schemas.microsoft.com/office/powerpoint/2010/main" val="16959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85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776549"/>
            <a:ext cx="9862957" cy="4084320"/>
          </a:xfrm>
        </p:spPr>
      </p:pic>
    </p:spTree>
    <p:extLst>
      <p:ext uri="{BB962C8B-B14F-4D97-AF65-F5344CB8AC3E}">
        <p14:creationId xmlns:p14="http://schemas.microsoft.com/office/powerpoint/2010/main" val="42679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 file generated will be given as input to the K- means </a:t>
            </a:r>
          </a:p>
          <a:p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smtClean="0"/>
              <a:t>implementation of </a:t>
            </a:r>
            <a:r>
              <a:rPr lang="en-US" dirty="0"/>
              <a:t>K-Means returns an object that indicates the cluster to which each input vector belongs</a:t>
            </a:r>
            <a:r>
              <a:rPr lang="en-US" dirty="0" smtClean="0"/>
              <a:t>.</a:t>
            </a:r>
          </a:p>
          <a:p>
            <a:r>
              <a:rPr lang="en-US" dirty="0"/>
              <a:t>Thus after performing K-means clustering, we get similar word clusters</a:t>
            </a:r>
            <a:r>
              <a:rPr lang="en-US" dirty="0" smtClean="0"/>
              <a:t>.</a:t>
            </a:r>
          </a:p>
          <a:p>
            <a:r>
              <a:rPr lang="en-US" dirty="0"/>
              <a:t>Libraries used- </a:t>
            </a:r>
            <a:r>
              <a:rPr lang="en-US" dirty="0" err="1" smtClean="0"/>
              <a:t>sklearn.cluster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33536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7582"/>
          </a:xfrm>
        </p:spPr>
        <p:txBody>
          <a:bodyPr/>
          <a:lstStyle/>
          <a:p>
            <a:r>
              <a:rPr lang="en-US" dirty="0" smtClean="0"/>
              <a:t>Word Clusters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34" y="2013527"/>
            <a:ext cx="9872084" cy="4174837"/>
          </a:xfrm>
        </p:spPr>
      </p:pic>
    </p:spTree>
    <p:extLst>
      <p:ext uri="{BB962C8B-B14F-4D97-AF65-F5344CB8AC3E}">
        <p14:creationId xmlns:p14="http://schemas.microsoft.com/office/powerpoint/2010/main" val="14625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Transaction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Determine the cluster label for each of the word in sentences and substitute the word </a:t>
            </a:r>
            <a:r>
              <a:rPr lang="en-US" dirty="0" smtClean="0"/>
              <a:t>with its </a:t>
            </a:r>
            <a:r>
              <a:rPr lang="en-US" dirty="0"/>
              <a:t>respective cluster label.</a:t>
            </a:r>
          </a:p>
          <a:p>
            <a:r>
              <a:rPr lang="en-US" dirty="0"/>
              <a:t> From the above step, we merge all the words and form sentence vectors.</a:t>
            </a:r>
          </a:p>
          <a:p>
            <a:r>
              <a:rPr lang="en-US" dirty="0"/>
              <a:t> From these sentence vector, we form answer vector by assigning a unique number if </a:t>
            </a:r>
            <a:r>
              <a:rPr lang="en-US" dirty="0" smtClean="0"/>
              <a:t>two sentence </a:t>
            </a:r>
            <a:r>
              <a:rPr lang="en-US" dirty="0"/>
              <a:t>vectors </a:t>
            </a:r>
            <a:r>
              <a:rPr lang="en-US" dirty="0" smtClean="0"/>
              <a:t>are  </a:t>
            </a:r>
            <a:r>
              <a:rPr lang="en-US" dirty="0"/>
              <a:t>same we assign each of </a:t>
            </a:r>
            <a:r>
              <a:rPr lang="en-US" dirty="0" smtClean="0"/>
              <a:t>them the </a:t>
            </a:r>
            <a:r>
              <a:rPr lang="en-US" dirty="0"/>
              <a:t>same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Thus we get a vector for each answer. This vector can be viewed as an item-set </a:t>
            </a:r>
            <a:r>
              <a:rPr lang="en-US" dirty="0" smtClean="0"/>
              <a:t>and each </a:t>
            </a:r>
            <a:r>
              <a:rPr lang="en-US" dirty="0"/>
              <a:t>answer can be viewed as a </a:t>
            </a:r>
            <a:r>
              <a:rPr lang="en-US" dirty="0" smtClean="0"/>
              <a:t>transaction. Thus </a:t>
            </a:r>
            <a:r>
              <a:rPr lang="en-US" dirty="0"/>
              <a:t>we get a list of transactions which </a:t>
            </a:r>
            <a:r>
              <a:rPr lang="en-US" dirty="0" smtClean="0"/>
              <a:t>contain item-sets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2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67327"/>
            <a:ext cx="10018713" cy="1013691"/>
          </a:xfrm>
        </p:spPr>
        <p:txBody>
          <a:bodyPr/>
          <a:lstStyle/>
          <a:p>
            <a:r>
              <a:rPr lang="en-US" dirty="0" smtClean="0"/>
              <a:t>Sentence Vectors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035474"/>
            <a:ext cx="10245869" cy="3801908"/>
          </a:xfrm>
        </p:spPr>
      </p:pic>
    </p:spTree>
    <p:extLst>
      <p:ext uri="{BB962C8B-B14F-4D97-AF65-F5344CB8AC3E}">
        <p14:creationId xmlns:p14="http://schemas.microsoft.com/office/powerpoint/2010/main" val="7143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5218"/>
          </a:xfrm>
        </p:spPr>
        <p:txBody>
          <a:bodyPr/>
          <a:lstStyle/>
          <a:p>
            <a:r>
              <a:rPr lang="en-US" dirty="0" smtClean="0"/>
              <a:t>Answer Vectors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67" y="1847273"/>
            <a:ext cx="9739204" cy="4027053"/>
          </a:xfrm>
        </p:spPr>
      </p:pic>
    </p:spTree>
    <p:extLst>
      <p:ext uri="{BB962C8B-B14F-4D97-AF65-F5344CB8AC3E}">
        <p14:creationId xmlns:p14="http://schemas.microsoft.com/office/powerpoint/2010/main" val="212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FP- growth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FP-Growth: 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/>
              <a:t>It allows </a:t>
            </a:r>
            <a:r>
              <a:rPr lang="en-US" dirty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dirty="0"/>
              <a:t>discovery without candidate </a:t>
            </a:r>
            <a:r>
              <a:rPr lang="en-US" dirty="0" err="1"/>
              <a:t>itemset</a:t>
            </a:r>
            <a:r>
              <a:rPr lang="en-US" dirty="0"/>
              <a:t> generation. </a:t>
            </a:r>
            <a:r>
              <a:rPr lang="en-US" dirty="0" smtClean="0"/>
              <a:t>It’s a two </a:t>
            </a:r>
            <a:r>
              <a:rPr lang="en-US" dirty="0"/>
              <a:t>step approach: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Step 1: Build a compact data structure called the FP-tree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 Built using 2 passes over the data-set.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Step 2: Extracts frequent </a:t>
            </a:r>
            <a:r>
              <a:rPr lang="en-US" dirty="0" err="1"/>
              <a:t>itemsets</a:t>
            </a:r>
            <a:r>
              <a:rPr lang="en-US" dirty="0"/>
              <a:t> directly from the FP-tree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FP-Tree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/>
              <a:t>FP-Tree is constructed using 2 passes over the data-set:</a:t>
            </a:r>
          </a:p>
          <a:p>
            <a:pPr>
              <a:buNone/>
              <a:defRPr/>
            </a:pPr>
            <a:r>
              <a:rPr lang="en-US" dirty="0"/>
              <a:t>Pass 1</a:t>
            </a:r>
            <a:r>
              <a:rPr lang="en-US" dirty="0" smtClean="0"/>
              <a:t>: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Scan data and find support for each </a:t>
            </a:r>
            <a:r>
              <a:rPr lang="en-US" dirty="0" smtClean="0"/>
              <a:t>item</a:t>
            </a:r>
            <a:r>
              <a:rPr lang="en-US" dirty="0"/>
              <a:t> </a:t>
            </a:r>
            <a:r>
              <a:rPr lang="en-US" dirty="0" smtClean="0"/>
              <a:t>and discard the infrequent items 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Sort frequent items in decreasing order based on their support.</a:t>
            </a:r>
          </a:p>
          <a:p>
            <a:pPr>
              <a:buNone/>
              <a:defRPr/>
            </a:pPr>
            <a:r>
              <a:rPr lang="en-US" dirty="0" smtClean="0"/>
              <a:t>Pass2:</a:t>
            </a:r>
          </a:p>
          <a:p>
            <a:pPr lvl="1">
              <a:defRPr/>
            </a:pPr>
            <a:r>
              <a:rPr lang="en-US" dirty="0" smtClean="0"/>
              <a:t>Nodes </a:t>
            </a:r>
            <a:r>
              <a:rPr lang="en-US" dirty="0"/>
              <a:t>correspond to items and have a counter</a:t>
            </a:r>
          </a:p>
          <a:p>
            <a:pPr lvl="2">
              <a:defRPr/>
            </a:pPr>
            <a:r>
              <a:rPr lang="en-US" dirty="0" smtClean="0"/>
              <a:t> FP-Growth </a:t>
            </a:r>
            <a:r>
              <a:rPr lang="en-US" dirty="0"/>
              <a:t>reads 1 transaction at a time and maps it to a </a:t>
            </a:r>
            <a:r>
              <a:rPr lang="en-US" dirty="0" smtClean="0"/>
              <a:t>path use a fixed order if paths overlap increment the counter.</a:t>
            </a:r>
          </a:p>
          <a:p>
            <a:pPr lvl="2">
              <a:defRPr/>
            </a:pPr>
            <a:r>
              <a:rPr lang="en-US" dirty="0" smtClean="0"/>
              <a:t>The </a:t>
            </a:r>
            <a:r>
              <a:rPr lang="en-US" dirty="0"/>
              <a:t>more paths that overlap, the higher the compression. FP-tree may fit in </a:t>
            </a:r>
            <a:r>
              <a:rPr lang="en-US" dirty="0" smtClean="0"/>
              <a:t>memory and frequent </a:t>
            </a:r>
            <a:r>
              <a:rPr lang="en-US" dirty="0" err="1"/>
              <a:t>itemsets</a:t>
            </a:r>
            <a:r>
              <a:rPr lang="en-US" dirty="0"/>
              <a:t> extracted from the FP-Tree.</a:t>
            </a:r>
          </a:p>
          <a:p>
            <a:pPr>
              <a:buNone/>
              <a:defRPr/>
            </a:pPr>
            <a:r>
              <a:rPr lang="en-US" dirty="0"/>
              <a:t>Library Used</a:t>
            </a:r>
            <a:r>
              <a:rPr lang="en-US" dirty="0" smtClean="0"/>
              <a:t>: </a:t>
            </a:r>
            <a:r>
              <a:rPr lang="en-US" dirty="0" err="1" smtClean="0"/>
              <a:t>pyfpgrowth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7074" y="1825625"/>
            <a:ext cx="6121125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25253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Plagiarism is the "wrongful appropriation" and "stealing and publication" of another </a:t>
            </a:r>
            <a:r>
              <a:rPr lang="en-US" dirty="0" smtClean="0"/>
              <a:t>author's "language</a:t>
            </a:r>
            <a:r>
              <a:rPr lang="en-US" dirty="0"/>
              <a:t>, thoughts, ideas, or expressions" and the representation of them as one's </a:t>
            </a:r>
            <a:r>
              <a:rPr lang="en-US" dirty="0" smtClean="0"/>
              <a:t>own original </a:t>
            </a:r>
            <a:r>
              <a:rPr lang="en-US" dirty="0"/>
              <a:t>work.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advancement of internet, easy availability of </a:t>
            </a:r>
            <a:r>
              <a:rPr lang="en-US" dirty="0" smtClean="0"/>
              <a:t>the computers </a:t>
            </a:r>
            <a:r>
              <a:rPr lang="en-US" dirty="0"/>
              <a:t>over the globe has made it easy to access other’s work which results </a:t>
            </a:r>
            <a:r>
              <a:rPr lang="en-US" dirty="0" smtClean="0"/>
              <a:t>in plagiarism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45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 generated: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57745"/>
            <a:ext cx="10018713" cy="443345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Frequent </a:t>
            </a:r>
            <a:r>
              <a:rPr lang="en-US" altLang="en-US" dirty="0" err="1"/>
              <a:t>itemsets</a:t>
            </a:r>
            <a:r>
              <a:rPr lang="en-US" altLang="en-US" dirty="0"/>
              <a:t> found (ordered by suffix and order in which they are found):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77" y="1574173"/>
            <a:ext cx="1778796" cy="344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513" y="1721955"/>
            <a:ext cx="56578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Copied?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context </a:t>
            </a:r>
            <a:r>
              <a:rPr lang="en-US" dirty="0" smtClean="0"/>
              <a:t>we get </a:t>
            </a:r>
            <a:r>
              <a:rPr lang="en-US" dirty="0"/>
              <a:t>frequent sentences which are </a:t>
            </a:r>
            <a:r>
              <a:rPr lang="en-US" dirty="0" smtClean="0"/>
              <a:t>plagiarized. </a:t>
            </a:r>
            <a:r>
              <a:rPr lang="en-US" dirty="0"/>
              <a:t>We can </a:t>
            </a:r>
            <a:r>
              <a:rPr lang="en-US" dirty="0" smtClean="0"/>
              <a:t>find </a:t>
            </a:r>
            <a:r>
              <a:rPr lang="en-US" dirty="0"/>
              <a:t>which sentences are </a:t>
            </a:r>
            <a:r>
              <a:rPr lang="en-US" dirty="0" smtClean="0"/>
              <a:t>copied by just </a:t>
            </a:r>
            <a:r>
              <a:rPr lang="en-US" dirty="0"/>
              <a:t>looking at the transactions which in our case are student answers. </a:t>
            </a:r>
            <a:endParaRPr lang="en-US" dirty="0" smtClean="0"/>
          </a:p>
          <a:p>
            <a:r>
              <a:rPr lang="en-US" dirty="0" smtClean="0"/>
              <a:t>But we need </a:t>
            </a:r>
            <a:r>
              <a:rPr lang="en-US" dirty="0"/>
              <a:t>to consider only three or more frequent item-sets meaning only </a:t>
            </a:r>
            <a:r>
              <a:rPr lang="en-US" dirty="0" smtClean="0"/>
              <a:t>three or </a:t>
            </a:r>
            <a:r>
              <a:rPr lang="en-US" dirty="0"/>
              <a:t>more </a:t>
            </a:r>
            <a:r>
              <a:rPr lang="en-US" dirty="0" smtClean="0"/>
              <a:t>frequent </a:t>
            </a:r>
            <a:r>
              <a:rPr lang="en-US" dirty="0"/>
              <a:t>sentences.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because most of the students can have one </a:t>
            </a:r>
            <a:r>
              <a:rPr lang="en-US" dirty="0" err="1"/>
              <a:t>one</a:t>
            </a:r>
            <a:r>
              <a:rPr lang="en-US" dirty="0"/>
              <a:t> or </a:t>
            </a:r>
            <a:r>
              <a:rPr lang="en-US" dirty="0" smtClean="0"/>
              <a:t>two sentences in common  </a:t>
            </a:r>
            <a:r>
              <a:rPr lang="en-US" dirty="0"/>
              <a:t>like "This is called Inheritance". We cannot </a:t>
            </a:r>
            <a:r>
              <a:rPr lang="en-US" dirty="0" err="1"/>
              <a:t>penalise</a:t>
            </a:r>
            <a:r>
              <a:rPr lang="en-US" dirty="0"/>
              <a:t> students for that.</a:t>
            </a:r>
          </a:p>
        </p:txBody>
      </p:sp>
    </p:spTree>
    <p:extLst>
      <p:ext uri="{BB962C8B-B14F-4D97-AF65-F5344CB8AC3E}">
        <p14:creationId xmlns:p14="http://schemas.microsoft.com/office/powerpoint/2010/main" val="11443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1400"/>
          </a:xfrm>
        </p:spPr>
        <p:txBody>
          <a:bodyPr/>
          <a:lstStyle/>
          <a:p>
            <a:r>
              <a:rPr lang="en-US" dirty="0" smtClean="0"/>
              <a:t>Frequent Item 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1985818"/>
            <a:ext cx="10018712" cy="4100945"/>
          </a:xfrm>
        </p:spPr>
      </p:pic>
    </p:spTree>
    <p:extLst>
      <p:ext uri="{BB962C8B-B14F-4D97-AF65-F5344CB8AC3E}">
        <p14:creationId xmlns:p14="http://schemas.microsoft.com/office/powerpoint/2010/main" val="41524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8" y="4511203"/>
            <a:ext cx="3057525" cy="2190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4" y="1445459"/>
            <a:ext cx="2133422" cy="3065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78" y="1246771"/>
            <a:ext cx="2597334" cy="286780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303842" y="4872447"/>
            <a:ext cx="2587413" cy="1332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best. I am Intelligent. I am attractive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66159" y="2158161"/>
            <a:ext cx="2356967" cy="10450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best .I am Intelligent. I am attractive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62146" y="1942624"/>
            <a:ext cx="2487592" cy="1335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love studying. I am  hardworking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7248"/>
          </a:xfrm>
        </p:spPr>
        <p:txBody>
          <a:bodyPr/>
          <a:lstStyle/>
          <a:p>
            <a:r>
              <a:rPr lang="en-US" dirty="0" smtClean="0"/>
              <a:t>Word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4960"/>
            <a:ext cx="10341930" cy="481583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63337" y="2255520"/>
            <a:ext cx="3043646" cy="8229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1:Best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52458" y="1888809"/>
            <a:ext cx="3357154" cy="822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2:Attractive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45577" y="3422468"/>
            <a:ext cx="3108960" cy="7576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3.Intelligent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71412" y="3314562"/>
            <a:ext cx="2690948" cy="7968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4.I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63337" y="4467497"/>
            <a:ext cx="3483429" cy="731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5.Love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22423" y="4545874"/>
            <a:ext cx="3396343" cy="574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6.Hardworking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27863" y="5486400"/>
            <a:ext cx="3200400" cy="5355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7.Am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125097" y="5486400"/>
            <a:ext cx="2806337" cy="5355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8.Studying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9823"/>
          </a:xfrm>
        </p:spPr>
        <p:txBody>
          <a:bodyPr/>
          <a:lstStyle/>
          <a:p>
            <a:r>
              <a:rPr lang="en-US" dirty="0" smtClean="0"/>
              <a:t>Sentence &amp; Answer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621856"/>
            <a:ext cx="10344783" cy="45131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Sentence Vector:</a:t>
            </a:r>
          </a:p>
          <a:p>
            <a:pPr lvl="1"/>
            <a:r>
              <a:rPr lang="en-US" dirty="0" smtClean="0"/>
              <a:t>I am </a:t>
            </a:r>
            <a:r>
              <a:rPr lang="en-US" dirty="0" smtClean="0"/>
              <a:t>best:  </a:t>
            </a:r>
            <a:r>
              <a:rPr lang="en-US" dirty="0" smtClean="0"/>
              <a:t>4  7 1 –  1</a:t>
            </a:r>
          </a:p>
          <a:p>
            <a:pPr lvl="1"/>
            <a:r>
              <a:rPr lang="en-US" dirty="0" smtClean="0"/>
              <a:t>I am </a:t>
            </a:r>
            <a:r>
              <a:rPr lang="en-US" dirty="0" smtClean="0"/>
              <a:t>best </a:t>
            </a:r>
            <a:r>
              <a:rPr lang="en-US" dirty="0" smtClean="0"/>
              <a:t>: 4  7  </a:t>
            </a:r>
            <a:r>
              <a:rPr lang="en-US" dirty="0"/>
              <a:t>1</a:t>
            </a:r>
            <a:r>
              <a:rPr lang="en-US" dirty="0" smtClean="0"/>
              <a:t>- 1</a:t>
            </a:r>
          </a:p>
          <a:p>
            <a:pPr lvl="1"/>
            <a:r>
              <a:rPr lang="en-US" dirty="0" smtClean="0"/>
              <a:t>I love Studying: 4 5 8 - 2 </a:t>
            </a:r>
          </a:p>
          <a:p>
            <a:pPr marL="0" indent="0">
              <a:buNone/>
            </a:pPr>
            <a:r>
              <a:rPr lang="en-US" dirty="0" smtClean="0"/>
              <a:t>   Answer Vector:</a:t>
            </a:r>
          </a:p>
          <a:p>
            <a:pPr lvl="1"/>
            <a:r>
              <a:rPr lang="en-US" dirty="0" smtClean="0"/>
              <a:t>Doreamon: 1  2 3</a:t>
            </a:r>
          </a:p>
          <a:p>
            <a:pPr lvl="1"/>
            <a:r>
              <a:rPr lang="en-US" dirty="0" smtClean="0"/>
              <a:t>Shisuka: 4 5</a:t>
            </a:r>
          </a:p>
          <a:p>
            <a:pPr lvl="1"/>
            <a:r>
              <a:rPr lang="en-US" dirty="0" smtClean="0"/>
              <a:t>Nobita:  1 2 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48041" y="2440287"/>
            <a:ext cx="5081451" cy="230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4 7 1.4 7 3.4 7 2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8042" y="2822442"/>
            <a:ext cx="5081451" cy="287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4 5 8.4 7 6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48042" y="3312300"/>
            <a:ext cx="5081451" cy="235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4 7 1.4 7 3.4 7 2</a:t>
            </a:r>
            <a:endParaRPr lang="en-US" dirty="0"/>
          </a:p>
        </p:txBody>
      </p:sp>
      <p:sp>
        <p:nvSpPr>
          <p:cNvPr id="14" name="Right Bracket 13"/>
          <p:cNvSpPr/>
          <p:nvPr/>
        </p:nvSpPr>
        <p:spPr>
          <a:xfrm>
            <a:off x="3933552" y="4539343"/>
            <a:ext cx="953587" cy="875212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87139" y="4944292"/>
            <a:ext cx="83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3" y="3878444"/>
            <a:ext cx="2929347" cy="21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708660"/>
            <a:ext cx="10018713" cy="724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54" y="1071155"/>
            <a:ext cx="10736669" cy="472004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5094"/>
              </p:ext>
            </p:extLst>
          </p:nvPr>
        </p:nvGraphicFramePr>
        <p:xfrm>
          <a:off x="1561737" y="1796143"/>
          <a:ext cx="872308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230">
                  <a:extLst>
                    <a:ext uri="{9D8B030D-6E8A-4147-A177-3AD203B41FA5}">
                      <a16:colId xmlns:a16="http://schemas.microsoft.com/office/drawing/2014/main" val="1843270402"/>
                    </a:ext>
                  </a:extLst>
                </a:gridCol>
                <a:gridCol w="4439856">
                  <a:extLst>
                    <a:ext uri="{9D8B030D-6E8A-4147-A177-3AD203B41FA5}">
                      <a16:colId xmlns:a16="http://schemas.microsoft.com/office/drawing/2014/main" val="304319629"/>
                    </a:ext>
                  </a:extLst>
                </a:gridCol>
              </a:tblGrid>
              <a:tr h="288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49375"/>
                  </a:ext>
                </a:extLst>
              </a:tr>
              <a:tr h="288108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70.52%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32859"/>
                  </a:ext>
                </a:extLst>
              </a:tr>
              <a:tr h="288108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85.71%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0473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82" y="3192012"/>
            <a:ext cx="4128441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09600"/>
            <a:ext cx="10018713" cy="2699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54" y="1071155"/>
            <a:ext cx="10736669" cy="472004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09130"/>
              </p:ext>
            </p:extLst>
          </p:nvPr>
        </p:nvGraphicFramePr>
        <p:xfrm>
          <a:off x="1484311" y="1436915"/>
          <a:ext cx="8128000" cy="223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04568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5890856"/>
                    </a:ext>
                  </a:extLst>
                </a:gridCol>
              </a:tblGrid>
              <a:tr h="371767">
                <a:tc>
                  <a:txBody>
                    <a:bodyPr/>
                    <a:lstStyle/>
                    <a:p>
                      <a:r>
                        <a:rPr lang="en-US" dirty="0" smtClean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Copied By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9190"/>
                  </a:ext>
                </a:extLst>
              </a:tr>
              <a:tr h="371767">
                <a:tc>
                  <a:txBody>
                    <a:bodyPr/>
                    <a:lstStyle/>
                    <a:p>
                      <a:r>
                        <a:rPr lang="en-US" dirty="0" smtClean="0"/>
                        <a:t>Task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g0pE, g2pB, g4pB, g1pB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80274"/>
                  </a:ext>
                </a:extLst>
              </a:tr>
              <a:tr h="371767">
                <a:tc>
                  <a:txBody>
                    <a:bodyPr/>
                    <a:lstStyle/>
                    <a:p>
                      <a:r>
                        <a:rPr lang="en-US" dirty="0" smtClean="0"/>
                        <a:t>Task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g4pC, g3pC, g2pC, g0pE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79974"/>
                  </a:ext>
                </a:extLst>
              </a:tr>
              <a:tr h="371767">
                <a:tc>
                  <a:txBody>
                    <a:bodyPr/>
                    <a:lstStyle/>
                    <a:p>
                      <a:r>
                        <a:rPr lang="en-US" dirty="0" smtClean="0"/>
                        <a:t>Task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g1pD, g4pE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92050"/>
                  </a:ext>
                </a:extLst>
              </a:tr>
              <a:tr h="371767">
                <a:tc>
                  <a:txBody>
                    <a:bodyPr/>
                    <a:lstStyle/>
                    <a:p>
                      <a:r>
                        <a:rPr lang="en-US" dirty="0" smtClean="0"/>
                        <a:t>Task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g0pB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36806"/>
                  </a:ext>
                </a:extLst>
              </a:tr>
              <a:tr h="371767">
                <a:tc>
                  <a:txBody>
                    <a:bodyPr/>
                    <a:lstStyle/>
                    <a:p>
                      <a:r>
                        <a:rPr lang="en-US" dirty="0" smtClean="0"/>
                        <a:t>Task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g3pA, g2pA, g4pC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9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3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08166"/>
          </a:xfrm>
        </p:spPr>
        <p:txBody>
          <a:bodyPr/>
          <a:lstStyle/>
          <a:p>
            <a:r>
              <a:rPr lang="en-US" dirty="0" smtClean="0"/>
              <a:t>Future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93967"/>
            <a:ext cx="10018713" cy="3997233"/>
          </a:xfrm>
        </p:spPr>
        <p:txBody>
          <a:bodyPr/>
          <a:lstStyle/>
          <a:p>
            <a:r>
              <a:rPr lang="en-US" dirty="0" smtClean="0"/>
              <a:t>Currently we are not showing how much percentage of answer is copied by particular individual. We can take it up as next step.</a:t>
            </a:r>
          </a:p>
          <a:p>
            <a:r>
              <a:rPr lang="en-US" dirty="0"/>
              <a:t>As </a:t>
            </a:r>
            <a:r>
              <a:rPr lang="en-US" dirty="0" smtClean="0"/>
              <a:t>an extension </a:t>
            </a:r>
            <a:r>
              <a:rPr lang="en-US" dirty="0"/>
              <a:t>to this work, we can include vector representations using other techniques such </a:t>
            </a:r>
            <a:r>
              <a:rPr lang="en-US" dirty="0" smtClean="0"/>
              <a:t>as word2vec.</a:t>
            </a:r>
          </a:p>
          <a:p>
            <a:r>
              <a:rPr lang="en-US" dirty="0"/>
              <a:t>Another future work is to change the domain from documents to programming. </a:t>
            </a:r>
            <a:r>
              <a:rPr lang="en-US" dirty="0" smtClean="0"/>
              <a:t>In programming</a:t>
            </a:r>
            <a:r>
              <a:rPr lang="en-US" dirty="0"/>
              <a:t>, we would need stricter noise removal as well as the support count of </a:t>
            </a:r>
            <a:r>
              <a:rPr lang="en-US" dirty="0" smtClean="0"/>
              <a:t>FP-growth algorithm </a:t>
            </a:r>
            <a:r>
              <a:rPr lang="en-US" dirty="0"/>
              <a:t>will increase.</a:t>
            </a:r>
          </a:p>
        </p:txBody>
      </p:sp>
    </p:spTree>
    <p:extLst>
      <p:ext uri="{BB962C8B-B14F-4D97-AF65-F5344CB8AC3E}">
        <p14:creationId xmlns:p14="http://schemas.microsoft.com/office/powerpoint/2010/main" val="26472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66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2401"/>
            <a:ext cx="10018713" cy="46458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Dataset-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ir.shef.ac.uk/</a:t>
            </a:r>
            <a:r>
              <a:rPr lang="en-US" dirty="0" err="1" smtClean="0">
                <a:hlinkClick r:id="rId2"/>
              </a:rPr>
              <a:t>cloughie</a:t>
            </a:r>
            <a:r>
              <a:rPr lang="en-US" dirty="0" smtClean="0">
                <a:hlinkClick r:id="rId2"/>
              </a:rPr>
              <a:t>/resources/</a:t>
            </a:r>
            <a:r>
              <a:rPr lang="en-US" dirty="0" err="1" smtClean="0">
                <a:hlinkClick r:id="rId2"/>
              </a:rPr>
              <a:t>plagiarism_corpus.html#Download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japneet121/word-vectorization-using-glove-76919685ee0b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techscouter.blogspot.com/2017/10/word-vectorization.html</a:t>
            </a:r>
            <a:endParaRPr lang="en-US" dirty="0" smtClean="0"/>
          </a:p>
          <a:p>
            <a:r>
              <a:rPr lang="en-US" dirty="0"/>
              <a:t>J. Han, H. Pei, and Y. Yin. Mining Frequent Patterns without Candidate Generation. In: Proc. Conf. on the Management of Data (SIGMOD?00, Dallas, TX). ACM Press, New York, NY, USA </a:t>
            </a:r>
            <a:r>
              <a:rPr lang="en-US" dirty="0" smtClean="0"/>
              <a:t>2000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towardsdatascience.com/emnlp-what-is-glove-part-ii-9e5ad227ee0</a:t>
            </a:r>
            <a:endParaRPr lang="en-US" dirty="0" smtClean="0"/>
          </a:p>
          <a:p>
            <a:r>
              <a:rPr lang="en-US" dirty="0"/>
              <a:t>https://www.researchgate.net/publication/220147549_Developing_a_corpus_of_plagiarised_short_answers</a:t>
            </a:r>
          </a:p>
        </p:txBody>
      </p:sp>
    </p:spTree>
    <p:extLst>
      <p:ext uri="{BB962C8B-B14F-4D97-AF65-F5344CB8AC3E}">
        <p14:creationId xmlns:p14="http://schemas.microsoft.com/office/powerpoint/2010/main" val="1521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Clough-Stevenson </a:t>
            </a:r>
            <a:r>
              <a:rPr lang="en-US" dirty="0"/>
              <a:t>corpus dataset </a:t>
            </a:r>
            <a:endParaRPr lang="en-US" dirty="0" smtClean="0"/>
          </a:p>
          <a:p>
            <a:r>
              <a:rPr lang="en-US" dirty="0" smtClean="0"/>
              <a:t>Two files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Corpus csv file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 100 text files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smtClean="0"/>
              <a:t>Text File: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100 files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95 answers provided by 19 students for 5  questions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one answer for each question from </a:t>
            </a:r>
            <a:r>
              <a:rPr lang="en-US" dirty="0" err="1" smtClean="0"/>
              <a:t>wikipedia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other algorithm can we use instead of FP-growth </a:t>
            </a:r>
            <a:r>
              <a:rPr lang="en-US" dirty="0" smtClean="0"/>
              <a:t>? Discuss pros and cons.</a:t>
            </a:r>
          </a:p>
          <a:p>
            <a:r>
              <a:rPr lang="en-US" dirty="0" smtClean="0"/>
              <a:t>What effect will have on Accuracy if we increase no. of clusters? Decrease or increase?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Corpus File 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Category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Non: Non plagiarized 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Cut: Answers which are copy pasted from Wikipedia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Light: Light copy from Wikipedia but extreme changes in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Heavy: Heavily copied from Wikipedia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95" y="2463654"/>
            <a:ext cx="67160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4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1" y="2107474"/>
            <a:ext cx="6905896" cy="4328160"/>
          </a:xfrm>
        </p:spPr>
      </p:pic>
    </p:spTree>
    <p:extLst>
      <p:ext uri="{BB962C8B-B14F-4D97-AF65-F5344CB8AC3E}">
        <p14:creationId xmlns:p14="http://schemas.microsoft.com/office/powerpoint/2010/main" val="7019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3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09" y="2098767"/>
            <a:ext cx="7010400" cy="4319450"/>
          </a:xfrm>
        </p:spPr>
      </p:pic>
    </p:spTree>
    <p:extLst>
      <p:ext uri="{BB962C8B-B14F-4D97-AF65-F5344CB8AC3E}">
        <p14:creationId xmlns:p14="http://schemas.microsoft.com/office/powerpoint/2010/main" val="34861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47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53" y="1625373"/>
            <a:ext cx="21050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0451"/>
          </a:xfrm>
        </p:spPr>
        <p:txBody>
          <a:bodyPr/>
          <a:lstStyle/>
          <a:p>
            <a:r>
              <a:rPr lang="en-US" dirty="0"/>
              <a:t>Data Processing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1715"/>
            <a:ext cx="10018713" cy="404948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problem with textual data is that it needs to be represented in a format that can be mathematically used in solving some problem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to get an integer representation of a </a:t>
            </a:r>
            <a:r>
              <a:rPr lang="en-US" dirty="0" smtClean="0"/>
              <a:t>word.</a:t>
            </a:r>
          </a:p>
          <a:p>
            <a:r>
              <a:rPr lang="en-US" dirty="0" smtClean="0"/>
              <a:t>We </a:t>
            </a:r>
            <a:r>
              <a:rPr lang="en-US" dirty="0"/>
              <a:t>can model our text data into vectors using word </a:t>
            </a:r>
            <a:r>
              <a:rPr lang="en-US" dirty="0" smtClean="0"/>
              <a:t>vector </a:t>
            </a:r>
            <a:r>
              <a:rPr lang="en-US" dirty="0"/>
              <a:t>representation techniques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Also, we need to remove stop words and convert words into lowercase from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16577"/>
          </a:xfrm>
        </p:spPr>
        <p:txBody>
          <a:bodyPr/>
          <a:lstStyle/>
          <a:p>
            <a:r>
              <a:rPr lang="en-US" dirty="0" smtClean="0"/>
              <a:t>Data Processing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2377"/>
            <a:ext cx="10018713" cy="4188823"/>
          </a:xfrm>
        </p:spPr>
        <p:txBody>
          <a:bodyPr/>
          <a:lstStyle/>
          <a:p>
            <a:r>
              <a:rPr lang="en-US" dirty="0" err="1" smtClean="0"/>
              <a:t>GloVe</a:t>
            </a:r>
            <a:r>
              <a:rPr lang="en-US" dirty="0" smtClean="0"/>
              <a:t>- Global Vectors For Word Representations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unsupervised learning </a:t>
            </a:r>
            <a:r>
              <a:rPr lang="en-US" dirty="0" smtClean="0"/>
              <a:t>algorithm </a:t>
            </a:r>
            <a:r>
              <a:rPr lang="en-US" dirty="0"/>
              <a:t>for generating word </a:t>
            </a:r>
            <a:r>
              <a:rPr lang="en-US" dirty="0" err="1"/>
              <a:t>embeddings</a:t>
            </a:r>
            <a:r>
              <a:rPr lang="en-US" dirty="0"/>
              <a:t> by aggregating global word-word co-occurrence matrix from a </a:t>
            </a:r>
            <a:r>
              <a:rPr lang="en-US" dirty="0" smtClean="0"/>
              <a:t>corpus.</a:t>
            </a:r>
          </a:p>
          <a:p>
            <a:pPr lvl="1"/>
            <a:r>
              <a:rPr lang="en-US" dirty="0" smtClean="0"/>
              <a:t>These word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dirty="0"/>
              <a:t>show interesting linear substructures of the word in vector </a:t>
            </a:r>
            <a:r>
              <a:rPr lang="en-US" dirty="0" smtClean="0"/>
              <a:t>space.</a:t>
            </a:r>
          </a:p>
          <a:p>
            <a:pPr lvl="1"/>
            <a:r>
              <a:rPr lang="en-US" dirty="0" err="1" smtClean="0"/>
              <a:t>GloVe</a:t>
            </a:r>
            <a:r>
              <a:rPr lang="en-US" dirty="0" smtClean="0"/>
              <a:t> uses Euclidean </a:t>
            </a:r>
            <a:r>
              <a:rPr lang="en-US" dirty="0"/>
              <a:t>distance (or cosine similarity) between two word vectors </a:t>
            </a:r>
            <a:r>
              <a:rPr lang="en-US" dirty="0" smtClean="0"/>
              <a:t>as </a:t>
            </a:r>
            <a:r>
              <a:rPr lang="en-US" dirty="0"/>
              <a:t>an </a:t>
            </a:r>
            <a:r>
              <a:rPr lang="en-US" dirty="0" smtClean="0"/>
              <a:t>method </a:t>
            </a:r>
            <a:r>
              <a:rPr lang="en-US" dirty="0"/>
              <a:t>for measuring the linguistic or semantic similarity of the corresponding </a:t>
            </a:r>
            <a:r>
              <a:rPr lang="en-US" dirty="0" smtClean="0"/>
              <a:t>words.</a:t>
            </a:r>
            <a:endParaRPr lang="en-US" dirty="0"/>
          </a:p>
          <a:p>
            <a:pPr lvl="1"/>
            <a:r>
              <a:rPr lang="en-US" dirty="0"/>
              <a:t>Libraries Used- </a:t>
            </a:r>
            <a:r>
              <a:rPr lang="en-US" dirty="0" err="1" smtClean="0"/>
              <a:t>nltk</a:t>
            </a:r>
            <a:r>
              <a:rPr lang="en-US" dirty="0"/>
              <a:t>, </a:t>
            </a:r>
            <a:r>
              <a:rPr lang="en-US" dirty="0" smtClean="0"/>
              <a:t> glove</a:t>
            </a:r>
            <a:r>
              <a:rPr lang="en-US" dirty="0"/>
              <a:t>, </a:t>
            </a:r>
            <a:r>
              <a:rPr lang="en-US" dirty="0" err="1" smtClean="0"/>
              <a:t>sklearn.manifold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850</TotalTime>
  <Words>1075</Words>
  <Application>Microsoft Office PowerPoint</Application>
  <PresentationFormat>Widescreen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Corbel</vt:lpstr>
      <vt:lpstr>Wingdings</vt:lpstr>
      <vt:lpstr>Parallax</vt:lpstr>
      <vt:lpstr>Plagiarism Detection on Clough-Stevenson corpus dataset</vt:lpstr>
      <vt:lpstr>Definition:</vt:lpstr>
      <vt:lpstr>Dataset Description:</vt:lpstr>
      <vt:lpstr>PowerPoint Presentation</vt:lpstr>
      <vt:lpstr>PowerPoint Presentation</vt:lpstr>
      <vt:lpstr>PowerPoint Presentation</vt:lpstr>
      <vt:lpstr>Approach:</vt:lpstr>
      <vt:lpstr>Data Processing :</vt:lpstr>
      <vt:lpstr>Data Processing :</vt:lpstr>
      <vt:lpstr>PowerPoint Presentation</vt:lpstr>
      <vt:lpstr>PowerPoint Presentation</vt:lpstr>
      <vt:lpstr>K- Means</vt:lpstr>
      <vt:lpstr>Word Clusters</vt:lpstr>
      <vt:lpstr>Converting to Transaction Data</vt:lpstr>
      <vt:lpstr>Sentence Vectors</vt:lpstr>
      <vt:lpstr>Answer Vectors</vt:lpstr>
      <vt:lpstr>FP- growth algorithm</vt:lpstr>
      <vt:lpstr>FP-Tree Construction</vt:lpstr>
      <vt:lpstr>Example:</vt:lpstr>
      <vt:lpstr>Frequent Itemsets generated:</vt:lpstr>
      <vt:lpstr>Is it Copied?</vt:lpstr>
      <vt:lpstr>Frequent Item Sets</vt:lpstr>
      <vt:lpstr>Example:</vt:lpstr>
      <vt:lpstr>Word Clusters</vt:lpstr>
      <vt:lpstr>Sentence &amp; Answer Vectors</vt:lpstr>
      <vt:lpstr>Performance: </vt:lpstr>
      <vt:lpstr>Results: </vt:lpstr>
      <vt:lpstr>Future Work:</vt:lpstr>
      <vt:lpstr>References</vt:lpstr>
      <vt:lpstr>Critical Questions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Plaigarism Detection-NLP</dc:title>
  <dc:creator>Esther</dc:creator>
  <cp:lastModifiedBy>Windows User</cp:lastModifiedBy>
  <cp:revision>53</cp:revision>
  <dcterms:created xsi:type="dcterms:W3CDTF">2019-05-02T22:51:53Z</dcterms:created>
  <dcterms:modified xsi:type="dcterms:W3CDTF">2019-05-05T00:40:17Z</dcterms:modified>
</cp:coreProperties>
</file>