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1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5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16CC1-F148-4389-8F42-87FA6AFB3867}" type="datetimeFigureOut">
              <a:rPr kumimoji="1" lang="ja-JP" altLang="en-US" smtClean="0"/>
              <a:t>2019/8/12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4607D-A7FD-4AD8-985B-3333968F69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3010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16CC1-F148-4389-8F42-87FA6AFB3867}" type="datetimeFigureOut">
              <a:rPr kumimoji="1" lang="ja-JP" altLang="en-US" smtClean="0"/>
              <a:t>2019/8/12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4607D-A7FD-4AD8-985B-3333968F69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661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16CC1-F148-4389-8F42-87FA6AFB3867}" type="datetimeFigureOut">
              <a:rPr kumimoji="1" lang="ja-JP" altLang="en-US" smtClean="0"/>
              <a:t>2019/8/12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4607D-A7FD-4AD8-985B-3333968F69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3991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16CC1-F148-4389-8F42-87FA6AFB3867}" type="datetimeFigureOut">
              <a:rPr kumimoji="1" lang="ja-JP" altLang="en-US" smtClean="0"/>
              <a:t>2019/8/12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4607D-A7FD-4AD8-985B-3333968F69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1337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16CC1-F148-4389-8F42-87FA6AFB3867}" type="datetimeFigureOut">
              <a:rPr kumimoji="1" lang="ja-JP" altLang="en-US" smtClean="0"/>
              <a:t>2019/8/12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4607D-A7FD-4AD8-985B-3333968F69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4855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16CC1-F148-4389-8F42-87FA6AFB3867}" type="datetimeFigureOut">
              <a:rPr kumimoji="1" lang="ja-JP" altLang="en-US" smtClean="0"/>
              <a:t>2019/8/12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4607D-A7FD-4AD8-985B-3333968F69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1206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16CC1-F148-4389-8F42-87FA6AFB3867}" type="datetimeFigureOut">
              <a:rPr kumimoji="1" lang="ja-JP" altLang="en-US" smtClean="0"/>
              <a:t>2019/8/12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4607D-A7FD-4AD8-985B-3333968F69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689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16CC1-F148-4389-8F42-87FA6AFB3867}" type="datetimeFigureOut">
              <a:rPr kumimoji="1" lang="ja-JP" altLang="en-US" smtClean="0"/>
              <a:t>2019/8/12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4607D-A7FD-4AD8-985B-3333968F69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3169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16CC1-F148-4389-8F42-87FA6AFB3867}" type="datetimeFigureOut">
              <a:rPr kumimoji="1" lang="ja-JP" altLang="en-US" smtClean="0"/>
              <a:t>2019/8/12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4607D-A7FD-4AD8-985B-3333968F69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75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16CC1-F148-4389-8F42-87FA6AFB3867}" type="datetimeFigureOut">
              <a:rPr kumimoji="1" lang="ja-JP" altLang="en-US" smtClean="0"/>
              <a:t>2019/8/12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4607D-A7FD-4AD8-985B-3333968F69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8190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16CC1-F148-4389-8F42-87FA6AFB3867}" type="datetimeFigureOut">
              <a:rPr kumimoji="1" lang="ja-JP" altLang="en-US" smtClean="0"/>
              <a:t>2019/8/12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4607D-A7FD-4AD8-985B-3333968F69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2179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16CC1-F148-4389-8F42-87FA6AFB3867}" type="datetimeFigureOut">
              <a:rPr kumimoji="1" lang="ja-JP" altLang="en-US" smtClean="0"/>
              <a:t>2019/8/12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4607D-A7FD-4AD8-985B-3333968F69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7763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if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tiff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5.gif"/><Relationship Id="rId5" Type="http://schemas.openxmlformats.org/officeDocument/2006/relationships/image" Target="../media/image10.jpe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広報用図表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0541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86" y="5170536"/>
            <a:ext cx="3822885" cy="1093014"/>
          </a:xfrm>
          <a:prstGeom prst="rect">
            <a:avLst/>
          </a:prstGeom>
        </p:spPr>
      </p:pic>
      <p:pic>
        <p:nvPicPr>
          <p:cNvPr id="5" name="Picture 2" descr="http://crowd4u.org/img/crest-cyborgcrowd/09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9767" y="5448439"/>
            <a:ext cx="1792177" cy="479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8471" y="5393017"/>
            <a:ext cx="1856462" cy="57501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7069" y="5411162"/>
            <a:ext cx="1820562" cy="622445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BC2F60B1-9908-194F-B526-C24C0D2484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30329" y="5276179"/>
            <a:ext cx="2061410" cy="82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092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EC24BB-5283-6445-A938-FB99AE6EB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520" y="0"/>
            <a:ext cx="7817442" cy="1196752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err="1"/>
              <a:t>CyborgCrowd</a:t>
            </a:r>
            <a:r>
              <a:rPr kumimoji="1" lang="ja-JP" altLang="en-US"/>
              <a:t>：</a:t>
            </a:r>
            <a:r>
              <a:rPr kumimoji="1" lang="en-US" altLang="ja-JP" dirty="0"/>
              <a:t>AI</a:t>
            </a:r>
            <a:r>
              <a:rPr kumimoji="1" lang="ja-JP" altLang="en-US"/>
              <a:t>と人の融合の形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1DBF7EC-FDC1-4E4F-958A-4747BD7BF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022" y="2410633"/>
            <a:ext cx="9144000" cy="3603547"/>
          </a:xfrm>
          <a:prstGeom prst="rect">
            <a:avLst/>
          </a:prstGeom>
        </p:spPr>
      </p:pic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05099C03-A2C5-964A-826E-C187362A7E25}"/>
              </a:ext>
            </a:extLst>
          </p:cNvPr>
          <p:cNvGrpSpPr/>
          <p:nvPr/>
        </p:nvGrpSpPr>
        <p:grpSpPr>
          <a:xfrm>
            <a:off x="2094041" y="2313431"/>
            <a:ext cx="4709095" cy="1070846"/>
            <a:chOff x="1615019" y="2025034"/>
            <a:chExt cx="2958619" cy="1359243"/>
          </a:xfrm>
        </p:grpSpPr>
        <p:sp>
          <p:nvSpPr>
            <p:cNvPr id="8" name="円形吹き出し 7">
              <a:extLst>
                <a:ext uri="{FF2B5EF4-FFF2-40B4-BE49-F238E27FC236}">
                  <a16:creationId xmlns:a16="http://schemas.microsoft.com/office/drawing/2014/main" id="{E6CEA901-3E8D-ED44-9757-00D785D39DED}"/>
                </a:ext>
              </a:extLst>
            </p:cNvPr>
            <p:cNvSpPr/>
            <p:nvPr/>
          </p:nvSpPr>
          <p:spPr>
            <a:xfrm>
              <a:off x="1737962" y="2025034"/>
              <a:ext cx="2669059" cy="1359243"/>
            </a:xfrm>
            <a:prstGeom prst="wedgeEllipseCallout">
              <a:avLst>
                <a:gd name="adj1" fmla="val 24773"/>
                <a:gd name="adj2" fmla="val 70850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8A7448D1-15AB-0744-9D48-D4A30B1501DE}"/>
                </a:ext>
              </a:extLst>
            </p:cNvPr>
            <p:cNvSpPr txBox="1"/>
            <p:nvPr/>
          </p:nvSpPr>
          <p:spPr>
            <a:xfrm>
              <a:off x="1615019" y="2190106"/>
              <a:ext cx="2958619" cy="105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2400" b="1" dirty="0" smtClean="0">
                  <a:solidFill>
                    <a:prstClr val="white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最適な方法が不明でも</a:t>
              </a:r>
              <a:endParaRPr lang="en-US" altLang="ja-JP" sz="2400" b="1" dirty="0" smtClean="0">
                <a:solidFill>
                  <a:prstClr val="white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  <a:p>
              <a:pPr algn="ctr"/>
              <a:r>
                <a:rPr lang="ja-JP" altLang="en-US" sz="2400" b="1" dirty="0" smtClean="0">
                  <a:solidFill>
                    <a:prstClr val="white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まず開始し，自動で効率化</a:t>
              </a:r>
              <a:endParaRPr lang="ja-JP" altLang="en-US" sz="2400" b="1" dirty="0">
                <a:solidFill>
                  <a:prstClr val="white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563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thumb/b/bd/Celestia_earth2.jpg/300px-Celestia_earth2.jp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020202"/>
              </a:clrFrom>
              <a:clrTo>
                <a:srgbClr val="02020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84" t="3937" r="13265" b="4266"/>
          <a:stretch/>
        </p:blipFill>
        <p:spPr bwMode="auto">
          <a:xfrm>
            <a:off x="1869552" y="1379958"/>
            <a:ext cx="3986784" cy="4124327"/>
          </a:xfrm>
          <a:prstGeom prst="ellipse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2229915" y="6477587"/>
            <a:ext cx="5134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Earth photo: taken from Wikimedia commons</a:t>
            </a:r>
            <a:endParaRPr kumimoji="1" lang="ja-JP" alt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3B5F718-EA3B-E146-A5C3-EB264B3FCD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07823" y="2160430"/>
            <a:ext cx="1458837" cy="1281692"/>
          </a:xfrm>
          <a:prstGeom prst="rect">
            <a:avLst/>
          </a:prstGeom>
        </p:spPr>
      </p:pic>
      <p:sp>
        <p:nvSpPr>
          <p:cNvPr id="6" name="爆発 2 5"/>
          <p:cNvSpPr/>
          <p:nvPr/>
        </p:nvSpPr>
        <p:spPr>
          <a:xfrm>
            <a:off x="3387255" y="2643403"/>
            <a:ext cx="1534801" cy="91440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発災</a:t>
            </a:r>
            <a:endParaRPr kumimoji="1" lang="ja-JP" altLang="en-US" dirty="0"/>
          </a:p>
        </p:txBody>
      </p:sp>
      <p:pic>
        <p:nvPicPr>
          <p:cNvPr id="11" name="図 17">
            <a:extLst>
              <a:ext uri="{FF2B5EF4-FFF2-40B4-BE49-F238E27FC236}">
                <a16:creationId xmlns:a16="http://schemas.microsoft.com/office/drawing/2014/main" id="{F238EBC2-A97B-EF42-AD43-346E2A8AD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995" y="4663818"/>
            <a:ext cx="1773865" cy="116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線矢印コネクタ 11"/>
          <p:cNvCxnSpPr/>
          <p:nvPr/>
        </p:nvCxnSpPr>
        <p:spPr>
          <a:xfrm>
            <a:off x="4242581" y="3338344"/>
            <a:ext cx="2406873" cy="15517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図 14">
            <a:extLst>
              <a:ext uri="{FF2B5EF4-FFF2-40B4-BE49-F238E27FC236}">
                <a16:creationId xmlns:a16="http://schemas.microsoft.com/office/drawing/2014/main" id="{13B5F718-EA3B-E146-A5C3-EB264B3FCD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60223" y="2312830"/>
            <a:ext cx="1458837" cy="1281692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13B5F718-EA3B-E146-A5C3-EB264B3FCD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12623" y="2465230"/>
            <a:ext cx="1458837" cy="1281692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13B5F718-EA3B-E146-A5C3-EB264B3FCD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5023" y="2617630"/>
            <a:ext cx="1458837" cy="1281692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>
          <a:xfrm>
            <a:off x="6152322" y="1874942"/>
            <a:ext cx="2464904" cy="2176780"/>
          </a:xfrm>
          <a:prstGeom prst="round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001047" y="991175"/>
            <a:ext cx="39677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大量のマイクロタスク</a:t>
            </a:r>
            <a:endParaRPr kumimoji="1" lang="en-US" altLang="ja-JP" dirty="0" smtClean="0"/>
          </a:p>
          <a:p>
            <a:r>
              <a:rPr lang="en-US" altLang="ja-JP" dirty="0" smtClean="0"/>
              <a:t>(</a:t>
            </a:r>
            <a:r>
              <a:rPr lang="ja-JP" altLang="en-US" dirty="0" smtClean="0"/>
              <a:t>日本とインドネシアをはじめとする</a:t>
            </a:r>
            <a:endParaRPr lang="en-US" altLang="ja-JP" dirty="0" smtClean="0"/>
          </a:p>
          <a:p>
            <a:r>
              <a:rPr kumimoji="1" lang="ja-JP" altLang="en-US" dirty="0" smtClean="0"/>
              <a:t>市民，および</a:t>
            </a:r>
            <a:r>
              <a:rPr kumimoji="1" lang="en-US" altLang="ja-JP" dirty="0" smtClean="0"/>
              <a:t>AI</a:t>
            </a:r>
            <a:r>
              <a:rPr kumimoji="1" lang="ja-JP" altLang="en-US" dirty="0" smtClean="0"/>
              <a:t>により処理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19" name="右矢印 18"/>
          <p:cNvSpPr/>
          <p:nvPr/>
        </p:nvSpPr>
        <p:spPr>
          <a:xfrm rot="16200000">
            <a:off x="7137884" y="4050453"/>
            <a:ext cx="49377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379229" y="575403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航空写真</a:t>
            </a:r>
            <a:endParaRPr kumimoji="1" lang="ja-JP" altLang="en-US" dirty="0"/>
          </a:p>
        </p:txBody>
      </p:sp>
      <p:pic>
        <p:nvPicPr>
          <p:cNvPr id="22" name="Picture 5" descr="C:\Users\mori\AppData\Local\Microsoft\Windows\Temporary Internet Files\Content.IE5\9SCA29RI\MP900442179[1]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79416" y="3848979"/>
            <a:ext cx="984866" cy="1003530"/>
          </a:xfrm>
          <a:prstGeom prst="rect">
            <a:avLst/>
          </a:prstGeom>
          <a:noFill/>
        </p:spPr>
      </p:pic>
      <p:sp>
        <p:nvSpPr>
          <p:cNvPr id="21" name="テキスト ボックス 20"/>
          <p:cNvSpPr txBox="1"/>
          <p:nvPr/>
        </p:nvSpPr>
        <p:spPr>
          <a:xfrm>
            <a:off x="2029907" y="596587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AI</a:t>
            </a:r>
            <a:r>
              <a:rPr kumimoji="1" lang="ja-JP" altLang="en-US" dirty="0" smtClean="0"/>
              <a:t>を開発する人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205615" y="528017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作業をする人</a:t>
            </a:r>
            <a:endParaRPr kumimoji="1" lang="ja-JP" altLang="en-US" dirty="0"/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54918" y="2096163"/>
            <a:ext cx="1434548" cy="1752816"/>
          </a:xfrm>
          <a:prstGeom prst="rect">
            <a:avLst/>
          </a:prstGeom>
        </p:spPr>
      </p:pic>
      <p:sp>
        <p:nvSpPr>
          <p:cNvPr id="26" name="右矢印 25"/>
          <p:cNvSpPr/>
          <p:nvPr/>
        </p:nvSpPr>
        <p:spPr>
          <a:xfrm>
            <a:off x="8756059" y="2647976"/>
            <a:ext cx="745750" cy="6903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7" name="図 26" descr="Game programmer at work | Sergey Galyonkin | Flickr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103" y="1086807"/>
            <a:ext cx="1308868" cy="1073623"/>
          </a:xfrm>
          <a:prstGeom prst="rect">
            <a:avLst/>
          </a:prstGeom>
        </p:spPr>
      </p:pic>
      <p:pic>
        <p:nvPicPr>
          <p:cNvPr id="28" name="Picture 5" descr="C:\Users\mori\AppData\Local\Microsoft\Windows\Temporary Internet Files\Content.IE5\9SCA29RI\MP900442179[1]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75275" y="5259979"/>
            <a:ext cx="1004319" cy="1023352"/>
          </a:xfrm>
          <a:prstGeom prst="rect">
            <a:avLst/>
          </a:prstGeom>
          <a:noFill/>
        </p:spPr>
      </p:pic>
      <p:pic>
        <p:nvPicPr>
          <p:cNvPr id="29" name="図 28" descr="Game programmer at work | Sergey Galyonkin | Flickr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381" y="810044"/>
            <a:ext cx="1413782" cy="1159680"/>
          </a:xfrm>
          <a:prstGeom prst="rect">
            <a:avLst/>
          </a:prstGeom>
        </p:spPr>
      </p:pic>
      <p:sp>
        <p:nvSpPr>
          <p:cNvPr id="30" name="テキスト ボックス 29"/>
          <p:cNvSpPr txBox="1"/>
          <p:nvPr/>
        </p:nvSpPr>
        <p:spPr>
          <a:xfrm>
            <a:off x="9513508" y="1878582"/>
            <a:ext cx="226215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迅速な被災状況把握</a:t>
            </a:r>
            <a:endParaRPr kumimoji="1" lang="ja-JP" altLang="en-US" dirty="0"/>
          </a:p>
        </p:txBody>
      </p:sp>
      <p:sp>
        <p:nvSpPr>
          <p:cNvPr id="31" name="右矢印 30"/>
          <p:cNvSpPr/>
          <p:nvPr/>
        </p:nvSpPr>
        <p:spPr>
          <a:xfrm rot="16200000" flipH="1">
            <a:off x="9985041" y="3960623"/>
            <a:ext cx="60723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9719806" y="514167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愛媛県庁</a:t>
            </a:r>
            <a:endParaRPr kumimoji="1" lang="en-US" altLang="ja-JP" dirty="0" smtClean="0"/>
          </a:p>
          <a:p>
            <a:r>
              <a:rPr kumimoji="1" lang="ja-JP" altLang="en-US" dirty="0" smtClean="0"/>
              <a:t>防災対策本部</a:t>
            </a:r>
            <a:endParaRPr kumimoji="1" lang="ja-JP" altLang="en-US" dirty="0"/>
          </a:p>
        </p:txBody>
      </p:sp>
      <p:sp>
        <p:nvSpPr>
          <p:cNvPr id="32" name="フリーフォーム 31"/>
          <p:cNvSpPr/>
          <p:nvPr/>
        </p:nvSpPr>
        <p:spPr>
          <a:xfrm>
            <a:off x="4028597" y="3995530"/>
            <a:ext cx="2471594" cy="1829384"/>
          </a:xfrm>
          <a:custGeom>
            <a:avLst/>
            <a:gdLst>
              <a:gd name="connsiteX0" fmla="*/ 2471594 w 2471594"/>
              <a:gd name="connsiteY0" fmla="*/ 0 h 1829384"/>
              <a:gd name="connsiteX1" fmla="*/ 1785794 w 2471594"/>
              <a:gd name="connsiteY1" fmla="*/ 1302027 h 1829384"/>
              <a:gd name="connsiteX2" fmla="*/ 255168 w 2471594"/>
              <a:gd name="connsiteY2" fmla="*/ 1769166 h 1829384"/>
              <a:gd name="connsiteX3" fmla="*/ 16629 w 2471594"/>
              <a:gd name="connsiteY3" fmla="*/ 1808922 h 18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1594" h="1829384">
                <a:moveTo>
                  <a:pt x="2471594" y="0"/>
                </a:moveTo>
                <a:cubicBezTo>
                  <a:pt x="2313396" y="503583"/>
                  <a:pt x="2155198" y="1007166"/>
                  <a:pt x="1785794" y="1302027"/>
                </a:cubicBezTo>
                <a:cubicBezTo>
                  <a:pt x="1416390" y="1596888"/>
                  <a:pt x="550029" y="1684684"/>
                  <a:pt x="255168" y="1769166"/>
                </a:cubicBezTo>
                <a:cubicBezTo>
                  <a:pt x="-39693" y="1853649"/>
                  <a:pt x="-11532" y="1831285"/>
                  <a:pt x="16629" y="1808922"/>
                </a:cubicBezTo>
              </a:path>
            </a:pathLst>
          </a:custGeom>
          <a:noFill/>
          <a:ln w="44450">
            <a:solidFill>
              <a:srgbClr val="92D050"/>
            </a:solidFill>
            <a:prstDash val="dash"/>
            <a:headEnd type="triangl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フリーフォーム 32"/>
          <p:cNvSpPr/>
          <p:nvPr/>
        </p:nvSpPr>
        <p:spPr>
          <a:xfrm>
            <a:off x="1570383" y="3369556"/>
            <a:ext cx="5025496" cy="1573331"/>
          </a:xfrm>
          <a:custGeom>
            <a:avLst/>
            <a:gdLst>
              <a:gd name="connsiteX0" fmla="*/ 4860234 w 5025496"/>
              <a:gd name="connsiteY0" fmla="*/ 39566 h 1573331"/>
              <a:gd name="connsiteX1" fmla="*/ 4780721 w 5025496"/>
              <a:gd name="connsiteY1" fmla="*/ 178714 h 1573331"/>
              <a:gd name="connsiteX2" fmla="*/ 2524539 w 5025496"/>
              <a:gd name="connsiteY2" fmla="*/ 1450922 h 1573331"/>
              <a:gd name="connsiteX3" fmla="*/ 675860 w 5025496"/>
              <a:gd name="connsiteY3" fmla="*/ 1510557 h 1573331"/>
              <a:gd name="connsiteX4" fmla="*/ 0 w 5025496"/>
              <a:gd name="connsiteY4" fmla="*/ 1341592 h 1573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25496" h="1573331">
                <a:moveTo>
                  <a:pt x="4860234" y="39566"/>
                </a:moveTo>
                <a:cubicBezTo>
                  <a:pt x="5015118" y="-8473"/>
                  <a:pt x="5170003" y="-56512"/>
                  <a:pt x="4780721" y="178714"/>
                </a:cubicBezTo>
                <a:cubicBezTo>
                  <a:pt x="4391439" y="413940"/>
                  <a:pt x="3208682" y="1228948"/>
                  <a:pt x="2524539" y="1450922"/>
                </a:cubicBezTo>
                <a:cubicBezTo>
                  <a:pt x="1840395" y="1672896"/>
                  <a:pt x="1096616" y="1528779"/>
                  <a:pt x="675860" y="1510557"/>
                </a:cubicBezTo>
                <a:cubicBezTo>
                  <a:pt x="255104" y="1492335"/>
                  <a:pt x="127552" y="1416963"/>
                  <a:pt x="0" y="1341592"/>
                </a:cubicBezTo>
              </a:path>
            </a:pathLst>
          </a:custGeom>
          <a:noFill/>
          <a:ln w="44450">
            <a:solidFill>
              <a:srgbClr val="92D050"/>
            </a:solidFill>
            <a:prstDash val="dash"/>
            <a:headEnd type="triangl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フリーフォーム 33"/>
          <p:cNvSpPr/>
          <p:nvPr/>
        </p:nvSpPr>
        <p:spPr>
          <a:xfrm>
            <a:off x="5128591" y="1887859"/>
            <a:ext cx="1341783" cy="785767"/>
          </a:xfrm>
          <a:custGeom>
            <a:avLst/>
            <a:gdLst>
              <a:gd name="connsiteX0" fmla="*/ 1341783 w 1341783"/>
              <a:gd name="connsiteY0" fmla="*/ 785767 h 785767"/>
              <a:gd name="connsiteX1" fmla="*/ 904461 w 1341783"/>
              <a:gd name="connsiteY1" fmla="*/ 318628 h 785767"/>
              <a:gd name="connsiteX2" fmla="*/ 228600 w 1341783"/>
              <a:gd name="connsiteY2" fmla="*/ 50271 h 785767"/>
              <a:gd name="connsiteX3" fmla="*/ 0 w 1341783"/>
              <a:gd name="connsiteY3" fmla="*/ 576 h 785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1783" h="785767">
                <a:moveTo>
                  <a:pt x="1341783" y="785767"/>
                </a:moveTo>
                <a:cubicBezTo>
                  <a:pt x="1215887" y="613489"/>
                  <a:pt x="1089991" y="441211"/>
                  <a:pt x="904461" y="318628"/>
                </a:cubicBezTo>
                <a:cubicBezTo>
                  <a:pt x="718931" y="196045"/>
                  <a:pt x="379343" y="103280"/>
                  <a:pt x="228600" y="50271"/>
                </a:cubicBezTo>
                <a:cubicBezTo>
                  <a:pt x="77857" y="-2738"/>
                  <a:pt x="38928" y="-1081"/>
                  <a:pt x="0" y="576"/>
                </a:cubicBezTo>
              </a:path>
            </a:pathLst>
          </a:custGeom>
          <a:noFill/>
          <a:ln w="44450">
            <a:solidFill>
              <a:srgbClr val="92D050"/>
            </a:solidFill>
            <a:prstDash val="dash"/>
            <a:headEnd type="triangl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フリーフォーム 34"/>
          <p:cNvSpPr/>
          <p:nvPr/>
        </p:nvSpPr>
        <p:spPr>
          <a:xfrm>
            <a:off x="2822713" y="2295939"/>
            <a:ext cx="3240157" cy="735496"/>
          </a:xfrm>
          <a:custGeom>
            <a:avLst/>
            <a:gdLst>
              <a:gd name="connsiteX0" fmla="*/ 3240157 w 3240157"/>
              <a:gd name="connsiteY0" fmla="*/ 735496 h 735496"/>
              <a:gd name="connsiteX1" fmla="*/ 2544417 w 3240157"/>
              <a:gd name="connsiteY1" fmla="*/ 546652 h 735496"/>
              <a:gd name="connsiteX2" fmla="*/ 566530 w 3240157"/>
              <a:gd name="connsiteY2" fmla="*/ 109331 h 735496"/>
              <a:gd name="connsiteX3" fmla="*/ 0 w 3240157"/>
              <a:gd name="connsiteY3" fmla="*/ 0 h 735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0157" h="735496">
                <a:moveTo>
                  <a:pt x="3240157" y="735496"/>
                </a:moveTo>
                <a:cubicBezTo>
                  <a:pt x="3115089" y="693254"/>
                  <a:pt x="2990021" y="651013"/>
                  <a:pt x="2544417" y="546652"/>
                </a:cubicBezTo>
                <a:cubicBezTo>
                  <a:pt x="2098812" y="442291"/>
                  <a:pt x="990599" y="200440"/>
                  <a:pt x="566530" y="109331"/>
                </a:cubicBezTo>
                <a:cubicBezTo>
                  <a:pt x="142461" y="18222"/>
                  <a:pt x="71230" y="9111"/>
                  <a:pt x="0" y="0"/>
                </a:cubicBezTo>
              </a:path>
            </a:pathLst>
          </a:custGeom>
          <a:noFill/>
          <a:ln w="44450">
            <a:solidFill>
              <a:srgbClr val="92D050"/>
            </a:solidFill>
            <a:prstDash val="dash"/>
            <a:headEnd type="triangl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フリーフォーム 35"/>
          <p:cNvSpPr/>
          <p:nvPr/>
        </p:nvSpPr>
        <p:spPr>
          <a:xfrm>
            <a:off x="2637548" y="3269974"/>
            <a:ext cx="3743374" cy="525222"/>
          </a:xfrm>
          <a:custGeom>
            <a:avLst/>
            <a:gdLst>
              <a:gd name="connsiteX0" fmla="*/ 3743374 w 3743374"/>
              <a:gd name="connsiteY0" fmla="*/ 0 h 525222"/>
              <a:gd name="connsiteX1" fmla="*/ 2222687 w 3743374"/>
              <a:gd name="connsiteY1" fmla="*/ 496956 h 525222"/>
              <a:gd name="connsiteX2" fmla="*/ 195104 w 3743374"/>
              <a:gd name="connsiteY2" fmla="*/ 467139 h 525222"/>
              <a:gd name="connsiteX3" fmla="*/ 195104 w 3743374"/>
              <a:gd name="connsiteY3" fmla="*/ 457200 h 525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3374" h="525222">
                <a:moveTo>
                  <a:pt x="3743374" y="0"/>
                </a:moveTo>
                <a:cubicBezTo>
                  <a:pt x="3278719" y="209549"/>
                  <a:pt x="2814065" y="419099"/>
                  <a:pt x="2222687" y="496956"/>
                </a:cubicBezTo>
                <a:cubicBezTo>
                  <a:pt x="1631309" y="574813"/>
                  <a:pt x="195104" y="467139"/>
                  <a:pt x="195104" y="467139"/>
                </a:cubicBezTo>
                <a:cubicBezTo>
                  <a:pt x="-142827" y="460513"/>
                  <a:pt x="26138" y="458856"/>
                  <a:pt x="195104" y="457200"/>
                </a:cubicBezTo>
              </a:path>
            </a:pathLst>
          </a:custGeom>
          <a:noFill/>
          <a:ln w="44450">
            <a:solidFill>
              <a:srgbClr val="92D050"/>
            </a:solidFill>
            <a:prstDash val="dash"/>
            <a:headEnd type="triangl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8584204" y="241296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結果の集約</a:t>
            </a:r>
            <a:endParaRPr kumimoji="1" lang="ja-JP" altLang="en-US" dirty="0"/>
          </a:p>
        </p:txBody>
      </p:sp>
      <p:pic>
        <p:nvPicPr>
          <p:cNvPr id="39" name="図 3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28466" y="4067296"/>
            <a:ext cx="1338695" cy="382751"/>
          </a:xfrm>
          <a:prstGeom prst="rect">
            <a:avLst/>
          </a:prstGeom>
        </p:spPr>
      </p:pic>
      <p:pic>
        <p:nvPicPr>
          <p:cNvPr id="40" name="図 3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28466" y="4403803"/>
            <a:ext cx="875399" cy="213006"/>
          </a:xfrm>
          <a:prstGeom prst="rect">
            <a:avLst/>
          </a:prstGeom>
        </p:spPr>
      </p:pic>
      <p:pic>
        <p:nvPicPr>
          <p:cNvPr id="1028" name="Picture 4" descr="https://www.pref.ehime.jp/shared/images/header/hlogo.gif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5961" y="4648002"/>
            <a:ext cx="2130026" cy="524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95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1557</TotalTime>
  <Words>75</Words>
  <Application>Microsoft Office PowerPoint</Application>
  <PresentationFormat>ワイド画面</PresentationFormat>
  <Paragraphs>16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1" baseType="lpstr">
      <vt:lpstr>ＭＳ Ｐゴシック</vt:lpstr>
      <vt:lpstr>Meiryo</vt:lpstr>
      <vt:lpstr>游ゴシック</vt:lpstr>
      <vt:lpstr>游ゴシック Light</vt:lpstr>
      <vt:lpstr>Arial</vt:lpstr>
      <vt:lpstr>Calibri</vt:lpstr>
      <vt:lpstr>Office テーマ</vt:lpstr>
      <vt:lpstr>広報用図表</vt:lpstr>
      <vt:lpstr>PowerPoint プレゼンテーション</vt:lpstr>
      <vt:lpstr>CyborgCrowd：AIと人の融合の形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広報用図表</dc:title>
  <dc:creator>森嶋厚行</dc:creator>
  <cp:lastModifiedBy>森嶋厚行</cp:lastModifiedBy>
  <cp:revision>15</cp:revision>
  <dcterms:created xsi:type="dcterms:W3CDTF">2019-08-11T05:19:05Z</dcterms:created>
  <dcterms:modified xsi:type="dcterms:W3CDTF">2019-08-12T07:58:32Z</dcterms:modified>
</cp:coreProperties>
</file>