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3" r:id="rId3"/>
    <p:sldId id="284" r:id="rId4"/>
    <p:sldId id="285" r:id="rId5"/>
    <p:sldId id="265" r:id="rId6"/>
    <p:sldId id="283" r:id="rId7"/>
    <p:sldId id="266" r:id="rId8"/>
    <p:sldId id="286" r:id="rId9"/>
    <p:sldId id="288" r:id="rId10"/>
    <p:sldId id="287" r:id="rId11"/>
    <p:sldId id="290" r:id="rId12"/>
    <p:sldId id="292" r:id="rId13"/>
    <p:sldId id="291" r:id="rId14"/>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30" y="62"/>
      </p:cViewPr>
      <p:guideLst>
        <p:guide orient="horz" pos="2160"/>
        <p:guide pos="384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221014-90FC-498C-8D6C-CC8EAC287707}"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C10581-F77E-43BC-920D-141E123606E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hasCustomPrompt="1"/>
          </p:nvPr>
        </p:nvSpPr>
        <p:spPr>
          <a:xfrm>
            <a:off x="914400" y="2130426"/>
            <a:ext cx="10363200" cy="1470025"/>
          </a:xfrm>
        </p:spPr>
        <p:txBody>
          <a:bodyPr/>
          <a:lstStyle/>
          <a:p>
            <a:r>
              <a:rPr lang="el-GR"/>
              <a:t>Kλικ για επεξεργασία του τίτλου</a:t>
            </a:r>
          </a:p>
        </p:txBody>
      </p:sp>
      <p:sp>
        <p:nvSpPr>
          <p:cNvPr id="3" name="2 - Υπότιτλος"/>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p>
        </p:txBody>
      </p:sp>
      <p:sp>
        <p:nvSpPr>
          <p:cNvPr id="4" name="3 - Θέση ημερομηνίας"/>
          <p:cNvSpPr>
            <a:spLocks noGrp="1"/>
          </p:cNvSpPr>
          <p:nvPr>
            <p:ph type="dt" sz="half" idx="10"/>
          </p:nvPr>
        </p:nvSpPr>
        <p:spPr/>
        <p:txBody>
          <a:bodyPr/>
          <a:lstStyle/>
          <a:p>
            <a:fld id="{4145AB5C-2E78-4CF8-9273-F0FF29A878CE}" type="datetime1">
              <a:rPr lang="el-GR" smtClean="0"/>
              <a:t>5/11/2024</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hasCustomPrompt="1"/>
          </p:nvPr>
        </p:nvSpPr>
        <p:spPr/>
        <p:txBody>
          <a:bodyPr/>
          <a:lstStyle/>
          <a:p>
            <a:r>
              <a:rPr lang="el-GR"/>
              <a:t>Kλικ για επεξεργασία του τίτλου</a:t>
            </a:r>
          </a:p>
        </p:txBody>
      </p:sp>
      <p:sp>
        <p:nvSpPr>
          <p:cNvPr id="3" name="2 - Θέση κατακόρυφου κειμένου"/>
          <p:cNvSpPr>
            <a:spLocks noGrp="1"/>
          </p:cNvSpPr>
          <p:nvPr>
            <p:ph type="body" orient="vert" idx="1" hasCustomPrompt="1"/>
          </p:nvPr>
        </p:nvSpPr>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3CBEC33F-9AB8-4F76-927C-9CDC1120D25A}" type="datetime1">
              <a:rPr lang="el-GR" smtClean="0"/>
              <a:t>5/11/2024</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hasCustomPrompt="1"/>
          </p:nvPr>
        </p:nvSpPr>
        <p:spPr>
          <a:xfrm>
            <a:off x="8839200" y="274639"/>
            <a:ext cx="2743200" cy="5851525"/>
          </a:xfrm>
        </p:spPr>
        <p:txBody>
          <a:bodyPr vert="eaVert"/>
          <a:lstStyle/>
          <a:p>
            <a:r>
              <a:rPr lang="el-GR"/>
              <a:t>Kλικ για επεξεργασία του τίτλου</a:t>
            </a:r>
          </a:p>
        </p:txBody>
      </p:sp>
      <p:sp>
        <p:nvSpPr>
          <p:cNvPr id="3" name="2 - Θέση κατακόρυφου κειμένου"/>
          <p:cNvSpPr>
            <a:spLocks noGrp="1"/>
          </p:cNvSpPr>
          <p:nvPr>
            <p:ph type="body" orient="vert" idx="1" hasCustomPrompt="1"/>
          </p:nvPr>
        </p:nvSpPr>
        <p:spPr>
          <a:xfrm>
            <a:off x="609600" y="274639"/>
            <a:ext cx="8026400" cy="5851525"/>
          </a:xfrm>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E6F1B67A-315C-40DE-AF72-4EDE0458521E}" type="datetime1">
              <a:rPr lang="el-GR" smtClean="0"/>
              <a:t>5/11/2024</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hasCustomPrompt="1"/>
          </p:nvPr>
        </p:nvSpPr>
        <p:spPr/>
        <p:txBody>
          <a:bodyPr/>
          <a:lstStyle/>
          <a:p>
            <a:r>
              <a:rPr lang="el-GR"/>
              <a:t>Kλικ για επεξεργασία του τίτλου</a:t>
            </a:r>
          </a:p>
        </p:txBody>
      </p:sp>
      <p:sp>
        <p:nvSpPr>
          <p:cNvPr id="3" name="2 - Θέση περιεχομένου"/>
          <p:cNvSpPr>
            <a:spLocks noGrp="1"/>
          </p:cNvSpPr>
          <p:nvPr>
            <p:ph idx="1" hasCustomPrompt="1"/>
          </p:nvPr>
        </p:nvSpPr>
        <p:spPr/>
        <p:txBody>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EC937503-8010-4F7A-82CE-B6027674277C}" type="datetime1">
              <a:rPr lang="el-GR" smtClean="0"/>
              <a:t>5/11/2024</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hasCustomPrompt="1"/>
          </p:nvPr>
        </p:nvSpPr>
        <p:spPr>
          <a:xfrm>
            <a:off x="963084" y="4406901"/>
            <a:ext cx="10363200" cy="1362075"/>
          </a:xfrm>
        </p:spPr>
        <p:txBody>
          <a:bodyPr anchor="t"/>
          <a:lstStyle>
            <a:lvl1pPr algn="l">
              <a:defRPr sz="4000" b="1" cap="all"/>
            </a:lvl1pPr>
          </a:lstStyle>
          <a:p>
            <a:r>
              <a:rPr lang="el-GR"/>
              <a:t>Kλικ για επεξεργασία του τίτλου</a:t>
            </a:r>
          </a:p>
        </p:txBody>
      </p:sp>
      <p:sp>
        <p:nvSpPr>
          <p:cNvPr id="3" name="2 - Θέση κειμένου"/>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C68463F4-5D57-4F5F-AE12-3774A5F26385}" type="datetime1">
              <a:rPr lang="el-GR" smtClean="0"/>
              <a:t>5/11/2024</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hasCustomPrompt="1"/>
          </p:nvPr>
        </p:nvSpPr>
        <p:spPr/>
        <p:txBody>
          <a:bodyPr/>
          <a:lstStyle/>
          <a:p>
            <a:r>
              <a:rPr lang="el-GR"/>
              <a:t>Kλικ για επεξεργασία του τίτλου</a:t>
            </a:r>
          </a:p>
        </p:txBody>
      </p:sp>
      <p:sp>
        <p:nvSpPr>
          <p:cNvPr id="3" name="2 - Θέση περιεχομένου"/>
          <p:cNvSpPr>
            <a:spLocks noGrp="1"/>
          </p:cNvSpPr>
          <p:nvPr>
            <p:ph sz="half" idx="1" hasCustomPrompt="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περιεχομένου"/>
          <p:cNvSpPr>
            <a:spLocks noGrp="1"/>
          </p:cNvSpPr>
          <p:nvPr>
            <p:ph sz="half" idx="2" hasCustomPrompt="1"/>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ημερομηνίας"/>
          <p:cNvSpPr>
            <a:spLocks noGrp="1"/>
          </p:cNvSpPr>
          <p:nvPr>
            <p:ph type="dt" sz="half" idx="10"/>
          </p:nvPr>
        </p:nvSpPr>
        <p:spPr/>
        <p:txBody>
          <a:bodyPr/>
          <a:lstStyle/>
          <a:p>
            <a:fld id="{850C1450-51C3-4324-A009-858FEB3394FC}" type="datetime1">
              <a:rPr lang="el-GR" smtClean="0"/>
              <a:t>5/11/2024</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hasCustomPrompt="1"/>
          </p:nvPr>
        </p:nvSpPr>
        <p:spPr/>
        <p:txBody>
          <a:bodyPr/>
          <a:lstStyle>
            <a:lvl1pPr>
              <a:defRPr/>
            </a:lvl1pPr>
          </a:lstStyle>
          <a:p>
            <a:r>
              <a:rPr lang="el-GR"/>
              <a:t>Kλικ για επεξεργασία του τίτλου</a:t>
            </a:r>
          </a:p>
        </p:txBody>
      </p:sp>
      <p:sp>
        <p:nvSpPr>
          <p:cNvPr id="3" name="2 - Θέση κειμένου"/>
          <p:cNvSpPr>
            <a:spLocks noGrp="1"/>
          </p:cNvSpPr>
          <p:nvPr>
            <p:ph type="body" idx="1" hasCustomPrompt="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4" name="3 - Θέση περιεχομένου"/>
          <p:cNvSpPr>
            <a:spLocks noGrp="1"/>
          </p:cNvSpPr>
          <p:nvPr>
            <p:ph sz="half" idx="2" hasCustomPrompt="1"/>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κειμένου"/>
          <p:cNvSpPr>
            <a:spLocks noGrp="1"/>
          </p:cNvSpPr>
          <p:nvPr>
            <p:ph type="body" sz="quarter" idx="3" hasCustomPrompt="1"/>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6" name="5 - Θέση περιεχομένου"/>
          <p:cNvSpPr>
            <a:spLocks noGrp="1"/>
          </p:cNvSpPr>
          <p:nvPr>
            <p:ph sz="quarter" idx="4" hasCustomPrompt="1"/>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6 - Θέση ημερομηνίας"/>
          <p:cNvSpPr>
            <a:spLocks noGrp="1"/>
          </p:cNvSpPr>
          <p:nvPr>
            <p:ph type="dt" sz="half" idx="10"/>
          </p:nvPr>
        </p:nvSpPr>
        <p:spPr/>
        <p:txBody>
          <a:bodyPr/>
          <a:lstStyle/>
          <a:p>
            <a:fld id="{A5F62CED-84F7-4F28-B31C-C0164FC78D8D}" type="datetime1">
              <a:rPr lang="el-GR" smtClean="0"/>
              <a:t>5/11/2024</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hasCustomPrompt="1"/>
          </p:nvPr>
        </p:nvSpPr>
        <p:spPr/>
        <p:txBody>
          <a:bodyPr/>
          <a:lstStyle/>
          <a:p>
            <a:r>
              <a:rPr lang="el-GR"/>
              <a:t>Kλικ για επεξεργασία του τίτλου</a:t>
            </a:r>
          </a:p>
        </p:txBody>
      </p:sp>
      <p:sp>
        <p:nvSpPr>
          <p:cNvPr id="3" name="2 - Θέση ημερομηνίας"/>
          <p:cNvSpPr>
            <a:spLocks noGrp="1"/>
          </p:cNvSpPr>
          <p:nvPr>
            <p:ph type="dt" sz="half" idx="10"/>
          </p:nvPr>
        </p:nvSpPr>
        <p:spPr/>
        <p:txBody>
          <a:bodyPr/>
          <a:lstStyle/>
          <a:p>
            <a:fld id="{35A9EFF2-A01F-4FF8-9982-3EDC6BFF21CA}" type="datetime1">
              <a:rPr lang="el-GR" smtClean="0"/>
              <a:t>5/11/2024</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00773709-6813-49B5-A4FA-45E64CE5E5E8}" type="datetime1">
              <a:rPr lang="el-GR" smtClean="0"/>
              <a:t>5/11/2024</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hasCustomPrompt="1"/>
          </p:nvPr>
        </p:nvSpPr>
        <p:spPr>
          <a:xfrm>
            <a:off x="609601" y="273050"/>
            <a:ext cx="4011084" cy="1162050"/>
          </a:xfrm>
        </p:spPr>
        <p:txBody>
          <a:bodyPr anchor="b"/>
          <a:lstStyle>
            <a:lvl1pPr algn="l">
              <a:defRPr sz="2000" b="1"/>
            </a:lvl1pPr>
          </a:lstStyle>
          <a:p>
            <a:r>
              <a:rPr lang="el-GR"/>
              <a:t>Kλικ για επεξεργασία του τίτλου</a:t>
            </a:r>
          </a:p>
        </p:txBody>
      </p:sp>
      <p:sp>
        <p:nvSpPr>
          <p:cNvPr id="3" name="2 - Θέση περιεχομένου"/>
          <p:cNvSpPr>
            <a:spLocks noGrp="1"/>
          </p:cNvSpPr>
          <p:nvPr>
            <p:ph idx="1" hasCustomPrompt="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κειμένου"/>
          <p:cNvSpPr>
            <a:spLocks noGrp="1"/>
          </p:cNvSpPr>
          <p:nvPr>
            <p:ph type="body" sz="half" idx="2" hasCustomPrompt="1"/>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142A0016-03A3-4AE4-BFC8-7584B6E82EBD}" type="datetime1">
              <a:rPr lang="el-GR" smtClean="0"/>
              <a:t>5/11/2024</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hasCustomPrompt="1"/>
          </p:nvPr>
        </p:nvSpPr>
        <p:spPr>
          <a:xfrm>
            <a:off x="2389717" y="4800600"/>
            <a:ext cx="7315200" cy="566738"/>
          </a:xfrm>
        </p:spPr>
        <p:txBody>
          <a:bodyPr anchor="b"/>
          <a:lstStyle>
            <a:lvl1pPr algn="l">
              <a:defRPr sz="2000" b="1"/>
            </a:lvl1pPr>
          </a:lstStyle>
          <a:p>
            <a:r>
              <a:rPr lang="el-GR"/>
              <a:t>Kλικ για επεξεργασία του τίτλου</a:t>
            </a:r>
          </a:p>
        </p:txBody>
      </p:sp>
      <p:sp>
        <p:nvSpPr>
          <p:cNvPr id="3" name="2 - Θέση εικόνας"/>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29FBF5DA-1AAF-4612-B8D3-59F74816B98F}" type="datetime1">
              <a:rPr lang="el-GR" smtClean="0"/>
              <a:t>5/11/2024</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3DF53439-851E-44AD-84B1-B6BFC3D0C743}" type="slidenum">
              <a:rPr lang="el-GR" smtClean="0"/>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l-GR"/>
              <a:t>Kλικ για επεξεργασία του τίτλου</a:t>
            </a:r>
          </a:p>
        </p:txBody>
      </p:sp>
      <p:sp>
        <p:nvSpPr>
          <p:cNvPr id="3" name="2 - Θέση κειμένου"/>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3AAEC-9267-4391-874C-92CABE6A3170}" type="datetime1">
              <a:rPr lang="el-GR" smtClean="0"/>
              <a:t>5/11/2024</a:t>
            </a:fld>
            <a:endParaRPr lang="el-GR"/>
          </a:p>
        </p:txBody>
      </p:sp>
      <p:sp>
        <p:nvSpPr>
          <p:cNvPr id="5" name="4 - Θέση υποσέλιδου"/>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53439-851E-44AD-84B1-B6BFC3D0C743}" type="slidenum">
              <a:rPr lang="el-GR" smtClean="0"/>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boxtheorygold.com/blog/bid/43461/Five-Ways-to-Add-Killer-Customer-Care-to-Your-Business-Syste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boxtheorygold.com/blog/bid/79703/What-are-Some-Common-Business-Measures" TargetMode="External"/><Relationship Id="rId2" Type="http://schemas.openxmlformats.org/officeDocument/2006/relationships/hyperlink" Target="http://www.boxtheorygold.com/blog/bid/59599/The-Theory-of-Constraints-for-Small-Business-Eliminate-Bottleneck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boxtheorygold.com/blog/bid/18628/Six-Qualities-of-Highly-Effective-Business-Syste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boxtheorygold.com/blog/bid/26854/Beware-of-Employee-Discre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Business_proces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Θέση αριθμού διαφάνειας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E7C7F9C-B0AD-4DA1-BF77-201FE54ED4D2}" type="slidenum">
              <a:rPr lang="el-GR" altLang="el-GR" smtClean="0"/>
              <a:t>1</a:t>
            </a:fld>
            <a:endParaRPr lang="el-GR" altLang="el-GR"/>
          </a:p>
        </p:txBody>
      </p:sp>
      <p:sp>
        <p:nvSpPr>
          <p:cNvPr id="2051" name="Text Box 8"/>
          <p:cNvSpPr txBox="1">
            <a:spLocks noChangeArrowheads="1"/>
          </p:cNvSpPr>
          <p:nvPr/>
        </p:nvSpPr>
        <p:spPr bwMode="auto">
          <a:xfrm>
            <a:off x="1981200" y="1143001"/>
            <a:ext cx="8382000" cy="490134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l-GR" sz="4000" b="1" dirty="0">
              <a:solidFill>
                <a:srgbClr val="0070C0"/>
              </a:solidFill>
              <a:latin typeface="Calibri" panose="020F0502020204030204" pitchFamily="34" charset="0"/>
            </a:endParaRPr>
          </a:p>
          <a:p>
            <a:pPr algn="ctr" eaLnBrk="1" hangingPunct="1">
              <a:spcBef>
                <a:spcPct val="0"/>
              </a:spcBef>
              <a:buFontTx/>
              <a:buNone/>
            </a:pPr>
            <a:r>
              <a:rPr lang="en-US" altLang="el-GR" sz="4000" b="1" dirty="0">
                <a:solidFill>
                  <a:srgbClr val="0070C0"/>
                </a:solidFill>
                <a:latin typeface="Calibri" panose="020F0502020204030204" pitchFamily="34" charset="0"/>
              </a:rPr>
              <a:t>Business Systems</a:t>
            </a:r>
            <a:r>
              <a:rPr lang="el-GR" altLang="el-GR" sz="4000" b="1" dirty="0">
                <a:solidFill>
                  <a:srgbClr val="0070C0"/>
                </a:solidFill>
                <a:latin typeface="Calibri" panose="020F0502020204030204" pitchFamily="34" charset="0"/>
              </a:rPr>
              <a:t> </a:t>
            </a:r>
            <a:r>
              <a:rPr lang="en-US" altLang="el-GR" sz="4000" b="1" dirty="0">
                <a:solidFill>
                  <a:srgbClr val="0070C0"/>
                </a:solidFill>
                <a:latin typeface="Calibri" panose="020F0502020204030204" pitchFamily="34" charset="0"/>
              </a:rPr>
              <a:t>and Processes</a:t>
            </a:r>
            <a:endParaRPr lang="el-GR" altLang="el-GR" sz="2400" b="1" dirty="0">
              <a:solidFill>
                <a:srgbClr val="0070C0"/>
              </a:solidFill>
              <a:latin typeface="Calibri" panose="020F0502020204030204" pitchFamily="34" charset="0"/>
            </a:endParaRPr>
          </a:p>
          <a:p>
            <a:pPr algn="ctr" eaLnBrk="1" hangingPunct="1">
              <a:spcBef>
                <a:spcPct val="50000"/>
              </a:spcBef>
              <a:buFontTx/>
              <a:buNone/>
            </a:pPr>
            <a:endParaRPr lang="el-GR" altLang="el-GR" sz="2400" b="1" dirty="0">
              <a:solidFill>
                <a:srgbClr val="0070C0"/>
              </a:solidFill>
              <a:latin typeface="Calibri" panose="020F0502020204030204" pitchFamily="34" charset="0"/>
            </a:endParaRPr>
          </a:p>
          <a:p>
            <a:pPr algn="ctr" eaLnBrk="1" hangingPunct="1">
              <a:spcBef>
                <a:spcPct val="50000"/>
              </a:spcBef>
              <a:buFontTx/>
              <a:buNone/>
            </a:pPr>
            <a:r>
              <a:rPr lang="en-US" altLang="el-GR" dirty="0">
                <a:solidFill>
                  <a:srgbClr val="0070C0"/>
                </a:solidFill>
                <a:latin typeface="Calibri" panose="020F0502020204030204" pitchFamily="34" charset="0"/>
              </a:rPr>
              <a:t>Based on Ron Carroll’s blog</a:t>
            </a:r>
          </a:p>
          <a:p>
            <a:pPr algn="ctr" eaLnBrk="1" hangingPunct="1">
              <a:spcBef>
                <a:spcPct val="50000"/>
              </a:spcBef>
              <a:buFontTx/>
              <a:buNone/>
            </a:pPr>
            <a:endParaRPr lang="en-US" altLang="el-GR" sz="900" dirty="0">
              <a:solidFill>
                <a:srgbClr val="0070C0"/>
              </a:solidFill>
              <a:latin typeface="Calibri" panose="020F0502020204030204" pitchFamily="34" charset="0"/>
            </a:endParaRPr>
          </a:p>
          <a:p>
            <a:pPr algn="ctr" eaLnBrk="1" hangingPunct="1">
              <a:spcBef>
                <a:spcPct val="50000"/>
              </a:spcBef>
              <a:buFontTx/>
              <a:buNone/>
            </a:pPr>
            <a:endParaRPr lang="en-US" altLang="el-GR" sz="900" dirty="0">
              <a:solidFill>
                <a:srgbClr val="0070C0"/>
              </a:solidFill>
              <a:latin typeface="Calibri" panose="020F0502020204030204" pitchFamily="34" charset="0"/>
            </a:endParaRPr>
          </a:p>
          <a:p>
            <a:pPr algn="ctr" eaLnBrk="1" hangingPunct="1">
              <a:spcBef>
                <a:spcPct val="50000"/>
              </a:spcBef>
              <a:buFontTx/>
              <a:buNone/>
            </a:pPr>
            <a:endParaRPr lang="en-US" altLang="el-GR" sz="900" dirty="0">
              <a:solidFill>
                <a:srgbClr val="0070C0"/>
              </a:solidFill>
              <a:latin typeface="Calibri" panose="020F0502020204030204" pitchFamily="34" charset="0"/>
            </a:endParaRPr>
          </a:p>
          <a:p>
            <a:pPr algn="ctr" eaLnBrk="1" hangingPunct="1">
              <a:spcBef>
                <a:spcPct val="50000"/>
              </a:spcBef>
              <a:buFontTx/>
              <a:buNone/>
            </a:pPr>
            <a:endParaRPr lang="en-US" altLang="el-GR" sz="900" dirty="0">
              <a:solidFill>
                <a:srgbClr val="0070C0"/>
              </a:solidFill>
              <a:latin typeface="Calibri" panose="020F0502020204030204" pitchFamily="34" charset="0"/>
            </a:endParaRPr>
          </a:p>
          <a:p>
            <a:pPr algn="ctr" eaLnBrk="1" hangingPunct="1">
              <a:spcBef>
                <a:spcPct val="50000"/>
              </a:spcBef>
              <a:buFontTx/>
              <a:buNone/>
            </a:pPr>
            <a:endParaRPr lang="en-US" altLang="el-GR" sz="900" dirty="0">
              <a:solidFill>
                <a:srgbClr val="0070C0"/>
              </a:solidFill>
              <a:latin typeface="Calibri" panose="020F0502020204030204" pitchFamily="34" charset="0"/>
            </a:endParaRPr>
          </a:p>
          <a:p>
            <a:pPr algn="ctr" eaLnBrk="1" hangingPunct="1">
              <a:spcBef>
                <a:spcPct val="50000"/>
              </a:spcBef>
              <a:buFontTx/>
              <a:buNone/>
            </a:pPr>
            <a:endParaRPr lang="en-US" altLang="el-GR" sz="900" dirty="0">
              <a:solidFill>
                <a:srgbClr val="0070C0"/>
              </a:solidFill>
              <a:latin typeface="Calibri" panose="020F0502020204030204" pitchFamily="34" charset="0"/>
            </a:endParaRPr>
          </a:p>
          <a:p>
            <a:pPr algn="ctr" eaLnBrk="1" hangingPunct="1">
              <a:spcBef>
                <a:spcPct val="50000"/>
              </a:spcBef>
              <a:buFontTx/>
              <a:buNone/>
            </a:pPr>
            <a:r>
              <a:rPr lang="el-GR" altLang="el-GR" sz="1500" dirty="0">
                <a:solidFill>
                  <a:schemeClr val="bg1">
                    <a:lumMod val="50000"/>
                  </a:schemeClr>
                </a:solidFill>
                <a:latin typeface="Calibri" panose="020F0502020204030204" pitchFamily="34" charset="0"/>
              </a:rPr>
              <a:t>Κουτσομπίνας Κωνσταντίνος &amp; Παπαδόπουλος Δημήτρης</a:t>
            </a:r>
            <a:endParaRPr lang="en-US" altLang="el-GR" sz="1500" dirty="0">
              <a:solidFill>
                <a:schemeClr val="bg1">
                  <a:lumMod val="50000"/>
                </a:schemeClr>
              </a:solidFill>
              <a:latin typeface="Calibri" panose="020F0502020204030204" pitchFamily="34" charset="0"/>
            </a:endParaRPr>
          </a:p>
          <a:p>
            <a:pPr algn="ctr" eaLnBrk="1" hangingPunct="1">
              <a:spcBef>
                <a:spcPct val="50000"/>
              </a:spcBef>
              <a:buFontTx/>
              <a:buNone/>
            </a:pPr>
            <a:r>
              <a:rPr lang="el-GR" altLang="el-GR" sz="1500" dirty="0">
                <a:solidFill>
                  <a:schemeClr val="bg1">
                    <a:lumMod val="50000"/>
                  </a:schemeClr>
                </a:solidFill>
                <a:latin typeface="Calibri" panose="020F0502020204030204" pitchFamily="34" charset="0"/>
              </a:rPr>
              <a:t>11/5/2024</a:t>
            </a:r>
          </a:p>
          <a:p>
            <a:pPr algn="ctr" eaLnBrk="1" hangingPunct="1">
              <a:spcBef>
                <a:spcPct val="50000"/>
              </a:spcBef>
              <a:buFontTx/>
              <a:buNone/>
            </a:pPr>
            <a:endParaRPr lang="el-GR" altLang="el-GR" sz="1500" dirty="0">
              <a:solidFill>
                <a:schemeClr val="bg1">
                  <a:lumMod val="50000"/>
                </a:schemeClr>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3230D-9130-78B8-61DF-C8118AF157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910B55-6776-C927-139E-D166F4C2D4D0}"/>
              </a:ext>
            </a:extLst>
          </p:cNvPr>
          <p:cNvSpPr>
            <a:spLocks noGrp="1"/>
          </p:cNvSpPr>
          <p:nvPr>
            <p:ph type="title"/>
          </p:nvPr>
        </p:nvSpPr>
        <p:spPr/>
        <p:txBody>
          <a:bodyPr>
            <a:normAutofit/>
          </a:bodyPr>
          <a:lstStyle/>
          <a:p>
            <a:r>
              <a:rPr lang="en-US" sz="44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Processes Are For Customers</a:t>
            </a:r>
            <a:endParaRPr lang="en-US" dirty="0"/>
          </a:p>
        </p:txBody>
      </p:sp>
      <p:sp>
        <p:nvSpPr>
          <p:cNvPr id="3" name="Content Placeholder 2">
            <a:extLst>
              <a:ext uri="{FF2B5EF4-FFF2-40B4-BE49-F238E27FC236}">
                <a16:creationId xmlns:a16="http://schemas.microsoft.com/office/drawing/2014/main" id="{BF51E5D8-9C72-F5AA-3169-F695ABEF9F99}"/>
              </a:ext>
            </a:extLst>
          </p:cNvPr>
          <p:cNvSpPr>
            <a:spLocks noGrp="1"/>
          </p:cNvSpPr>
          <p:nvPr>
            <p:ph idx="1"/>
          </p:nvPr>
        </p:nvSpPr>
        <p:spPr/>
        <p:txBody>
          <a:bodyPr>
            <a:normAutofit/>
          </a:bodyPr>
          <a:lstStyle/>
          <a:p>
            <a:pPr marL="0" indent="0">
              <a:lnSpc>
                <a:spcPct val="114000"/>
              </a:lnSpc>
              <a:spcAft>
                <a:spcPts val="1000"/>
              </a:spcAft>
              <a:buNone/>
            </a:pPr>
            <a:r>
              <a:rPr lang="en-US" sz="2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Customers</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can be those who ultimately buy your products or services; however, </a:t>
            </a: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business processes</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also serve the similar needs of your </a:t>
            </a:r>
            <a:r>
              <a:rPr lang="en-US" sz="20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internal customers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2000" dirty="0" err="1">
                <a:effectLst/>
                <a:latin typeface="Calibri" panose="020F0502020204030204" pitchFamily="34" charset="0"/>
                <a:ea typeface="Times New Roman" panose="02020603050405020304" pitchFamily="18" charset="0"/>
                <a:cs typeface="Times New Roman" panose="02020603050405020304" pitchFamily="18" charset="0"/>
              </a:rPr>
              <a:t>e.g</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the next step in a business process is the customer of the previous step in that process.</a:t>
            </a:r>
            <a:r>
              <a:rPr lang="en-US" sz="2000"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In addition, employees are important customers of the business. They too have specifications (e.g. work hours, wages, and benefits) .</a:t>
            </a:r>
            <a:endParaRPr lang="en-US" sz="2000" dirty="0">
              <a:effectLst/>
              <a:latin typeface="Calibri" panose="020F0502020204030204" pitchFamily="34" charset="0"/>
              <a:cs typeface="Times New Roman" panose="02020603050405020304" pitchFamily="18" charset="0"/>
            </a:endParaRPr>
          </a:p>
          <a:p>
            <a:pPr marL="0" indent="0">
              <a:lnSpc>
                <a:spcPct val="114000"/>
              </a:lnSpc>
              <a:spcAft>
                <a:spcPts val="600"/>
              </a:spcAft>
              <a:buNone/>
            </a:pPr>
            <a:r>
              <a:rPr lang="en-US" sz="18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All of your </a:t>
            </a:r>
            <a:r>
              <a:rPr lang="en-US" sz="18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business processes</a:t>
            </a:r>
            <a:r>
              <a:rPr lang="en-US" sz="18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must deliver </a:t>
            </a:r>
            <a:r>
              <a:rPr lang="en-US" sz="18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four basic things</a:t>
            </a:r>
            <a:r>
              <a:rPr lang="en-US" sz="18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to its external and internal customers: </a:t>
            </a:r>
            <a:endParaRPr lang="en-US" sz="1800" dirty="0">
              <a:effectLst/>
              <a:latin typeface="Calibri" panose="020F0502020204030204" pitchFamily="34" charset="0"/>
              <a:cs typeface="Times New Roman" panose="02020603050405020304" pitchFamily="18" charset="0"/>
            </a:endParaRPr>
          </a:p>
          <a:p>
            <a:pPr>
              <a:lnSpc>
                <a:spcPct val="114000"/>
              </a:lnSpc>
              <a:spcAft>
                <a:spcPts val="600"/>
              </a:spcAft>
            </a:pPr>
            <a:r>
              <a:rPr lang="en-US" sz="18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1) </a:t>
            </a:r>
            <a:r>
              <a:rPr lang="en-US" sz="1800" b="1"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rPr>
              <a:t>quality </a:t>
            </a:r>
            <a:r>
              <a:rPr lang="en-US" sz="18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low defects, does what is supposed to do, </a:t>
            </a:r>
            <a:endParaRPr lang="en-US" sz="1800" dirty="0">
              <a:effectLst/>
              <a:latin typeface="Calibri" panose="020F0502020204030204" pitchFamily="34" charset="0"/>
              <a:cs typeface="Times New Roman" panose="02020603050405020304" pitchFamily="18" charset="0"/>
            </a:endParaRPr>
          </a:p>
          <a:p>
            <a:pPr>
              <a:lnSpc>
                <a:spcPct val="114000"/>
              </a:lnSpc>
              <a:spcAft>
                <a:spcPts val="600"/>
              </a:spcAft>
            </a:pPr>
            <a:r>
              <a:rPr lang="en-US" sz="18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2) </a:t>
            </a:r>
            <a:r>
              <a:rPr lang="en-US" sz="1800" b="1"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rPr>
              <a:t>speed </a:t>
            </a:r>
            <a:r>
              <a:rPr lang="en-US" sz="18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on schedule, meets deadlines, no delay, </a:t>
            </a:r>
            <a:endParaRPr lang="en-US" sz="1800" dirty="0">
              <a:effectLst/>
              <a:latin typeface="Calibri" panose="020F0502020204030204" pitchFamily="34" charset="0"/>
              <a:cs typeface="Times New Roman" panose="02020603050405020304" pitchFamily="18" charset="0"/>
            </a:endParaRPr>
          </a:p>
          <a:p>
            <a:pPr>
              <a:lnSpc>
                <a:spcPct val="114000"/>
              </a:lnSpc>
              <a:spcAft>
                <a:spcPts val="600"/>
              </a:spcAft>
            </a:pPr>
            <a:r>
              <a:rPr lang="en-US" sz="18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3) </a:t>
            </a:r>
            <a:r>
              <a:rPr lang="en-US" sz="1800" b="1"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rPr>
              <a:t>low cost </a:t>
            </a:r>
            <a:r>
              <a:rPr lang="en-US" sz="18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high perceived value, competitively priced, and </a:t>
            </a:r>
            <a:endParaRPr lang="en-US" sz="1800" dirty="0">
              <a:effectLst/>
              <a:latin typeface="Calibri" panose="020F0502020204030204" pitchFamily="34" charset="0"/>
              <a:cs typeface="Times New Roman" panose="02020603050405020304" pitchFamily="18" charset="0"/>
            </a:endParaRPr>
          </a:p>
          <a:p>
            <a:pPr>
              <a:lnSpc>
                <a:spcPct val="114000"/>
              </a:lnSpc>
              <a:spcAft>
                <a:spcPts val="600"/>
              </a:spcAft>
            </a:pPr>
            <a:r>
              <a:rPr lang="en-US" sz="18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4) </a:t>
            </a:r>
            <a:r>
              <a:rPr lang="en-US" sz="1800" b="1" dirty="0">
                <a:solidFill>
                  <a:srgbClr val="C00000"/>
                </a:solidFill>
                <a:effectLst/>
                <a:latin typeface="Calibri" panose="020F0502020204030204" pitchFamily="34" charset="0"/>
                <a:ea typeface="Times New Roman" panose="02020603050405020304" pitchFamily="18" charset="0"/>
                <a:cs typeface="Times New Roman" panose="02020603050405020304" pitchFamily="18" charset="0"/>
              </a:rPr>
              <a:t>pleasurable buying experience </a:t>
            </a:r>
            <a:r>
              <a:rPr lang="en-US" sz="18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no hassle, </a:t>
            </a:r>
            <a:r>
              <a:rPr lang="en-US" sz="18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hlinkClick r:id="rId2"/>
              </a:rPr>
              <a:t>“</a:t>
            </a:r>
            <a:r>
              <a:rPr lang="en-US" sz="1800" u="sng"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hlinkClick r:id="rId2"/>
              </a:rPr>
              <a:t>killer customer care.</a:t>
            </a:r>
            <a:r>
              <a:rPr lang="en-US" sz="18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hlinkClick r:id="rId2"/>
              </a:rPr>
              <a:t>”</a:t>
            </a:r>
            <a:endParaRPr lang="en-US" sz="1800" dirty="0">
              <a:effectLst/>
              <a:latin typeface="Calibri" panose="020F0502020204030204" pitchFamily="34" charset="0"/>
              <a:cs typeface="Times New Roman" panose="02020603050405020304" pitchFamily="18" charset="0"/>
            </a:endParaRPr>
          </a:p>
          <a:p>
            <a:pPr marL="0" indent="0">
              <a:lnSpc>
                <a:spcPct val="114000"/>
              </a:lnSpc>
              <a:spcAft>
                <a:spcPts val="1000"/>
              </a:spcAft>
              <a:buNone/>
            </a:pPr>
            <a:endParaRPr lang="en-US" sz="1800" dirty="0">
              <a:latin typeface="Calibri" panose="020F0502020204030204" pitchFamily="34" charset="0"/>
              <a:cs typeface="Times New Roman" panose="02020603050405020304" pitchFamily="18" charset="0"/>
            </a:endParaRPr>
          </a:p>
          <a:p>
            <a:pPr marL="0" indent="0">
              <a:lnSpc>
                <a:spcPct val="114000"/>
              </a:lnSpc>
              <a:spcAft>
                <a:spcPts val="1000"/>
              </a:spcAft>
              <a:buNone/>
            </a:pPr>
            <a:endParaRPr lang="en-US" sz="1800" dirty="0">
              <a:latin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9B45468-9EEA-0C1E-326F-19D8C1C800B2}"/>
              </a:ext>
            </a:extLst>
          </p:cNvPr>
          <p:cNvSpPr>
            <a:spLocks noGrp="1"/>
          </p:cNvSpPr>
          <p:nvPr>
            <p:ph type="sldNum" sz="quarter" idx="12"/>
          </p:nvPr>
        </p:nvSpPr>
        <p:spPr/>
        <p:txBody>
          <a:bodyPr/>
          <a:lstStyle/>
          <a:p>
            <a:fld id="{3DF53439-851E-44AD-84B1-B6BFC3D0C743}" type="slidenum">
              <a:rPr lang="el-GR" smtClean="0"/>
              <a:t>10</a:t>
            </a:fld>
            <a:endParaRPr lang="el-GR"/>
          </a:p>
        </p:txBody>
      </p:sp>
    </p:spTree>
    <p:extLst>
      <p:ext uri="{BB962C8B-B14F-4D97-AF65-F5344CB8AC3E}">
        <p14:creationId xmlns:p14="http://schemas.microsoft.com/office/powerpoint/2010/main" val="431763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5A44C-3B6C-B5D3-BEA7-3CB4C3FD55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915F8F-AF36-25F2-DFEA-CA67EC26A472}"/>
              </a:ext>
            </a:extLst>
          </p:cNvPr>
          <p:cNvSpPr>
            <a:spLocks noGrp="1"/>
          </p:cNvSpPr>
          <p:nvPr>
            <p:ph type="title"/>
          </p:nvPr>
        </p:nvSpPr>
        <p:spPr/>
        <p:txBody>
          <a:bodyPr>
            <a:normAutofit fontScale="90000"/>
          </a:bodyPr>
          <a:lstStyle/>
          <a:p>
            <a:r>
              <a:rPr lang="en-US" sz="44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Effective &amp; Efficient Business Process Development</a:t>
            </a:r>
            <a:endParaRPr lang="en-US" dirty="0"/>
          </a:p>
        </p:txBody>
      </p:sp>
      <p:sp>
        <p:nvSpPr>
          <p:cNvPr id="3" name="Content Placeholder 2">
            <a:extLst>
              <a:ext uri="{FF2B5EF4-FFF2-40B4-BE49-F238E27FC236}">
                <a16:creationId xmlns:a16="http://schemas.microsoft.com/office/drawing/2014/main" id="{91644A7C-A9B4-71FB-F9DD-9C98CEA68CE2}"/>
              </a:ext>
            </a:extLst>
          </p:cNvPr>
          <p:cNvSpPr>
            <a:spLocks noGrp="1"/>
          </p:cNvSpPr>
          <p:nvPr>
            <p:ph idx="1"/>
          </p:nvPr>
        </p:nvSpPr>
        <p:spPr/>
        <p:txBody>
          <a:bodyPr>
            <a:normAutofit fontScale="92500" lnSpcReduction="20000"/>
          </a:bodyPr>
          <a:lstStyle/>
          <a:p>
            <a:pPr marL="342900" lvl="0" indent="-342900">
              <a:lnSpc>
                <a:spcPct val="114000"/>
              </a:lnSpc>
              <a:spcBef>
                <a:spcPts val="500"/>
              </a:spcBef>
              <a:spcAft>
                <a:spcPts val="500"/>
              </a:spcAft>
              <a:buFont typeface="Times New Roman" panose="02020603050405020304" pitchFamily="18" charset="0"/>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process is built with </a:t>
            </a:r>
            <a:r>
              <a:rPr lang="en-US" sz="18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the customer in mind</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342900" lvl="0" indent="-342900">
              <a:lnSpc>
                <a:spcPct val="114000"/>
              </a:lnSpc>
              <a:spcBef>
                <a:spcPts val="500"/>
              </a:spcBef>
              <a:spcAft>
                <a:spcPts val="500"/>
              </a:spcAft>
              <a:buFont typeface="Times New Roman" panose="02020603050405020304" pitchFamily="18" charset="0"/>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process </a:t>
            </a:r>
            <a:r>
              <a:rPr lang="en-US" sz="18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represents “best practices”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or your </a:t>
            </a: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best-known</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way of doing something. </a:t>
            </a:r>
          </a:p>
          <a:p>
            <a:pPr marL="342900" lvl="0" indent="-342900">
              <a:lnSpc>
                <a:spcPct val="114000"/>
              </a:lnSpc>
              <a:spcBef>
                <a:spcPts val="500"/>
              </a:spcBef>
              <a:spcAft>
                <a:spcPts val="500"/>
              </a:spcAft>
              <a:buFont typeface="Times New Roman" panose="02020603050405020304" pitchFamily="18" charset="0"/>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business process </a:t>
            </a:r>
            <a:r>
              <a:rPr lang="en-US" sz="18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is designed with one primary purpose</a:t>
            </a:r>
            <a:r>
              <a:rPr lang="en-US" sz="18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342900" lvl="0" indent="-342900">
              <a:lnSpc>
                <a:spcPct val="114000"/>
              </a:lnSpc>
              <a:spcBef>
                <a:spcPts val="500"/>
              </a:spcBef>
              <a:spcAft>
                <a:spcPts val="500"/>
              </a:spcAft>
              <a:buFont typeface="Times New Roman" panose="02020603050405020304" pitchFamily="18" charset="0"/>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a:t>
            </a:r>
            <a:r>
              <a:rPr lang="en-US" sz="18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system or process has an owner</a:t>
            </a:r>
            <a:r>
              <a:rPr lang="en-US" sz="18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or </a:t>
            </a:r>
            <a:r>
              <a:rPr lang="en-US" sz="18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team leader</a:t>
            </a:r>
          </a:p>
          <a:p>
            <a:pPr marL="342900" lvl="0" indent="-342900">
              <a:lnSpc>
                <a:spcPct val="114000"/>
              </a:lnSpc>
              <a:spcBef>
                <a:spcPts val="500"/>
              </a:spcBef>
              <a:spcAft>
                <a:spcPts val="500"/>
              </a:spcAft>
              <a:buFont typeface="Times New Roman" panose="02020603050405020304" pitchFamily="18" charset="0"/>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There is </a:t>
            </a:r>
            <a:r>
              <a:rPr lang="en-US" sz="18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ongoing and updated documentation</a:t>
            </a:r>
            <a:r>
              <a:rPr lang="en-US" sz="18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on how to execute the process properly, including the handling of details and exceptions</a:t>
            </a:r>
          </a:p>
          <a:p>
            <a:pPr marL="342900" lvl="0" indent="-342900">
              <a:lnSpc>
                <a:spcPct val="114000"/>
              </a:lnSpc>
              <a:spcBef>
                <a:spcPts val="500"/>
              </a:spcBef>
              <a:spcAft>
                <a:spcPts val="500"/>
              </a:spcAft>
              <a:buFont typeface="Times New Roman" panose="02020603050405020304" pitchFamily="18" charset="0"/>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process is </a:t>
            </a:r>
            <a:r>
              <a:rPr lang="en-US" sz="18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as simple as possible</a:t>
            </a:r>
            <a:r>
              <a:rPr lang="en-US" sz="18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to get the job done, but not simpler. </a:t>
            </a:r>
            <a:endParaRPr lang="en-US" sz="1800" dirty="0">
              <a:effectLst/>
              <a:latin typeface="Calibri" panose="020F0502020204030204" pitchFamily="34" charset="0"/>
              <a:cs typeface="Times New Roman" panose="02020603050405020304" pitchFamily="18" charset="0"/>
            </a:endParaRPr>
          </a:p>
          <a:p>
            <a:pPr marL="342900" lvl="0" indent="-342900">
              <a:lnSpc>
                <a:spcPct val="114000"/>
              </a:lnSpc>
              <a:spcBef>
                <a:spcPts val="500"/>
              </a:spcBef>
              <a:spcAft>
                <a:spcPts val="500"/>
              </a:spcAft>
              <a:buFont typeface="Times New Roman" panose="02020603050405020304" pitchFamily="18" charset="0"/>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There is a sufficient focus on system details to </a:t>
            </a:r>
            <a:r>
              <a:rPr lang="en-US" sz="18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eliminate most </a:t>
            </a:r>
            <a:r>
              <a:rPr lang="en-US" sz="1800" b="1" u="sng"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hlinkClick r:id="rId2" tooltip="bottlenecks">
                  <a:extLst>
                    <a:ext uri="{A12FA001-AC4F-418D-AE19-62706E023703}">
                      <ahyp:hlinkClr xmlns:ahyp="http://schemas.microsoft.com/office/drawing/2018/hyperlinkcolor" val="tx"/>
                    </a:ext>
                  </a:extLst>
                </a:hlinkClick>
              </a:rPr>
              <a:t>bottlenecks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inefficiencies, delay, mistakes, defects, and rework. </a:t>
            </a:r>
          </a:p>
          <a:p>
            <a:pPr marL="342900" lvl="0" indent="-342900">
              <a:lnSpc>
                <a:spcPct val="114000"/>
              </a:lnSpc>
              <a:spcBef>
                <a:spcPts val="500"/>
              </a:spcBef>
              <a:spcAft>
                <a:spcPts val="500"/>
              </a:spcAft>
              <a:buFont typeface="Times New Roman" panose="02020603050405020304" pitchFamily="18" charset="0"/>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business system is not hampered by </a:t>
            </a:r>
            <a:r>
              <a:rPr lang="en-US" sz="18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poor planning</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(lack of materials or labor) or stop-start work-flow as people switch between processes</a:t>
            </a:r>
            <a:endParaRPr lang="en-US" sz="1800" dirty="0">
              <a:effectLst/>
              <a:latin typeface="Calibri" panose="020F0502020204030204" pitchFamily="34" charset="0"/>
              <a:cs typeface="Times New Roman" panose="02020603050405020304" pitchFamily="18" charset="0"/>
            </a:endParaRPr>
          </a:p>
          <a:p>
            <a:pPr marL="342900" lvl="0" indent="-342900">
              <a:lnSpc>
                <a:spcPct val="114000"/>
              </a:lnSpc>
              <a:spcBef>
                <a:spcPts val="500"/>
              </a:spcBef>
              <a:spcAft>
                <a:spcPts val="500"/>
              </a:spcAft>
              <a:buFont typeface="Times New Roman" panose="02020603050405020304" pitchFamily="18" charset="0"/>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system has performance </a:t>
            </a:r>
            <a:r>
              <a:rPr lang="en-US" sz="18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standards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and </a:t>
            </a:r>
            <a:r>
              <a:rPr lang="en-US" sz="1800" b="1" u="sng"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results are measured</a:t>
            </a:r>
            <a:endParaRPr lang="en-US" sz="1800" dirty="0">
              <a:solidFill>
                <a:srgbClr val="0070C0"/>
              </a:solidFill>
              <a:effectLst/>
              <a:latin typeface="Calibri" panose="020F0502020204030204" pitchFamily="34" charset="0"/>
              <a:cs typeface="Times New Roman" panose="02020603050405020304" pitchFamily="18" charset="0"/>
            </a:endParaRPr>
          </a:p>
          <a:p>
            <a:pPr marL="342900" lvl="0" indent="-342900">
              <a:lnSpc>
                <a:spcPct val="114000"/>
              </a:lnSpc>
              <a:spcBef>
                <a:spcPts val="500"/>
              </a:spcBef>
              <a:spcAft>
                <a:spcPts val="500"/>
              </a:spcAft>
              <a:buFont typeface="Times New Roman" panose="02020603050405020304" pitchFamily="18" charset="0"/>
              <a:buAutoNum type="arabicPeriod"/>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Workers get ongoing </a:t>
            </a:r>
            <a:r>
              <a:rPr lang="en-US" sz="18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feedback</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about system-performance and are recognized or rewarded for exceptional results. </a:t>
            </a:r>
            <a:endParaRPr lang="en-US" sz="1800" dirty="0">
              <a:latin typeface="Calibri" panose="020F0502020204030204" pitchFamily="34" charset="0"/>
              <a:cs typeface="Times New Roman" panose="02020603050405020304" pitchFamily="18" charset="0"/>
            </a:endParaRPr>
          </a:p>
          <a:p>
            <a:pPr marL="0" indent="0">
              <a:lnSpc>
                <a:spcPct val="114000"/>
              </a:lnSpc>
              <a:spcAft>
                <a:spcPts val="1000"/>
              </a:spcAft>
              <a:buNone/>
            </a:pPr>
            <a:endParaRPr lang="en-US" sz="1800" dirty="0">
              <a:latin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E7FBF3B-0EEE-8C09-5B92-C2DBFEDD8440}"/>
              </a:ext>
            </a:extLst>
          </p:cNvPr>
          <p:cNvSpPr>
            <a:spLocks noGrp="1"/>
          </p:cNvSpPr>
          <p:nvPr>
            <p:ph type="sldNum" sz="quarter" idx="12"/>
          </p:nvPr>
        </p:nvSpPr>
        <p:spPr/>
        <p:txBody>
          <a:bodyPr/>
          <a:lstStyle/>
          <a:p>
            <a:fld id="{3DF53439-851E-44AD-84B1-B6BFC3D0C743}" type="slidenum">
              <a:rPr lang="el-GR" smtClean="0"/>
              <a:t>11</a:t>
            </a:fld>
            <a:endParaRPr lang="el-GR"/>
          </a:p>
        </p:txBody>
      </p:sp>
    </p:spTree>
    <p:extLst>
      <p:ext uri="{BB962C8B-B14F-4D97-AF65-F5344CB8AC3E}">
        <p14:creationId xmlns:p14="http://schemas.microsoft.com/office/powerpoint/2010/main" val="4080861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1BBBC-A48C-48CC-FBF6-D7A878E9C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59AA3B-AA7B-D4C4-AA37-488B49A67812}"/>
              </a:ext>
            </a:extLst>
          </p:cNvPr>
          <p:cNvSpPr>
            <a:spLocks noGrp="1"/>
          </p:cNvSpPr>
          <p:nvPr>
            <p:ph type="title"/>
          </p:nvPr>
        </p:nvSpPr>
        <p:spPr/>
        <p:txBody>
          <a:bodyPr>
            <a:normAutofit/>
          </a:bodyPr>
          <a:lstStyle/>
          <a:p>
            <a:r>
              <a:rPr lang="en-US" sz="44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Business As A System</a:t>
            </a:r>
            <a:endParaRPr lang="en-US" dirty="0"/>
          </a:p>
        </p:txBody>
      </p:sp>
      <p:sp>
        <p:nvSpPr>
          <p:cNvPr id="3" name="Content Placeholder 2">
            <a:extLst>
              <a:ext uri="{FF2B5EF4-FFF2-40B4-BE49-F238E27FC236}">
                <a16:creationId xmlns:a16="http://schemas.microsoft.com/office/drawing/2014/main" id="{B559ACD4-2F4B-C982-275C-B14B46A64DC9}"/>
              </a:ext>
            </a:extLst>
          </p:cNvPr>
          <p:cNvSpPr>
            <a:spLocks noGrp="1"/>
          </p:cNvSpPr>
          <p:nvPr>
            <p:ph idx="1"/>
          </p:nvPr>
        </p:nvSpPr>
        <p:spPr>
          <a:xfrm>
            <a:off x="551384" y="1600201"/>
            <a:ext cx="11031016" cy="1252735"/>
          </a:xfrm>
        </p:spPr>
        <p:txBody>
          <a:bodyPr>
            <a:normAutofit lnSpcReduction="10000"/>
          </a:bodyPr>
          <a:lstStyle/>
          <a:p>
            <a:pPr marL="0" indent="0">
              <a:buNone/>
            </a:pPr>
            <a:r>
              <a:rPr lang="en-US" sz="2000" b="1" dirty="0">
                <a:solidFill>
                  <a:srgbClr val="0070C0"/>
                </a:solidFill>
              </a:rPr>
              <a:t>A business as a whole could also be considered as a complex system </a:t>
            </a:r>
            <a:r>
              <a:rPr lang="en-US" sz="2000" dirty="0"/>
              <a:t>(with many subsystems and subprocesses) and, therefore, can be perceived and studied as such. It is clarified that a system is a set of elements or parts that are interconnected through interactive relationships and constitute a whole. According to the following figure business:</a:t>
            </a:r>
          </a:p>
        </p:txBody>
      </p:sp>
      <p:sp>
        <p:nvSpPr>
          <p:cNvPr id="7" name="TextBox 6">
            <a:extLst>
              <a:ext uri="{FF2B5EF4-FFF2-40B4-BE49-F238E27FC236}">
                <a16:creationId xmlns:a16="http://schemas.microsoft.com/office/drawing/2014/main" id="{E1E586F8-151E-45BD-57AB-BD064938C97B}"/>
              </a:ext>
            </a:extLst>
          </p:cNvPr>
          <p:cNvSpPr txBox="1"/>
          <p:nvPr/>
        </p:nvSpPr>
        <p:spPr>
          <a:xfrm>
            <a:off x="551384" y="2940031"/>
            <a:ext cx="4608512" cy="3416320"/>
          </a:xfrm>
          <a:prstGeom prst="rect">
            <a:avLst/>
          </a:prstGeom>
          <a:noFill/>
        </p:spPr>
        <p:txBody>
          <a:bodyPr wrap="square" rtlCol="0">
            <a:spAutoFit/>
          </a:bodyPr>
          <a:lstStyle/>
          <a:p>
            <a:pPr>
              <a:buFont typeface="Arial" panose="020B0604020202020204" pitchFamily="34" charset="0"/>
              <a:buChar char="•"/>
            </a:pPr>
            <a:r>
              <a:rPr lang="en-US" sz="1800" dirty="0"/>
              <a:t> Receives inputs from the environment, including human, economic, material, and other resources.</a:t>
            </a:r>
          </a:p>
          <a:p>
            <a:pPr>
              <a:buFont typeface="Arial" panose="020B0604020202020204" pitchFamily="34" charset="0"/>
              <a:buChar char="•"/>
            </a:pPr>
            <a:r>
              <a:rPr lang="en-US" sz="1800" dirty="0"/>
              <a:t> Processes-transforms-refines these resources through various functions and means.</a:t>
            </a:r>
          </a:p>
          <a:p>
            <a:pPr>
              <a:buFont typeface="Arial" panose="020B0604020202020204" pitchFamily="34" charset="0"/>
              <a:buChar char="•"/>
            </a:pPr>
            <a:r>
              <a:rPr lang="en-US" sz="1800" dirty="0"/>
              <a:t> Provides outputs (</a:t>
            </a:r>
            <a:r>
              <a:rPr lang="en-US" sz="1800" dirty="0" err="1"/>
              <a:t>e.g.products</a:t>
            </a:r>
            <a:r>
              <a:rPr lang="en-US" sz="1800" dirty="0"/>
              <a:t>-services) to the environment.</a:t>
            </a:r>
          </a:p>
          <a:p>
            <a:pPr>
              <a:buFont typeface="Arial" panose="020B0604020202020204" pitchFamily="34" charset="0"/>
              <a:buChar char="•"/>
            </a:pPr>
            <a:r>
              <a:rPr lang="en-US" sz="1800" dirty="0"/>
              <a:t> Is distinct from its environment in the sense that it has boundaries.</a:t>
            </a:r>
          </a:p>
          <a:p>
            <a:pPr>
              <a:buFont typeface="Arial" panose="020B0604020202020204" pitchFamily="34" charset="0"/>
              <a:buChar char="•"/>
            </a:pPr>
            <a:r>
              <a:rPr lang="en-US" sz="1800" dirty="0"/>
              <a:t> Adapts to its environment through a control-feedback mechanism.</a:t>
            </a:r>
          </a:p>
          <a:p>
            <a:endParaRPr lang="en-US" dirty="0"/>
          </a:p>
        </p:txBody>
      </p:sp>
      <p:pic>
        <p:nvPicPr>
          <p:cNvPr id="9" name="Picture 8">
            <a:extLst>
              <a:ext uri="{FF2B5EF4-FFF2-40B4-BE49-F238E27FC236}">
                <a16:creationId xmlns:a16="http://schemas.microsoft.com/office/drawing/2014/main" id="{8B520426-40CD-F720-683D-61CD937BA6F6}"/>
              </a:ext>
            </a:extLst>
          </p:cNvPr>
          <p:cNvPicPr>
            <a:picLocks noChangeAspect="1"/>
          </p:cNvPicPr>
          <p:nvPr/>
        </p:nvPicPr>
        <p:blipFill>
          <a:blip r:embed="rId2"/>
          <a:stretch>
            <a:fillRect/>
          </a:stretch>
        </p:blipFill>
        <p:spPr>
          <a:xfrm>
            <a:off x="5159896" y="2881223"/>
            <a:ext cx="6258633" cy="2203961"/>
          </a:xfrm>
          <a:prstGeom prst="rect">
            <a:avLst/>
          </a:prstGeom>
        </p:spPr>
      </p:pic>
    </p:spTree>
    <p:extLst>
      <p:ext uri="{BB962C8B-B14F-4D97-AF65-F5344CB8AC3E}">
        <p14:creationId xmlns:p14="http://schemas.microsoft.com/office/powerpoint/2010/main" val="23934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14EFA-CB7B-8D1E-F832-3CACBB65FD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FE04A0-A946-A0F9-7E64-618DD7E79A3A}"/>
              </a:ext>
            </a:extLst>
          </p:cNvPr>
          <p:cNvSpPr>
            <a:spLocks noGrp="1"/>
          </p:cNvSpPr>
          <p:nvPr>
            <p:ph type="title"/>
          </p:nvPr>
        </p:nvSpPr>
        <p:spPr/>
        <p:txBody>
          <a:bodyPr>
            <a:normAutofit/>
          </a:bodyPr>
          <a:lstStyle/>
          <a:p>
            <a:r>
              <a:rPr lang="en-US" b="1" dirty="0">
                <a:solidFill>
                  <a:srgbClr val="0070C0"/>
                </a:solidFill>
                <a:latin typeface="Calibri" panose="020F0502020204030204" pitchFamily="34" charset="0"/>
                <a:cs typeface="Times New Roman" panose="02020603050405020304" pitchFamily="18" charset="0"/>
              </a:rPr>
              <a:t>Wrapping Up</a:t>
            </a:r>
            <a:endParaRPr lang="en-US" dirty="0"/>
          </a:p>
        </p:txBody>
      </p:sp>
      <p:sp>
        <p:nvSpPr>
          <p:cNvPr id="3" name="Content Placeholder 2">
            <a:extLst>
              <a:ext uri="{FF2B5EF4-FFF2-40B4-BE49-F238E27FC236}">
                <a16:creationId xmlns:a16="http://schemas.microsoft.com/office/drawing/2014/main" id="{FC4A9945-CF84-ECC2-8EA0-1357F9C34B78}"/>
              </a:ext>
            </a:extLst>
          </p:cNvPr>
          <p:cNvSpPr>
            <a:spLocks noGrp="1"/>
          </p:cNvSpPr>
          <p:nvPr>
            <p:ph idx="1"/>
          </p:nvPr>
        </p:nvSpPr>
        <p:spPr/>
        <p:txBody>
          <a:bodyPr>
            <a:normAutofit/>
          </a:bodyPr>
          <a:lstStyle/>
          <a:p>
            <a:pPr marL="0" lvl="0" indent="0">
              <a:lnSpc>
                <a:spcPct val="114000"/>
              </a:lnSpc>
              <a:spcBef>
                <a:spcPts val="500"/>
              </a:spcBef>
              <a:spcAft>
                <a:spcPts val="500"/>
              </a:spcAft>
              <a:buNone/>
            </a:pPr>
            <a:r>
              <a:rPr lang="en-US" sz="24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Final thoughts</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Business systems and processes are crucial for sustainable growth.</a:t>
            </a:r>
          </a:p>
          <a:p>
            <a:pPr marL="0" lvl="0" indent="0">
              <a:lnSpc>
                <a:spcPct val="114000"/>
              </a:lnSpc>
              <a:spcBef>
                <a:spcPts val="500"/>
              </a:spcBef>
              <a:spcAft>
                <a:spcPts val="500"/>
              </a:spcAft>
              <a:buNone/>
            </a:pPr>
            <a:r>
              <a:rPr lang="en-US" sz="24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Call to Action</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Embrace systems thinking for business efficiency and competitive advantage.</a:t>
            </a:r>
          </a:p>
          <a:p>
            <a:pPr marL="0" lvl="0" indent="0">
              <a:lnSpc>
                <a:spcPct val="114000"/>
              </a:lnSpc>
              <a:spcBef>
                <a:spcPts val="500"/>
              </a:spcBef>
              <a:spcAft>
                <a:spcPts val="500"/>
              </a:spcAft>
              <a:buNone/>
            </a:pPr>
            <a:endParaRPr lang="en-US" sz="1800" dirty="0">
              <a:latin typeface="Calibri" panose="020F0502020204030204" pitchFamily="34" charset="0"/>
              <a:cs typeface="Times New Roman" panose="02020603050405020304" pitchFamily="18" charset="0"/>
            </a:endParaRPr>
          </a:p>
          <a:p>
            <a:pPr marL="0" lvl="0" indent="0">
              <a:lnSpc>
                <a:spcPct val="114000"/>
              </a:lnSpc>
              <a:spcBef>
                <a:spcPts val="500"/>
              </a:spcBef>
              <a:spcAft>
                <a:spcPts val="500"/>
              </a:spcAft>
              <a:buNone/>
            </a:pPr>
            <a:endParaRPr lang="en-US" dirty="0">
              <a:solidFill>
                <a:srgbClr val="0070C0"/>
              </a:solidFill>
              <a:latin typeface="Calibri" panose="020F0502020204030204" pitchFamily="34" charset="0"/>
              <a:cs typeface="Times New Roman" panose="02020603050405020304" pitchFamily="18" charset="0"/>
            </a:endParaRPr>
          </a:p>
          <a:p>
            <a:pPr marL="0" lvl="0" indent="0" algn="ctr">
              <a:lnSpc>
                <a:spcPct val="114000"/>
              </a:lnSpc>
              <a:spcBef>
                <a:spcPts val="500"/>
              </a:spcBef>
              <a:spcAft>
                <a:spcPts val="500"/>
              </a:spcAft>
              <a:buNone/>
            </a:pPr>
            <a:endParaRPr lang="en-US" dirty="0">
              <a:solidFill>
                <a:srgbClr val="0070C0"/>
              </a:solidFill>
              <a:latin typeface="Calibri" panose="020F0502020204030204" pitchFamily="34" charset="0"/>
              <a:cs typeface="Times New Roman" panose="02020603050405020304" pitchFamily="18" charset="0"/>
            </a:endParaRPr>
          </a:p>
          <a:p>
            <a:pPr marL="0" lvl="0" indent="0" algn="ctr">
              <a:lnSpc>
                <a:spcPct val="114000"/>
              </a:lnSpc>
              <a:spcBef>
                <a:spcPts val="500"/>
              </a:spcBef>
              <a:spcAft>
                <a:spcPts val="500"/>
              </a:spcAft>
              <a:buNone/>
            </a:pPr>
            <a:r>
              <a:rPr lang="en-US" dirty="0">
                <a:solidFill>
                  <a:srgbClr val="0070C0"/>
                </a:solidFill>
                <a:latin typeface="Calibri" panose="020F0502020204030204" pitchFamily="34"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27A01256-849A-B2DE-C2B7-0654C62EEA71}"/>
              </a:ext>
            </a:extLst>
          </p:cNvPr>
          <p:cNvSpPr>
            <a:spLocks noGrp="1"/>
          </p:cNvSpPr>
          <p:nvPr>
            <p:ph type="sldNum" sz="quarter" idx="12"/>
          </p:nvPr>
        </p:nvSpPr>
        <p:spPr/>
        <p:txBody>
          <a:bodyPr/>
          <a:lstStyle/>
          <a:p>
            <a:fld id="{3DF53439-851E-44AD-84B1-B6BFC3D0C743}" type="slidenum">
              <a:rPr lang="el-GR" smtClean="0"/>
              <a:t>13</a:t>
            </a:fld>
            <a:endParaRPr lang="el-GR"/>
          </a:p>
        </p:txBody>
      </p:sp>
    </p:spTree>
    <p:extLst>
      <p:ext uri="{BB962C8B-B14F-4D97-AF65-F5344CB8AC3E}">
        <p14:creationId xmlns:p14="http://schemas.microsoft.com/office/powerpoint/2010/main" val="259562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r>
              <a:rPr lang="en-US" b="1" dirty="0">
                <a:solidFill>
                  <a:srgbClr val="0070C0"/>
                </a:solidFill>
                <a:latin typeface="Times New Roman" panose="02020603050405020304"/>
                <a:ea typeface="Times New Roman" panose="02020603050405020304"/>
                <a:cs typeface="Times New Roman" panose="02020603050405020304"/>
              </a:rPr>
              <a:t>Business system</a:t>
            </a:r>
            <a:endParaRPr lang="el-GR" dirty="0"/>
          </a:p>
        </p:txBody>
      </p:sp>
      <p:sp>
        <p:nvSpPr>
          <p:cNvPr id="3" name="Θέση περιεχομένου 2"/>
          <p:cNvSpPr>
            <a:spLocks noGrp="1"/>
          </p:cNvSpPr>
          <p:nvPr>
            <p:ph idx="1"/>
          </p:nvPr>
        </p:nvSpPr>
        <p:spPr/>
        <p:txBody>
          <a:bodyPr>
            <a:normAutofit lnSpcReduction="10000"/>
          </a:bodyPr>
          <a:lstStyle/>
          <a:p>
            <a:pPr marL="0" indent="0">
              <a:lnSpc>
                <a:spcPct val="115000"/>
              </a:lnSpc>
              <a:spcAft>
                <a:spcPts val="1000"/>
              </a:spcAft>
              <a:buNone/>
            </a:pPr>
            <a:r>
              <a:rPr lang="en-US" dirty="0">
                <a:solidFill>
                  <a:srgbClr val="0070C0"/>
                </a:solidFill>
                <a:latin typeface="Times New Roman" panose="02020603050405020304"/>
                <a:ea typeface="Times New Roman" panose="02020603050405020304"/>
                <a:cs typeface="Times New Roman" panose="02020603050405020304"/>
              </a:rPr>
              <a:t>A </a:t>
            </a:r>
            <a:r>
              <a:rPr lang="en-US" u="sng" dirty="0">
                <a:solidFill>
                  <a:srgbClr val="0070C0"/>
                </a:solidFill>
                <a:latin typeface="Times New Roman" panose="02020603050405020304"/>
                <a:ea typeface="Times New Roman" panose="02020603050405020304"/>
                <a:cs typeface="Times New Roman" panose="02020603050405020304"/>
              </a:rPr>
              <a:t>system</a:t>
            </a:r>
            <a:r>
              <a:rPr lang="en-US" dirty="0">
                <a:solidFill>
                  <a:srgbClr val="0070C0"/>
                </a:solidFill>
                <a:latin typeface="Times New Roman" panose="02020603050405020304"/>
                <a:ea typeface="Times New Roman" panose="02020603050405020304"/>
                <a:cs typeface="Times New Roman" panose="02020603050405020304"/>
              </a:rPr>
              <a:t> </a:t>
            </a:r>
            <a:r>
              <a:rPr lang="en-US" dirty="0">
                <a:latin typeface="Times New Roman" panose="02020603050405020304"/>
                <a:ea typeface="Times New Roman" panose="02020603050405020304"/>
                <a:cs typeface="Times New Roman" panose="02020603050405020304"/>
              </a:rPr>
              <a:t>is a procedure, process, method, or course of action designed to achieve a specific result. </a:t>
            </a:r>
          </a:p>
          <a:p>
            <a:pPr marL="0" indent="0">
              <a:lnSpc>
                <a:spcPct val="115000"/>
              </a:lnSpc>
              <a:spcAft>
                <a:spcPts val="1000"/>
              </a:spcAft>
              <a:buNone/>
            </a:pPr>
            <a:r>
              <a:rPr lang="en-US" dirty="0">
                <a:latin typeface="Times New Roman" panose="02020603050405020304"/>
                <a:ea typeface="Times New Roman" panose="02020603050405020304"/>
                <a:cs typeface="Times New Roman" panose="02020603050405020304"/>
              </a:rPr>
              <a:t>Its component parts and </a:t>
            </a:r>
            <a:r>
              <a:rPr lang="en-US" u="sng" dirty="0">
                <a:solidFill>
                  <a:srgbClr val="0070C0"/>
                </a:solidFill>
                <a:latin typeface="Times New Roman" panose="02020603050405020304"/>
                <a:ea typeface="Times New Roman" panose="02020603050405020304"/>
                <a:cs typeface="Times New Roman" panose="02020603050405020304"/>
              </a:rPr>
              <a:t>interrelated</a:t>
            </a:r>
            <a:r>
              <a:rPr lang="en-US" dirty="0">
                <a:solidFill>
                  <a:srgbClr val="0070C0"/>
                </a:solidFill>
                <a:latin typeface="Times New Roman" panose="02020603050405020304"/>
                <a:ea typeface="Times New Roman" panose="02020603050405020304"/>
                <a:cs typeface="Times New Roman" panose="02020603050405020304"/>
              </a:rPr>
              <a:t> </a:t>
            </a:r>
            <a:r>
              <a:rPr lang="en-US" dirty="0">
                <a:latin typeface="Times New Roman" panose="02020603050405020304"/>
                <a:ea typeface="Times New Roman" panose="02020603050405020304"/>
                <a:cs typeface="Times New Roman" panose="02020603050405020304"/>
              </a:rPr>
              <a:t>steps work together for the good of the whole. </a:t>
            </a:r>
          </a:p>
          <a:p>
            <a:pPr marL="0" indent="0">
              <a:lnSpc>
                <a:spcPct val="115000"/>
              </a:lnSpc>
              <a:spcAft>
                <a:spcPts val="1000"/>
              </a:spcAft>
              <a:buNone/>
            </a:pPr>
            <a:r>
              <a:rPr lang="en-US" dirty="0">
                <a:latin typeface="Times New Roman" panose="02020603050405020304"/>
                <a:ea typeface="Times New Roman" panose="02020603050405020304"/>
                <a:cs typeface="Times New Roman" panose="02020603050405020304"/>
              </a:rPr>
              <a:t>Creating</a:t>
            </a:r>
            <a:r>
              <a:rPr lang="en-US" dirty="0">
                <a:solidFill>
                  <a:srgbClr val="0070C0"/>
                </a:solidFill>
                <a:latin typeface="Times New Roman" panose="02020603050405020304"/>
                <a:ea typeface="Times New Roman" panose="02020603050405020304"/>
                <a:cs typeface="Times New Roman" panose="02020603050405020304"/>
              </a:rPr>
              <a:t> </a:t>
            </a:r>
            <a:r>
              <a:rPr lang="en-US" u="sng" dirty="0">
                <a:solidFill>
                  <a:srgbClr val="0070C0"/>
                </a:solidFill>
                <a:latin typeface="Times New Roman" panose="02020603050405020304"/>
                <a:ea typeface="Times New Roman" panose="02020603050405020304"/>
                <a:cs typeface="Times New Roman" panose="02020603050405020304"/>
              </a:rPr>
              <a:t>effective business systems </a:t>
            </a:r>
            <a:r>
              <a:rPr lang="en-US" dirty="0">
                <a:latin typeface="Times New Roman" panose="02020603050405020304"/>
                <a:ea typeface="Times New Roman" panose="02020603050405020304"/>
                <a:cs typeface="Times New Roman" panose="02020603050405020304"/>
              </a:rPr>
              <a:t>is the only way to attain results that are consistent, measurable, and ultimately benefit customers.</a:t>
            </a:r>
            <a:endParaRPr lang="el-GR" dirty="0">
              <a:ea typeface="Calibri" panose="020F0502020204030204"/>
              <a:cs typeface="Times New Roman" panose="02020603050405020304"/>
            </a:endParaRPr>
          </a:p>
          <a:p>
            <a:pPr marL="0" indent="0">
              <a:buNone/>
            </a:pPr>
            <a:endParaRPr lang="el-GR" dirty="0"/>
          </a:p>
        </p:txBody>
      </p:sp>
      <p:sp>
        <p:nvSpPr>
          <p:cNvPr id="4" name="Slide Number Placeholder 3"/>
          <p:cNvSpPr>
            <a:spLocks noGrp="1"/>
          </p:cNvSpPr>
          <p:nvPr>
            <p:ph type="sldNum" sz="quarter" idx="12"/>
          </p:nvPr>
        </p:nvSpPr>
        <p:spPr/>
        <p:txBody>
          <a:bodyPr/>
          <a:lstStyle/>
          <a:p>
            <a:fld id="{3DF53439-851E-44AD-84B1-B6BFC3D0C743}" type="slidenum">
              <a:rPr lang="el-GR" smtClean="0"/>
              <a:t>2</a:t>
            </a:fld>
            <a:endParaRPr lang="el-G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BDD0-3CAD-10B0-7D9F-C054468668D9}"/>
              </a:ext>
            </a:extLst>
          </p:cNvPr>
          <p:cNvSpPr>
            <a:spLocks noGrp="1"/>
          </p:cNvSpPr>
          <p:nvPr>
            <p:ph type="title"/>
          </p:nvPr>
        </p:nvSpPr>
        <p:spPr/>
        <p:txBody>
          <a:bodyPr/>
          <a:lstStyle/>
          <a:p>
            <a:r>
              <a:rPr lang="en-US" b="1" dirty="0">
                <a:solidFill>
                  <a:srgbClr val="0070C0"/>
                </a:solidFill>
                <a:latin typeface="Times New Roman" panose="02020603050405020304"/>
                <a:cs typeface="Times New Roman" panose="02020603050405020304"/>
              </a:rPr>
              <a:t>Building Blocks of Business Success</a:t>
            </a:r>
            <a:endParaRPr lang="en-US" dirty="0"/>
          </a:p>
        </p:txBody>
      </p:sp>
      <p:sp>
        <p:nvSpPr>
          <p:cNvPr id="3" name="Content Placeholder 2">
            <a:extLst>
              <a:ext uri="{FF2B5EF4-FFF2-40B4-BE49-F238E27FC236}">
                <a16:creationId xmlns:a16="http://schemas.microsoft.com/office/drawing/2014/main" id="{114A33AE-F567-334D-CEB7-56CF9A6E0116}"/>
              </a:ext>
            </a:extLst>
          </p:cNvPr>
          <p:cNvSpPr>
            <a:spLocks noGrp="1"/>
          </p:cNvSpPr>
          <p:nvPr>
            <p:ph idx="1"/>
          </p:nvPr>
        </p:nvSpPr>
        <p:spPr/>
        <p:txBody>
          <a:bodyPr>
            <a:normAutofit lnSpcReduction="10000"/>
          </a:bodyPr>
          <a:lstStyle/>
          <a:p>
            <a:pPr marL="0" indent="0">
              <a:lnSpc>
                <a:spcPct val="115000"/>
              </a:lnSpc>
              <a:spcAft>
                <a:spcPts val="1000"/>
              </a:spcAft>
              <a:buNone/>
            </a:pPr>
            <a:r>
              <a:rPr lang="en-US" dirty="0">
                <a:solidFill>
                  <a:srgbClr val="0070C0"/>
                </a:solidFill>
                <a:latin typeface="Times New Roman" panose="02020603050405020304"/>
                <a:ea typeface="Times New Roman" panose="02020603050405020304"/>
                <a:cs typeface="Times New Roman" panose="02020603050405020304"/>
              </a:rPr>
              <a:t>Core Idea: </a:t>
            </a:r>
            <a:r>
              <a:rPr lang="en-US" dirty="0">
                <a:latin typeface="Times New Roman" panose="02020603050405020304"/>
                <a:ea typeface="Times New Roman" panose="02020603050405020304"/>
                <a:cs typeface="Times New Roman" panose="02020603050405020304"/>
              </a:rPr>
              <a:t>Systems and processes are the </a:t>
            </a:r>
            <a:r>
              <a:rPr lang="en-US" dirty="0">
                <a:solidFill>
                  <a:schemeClr val="accent1"/>
                </a:solidFill>
                <a:latin typeface="Times New Roman" panose="02020603050405020304"/>
                <a:ea typeface="Times New Roman" panose="02020603050405020304"/>
                <a:cs typeface="Times New Roman" panose="02020603050405020304"/>
              </a:rPr>
              <a:t>foundational</a:t>
            </a:r>
            <a:r>
              <a:rPr lang="en-US" dirty="0">
                <a:latin typeface="Times New Roman" panose="02020603050405020304"/>
                <a:ea typeface="Times New Roman" panose="02020603050405020304"/>
                <a:cs typeface="Times New Roman" panose="02020603050405020304"/>
              </a:rPr>
              <a:t> elements of any business.</a:t>
            </a:r>
          </a:p>
          <a:p>
            <a:pPr marL="0" indent="0">
              <a:lnSpc>
                <a:spcPct val="115000"/>
              </a:lnSpc>
              <a:spcAft>
                <a:spcPts val="1000"/>
              </a:spcAft>
              <a:buNone/>
            </a:pPr>
            <a:r>
              <a:rPr lang="en-US" dirty="0">
                <a:solidFill>
                  <a:srgbClr val="0070C0"/>
                </a:solidFill>
                <a:latin typeface="Times New Roman" panose="02020603050405020304"/>
                <a:ea typeface="Times New Roman" panose="02020603050405020304"/>
                <a:cs typeface="Times New Roman" panose="02020603050405020304"/>
              </a:rPr>
              <a:t>Examples of business systems: </a:t>
            </a:r>
            <a:r>
              <a:rPr lang="en-US" dirty="0">
                <a:latin typeface="Times New Roman" panose="02020603050405020304"/>
                <a:ea typeface="Times New Roman" panose="02020603050405020304"/>
                <a:cs typeface="Times New Roman" panose="02020603050405020304"/>
              </a:rPr>
              <a:t>Lead generation, customer service, sales, inventory management, etc.</a:t>
            </a:r>
            <a:endParaRPr lang="el-GR" dirty="0">
              <a:latin typeface="Times New Roman" panose="02020603050405020304"/>
              <a:ea typeface="Times New Roman" panose="02020603050405020304"/>
              <a:cs typeface="Times New Roman" panose="02020603050405020304"/>
            </a:endParaRPr>
          </a:p>
          <a:p>
            <a:pPr marL="0" indent="0">
              <a:lnSpc>
                <a:spcPct val="114000"/>
              </a:lnSpc>
              <a:spcBef>
                <a:spcPts val="500"/>
              </a:spcBef>
              <a:spcAft>
                <a:spcPts val="500"/>
              </a:spcAft>
              <a:buNone/>
            </a:pPr>
            <a:r>
              <a:rPr lang="en-US" sz="2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A </a:t>
            </a:r>
            <a:r>
              <a:rPr lang="en-US" sz="28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business system</a:t>
            </a:r>
            <a:r>
              <a:rPr lang="en-US" sz="2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 may be as simple as a checklist created in an hour or two</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However, more complex systems can take days or even weeks to implement. </a:t>
            </a:r>
            <a:r>
              <a:rPr lang="en-US" sz="2800" u="sng"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hlinkClick r:id="rId2"/>
              </a:rPr>
              <a:t>The best systems consider such elements as design, components, people, quality, speed and measurement.</a:t>
            </a:r>
            <a:endParaRPr lang="en-US" sz="2800" dirty="0">
              <a:effectLst/>
              <a:latin typeface="Calibri" panose="020F0502020204030204" pitchFamily="34" charset="0"/>
              <a:cs typeface="Times New Roman" panose="02020603050405020304" pitchFamily="18" charset="0"/>
            </a:endParaRPr>
          </a:p>
          <a:p>
            <a:pPr marL="0" indent="0">
              <a:lnSpc>
                <a:spcPct val="115000"/>
              </a:lnSpc>
              <a:spcAft>
                <a:spcPts val="1000"/>
              </a:spcAft>
              <a:buNone/>
            </a:pPr>
            <a:endParaRPr lang="en-US" dirty="0">
              <a:latin typeface="Times New Roman" panose="02020603050405020304"/>
              <a:ea typeface="Times New Roman" panose="02020603050405020304"/>
              <a:cs typeface="Times New Roman" panose="02020603050405020304"/>
            </a:endParaRPr>
          </a:p>
        </p:txBody>
      </p:sp>
      <p:sp>
        <p:nvSpPr>
          <p:cNvPr id="4" name="Slide Number Placeholder 3">
            <a:extLst>
              <a:ext uri="{FF2B5EF4-FFF2-40B4-BE49-F238E27FC236}">
                <a16:creationId xmlns:a16="http://schemas.microsoft.com/office/drawing/2014/main" id="{85EBB655-4728-7ADD-B634-D1F2AB35D01A}"/>
              </a:ext>
            </a:extLst>
          </p:cNvPr>
          <p:cNvSpPr>
            <a:spLocks noGrp="1"/>
          </p:cNvSpPr>
          <p:nvPr>
            <p:ph type="sldNum" sz="quarter" idx="12"/>
          </p:nvPr>
        </p:nvSpPr>
        <p:spPr/>
        <p:txBody>
          <a:bodyPr/>
          <a:lstStyle/>
          <a:p>
            <a:fld id="{3DF53439-851E-44AD-84B1-B6BFC3D0C743}" type="slidenum">
              <a:rPr lang="el-GR" smtClean="0"/>
              <a:t>3</a:t>
            </a:fld>
            <a:endParaRPr lang="el-GR"/>
          </a:p>
        </p:txBody>
      </p:sp>
    </p:spTree>
    <p:extLst>
      <p:ext uri="{BB962C8B-B14F-4D97-AF65-F5344CB8AC3E}">
        <p14:creationId xmlns:p14="http://schemas.microsoft.com/office/powerpoint/2010/main" val="207544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B3D62-C18D-871F-632F-DC8993A8E8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087F5-1563-7AD0-6796-A523D1F43ACB}"/>
              </a:ext>
            </a:extLst>
          </p:cNvPr>
          <p:cNvSpPr>
            <a:spLocks noGrp="1"/>
          </p:cNvSpPr>
          <p:nvPr>
            <p:ph type="title"/>
          </p:nvPr>
        </p:nvSpPr>
        <p:spPr/>
        <p:txBody>
          <a:bodyPr/>
          <a:lstStyle/>
          <a:p>
            <a:r>
              <a:rPr lang="en-US" b="1" dirty="0">
                <a:solidFill>
                  <a:srgbClr val="0070C0"/>
                </a:solidFill>
                <a:latin typeface="Times New Roman" panose="02020603050405020304"/>
                <a:cs typeface="Times New Roman" panose="02020603050405020304"/>
              </a:rPr>
              <a:t>The "Magic Formula" for Success</a:t>
            </a:r>
            <a:endParaRPr lang="en-US" dirty="0"/>
          </a:p>
        </p:txBody>
      </p:sp>
      <p:sp>
        <p:nvSpPr>
          <p:cNvPr id="3" name="Content Placeholder 2">
            <a:extLst>
              <a:ext uri="{FF2B5EF4-FFF2-40B4-BE49-F238E27FC236}">
                <a16:creationId xmlns:a16="http://schemas.microsoft.com/office/drawing/2014/main" id="{856215D0-6122-C60C-CFF7-2FD2AF84111C}"/>
              </a:ext>
            </a:extLst>
          </p:cNvPr>
          <p:cNvSpPr>
            <a:spLocks noGrp="1"/>
          </p:cNvSpPr>
          <p:nvPr>
            <p:ph idx="1"/>
          </p:nvPr>
        </p:nvSpPr>
        <p:spPr/>
        <p:txBody>
          <a:bodyPr>
            <a:normAutofit lnSpcReduction="10000"/>
          </a:bodyPr>
          <a:lstStyle/>
          <a:p>
            <a:pPr marL="0" indent="0">
              <a:lnSpc>
                <a:spcPct val="114000"/>
              </a:lnSpc>
              <a:spcAft>
                <a:spcPts val="1000"/>
              </a:spcAft>
              <a:buNone/>
            </a:pPr>
            <a:r>
              <a:rPr lang="en-US" dirty="0">
                <a:solidFill>
                  <a:srgbClr val="0070C0"/>
                </a:solidFill>
                <a:latin typeface="Times New Roman" panose="02020603050405020304"/>
                <a:ea typeface="Times New Roman" panose="02020603050405020304"/>
                <a:cs typeface="Times New Roman" panose="02020603050405020304"/>
              </a:rPr>
              <a:t>Key elements: </a:t>
            </a:r>
            <a:r>
              <a:rPr lang="en-US" dirty="0">
                <a:latin typeface="Times New Roman" panose="02020603050405020304"/>
                <a:ea typeface="Times New Roman" panose="02020603050405020304"/>
                <a:cs typeface="Times New Roman" panose="02020603050405020304"/>
              </a:rPr>
              <a:t>Eliminating </a:t>
            </a:r>
            <a:r>
              <a:rPr lang="en-US" dirty="0">
                <a:solidFill>
                  <a:schemeClr val="accent1"/>
                </a:solidFill>
                <a:latin typeface="Times New Roman" panose="02020603050405020304"/>
                <a:ea typeface="Times New Roman" panose="02020603050405020304"/>
                <a:cs typeface="Times New Roman" panose="02020603050405020304"/>
              </a:rPr>
              <a:t>waste,</a:t>
            </a:r>
            <a:r>
              <a:rPr lang="en-US" dirty="0">
                <a:latin typeface="Times New Roman" panose="02020603050405020304"/>
                <a:ea typeface="Times New Roman" panose="02020603050405020304"/>
                <a:cs typeface="Times New Roman" panose="02020603050405020304"/>
              </a:rPr>
              <a:t> </a:t>
            </a:r>
            <a:r>
              <a:rPr lang="en-US" dirty="0">
                <a:solidFill>
                  <a:schemeClr val="accent1"/>
                </a:solidFill>
                <a:latin typeface="Times New Roman" panose="02020603050405020304"/>
                <a:ea typeface="Times New Roman" panose="02020603050405020304"/>
                <a:cs typeface="Times New Roman" panose="02020603050405020304"/>
              </a:rPr>
              <a:t>inefficiency and </a:t>
            </a:r>
            <a:r>
              <a:rPr lang="en-US" sz="32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2"/>
              </a:rPr>
              <a:t>employee discretion</a:t>
            </a:r>
            <a:r>
              <a:rPr lang="en-US" dirty="0">
                <a:latin typeface="Times New Roman" panose="02020603050405020304"/>
                <a:ea typeface="Times New Roman" panose="02020603050405020304"/>
                <a:cs typeface="Times New Roman" panose="02020603050405020304"/>
              </a:rPr>
              <a:t>, ensuring customer </a:t>
            </a:r>
            <a:r>
              <a:rPr lang="en-US" dirty="0">
                <a:solidFill>
                  <a:schemeClr val="accent1"/>
                </a:solidFill>
                <a:latin typeface="Times New Roman" panose="02020603050405020304"/>
                <a:ea typeface="Times New Roman" panose="02020603050405020304"/>
                <a:cs typeface="Times New Roman" panose="02020603050405020304"/>
              </a:rPr>
              <a:t>satisfaction</a:t>
            </a:r>
            <a:r>
              <a:rPr lang="en-US" dirty="0">
                <a:latin typeface="Times New Roman" panose="02020603050405020304"/>
                <a:ea typeface="Times New Roman" panose="02020603050405020304"/>
                <a:cs typeface="Times New Roman" panose="02020603050405020304"/>
              </a:rPr>
              <a:t>.</a:t>
            </a:r>
          </a:p>
          <a:p>
            <a:pPr marL="0" indent="0">
              <a:lnSpc>
                <a:spcPct val="115000"/>
              </a:lnSpc>
              <a:spcAft>
                <a:spcPts val="1000"/>
              </a:spcAft>
              <a:buNone/>
            </a:pPr>
            <a:r>
              <a:rPr lang="en-US" dirty="0">
                <a:solidFill>
                  <a:srgbClr val="0070C0"/>
                </a:solidFill>
                <a:latin typeface="Times New Roman" panose="02020603050405020304"/>
                <a:ea typeface="Times New Roman" panose="02020603050405020304"/>
                <a:cs typeface="Times New Roman" panose="02020603050405020304"/>
              </a:rPr>
              <a:t>Benefits: </a:t>
            </a:r>
            <a:r>
              <a:rPr lang="en-US" dirty="0">
                <a:latin typeface="Times New Roman" panose="02020603050405020304"/>
                <a:ea typeface="Times New Roman" panose="02020603050405020304"/>
                <a:cs typeface="Times New Roman" panose="02020603050405020304"/>
              </a:rPr>
              <a:t>Streamlines operations, increases profitability, and enhances customer loyalty.</a:t>
            </a:r>
          </a:p>
          <a:p>
            <a:pPr marL="0" indent="0">
              <a:lnSpc>
                <a:spcPct val="115000"/>
              </a:lnSpc>
              <a:spcAft>
                <a:spcPts val="1000"/>
              </a:spcAft>
              <a:buNone/>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Michael Gerber said, "</a:t>
            </a:r>
            <a:r>
              <a:rPr lang="en-US" sz="24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Organize around business functions, not people. Build systems within each business function. Let systems run the business and people run the systems. People come and go but the systems remain constant</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400" i="1" dirty="0">
                <a:effectLst/>
                <a:latin typeface="Calibri" panose="020F0502020204030204" pitchFamily="34" charset="0"/>
                <a:ea typeface="Times New Roman" panose="02020603050405020304" pitchFamily="18" charset="0"/>
                <a:cs typeface="Times New Roman" panose="02020603050405020304" pitchFamily="18" charset="0"/>
              </a:rPr>
              <a:t>E-Myth Revisited, book</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cs typeface="Times New Roman" panose="02020603050405020304" pitchFamily="18" charset="0"/>
            </a:endParaRPr>
          </a:p>
          <a:p>
            <a:pPr marL="0" indent="0">
              <a:lnSpc>
                <a:spcPct val="115000"/>
              </a:lnSpc>
              <a:spcAft>
                <a:spcPts val="1000"/>
              </a:spcAft>
              <a:buNone/>
            </a:pPr>
            <a:endParaRPr lang="en-US" dirty="0">
              <a:latin typeface="Times New Roman" panose="02020603050405020304"/>
              <a:ea typeface="Times New Roman" panose="02020603050405020304"/>
              <a:cs typeface="Times New Roman" panose="02020603050405020304"/>
            </a:endParaRPr>
          </a:p>
        </p:txBody>
      </p:sp>
      <p:sp>
        <p:nvSpPr>
          <p:cNvPr id="4" name="Slide Number Placeholder 3">
            <a:extLst>
              <a:ext uri="{FF2B5EF4-FFF2-40B4-BE49-F238E27FC236}">
                <a16:creationId xmlns:a16="http://schemas.microsoft.com/office/drawing/2014/main" id="{98AC3456-82DB-093E-006C-3D2AAEF182DA}"/>
              </a:ext>
            </a:extLst>
          </p:cNvPr>
          <p:cNvSpPr>
            <a:spLocks noGrp="1"/>
          </p:cNvSpPr>
          <p:nvPr>
            <p:ph type="sldNum" sz="quarter" idx="12"/>
          </p:nvPr>
        </p:nvSpPr>
        <p:spPr/>
        <p:txBody>
          <a:bodyPr/>
          <a:lstStyle/>
          <a:p>
            <a:fld id="{3DF53439-851E-44AD-84B1-B6BFC3D0C743}" type="slidenum">
              <a:rPr lang="el-GR" smtClean="0"/>
              <a:t>4</a:t>
            </a:fld>
            <a:endParaRPr lang="el-GR"/>
          </a:p>
        </p:txBody>
      </p:sp>
    </p:spTree>
    <p:extLst>
      <p:ext uri="{BB962C8B-B14F-4D97-AF65-F5344CB8AC3E}">
        <p14:creationId xmlns:p14="http://schemas.microsoft.com/office/powerpoint/2010/main" val="71238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983432" y="1484785"/>
            <a:ext cx="10153128" cy="5073427"/>
          </a:xfrm>
        </p:spPr>
        <p:txBody>
          <a:bodyPr>
            <a:normAutofit/>
          </a:bodyPr>
          <a:lstStyle/>
          <a:p>
            <a:pPr marL="0" indent="0">
              <a:lnSpc>
                <a:spcPct val="115000"/>
              </a:lnSpc>
              <a:spcAft>
                <a:spcPts val="1000"/>
              </a:spcAft>
              <a:buNone/>
            </a:pPr>
            <a:r>
              <a:rPr lang="en-US" dirty="0">
                <a:solidFill>
                  <a:srgbClr val="0070C0"/>
                </a:solidFill>
                <a:ea typeface="Times New Roman" panose="02020603050405020304"/>
                <a:cs typeface="Times New Roman" panose="02020603050405020304"/>
              </a:rPr>
              <a:t>A </a:t>
            </a:r>
            <a:r>
              <a:rPr lang="en-US" b="1" dirty="0">
                <a:solidFill>
                  <a:srgbClr val="0070C0"/>
                </a:solidFill>
                <a:ea typeface="Times New Roman" panose="02020603050405020304"/>
                <a:cs typeface="Times New Roman" panose="02020603050405020304"/>
              </a:rPr>
              <a:t>business</a:t>
            </a:r>
            <a:r>
              <a:rPr lang="en-US" dirty="0">
                <a:solidFill>
                  <a:srgbClr val="0070C0"/>
                </a:solidFill>
                <a:ea typeface="Times New Roman" panose="02020603050405020304"/>
                <a:cs typeface="Times New Roman" panose="02020603050405020304"/>
              </a:rPr>
              <a:t> </a:t>
            </a:r>
            <a:r>
              <a:rPr lang="en-US" dirty="0">
                <a:ea typeface="Times New Roman" panose="02020603050405020304"/>
                <a:cs typeface="Times New Roman" panose="02020603050405020304"/>
              </a:rPr>
              <a:t>is made up of people, products, and processes </a:t>
            </a:r>
            <a:r>
              <a:rPr lang="en-US" i="1" u="sng" dirty="0">
                <a:ea typeface="Times New Roman" panose="02020603050405020304"/>
                <a:cs typeface="Times New Roman" panose="02020603050405020304"/>
              </a:rPr>
              <a:t>organized to profitably find and keep customers</a:t>
            </a:r>
            <a:r>
              <a:rPr lang="en-US" i="1" dirty="0">
                <a:ea typeface="Times New Roman" panose="02020603050405020304"/>
                <a:cs typeface="Times New Roman" panose="02020603050405020304"/>
              </a:rPr>
              <a:t>.</a:t>
            </a:r>
            <a:r>
              <a:rPr lang="en-US" dirty="0">
                <a:ea typeface="Times New Roman" panose="02020603050405020304"/>
                <a:cs typeface="Times New Roman" panose="02020603050405020304"/>
              </a:rPr>
              <a:t> </a:t>
            </a:r>
          </a:p>
          <a:p>
            <a:pPr marL="0" indent="0">
              <a:lnSpc>
                <a:spcPct val="115000"/>
              </a:lnSpc>
              <a:spcAft>
                <a:spcPts val="1000"/>
              </a:spcAft>
              <a:buNone/>
            </a:pPr>
            <a:r>
              <a:rPr lang="en-US" dirty="0">
                <a:ea typeface="Times New Roman" panose="02020603050405020304"/>
                <a:cs typeface="Times New Roman" panose="02020603050405020304"/>
              </a:rPr>
              <a:t>Many companies fail because owners and managers are unable to create effective business processes that accomplish this fundamental objective. </a:t>
            </a:r>
            <a:endParaRPr lang="el-GR" dirty="0">
              <a:ea typeface="Calibri" panose="020F0502020204030204"/>
              <a:cs typeface="Times New Roman" panose="02020603050405020304"/>
            </a:endParaRPr>
          </a:p>
          <a:p>
            <a:pPr marL="0" indent="0">
              <a:buNone/>
            </a:pPr>
            <a:r>
              <a:rPr lang="en-US" dirty="0">
                <a:solidFill>
                  <a:srgbClr val="0070C0"/>
                </a:solidFill>
                <a:ea typeface="Times New Roman" panose="02020603050405020304"/>
              </a:rPr>
              <a:t>So, what exactly is a </a:t>
            </a:r>
            <a:r>
              <a:rPr lang="en-US" b="1" dirty="0">
                <a:solidFill>
                  <a:srgbClr val="0070C0"/>
                </a:solidFill>
                <a:ea typeface="Times New Roman" panose="02020603050405020304"/>
              </a:rPr>
              <a:t>business process?</a:t>
            </a:r>
            <a:r>
              <a:rPr lang="en-US" dirty="0">
                <a:solidFill>
                  <a:srgbClr val="0070C0"/>
                </a:solidFill>
                <a:ea typeface="Times New Roman" panose="02020603050405020304"/>
              </a:rPr>
              <a:t> </a:t>
            </a:r>
            <a:endParaRPr lang="el-GR" dirty="0">
              <a:solidFill>
                <a:srgbClr val="0070C0"/>
              </a:solidFill>
            </a:endParaRPr>
          </a:p>
        </p:txBody>
      </p:sp>
      <p:sp>
        <p:nvSpPr>
          <p:cNvPr id="4" name="Τίτλος 1"/>
          <p:cNvSpPr>
            <a:spLocks noGrp="1"/>
          </p:cNvSpPr>
          <p:nvPr>
            <p:ph type="title"/>
          </p:nvPr>
        </p:nvSpPr>
        <p:spPr>
          <a:xfrm>
            <a:off x="1981200" y="274638"/>
            <a:ext cx="8229600" cy="1143000"/>
          </a:xfrm>
        </p:spPr>
        <p:txBody>
          <a:bodyPr>
            <a:normAutofit/>
          </a:bodyPr>
          <a:lstStyle/>
          <a:p>
            <a:r>
              <a:rPr lang="en-US" b="1" dirty="0">
                <a:solidFill>
                  <a:srgbClr val="0070C0"/>
                </a:solidFill>
                <a:latin typeface="Times New Roman" panose="02020603050405020304"/>
                <a:ea typeface="Times New Roman" panose="02020603050405020304"/>
                <a:cs typeface="Times New Roman" panose="02020603050405020304"/>
              </a:rPr>
              <a:t>A business</a:t>
            </a:r>
            <a:endParaRPr lang="el-GR" dirty="0"/>
          </a:p>
        </p:txBody>
      </p:sp>
      <p:sp>
        <p:nvSpPr>
          <p:cNvPr id="2" name="Slide Number Placeholder 1"/>
          <p:cNvSpPr>
            <a:spLocks noGrp="1"/>
          </p:cNvSpPr>
          <p:nvPr>
            <p:ph type="sldNum" sz="quarter" idx="12"/>
          </p:nvPr>
        </p:nvSpPr>
        <p:spPr/>
        <p:txBody>
          <a:bodyPr/>
          <a:lstStyle/>
          <a:p>
            <a:fld id="{3DF53439-851E-44AD-84B1-B6BFC3D0C743}" type="slidenum">
              <a:rPr lang="el-GR" smtClean="0"/>
              <a:t>5</a:t>
            </a:fld>
            <a:endParaRPr lang="el-G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09600" y="274638"/>
            <a:ext cx="10972800" cy="922114"/>
          </a:xfrm>
        </p:spPr>
        <p:txBody>
          <a:bodyPr>
            <a:normAutofit/>
          </a:bodyPr>
          <a:lstStyle/>
          <a:p>
            <a:r>
              <a:rPr lang="en-US" sz="3200" b="1" dirty="0">
                <a:solidFill>
                  <a:srgbClr val="0070C0"/>
                </a:solidFill>
              </a:rPr>
              <a:t>Business process</a:t>
            </a:r>
            <a:r>
              <a:rPr lang="en-US" sz="3200" dirty="0">
                <a:solidFill>
                  <a:srgbClr val="0070C0"/>
                </a:solidFill>
              </a:rPr>
              <a:t> </a:t>
            </a:r>
            <a:endParaRPr lang="el-GR" sz="3200" dirty="0">
              <a:solidFill>
                <a:srgbClr val="0070C0"/>
              </a:solidFill>
            </a:endParaRPr>
          </a:p>
        </p:txBody>
      </p:sp>
      <p:sp>
        <p:nvSpPr>
          <p:cNvPr id="3" name="Θέση περιεχομένου 2"/>
          <p:cNvSpPr>
            <a:spLocks noGrp="1"/>
          </p:cNvSpPr>
          <p:nvPr>
            <p:ph idx="1"/>
          </p:nvPr>
        </p:nvSpPr>
        <p:spPr>
          <a:xfrm>
            <a:off x="983432" y="1266355"/>
            <a:ext cx="10225136" cy="4826941"/>
          </a:xfrm>
        </p:spPr>
        <p:txBody>
          <a:bodyPr>
            <a:noAutofit/>
          </a:bodyPr>
          <a:lstStyle/>
          <a:p>
            <a:pPr marL="0" indent="0">
              <a:buNone/>
            </a:pPr>
            <a:r>
              <a:rPr lang="en-US" sz="2800" dirty="0"/>
              <a:t>There are </a:t>
            </a:r>
            <a:r>
              <a:rPr lang="en-US" sz="2800" b="1" dirty="0"/>
              <a:t>business process</a:t>
            </a:r>
            <a:r>
              <a:rPr lang="en-US" sz="2800" dirty="0"/>
              <a:t> experts who get deep in the weeds when defining a </a:t>
            </a:r>
            <a:r>
              <a:rPr lang="en-US" sz="2800" u="sng" dirty="0">
                <a:solidFill>
                  <a:srgbClr val="0070C0"/>
                </a:solidFill>
                <a:hlinkClick r:id="rId2"/>
              </a:rPr>
              <a:t>business process</a:t>
            </a:r>
            <a:r>
              <a:rPr lang="en-US" sz="2800" dirty="0">
                <a:solidFill>
                  <a:srgbClr val="0070C0"/>
                </a:solidFill>
              </a:rPr>
              <a:t> </a:t>
            </a:r>
            <a:r>
              <a:rPr lang="en-US" sz="2800" dirty="0"/>
              <a:t>or trying to </a:t>
            </a:r>
            <a:r>
              <a:rPr lang="en-US" sz="2800" dirty="0">
                <a:solidFill>
                  <a:srgbClr val="FF0000"/>
                </a:solidFill>
              </a:rPr>
              <a:t>distinguish it from a business procedure or a business system</a:t>
            </a:r>
            <a:r>
              <a:rPr lang="en-US" sz="2800" dirty="0"/>
              <a:t>. </a:t>
            </a:r>
          </a:p>
          <a:p>
            <a:pPr marL="0" indent="0">
              <a:buNone/>
            </a:pPr>
            <a:r>
              <a:rPr lang="en-US" sz="2800" dirty="0"/>
              <a:t>However, for entrepreneurs and owners of small to midsize businesses, a few simple definitions will suffice for our discussion. </a:t>
            </a:r>
            <a:r>
              <a:rPr lang="en-US" sz="2800" dirty="0">
                <a:solidFill>
                  <a:srgbClr val="FF0000"/>
                </a:solidFill>
                <a:latin typeface="Monotype Corsiva" panose="03010101010201010101" pitchFamily="66" charset="0"/>
              </a:rPr>
              <a:t>→</a:t>
            </a:r>
            <a:endParaRPr lang="el-GR" sz="2800" dirty="0">
              <a:solidFill>
                <a:srgbClr val="FF0000"/>
              </a:solidFill>
            </a:endParaRPr>
          </a:p>
          <a:p>
            <a:pPr marL="0" indent="0">
              <a:buNone/>
            </a:pPr>
            <a:endParaRPr lang="el-GR" sz="2800" dirty="0"/>
          </a:p>
        </p:txBody>
      </p:sp>
      <p:sp>
        <p:nvSpPr>
          <p:cNvPr id="4" name="Slide Number Placeholder 3"/>
          <p:cNvSpPr>
            <a:spLocks noGrp="1"/>
          </p:cNvSpPr>
          <p:nvPr>
            <p:ph type="sldNum" sz="quarter" idx="12"/>
          </p:nvPr>
        </p:nvSpPr>
        <p:spPr/>
        <p:txBody>
          <a:bodyPr/>
          <a:lstStyle/>
          <a:p>
            <a:fld id="{3DF53439-851E-44AD-84B1-B6BFC3D0C743}" type="slidenum">
              <a:rPr lang="el-GR" smtClean="0"/>
              <a:t>6</a:t>
            </a:fld>
            <a:endParaRPr lang="el-G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a:xfrm>
            <a:off x="609600" y="274638"/>
            <a:ext cx="10972800" cy="922114"/>
          </a:xfrm>
        </p:spPr>
        <p:txBody>
          <a:bodyPr>
            <a:normAutofit/>
          </a:bodyPr>
          <a:lstStyle/>
          <a:p>
            <a:r>
              <a:rPr lang="en-US" sz="3200" b="1" dirty="0">
                <a:solidFill>
                  <a:srgbClr val="0070C0"/>
                </a:solidFill>
              </a:rPr>
              <a:t>Business process</a:t>
            </a:r>
            <a:r>
              <a:rPr lang="en-US" sz="3200" dirty="0">
                <a:solidFill>
                  <a:srgbClr val="0070C0"/>
                </a:solidFill>
              </a:rPr>
              <a:t> </a:t>
            </a:r>
            <a:endParaRPr lang="el-GR" sz="3200" dirty="0">
              <a:solidFill>
                <a:srgbClr val="0070C0"/>
              </a:solidFill>
            </a:endParaRPr>
          </a:p>
        </p:txBody>
      </p:sp>
      <p:sp>
        <p:nvSpPr>
          <p:cNvPr id="3" name="Θέση περιεχομένου 2"/>
          <p:cNvSpPr>
            <a:spLocks noGrp="1"/>
          </p:cNvSpPr>
          <p:nvPr>
            <p:ph idx="1"/>
          </p:nvPr>
        </p:nvSpPr>
        <p:spPr>
          <a:xfrm>
            <a:off x="983432" y="1159064"/>
            <a:ext cx="10225136" cy="5562412"/>
          </a:xfrm>
        </p:spPr>
        <p:txBody>
          <a:bodyPr>
            <a:noAutofit/>
          </a:bodyPr>
          <a:lstStyle/>
          <a:p>
            <a:pPr lvl="0"/>
            <a:r>
              <a:rPr lang="en-US" sz="2400" b="1" u="sng" dirty="0">
                <a:solidFill>
                  <a:srgbClr val="0070C0"/>
                </a:solidFill>
              </a:rPr>
              <a:t>Business Procedure</a:t>
            </a:r>
            <a:r>
              <a:rPr lang="en-US" sz="2400" b="1" dirty="0">
                <a:solidFill>
                  <a:srgbClr val="0070C0"/>
                </a:solidFill>
              </a:rPr>
              <a:t> </a:t>
            </a:r>
            <a:r>
              <a:rPr lang="en-US" sz="2400" dirty="0">
                <a:solidFill>
                  <a:srgbClr val="0070C0"/>
                </a:solidFill>
              </a:rPr>
              <a:t>– a sequence of actions taken to accomplish a task (</a:t>
            </a:r>
            <a:r>
              <a:rPr lang="en-US" sz="2400" i="1" dirty="0">
                <a:solidFill>
                  <a:srgbClr val="FF0000"/>
                </a:solidFill>
              </a:rPr>
              <a:t>emphasis on following steps in a specified order</a:t>
            </a:r>
            <a:r>
              <a:rPr lang="en-US" sz="2400" dirty="0">
                <a:solidFill>
                  <a:srgbClr val="0070C0"/>
                </a:solidFill>
              </a:rPr>
              <a:t>).</a:t>
            </a:r>
            <a:endParaRPr lang="el-GR" sz="2400" dirty="0">
              <a:solidFill>
                <a:srgbClr val="0070C0"/>
              </a:solidFill>
            </a:endParaRPr>
          </a:p>
          <a:p>
            <a:pPr lvl="0"/>
            <a:r>
              <a:rPr lang="en-US" sz="2400" b="1" u="sng" dirty="0">
                <a:solidFill>
                  <a:srgbClr val="0070C0"/>
                </a:solidFill>
              </a:rPr>
              <a:t>Business Process</a:t>
            </a:r>
            <a:r>
              <a:rPr lang="en-US" sz="2400" b="1" dirty="0">
                <a:solidFill>
                  <a:srgbClr val="0070C0"/>
                </a:solidFill>
              </a:rPr>
              <a:t> </a:t>
            </a:r>
            <a:r>
              <a:rPr lang="en-US" sz="2400" dirty="0">
                <a:solidFill>
                  <a:srgbClr val="0070C0"/>
                </a:solidFill>
              </a:rPr>
              <a:t>– a series of ordered activities that transform inputs into higher-value outputs (</a:t>
            </a:r>
            <a:r>
              <a:rPr lang="en-US" sz="2400" i="1" dirty="0">
                <a:solidFill>
                  <a:srgbClr val="FF0000"/>
                </a:solidFill>
              </a:rPr>
              <a:t>emphasis on transforming materials or information into a product or service</a:t>
            </a:r>
            <a:r>
              <a:rPr lang="en-US" sz="2400" dirty="0">
                <a:solidFill>
                  <a:srgbClr val="0070C0"/>
                </a:solidFill>
              </a:rPr>
              <a:t>).</a:t>
            </a:r>
            <a:endParaRPr lang="el-GR" sz="2400" dirty="0">
              <a:solidFill>
                <a:srgbClr val="0070C0"/>
              </a:solidFill>
            </a:endParaRPr>
          </a:p>
          <a:p>
            <a:pPr lvl="0"/>
            <a:r>
              <a:rPr lang="en-US" sz="2400" b="1" u="sng" dirty="0">
                <a:solidFill>
                  <a:srgbClr val="0070C0"/>
                </a:solidFill>
              </a:rPr>
              <a:t>Business System</a:t>
            </a:r>
            <a:r>
              <a:rPr lang="en-US" sz="2400" b="1" dirty="0">
                <a:solidFill>
                  <a:srgbClr val="0070C0"/>
                </a:solidFill>
              </a:rPr>
              <a:t> </a:t>
            </a:r>
            <a:r>
              <a:rPr lang="en-US" sz="2400" dirty="0">
                <a:solidFill>
                  <a:srgbClr val="0070C0"/>
                </a:solidFill>
              </a:rPr>
              <a:t>– a group of interacting, interrelated, or interdependent elements forming a unified whole (</a:t>
            </a:r>
            <a:r>
              <a:rPr lang="en-US" sz="2400" i="1" dirty="0">
                <a:solidFill>
                  <a:srgbClr val="FF0000"/>
                </a:solidFill>
              </a:rPr>
              <a:t>emphasis on related parts working together for a desired outcome</a:t>
            </a:r>
            <a:r>
              <a:rPr lang="en-US" sz="2400" dirty="0">
                <a:solidFill>
                  <a:srgbClr val="0070C0"/>
                </a:solidFill>
              </a:rPr>
              <a:t>).</a:t>
            </a:r>
          </a:p>
          <a:p>
            <a:pPr lvl="0"/>
            <a:endParaRPr lang="el-GR" sz="2400" dirty="0">
              <a:solidFill>
                <a:srgbClr val="0070C0"/>
              </a:solidFill>
            </a:endParaRPr>
          </a:p>
          <a:p>
            <a:pPr marL="0" indent="0">
              <a:buNone/>
            </a:pPr>
            <a:r>
              <a:rPr lang="en-US" sz="2400" b="1" dirty="0">
                <a:solidFill>
                  <a:srgbClr val="0070C0"/>
                </a:solidFill>
              </a:rPr>
              <a:t>A Process is Just a Recipe</a:t>
            </a:r>
          </a:p>
          <a:p>
            <a:pPr marL="0" indent="0">
              <a:buNone/>
            </a:pPr>
            <a:r>
              <a:rPr lang="en-US" sz="2000" dirty="0">
                <a:solidFill>
                  <a:srgbClr val="0070C0"/>
                </a:solidFill>
              </a:rPr>
              <a:t>Analogy: </a:t>
            </a:r>
            <a:r>
              <a:rPr lang="en-US" sz="2000" dirty="0"/>
              <a:t>Like a recipe, processes have ingredients (resources) and steps (actions).</a:t>
            </a:r>
          </a:p>
          <a:p>
            <a:pPr marL="0" indent="0">
              <a:buNone/>
            </a:pPr>
            <a:r>
              <a:rPr lang="en-US" sz="2000" dirty="0">
                <a:solidFill>
                  <a:srgbClr val="0070C0"/>
                </a:solidFill>
              </a:rPr>
              <a:t>Consistency: </a:t>
            </a:r>
            <a:r>
              <a:rPr lang="en-US" sz="2000" dirty="0"/>
              <a:t>Following these recipes ensures reliable results.</a:t>
            </a:r>
          </a:p>
          <a:p>
            <a:pPr marL="0" indent="0">
              <a:buNone/>
            </a:pPr>
            <a:r>
              <a:rPr lang="en-US" sz="1800" b="1" dirty="0">
                <a:solidFill>
                  <a:schemeClr val="tx2">
                    <a:lumMod val="60000"/>
                    <a:lumOff val="40000"/>
                  </a:schemeClr>
                </a:solidFill>
                <a:effectLst/>
                <a:latin typeface="Calibri" panose="020F0502020204030204" pitchFamily="34" charset="0"/>
                <a:ea typeface="Times New Roman" panose="02020603050405020304" pitchFamily="18" charset="0"/>
                <a:cs typeface="Times New Roman" panose="02020603050405020304" pitchFamily="18" charset="0"/>
              </a:rPr>
              <a:t>The only way to get a better process result is to improve the ingredients or the procedure of the recipe.</a:t>
            </a:r>
            <a:endParaRPr lang="en-US" sz="1800" b="1" dirty="0">
              <a:solidFill>
                <a:schemeClr val="tx2">
                  <a:lumMod val="60000"/>
                  <a:lumOff val="40000"/>
                </a:schemeClr>
              </a:solidFill>
              <a:effectLst/>
              <a:latin typeface="Calibri" panose="020F0502020204030204" pitchFamily="34" charset="0"/>
              <a:cs typeface="Times New Roman" panose="02020603050405020304" pitchFamily="18" charset="0"/>
            </a:endParaRPr>
          </a:p>
          <a:p>
            <a:pPr marL="0" indent="0">
              <a:buNone/>
            </a:pPr>
            <a:endParaRPr lang="el-GR" sz="2000" dirty="0">
              <a:solidFill>
                <a:srgbClr val="0070C0"/>
              </a:solidFill>
            </a:endParaRPr>
          </a:p>
          <a:p>
            <a:pPr marL="0" indent="0">
              <a:buNone/>
            </a:pPr>
            <a:endParaRPr lang="el-GR" sz="2800" dirty="0"/>
          </a:p>
        </p:txBody>
      </p:sp>
      <p:sp>
        <p:nvSpPr>
          <p:cNvPr id="4" name="Slide Number Placeholder 3"/>
          <p:cNvSpPr>
            <a:spLocks noGrp="1"/>
          </p:cNvSpPr>
          <p:nvPr>
            <p:ph type="sldNum" sz="quarter" idx="12"/>
          </p:nvPr>
        </p:nvSpPr>
        <p:spPr/>
        <p:txBody>
          <a:bodyPr/>
          <a:lstStyle/>
          <a:p>
            <a:fld id="{3DF53439-851E-44AD-84B1-B6BFC3D0C743}" type="slidenum">
              <a:rPr lang="el-GR" smtClean="0"/>
              <a:t>7</a:t>
            </a:fld>
            <a:endParaRPr lang="el-G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D4359-D455-28CB-41E0-950D0D2A7F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0A02A-8D0A-B126-EFAD-196B741E7D46}"/>
              </a:ext>
            </a:extLst>
          </p:cNvPr>
          <p:cNvSpPr>
            <a:spLocks noGrp="1"/>
          </p:cNvSpPr>
          <p:nvPr>
            <p:ph type="title"/>
          </p:nvPr>
        </p:nvSpPr>
        <p:spPr/>
        <p:txBody>
          <a:bodyPr/>
          <a:lstStyle/>
          <a:p>
            <a:r>
              <a:rPr lang="en-US" b="1" dirty="0">
                <a:solidFill>
                  <a:srgbClr val="0070C0"/>
                </a:solidFill>
                <a:latin typeface="Times New Roman" panose="02020603050405020304"/>
                <a:cs typeface="Times New Roman" panose="02020603050405020304"/>
              </a:rPr>
              <a:t>Types of Business Processes</a:t>
            </a:r>
            <a:endParaRPr lang="en-US" dirty="0"/>
          </a:p>
        </p:txBody>
      </p:sp>
      <p:sp>
        <p:nvSpPr>
          <p:cNvPr id="3" name="Content Placeholder 2">
            <a:extLst>
              <a:ext uri="{FF2B5EF4-FFF2-40B4-BE49-F238E27FC236}">
                <a16:creationId xmlns:a16="http://schemas.microsoft.com/office/drawing/2014/main" id="{8F3D9EA2-BA59-4B98-1479-2427D60C8E38}"/>
              </a:ext>
            </a:extLst>
          </p:cNvPr>
          <p:cNvSpPr>
            <a:spLocks noGrp="1"/>
          </p:cNvSpPr>
          <p:nvPr>
            <p:ph idx="1"/>
          </p:nvPr>
        </p:nvSpPr>
        <p:spPr/>
        <p:txBody>
          <a:bodyPr>
            <a:normAutofit fontScale="92500" lnSpcReduction="20000"/>
          </a:bodyPr>
          <a:lstStyle/>
          <a:p>
            <a:pPr marL="0" indent="0">
              <a:lnSpc>
                <a:spcPct val="114000"/>
              </a:lnSpc>
              <a:spcAft>
                <a:spcPts val="1000"/>
              </a:spcAft>
              <a:buNone/>
            </a:pPr>
            <a:r>
              <a:rPr lang="en-US" dirty="0">
                <a:solidFill>
                  <a:srgbClr val="0070C0"/>
                </a:solidFill>
                <a:latin typeface="Times New Roman" panose="02020603050405020304"/>
                <a:ea typeface="Times New Roman" panose="02020603050405020304"/>
                <a:cs typeface="Times New Roman" panose="02020603050405020304"/>
              </a:rPr>
              <a:t>Management Processes: </a:t>
            </a:r>
            <a:r>
              <a:rPr lang="en-US" dirty="0">
                <a:latin typeface="Times New Roman" panose="02020603050405020304"/>
                <a:ea typeface="Times New Roman" panose="02020603050405020304"/>
                <a:cs typeface="Times New Roman" panose="02020603050405020304"/>
              </a:rPr>
              <a:t>Planning, organizing, controlling.</a:t>
            </a:r>
          </a:p>
          <a:p>
            <a:pPr marL="0" indent="0">
              <a:lnSpc>
                <a:spcPct val="114000"/>
              </a:lnSpc>
              <a:spcAft>
                <a:spcPts val="1000"/>
              </a:spcAft>
              <a:buNone/>
            </a:pPr>
            <a:r>
              <a:rPr lang="en-US" dirty="0">
                <a:solidFill>
                  <a:srgbClr val="0070C0"/>
                </a:solidFill>
                <a:latin typeface="Times New Roman" panose="02020603050405020304"/>
                <a:ea typeface="Times New Roman" panose="02020603050405020304"/>
                <a:cs typeface="Times New Roman" panose="02020603050405020304"/>
              </a:rPr>
              <a:t>Operational Processes</a:t>
            </a:r>
            <a:r>
              <a:rPr lang="en-US" dirty="0">
                <a:latin typeface="Times New Roman" panose="02020603050405020304"/>
                <a:ea typeface="Times New Roman" panose="02020603050405020304"/>
                <a:cs typeface="Times New Roman" panose="02020603050405020304"/>
              </a:rPr>
              <a:t>: Core activities like sales, production.</a:t>
            </a:r>
          </a:p>
          <a:p>
            <a:pPr marL="0" indent="0">
              <a:lnSpc>
                <a:spcPct val="114000"/>
              </a:lnSpc>
              <a:spcAft>
                <a:spcPts val="1000"/>
              </a:spcAft>
              <a:buNone/>
            </a:pPr>
            <a:r>
              <a:rPr lang="en-US" dirty="0">
                <a:solidFill>
                  <a:srgbClr val="0070C0"/>
                </a:solidFill>
                <a:latin typeface="Times New Roman" panose="02020603050405020304"/>
                <a:ea typeface="Times New Roman" panose="02020603050405020304"/>
                <a:cs typeface="Times New Roman" panose="02020603050405020304"/>
              </a:rPr>
              <a:t>Supporting Processes: </a:t>
            </a:r>
            <a:r>
              <a:rPr lang="en-US" dirty="0">
                <a:latin typeface="Times New Roman" panose="02020603050405020304"/>
                <a:ea typeface="Times New Roman" panose="02020603050405020304"/>
                <a:cs typeface="Times New Roman" panose="02020603050405020304"/>
              </a:rPr>
              <a:t>Tasks that support core processes, e.g., accounting, hiring.</a:t>
            </a:r>
          </a:p>
          <a:p>
            <a:pPr marL="0" indent="0">
              <a:lnSpc>
                <a:spcPct val="150000"/>
              </a:lnSpc>
              <a:spcAft>
                <a:spcPts val="1000"/>
              </a:spcAft>
              <a:buNone/>
            </a:pPr>
            <a:r>
              <a:rPr lang="en-US" sz="1800" b="1"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Good business systems and processes</a:t>
            </a:r>
            <a:r>
              <a:rPr lang="en-US"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have three primary purposes: </a:t>
            </a:r>
            <a:endParaRPr lang="en-US" sz="1800" dirty="0">
              <a:latin typeface="Times New Roman" panose="02020603050405020304" pitchFamily="18" charset="0"/>
              <a:cs typeface="Times New Roman" panose="02020603050405020304" pitchFamily="18" charset="0"/>
            </a:endParaRPr>
          </a:p>
          <a:p>
            <a:pPr marL="0" indent="0">
              <a:lnSpc>
                <a:spcPct val="150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a:t>
            </a:r>
            <a:r>
              <a:rPr lang="en-US"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attract customers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exceed their expectations and transform them into loyal fans, </a:t>
            </a:r>
            <a:endParaRPr lang="en-US" sz="1800" dirty="0">
              <a:effectLst/>
              <a:latin typeface="Times New Roman" panose="02020603050405020304" pitchFamily="18" charset="0"/>
              <a:cs typeface="Times New Roman" panose="02020603050405020304" pitchFamily="18" charset="0"/>
            </a:endParaRPr>
          </a:p>
          <a:p>
            <a:pPr marL="0" indent="0">
              <a:lnSpc>
                <a:spcPct val="150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to </a:t>
            </a:r>
            <a:r>
              <a:rPr lang="en-US"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eliminate operational waste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inefficiencies that rob profit, and </a:t>
            </a:r>
            <a:endParaRPr lang="en-US" sz="1800" dirty="0">
              <a:effectLst/>
              <a:latin typeface="Times New Roman" panose="02020603050405020304" pitchFamily="18" charset="0"/>
              <a:cs typeface="Times New Roman" panose="02020603050405020304" pitchFamily="18" charset="0"/>
            </a:endParaRPr>
          </a:p>
          <a:p>
            <a:pPr marL="0" indent="0">
              <a:lnSpc>
                <a:spcPct val="150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to </a:t>
            </a:r>
            <a:r>
              <a:rPr lang="en-US" sz="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create differentiation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 domination in your target market.</a:t>
            </a:r>
            <a:endParaRPr lang="en-US" sz="1800" dirty="0">
              <a:effectLst/>
              <a:latin typeface="Times New Roman" panose="02020603050405020304" pitchFamily="18" charset="0"/>
              <a:cs typeface="Times New Roman" panose="02020603050405020304" pitchFamily="18" charset="0"/>
            </a:endParaRPr>
          </a:p>
          <a:p>
            <a:pPr marL="0" indent="0">
              <a:lnSpc>
                <a:spcPct val="114000"/>
              </a:lnSpc>
              <a:spcAft>
                <a:spcPts val="1000"/>
              </a:spcAft>
              <a:buNone/>
            </a:pPr>
            <a:endParaRPr lang="en-US" dirty="0">
              <a:latin typeface="Times New Roman" panose="02020603050405020304"/>
              <a:ea typeface="Times New Roman" panose="02020603050405020304"/>
              <a:cs typeface="Times New Roman" panose="02020603050405020304"/>
            </a:endParaRPr>
          </a:p>
        </p:txBody>
      </p:sp>
      <p:sp>
        <p:nvSpPr>
          <p:cNvPr id="4" name="Slide Number Placeholder 3">
            <a:extLst>
              <a:ext uri="{FF2B5EF4-FFF2-40B4-BE49-F238E27FC236}">
                <a16:creationId xmlns:a16="http://schemas.microsoft.com/office/drawing/2014/main" id="{8CFAB77C-BEA8-41DC-6D7A-A7E636F00D8A}"/>
              </a:ext>
            </a:extLst>
          </p:cNvPr>
          <p:cNvSpPr>
            <a:spLocks noGrp="1"/>
          </p:cNvSpPr>
          <p:nvPr>
            <p:ph type="sldNum" sz="quarter" idx="12"/>
          </p:nvPr>
        </p:nvSpPr>
        <p:spPr/>
        <p:txBody>
          <a:bodyPr/>
          <a:lstStyle/>
          <a:p>
            <a:fld id="{3DF53439-851E-44AD-84B1-B6BFC3D0C743}" type="slidenum">
              <a:rPr lang="el-GR" smtClean="0"/>
              <a:t>8</a:t>
            </a:fld>
            <a:endParaRPr lang="el-GR"/>
          </a:p>
        </p:txBody>
      </p:sp>
    </p:spTree>
    <p:extLst>
      <p:ext uri="{BB962C8B-B14F-4D97-AF65-F5344CB8AC3E}">
        <p14:creationId xmlns:p14="http://schemas.microsoft.com/office/powerpoint/2010/main" val="323833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6A769-CFAE-A4C0-6A7C-1B05873A5E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B4FC82-F4DF-6B45-BA30-77B00E480450}"/>
              </a:ext>
            </a:extLst>
          </p:cNvPr>
          <p:cNvSpPr>
            <a:spLocks noGrp="1"/>
          </p:cNvSpPr>
          <p:nvPr>
            <p:ph type="title"/>
          </p:nvPr>
        </p:nvSpPr>
        <p:spPr/>
        <p:txBody>
          <a:bodyPr>
            <a:normAutofit fontScale="90000"/>
          </a:bodyPr>
          <a:lstStyle/>
          <a:p>
            <a:r>
              <a:rPr lang="en-US" b="1" dirty="0">
                <a:solidFill>
                  <a:srgbClr val="0070C0"/>
                </a:solidFill>
                <a:latin typeface="Times New Roman" panose="02020603050405020304"/>
                <a:cs typeface="Times New Roman" panose="02020603050405020304"/>
              </a:rPr>
              <a:t>Describing a Process: Procedure vs. Checklist</a:t>
            </a:r>
            <a:endParaRPr lang="en-US" dirty="0"/>
          </a:p>
        </p:txBody>
      </p:sp>
      <p:sp>
        <p:nvSpPr>
          <p:cNvPr id="3" name="Content Placeholder 2">
            <a:extLst>
              <a:ext uri="{FF2B5EF4-FFF2-40B4-BE49-F238E27FC236}">
                <a16:creationId xmlns:a16="http://schemas.microsoft.com/office/drawing/2014/main" id="{10F7AD3E-F5D0-FDC0-09FF-4FFA8BA3EB67}"/>
              </a:ext>
            </a:extLst>
          </p:cNvPr>
          <p:cNvSpPr>
            <a:spLocks noGrp="1"/>
          </p:cNvSpPr>
          <p:nvPr>
            <p:ph idx="1"/>
          </p:nvPr>
        </p:nvSpPr>
        <p:spPr/>
        <p:txBody>
          <a:bodyPr>
            <a:normAutofit/>
          </a:bodyPr>
          <a:lstStyle/>
          <a:p>
            <a:pPr marL="0" indent="0">
              <a:lnSpc>
                <a:spcPct val="114000"/>
              </a:lnSpc>
              <a:spcAft>
                <a:spcPts val="1000"/>
              </a:spcAft>
              <a:buNone/>
            </a:pPr>
            <a:r>
              <a:rPr lang="en-US" sz="20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A </a:t>
            </a:r>
            <a:r>
              <a:rPr lang="en-US" sz="2000" b="1"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flowchart diagram</a:t>
            </a:r>
            <a:r>
              <a:rPr lang="en-US" sz="20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with boxes and arrows—indicating steps, decision points, branches, and loops—sometimes makes it easier to describe a multi-path process than does a written procedure.</a:t>
            </a:r>
            <a:r>
              <a:rPr lang="en-US" sz="2000" dirty="0">
                <a:effectLst/>
                <a:latin typeface="Times New Roman" panose="02020603050405020304"/>
                <a:ea typeface="Times New Roman" panose="02020603050405020304" pitchFamily="18" charset="0"/>
                <a:cs typeface="Times New Roman" panose="02020603050405020304"/>
              </a:rPr>
              <a:t> </a:t>
            </a:r>
            <a:r>
              <a:rPr lang="en-US" sz="2000" dirty="0" err="1">
                <a:effectLst/>
                <a:latin typeface="Times New Roman" panose="02020603050405020304"/>
                <a:ea typeface="Times New Roman" panose="02020603050405020304" pitchFamily="18" charset="0"/>
                <a:cs typeface="Times New Roman" panose="02020603050405020304"/>
              </a:rPr>
              <a:t>Eg</a:t>
            </a:r>
            <a:r>
              <a:rPr lang="en-US" sz="2000" dirty="0">
                <a:effectLst/>
                <a:latin typeface="Times New Roman" panose="02020603050405020304"/>
                <a:ea typeface="Times New Roman" panose="02020603050405020304" pitchFamily="18" charset="0"/>
                <a:cs typeface="Times New Roman" panose="02020603050405020304"/>
              </a:rPr>
              <a:t>:</a:t>
            </a:r>
          </a:p>
          <a:p>
            <a:pPr marL="0" indent="0">
              <a:lnSpc>
                <a:spcPct val="114000"/>
              </a:lnSpc>
              <a:spcAft>
                <a:spcPts val="1000"/>
              </a:spcAft>
              <a:buNone/>
            </a:pPr>
            <a:endParaRPr lang="en-US" sz="2000" dirty="0">
              <a:effectLst/>
              <a:latin typeface="Calibri" panose="020F0502020204030204" pitchFamily="34" charset="0"/>
              <a:cs typeface="Times New Roman" panose="02020603050405020304" pitchFamily="18" charset="0"/>
            </a:endParaRPr>
          </a:p>
          <a:p>
            <a:pPr marL="0" indent="0">
              <a:lnSpc>
                <a:spcPct val="114000"/>
              </a:lnSpc>
              <a:spcAft>
                <a:spcPts val="1000"/>
              </a:spcAft>
              <a:buNone/>
            </a:pPr>
            <a:endParaRPr lang="en-US" sz="2000" dirty="0">
              <a:latin typeface="Calibri" panose="020F0502020204030204" pitchFamily="34" charset="0"/>
              <a:cs typeface="Times New Roman" panose="02020603050405020304" pitchFamily="18" charset="0"/>
            </a:endParaRPr>
          </a:p>
          <a:p>
            <a:pPr marL="0" indent="0">
              <a:lnSpc>
                <a:spcPct val="114000"/>
              </a:lnSpc>
              <a:spcAft>
                <a:spcPts val="1000"/>
              </a:spcAft>
              <a:buNone/>
            </a:pPr>
            <a:endParaRPr lang="en-US" sz="2000" dirty="0">
              <a:effectLst/>
              <a:latin typeface="Calibri" panose="020F0502020204030204" pitchFamily="34" charset="0"/>
              <a:cs typeface="Times New Roman" panose="02020603050405020304" pitchFamily="18" charset="0"/>
            </a:endParaRPr>
          </a:p>
          <a:p>
            <a:pPr marL="0" indent="0">
              <a:lnSpc>
                <a:spcPct val="114000"/>
              </a:lnSpc>
              <a:spcAft>
                <a:spcPts val="1000"/>
              </a:spcAft>
              <a:buNone/>
            </a:pPr>
            <a:r>
              <a:rPr lang="en-US" sz="20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A </a:t>
            </a:r>
            <a:r>
              <a:rPr lang="en-US" sz="20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checklist</a:t>
            </a:r>
            <a:r>
              <a:rPr lang="en-US" sz="20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 </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When the steps in a process can be performed in </a:t>
            </a:r>
            <a:r>
              <a:rPr lang="en-US" sz="2000" dirty="0">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any order</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a simple "</a:t>
            </a: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checklist</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 is all that is needed. </a:t>
            </a: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Checklists are easy business systems that do not require flowcharts and can usually be created rather quickly</a:t>
            </a: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E21D49E-A589-5EC4-ACBD-0305156AFF0F}"/>
              </a:ext>
            </a:extLst>
          </p:cNvPr>
          <p:cNvSpPr>
            <a:spLocks noGrp="1"/>
          </p:cNvSpPr>
          <p:nvPr>
            <p:ph type="sldNum" sz="quarter" idx="12"/>
          </p:nvPr>
        </p:nvSpPr>
        <p:spPr/>
        <p:txBody>
          <a:bodyPr/>
          <a:lstStyle/>
          <a:p>
            <a:fld id="{3DF53439-851E-44AD-84B1-B6BFC3D0C743}" type="slidenum">
              <a:rPr lang="el-GR" smtClean="0"/>
              <a:t>9</a:t>
            </a:fld>
            <a:endParaRPr lang="el-GR"/>
          </a:p>
        </p:txBody>
      </p:sp>
      <p:pic>
        <p:nvPicPr>
          <p:cNvPr id="8" name="img-1389067739050" descr="Business Flowchart Example">
            <a:extLst>
              <a:ext uri="{FF2B5EF4-FFF2-40B4-BE49-F238E27FC236}">
                <a16:creationId xmlns:a16="http://schemas.microsoft.com/office/drawing/2014/main" id="{F36922DB-9AF3-0EAA-1548-0AAE2B176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996690" y="2276872"/>
            <a:ext cx="3971518" cy="1434359"/>
          </a:xfrm>
          <a:prstGeom prst="rect">
            <a:avLst/>
          </a:prstGeom>
          <a:noFill/>
          <a:ln>
            <a:noFill/>
          </a:ln>
        </p:spPr>
      </p:pic>
    </p:spTree>
    <p:extLst>
      <p:ext uri="{BB962C8B-B14F-4D97-AF65-F5344CB8AC3E}">
        <p14:creationId xmlns:p14="http://schemas.microsoft.com/office/powerpoint/2010/main" val="1985555855"/>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1151</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Monotype Corsiva</vt:lpstr>
      <vt:lpstr>Times New Roman</vt:lpstr>
      <vt:lpstr>Θέμα του Office</vt:lpstr>
      <vt:lpstr>PowerPoint Presentation</vt:lpstr>
      <vt:lpstr>Business system</vt:lpstr>
      <vt:lpstr>Building Blocks of Business Success</vt:lpstr>
      <vt:lpstr>The "Magic Formula" for Success</vt:lpstr>
      <vt:lpstr>A business</vt:lpstr>
      <vt:lpstr>Business process </vt:lpstr>
      <vt:lpstr>Business process </vt:lpstr>
      <vt:lpstr>Types of Business Processes</vt:lpstr>
      <vt:lpstr>Describing a Process: Procedure vs. Checklist</vt:lpstr>
      <vt:lpstr>Processes Are For Customers</vt:lpstr>
      <vt:lpstr>Effective &amp; Efficient Business Process Development</vt:lpstr>
      <vt:lpstr>Business As A System</vt:lpstr>
      <vt:lpstr>Wrapping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Iannis</dc:creator>
  <cp:lastModifiedBy>Konstantinos Koutsompinas</cp:lastModifiedBy>
  <cp:revision>35</cp:revision>
  <dcterms:created xsi:type="dcterms:W3CDTF">2016-11-11T11:44:00Z</dcterms:created>
  <dcterms:modified xsi:type="dcterms:W3CDTF">2024-11-05T12:06:57Z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2E1B42C073814E9489320F82FF1F52C7_13</vt:lpwstr>
  </property>
  <property fmtid="{D5CDD505-2E9C-101B-9397-08002B2CF9AE}" pid="3" name="KSOProductBuildVer">
    <vt:lpwstr>1033-12.2.0.18607</vt:lpwstr>
  </property>
</Properties>
</file>