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the Knowledge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t>Ian Brinkley</a:t>
            </a:r>
          </a:p>
          <a:p>
            <a:r>
              <a:t>Published by The Work Foundation</a:t>
            </a:r>
          </a:p>
          <a:p>
            <a:r>
              <a:rPr sz="2220"/>
              <a:t>This report explores how the knowledge economy can be defined and measured, addressing gaps in understanding its impact on global</a:t>
            </a:r>
            <a:r>
              <a:rPr lang="en-US" sz="2220"/>
              <a:t> </a:t>
            </a:r>
            <a:r>
              <a:rPr sz="2220"/>
              <a:t>economies, organizations, and policy.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048000" y="119951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Konstantinos Koutsompinas</a:t>
            </a:r>
          </a:p>
          <a:p>
            <a:pPr algn="ctr"/>
            <a:r>
              <a:rPr lang="en-US"/>
              <a:t>Konstantinos Andronoudhs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517775" y="721995"/>
            <a:ext cx="4109085" cy="477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500">
                <a:solidFill>
                  <a:schemeClr val="accent1"/>
                </a:solidFill>
              </a:rPr>
              <a:t>It For Business Assignment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dirty="0"/>
              <a:t>Challenge of Definition: Measuring the knowledge economy is difficult due to the intangible nature of knowledge.</a:t>
            </a:r>
          </a:p>
          <a:p>
            <a:endParaRPr dirty="0"/>
          </a:p>
          <a:p>
            <a:r>
              <a:rPr dirty="0"/>
              <a:t>Key </a:t>
            </a:r>
            <a:r>
              <a:rPr sz="3145" dirty="0"/>
              <a:t>Takeaway</a:t>
            </a:r>
            <a:r>
              <a:rPr dirty="0"/>
              <a:t>: A combination of industry, occupational, and innovation metrics can offer a fuller picture, but ongoing refinement is necessary.</a:t>
            </a:r>
          </a:p>
          <a:p>
            <a:endParaRPr dirty="0"/>
          </a:p>
          <a:p>
            <a:r>
              <a:rPr dirty="0"/>
              <a:t>Future Steps: The Work Foundation aims to continue researching and developing better metrics for understanding the knowledge economy’s impact on growth and productivity.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200" dirty="0"/>
              <a:t>Purpose: To clarify what the 'knowledge economy' encompasses and to establish ways to measure it effectively.</a:t>
            </a:r>
          </a:p>
          <a:p>
            <a:endParaRPr sz="2200" dirty="0"/>
          </a:p>
          <a:p>
            <a:r>
              <a:rPr sz="2200" dirty="0"/>
              <a:t>Problem: The concept lacks a precise definition, leading to inconsistent interpretations and limited data.</a:t>
            </a:r>
          </a:p>
          <a:p>
            <a:endParaRPr sz="2200" dirty="0"/>
          </a:p>
          <a:p>
            <a:r>
              <a:rPr sz="2200" dirty="0"/>
              <a:t>Focus: Developing definitions and metrics for evaluating the knowledge economy’s scope, growth, and implications for policy.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Defining the Knowledge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200" dirty="0"/>
              <a:t>Description: The knowledge economy is characterized by the increasing importance of knowledge, as opposed to traditional resources like labor or capital, in driving economic value.</a:t>
            </a:r>
          </a:p>
          <a:p>
            <a:endParaRPr sz="2200" dirty="0"/>
          </a:p>
          <a:p>
            <a:r>
              <a:rPr sz="2200" dirty="0"/>
              <a:t>Scope: Encompasses sectors ranging from high-tech manufacturing and ICT to knowledge-intensive services and creative industries.</a:t>
            </a:r>
          </a:p>
          <a:p>
            <a:endParaRPr sz="2200" dirty="0"/>
          </a:p>
          <a:p>
            <a:r>
              <a:rPr sz="2200" dirty="0"/>
              <a:t>Significance: Knowledge creation, distribution, and application become central to competitiveness and innovation across all industries, not just high-tech.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Knowledge as an Economic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/>
              <a:t>Unique Properties: Unlike physical goods, knowledge gains value as it’s shared and used; it’s considered a renewable resource.</a:t>
            </a:r>
          </a:p>
          <a:p>
            <a:endParaRPr sz="2200" dirty="0"/>
          </a:p>
          <a:p>
            <a:r>
              <a:rPr sz="2200" dirty="0"/>
              <a:t>Public Good: While firms may try to retain exclusive knowledge, knowledge naturally diffuses and benefits broader society.</a:t>
            </a:r>
          </a:p>
          <a:p>
            <a:endParaRPr sz="2200" dirty="0"/>
          </a:p>
          <a:p>
            <a:r>
              <a:rPr sz="2200" dirty="0"/>
              <a:t>Balancing Act: Policymakers aim to protect intellectual property rights to encourage innovation while enabling enough sharing to foster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Measuring the Knowledge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Approaches: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Sector-based: Focuses on high-tech and knowledge-intensive industries, like ICT, finance, and creative </a:t>
            </a:r>
            <a:r>
              <a:rPr sz="2200" dirty="0"/>
              <a:t>sectors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Occupational-based: Classifies jobs by skills required, such as professionals needing advanced ICT capabilities.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Innovation-based: Measures the extent of innovation in firms, such as new product launches or process improvements.</a:t>
            </a:r>
          </a:p>
          <a:p>
            <a:endParaRPr dirty="0"/>
          </a:p>
          <a:p>
            <a:r>
              <a:rPr dirty="0"/>
              <a:t>Challenge: No single measure can capture the entire knowledge economy; each approach has strengths and limitations.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Knowledge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45" dirty="0"/>
              <a:t>Definition: Roles requiring expertise, problem-solving, and communication, often leveraging technology.</a:t>
            </a:r>
          </a:p>
          <a:p>
            <a:endParaRPr sz="2445" dirty="0"/>
          </a:p>
          <a:p>
            <a:r>
              <a:rPr sz="2445" dirty="0"/>
              <a:t>Growth Trend: In the UK, knowledge workers made up 31% of the workforce in 1984, growing to 42% by 2006.</a:t>
            </a:r>
          </a:p>
          <a:p>
            <a:endParaRPr sz="2445" dirty="0"/>
          </a:p>
          <a:p>
            <a:r>
              <a:rPr sz="2445" dirty="0"/>
              <a:t>Significance: The increasing share of knowledge workers reflects a shift towards more complex, skill-based roles in the economy.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Globalization and the Knowledge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t>Integration: Knowledge economy’s growth is closely tied to global supply chains, with R&amp;D often based in high-cost countries and production in lower-cost regions.</a:t>
            </a:r>
          </a:p>
          <a:p>
            <a:endParaRPr/>
          </a:p>
          <a:p>
            <a:r>
              <a:t>Competitiveness: Western economies face pressure to stay competitive as countries like China and India increase their investment in R&amp;D and higher education.</a:t>
            </a:r>
          </a:p>
          <a:p>
            <a:endParaRPr/>
          </a:p>
          <a:p>
            <a:r>
              <a:t>Policy Implications: Nations need strategies to remain leaders in knowledge sectors as global competition rises.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dirty="0"/>
              <a:t>Innovation Types: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Process Innovation: Improving efficiency and </a:t>
            </a:r>
            <a:r>
              <a:rPr lang="en-US" dirty="0"/>
              <a:t>	   	 </a:t>
            </a:r>
            <a:r>
              <a:rPr dirty="0"/>
              <a:t>productivity.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Product Innovation: Introducing new or </a:t>
            </a:r>
            <a:r>
              <a:rPr lang="en-US" dirty="0"/>
              <a:t>improved</a:t>
            </a:r>
            <a:r>
              <a:rPr lang="en-US" sz="2200" dirty="0"/>
              <a:t> </a:t>
            </a:r>
            <a:r>
              <a:rPr dirty="0"/>
              <a:t>products to the market.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Organizational Innovation: Changes in workplace practices and management.</a:t>
            </a:r>
          </a:p>
          <a:p>
            <a:endParaRPr dirty="0"/>
          </a:p>
          <a:p>
            <a:r>
              <a:rPr dirty="0"/>
              <a:t>Importance: Innovation is essential for maintaining a competitive edge and is widespread across UK firms, particularly in ICT-intensive sectors.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Knowledge Management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Key Practices: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Knowledge Sharing: Creating a culture where information flows freely within and across organizations.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Employee Retention: Incentives to retain skilled workers who hold valuable tacit knowledge.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Strategic Partnerships: Collaborations to acquire or </a:t>
            </a:r>
            <a:r>
              <a:rPr lang="en-US" dirty="0"/>
              <a:t>share</a:t>
            </a:r>
            <a:r>
              <a:rPr sz="2200" dirty="0"/>
              <a:t> </a:t>
            </a:r>
            <a:r>
              <a:rPr dirty="0"/>
              <a:t>expertise.</a:t>
            </a:r>
          </a:p>
          <a:p>
            <a:endParaRPr dirty="0"/>
          </a:p>
          <a:p>
            <a:r>
              <a:rPr dirty="0"/>
              <a:t>Future Focus: Executives foresee knowledge management as a critical driver of productivity, even more so than supply chain or product innovation.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666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Defining the Knowledge Economy</vt:lpstr>
      <vt:lpstr>Introduction</vt:lpstr>
      <vt:lpstr>Defining the Knowledge Economy</vt:lpstr>
      <vt:lpstr>Knowledge as an Economic Good</vt:lpstr>
      <vt:lpstr>Measuring the Knowledge Economy</vt:lpstr>
      <vt:lpstr>Knowledge Workers</vt:lpstr>
      <vt:lpstr>Globalization and the Knowledge Economy</vt:lpstr>
      <vt:lpstr>Role of Innovation</vt:lpstr>
      <vt:lpstr>Knowledge Management Practices</vt:lpstr>
      <vt:lpstr>Conclusion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Konstantinos Koutsompinas</cp:lastModifiedBy>
  <cp:revision>10</cp:revision>
  <dcterms:created xsi:type="dcterms:W3CDTF">2013-01-27T09:14:00Z</dcterms:created>
  <dcterms:modified xsi:type="dcterms:W3CDTF">2024-10-25T15:32:27Z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29DD97878F2B4055969C6D1D6B88A592_13</vt:lpwstr>
  </property>
  <property fmtid="{D5CDD505-2E9C-101B-9397-08002B2CF9AE}" pid="3" name="KSOProductBuildVer">
    <vt:lpwstr>1033-12.2.0.18607</vt:lpwstr>
  </property>
</Properties>
</file>