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sldIdLst>
    <p:sldId id="281" r:id="rId2"/>
    <p:sldId id="256" r:id="rId3"/>
    <p:sldId id="257" r:id="rId4"/>
    <p:sldId id="258" r:id="rId5"/>
    <p:sldId id="259" r:id="rId6"/>
    <p:sldId id="260" r:id="rId7"/>
    <p:sldId id="275" r:id="rId8"/>
    <p:sldId id="271" r:id="rId9"/>
    <p:sldId id="261" r:id="rId10"/>
    <p:sldId id="262" r:id="rId11"/>
    <p:sldId id="272" r:id="rId12"/>
    <p:sldId id="279" r:id="rId13"/>
    <p:sldId id="274" r:id="rId14"/>
    <p:sldId id="273" r:id="rId15"/>
    <p:sldId id="263" r:id="rId16"/>
    <p:sldId id="277" r:id="rId17"/>
    <p:sldId id="264" r:id="rId18"/>
    <p:sldId id="265" r:id="rId19"/>
    <p:sldId id="278" r:id="rId20"/>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982" autoAdjust="0"/>
  </p:normalViewPr>
  <p:slideViewPr>
    <p:cSldViewPr>
      <p:cViewPr varScale="1">
        <p:scale>
          <a:sx n="81" d="100"/>
          <a:sy n="81" d="100"/>
        </p:scale>
        <p:origin x="1498"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κεφαλίδας"/>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l-GR"/>
          </a:p>
        </p:txBody>
      </p:sp>
      <p:sp>
        <p:nvSpPr>
          <p:cNvPr id="3" name="2 - Θέση ημερομηνίας"/>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158EA2-A780-46AB-AEAB-377BC7E7C28A}" type="datetimeFigureOut">
              <a:rPr lang="el-GR" smtClean="0"/>
              <a:pPr/>
              <a:t>3/10/2022</a:t>
            </a:fld>
            <a:endParaRPr lang="el-GR"/>
          </a:p>
        </p:txBody>
      </p:sp>
      <p:sp>
        <p:nvSpPr>
          <p:cNvPr id="4" name="3 - Θέση εικόνας διαφάνειας"/>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l-GR"/>
          </a:p>
        </p:txBody>
      </p:sp>
      <p:sp>
        <p:nvSpPr>
          <p:cNvPr id="5" name="4 - Θέση σημειώσεων"/>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6" name="5 - Θέση υποσέλιδου"/>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l-GR"/>
          </a:p>
        </p:txBody>
      </p:sp>
      <p:sp>
        <p:nvSpPr>
          <p:cNvPr id="7" name="6 - Θέση αριθμού διαφάνειας"/>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77CCCA-9F86-435C-B90D-40ABCB351A87}" type="slidenum">
              <a:rPr lang="el-GR" smtClean="0"/>
              <a:pPr/>
              <a:t>‹#›</a:t>
            </a:fld>
            <a:endParaRPr lang="el-G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a16="http://schemas.microsoft.com/office/drawing/2014/main" id="{FFFF0BCE-0C71-4D57-85D2-DF4EE33A9F6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a:extLst>
              <a:ext uri="{FF2B5EF4-FFF2-40B4-BE49-F238E27FC236}">
                <a16:creationId xmlns:a16="http://schemas.microsoft.com/office/drawing/2014/main" id="{01202DFE-99A8-4733-BF17-B7D4B486C6D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l-GR" altLang="el-GR"/>
          </a:p>
        </p:txBody>
      </p:sp>
      <p:sp>
        <p:nvSpPr>
          <p:cNvPr id="4100" name="Slide Number Placeholder 3">
            <a:extLst>
              <a:ext uri="{FF2B5EF4-FFF2-40B4-BE49-F238E27FC236}">
                <a16:creationId xmlns:a16="http://schemas.microsoft.com/office/drawing/2014/main" id="{DDBBD974-711F-40C2-BF97-C7F4C3225E1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0E0003A-ACEE-458C-A391-A7C91B1F26E1}" type="slidenum">
              <a:rPr lang="el-GR" altLang="el-GR"/>
              <a:pPr>
                <a:spcBef>
                  <a:spcPct val="0"/>
                </a:spcBef>
              </a:pPr>
              <a:t>1</a:t>
            </a:fld>
            <a:endParaRPr lang="el-GR" altLang="el-G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l-GR" dirty="0"/>
          </a:p>
        </p:txBody>
      </p:sp>
      <p:sp>
        <p:nvSpPr>
          <p:cNvPr id="4" name="3 - Θέση αριθμού διαφάνειας"/>
          <p:cNvSpPr>
            <a:spLocks noGrp="1"/>
          </p:cNvSpPr>
          <p:nvPr>
            <p:ph type="sldNum" sz="quarter" idx="10"/>
          </p:nvPr>
        </p:nvSpPr>
        <p:spPr/>
        <p:txBody>
          <a:bodyPr/>
          <a:lstStyle/>
          <a:p>
            <a:fld id="{9777CCCA-9F86-435C-B90D-40ABCB351A87}" type="slidenum">
              <a:rPr lang="el-GR" smtClean="0"/>
              <a:pPr/>
              <a:t>19</a:t>
            </a:fld>
            <a:endParaRPr lang="el-G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l-GR" dirty="0"/>
          </a:p>
        </p:txBody>
      </p:sp>
      <p:sp>
        <p:nvSpPr>
          <p:cNvPr id="4" name="3 - Θέση αριθμού διαφάνειας"/>
          <p:cNvSpPr>
            <a:spLocks noGrp="1"/>
          </p:cNvSpPr>
          <p:nvPr>
            <p:ph type="sldNum" sz="quarter" idx="10"/>
          </p:nvPr>
        </p:nvSpPr>
        <p:spPr/>
        <p:txBody>
          <a:bodyPr/>
          <a:lstStyle/>
          <a:p>
            <a:fld id="{8AFA0C2D-F84A-4D9D-A8E8-BB86E51931D6}" type="slidenum">
              <a:rPr lang="el-GR" smtClean="0"/>
              <a:pPr/>
              <a:t>3</a:t>
            </a:fld>
            <a:endParaRPr lang="el-G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l-GR" dirty="0"/>
          </a:p>
        </p:txBody>
      </p:sp>
      <p:sp>
        <p:nvSpPr>
          <p:cNvPr id="4" name="3 - Θέση αριθμού διαφάνειας"/>
          <p:cNvSpPr>
            <a:spLocks noGrp="1"/>
          </p:cNvSpPr>
          <p:nvPr>
            <p:ph type="sldNum" sz="quarter" idx="10"/>
          </p:nvPr>
        </p:nvSpPr>
        <p:spPr/>
        <p:txBody>
          <a:bodyPr/>
          <a:lstStyle/>
          <a:p>
            <a:fld id="{8AFA0C2D-F84A-4D9D-A8E8-BB86E51931D6}" type="slidenum">
              <a:rPr lang="el-GR" smtClean="0"/>
              <a:pPr/>
              <a:t>4</a:t>
            </a:fld>
            <a:endParaRPr lang="el-G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l-GR" dirty="0"/>
          </a:p>
        </p:txBody>
      </p:sp>
      <p:sp>
        <p:nvSpPr>
          <p:cNvPr id="4" name="3 - Θέση αριθμού διαφάνειας"/>
          <p:cNvSpPr>
            <a:spLocks noGrp="1"/>
          </p:cNvSpPr>
          <p:nvPr>
            <p:ph type="sldNum" sz="quarter" idx="10"/>
          </p:nvPr>
        </p:nvSpPr>
        <p:spPr/>
        <p:txBody>
          <a:bodyPr/>
          <a:lstStyle/>
          <a:p>
            <a:fld id="{8AFA0C2D-F84A-4D9D-A8E8-BB86E51931D6}" type="slidenum">
              <a:rPr lang="el-GR" smtClean="0"/>
              <a:pPr/>
              <a:t>5</a:t>
            </a:fld>
            <a:endParaRPr lang="el-G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l-GR" dirty="0"/>
          </a:p>
        </p:txBody>
      </p:sp>
      <p:sp>
        <p:nvSpPr>
          <p:cNvPr id="4" name="3 - Θέση αριθμού διαφάνειας"/>
          <p:cNvSpPr>
            <a:spLocks noGrp="1"/>
          </p:cNvSpPr>
          <p:nvPr>
            <p:ph type="sldNum" sz="quarter" idx="10"/>
          </p:nvPr>
        </p:nvSpPr>
        <p:spPr/>
        <p:txBody>
          <a:bodyPr/>
          <a:lstStyle/>
          <a:p>
            <a:fld id="{9777CCCA-9F86-435C-B90D-40ABCB351A87}" type="slidenum">
              <a:rPr lang="el-GR" smtClean="0"/>
              <a:pPr/>
              <a:t>9</a:t>
            </a:fld>
            <a:endParaRPr lang="el-G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l-GR" dirty="0"/>
          </a:p>
        </p:txBody>
      </p:sp>
      <p:sp>
        <p:nvSpPr>
          <p:cNvPr id="4" name="3 - Θέση αριθμού διαφάνειας"/>
          <p:cNvSpPr>
            <a:spLocks noGrp="1"/>
          </p:cNvSpPr>
          <p:nvPr>
            <p:ph type="sldNum" sz="quarter" idx="10"/>
          </p:nvPr>
        </p:nvSpPr>
        <p:spPr/>
        <p:txBody>
          <a:bodyPr/>
          <a:lstStyle/>
          <a:p>
            <a:fld id="{9777CCCA-9F86-435C-B90D-40ABCB351A87}" type="slidenum">
              <a:rPr lang="el-GR" smtClean="0"/>
              <a:pPr/>
              <a:t>11</a:t>
            </a:fld>
            <a:endParaRPr lang="el-G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l-GR" dirty="0"/>
          </a:p>
        </p:txBody>
      </p:sp>
      <p:sp>
        <p:nvSpPr>
          <p:cNvPr id="4" name="3 - Θέση αριθμού διαφάνειας"/>
          <p:cNvSpPr>
            <a:spLocks noGrp="1"/>
          </p:cNvSpPr>
          <p:nvPr>
            <p:ph type="sldNum" sz="quarter" idx="10"/>
          </p:nvPr>
        </p:nvSpPr>
        <p:spPr/>
        <p:txBody>
          <a:bodyPr/>
          <a:lstStyle/>
          <a:p>
            <a:fld id="{8AFA0C2D-F84A-4D9D-A8E8-BB86E51931D6}" type="slidenum">
              <a:rPr lang="el-GR" smtClean="0"/>
              <a:pPr/>
              <a:t>15</a:t>
            </a:fld>
            <a:endParaRPr lang="el-G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pPr lvl="0"/>
            <a:endParaRPr lang="el-GR" b="1" dirty="0"/>
          </a:p>
        </p:txBody>
      </p:sp>
      <p:sp>
        <p:nvSpPr>
          <p:cNvPr id="4" name="3 - Θέση αριθμού διαφάνειας"/>
          <p:cNvSpPr>
            <a:spLocks noGrp="1"/>
          </p:cNvSpPr>
          <p:nvPr>
            <p:ph type="sldNum" sz="quarter" idx="10"/>
          </p:nvPr>
        </p:nvSpPr>
        <p:spPr/>
        <p:txBody>
          <a:bodyPr/>
          <a:lstStyle/>
          <a:p>
            <a:fld id="{8AFA0C2D-F84A-4D9D-A8E8-BB86E51931D6}" type="slidenum">
              <a:rPr lang="el-GR" smtClean="0"/>
              <a:pPr/>
              <a:t>17</a:t>
            </a:fld>
            <a:endParaRPr lang="el-G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Θέση εικόνας διαφάνειας"/>
          <p:cNvSpPr>
            <a:spLocks noGrp="1" noRot="1" noChangeAspect="1"/>
          </p:cNvSpPr>
          <p:nvPr>
            <p:ph type="sldImg"/>
          </p:nvPr>
        </p:nvSpPr>
        <p:spPr/>
      </p:sp>
      <p:sp>
        <p:nvSpPr>
          <p:cNvPr id="3" name="2 - Θέση σημειώσεων"/>
          <p:cNvSpPr>
            <a:spLocks noGrp="1"/>
          </p:cNvSpPr>
          <p:nvPr>
            <p:ph type="body" idx="1"/>
          </p:nvPr>
        </p:nvSpPr>
        <p:spPr/>
        <p:txBody>
          <a:bodyPr>
            <a:normAutofit/>
          </a:bodyPr>
          <a:lstStyle/>
          <a:p>
            <a:endParaRPr lang="el-GR" dirty="0"/>
          </a:p>
        </p:txBody>
      </p:sp>
      <p:sp>
        <p:nvSpPr>
          <p:cNvPr id="4" name="3 - Θέση αριθμού διαφάνειας"/>
          <p:cNvSpPr>
            <a:spLocks noGrp="1"/>
          </p:cNvSpPr>
          <p:nvPr>
            <p:ph type="sldNum" sz="quarter" idx="10"/>
          </p:nvPr>
        </p:nvSpPr>
        <p:spPr/>
        <p:txBody>
          <a:bodyPr/>
          <a:lstStyle/>
          <a:p>
            <a:fld id="{8AFA0C2D-F84A-4D9D-A8E8-BB86E51931D6}" type="slidenum">
              <a:rPr lang="el-GR" smtClean="0"/>
              <a:pPr/>
              <a:t>18</a:t>
            </a:fld>
            <a:endParaRPr lang="el-G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1 - Τίτλος"/>
          <p:cNvSpPr>
            <a:spLocks noGrp="1"/>
          </p:cNvSpPr>
          <p:nvPr>
            <p:ph type="ctrTitle"/>
          </p:nvPr>
        </p:nvSpPr>
        <p:spPr>
          <a:xfrm>
            <a:off x="685800" y="2130425"/>
            <a:ext cx="7772400" cy="1470025"/>
          </a:xfrm>
        </p:spPr>
        <p:txBody>
          <a:bodyPr/>
          <a:lstStyle/>
          <a:p>
            <a:r>
              <a:rPr lang="el-GR"/>
              <a:t>Kλικ για επεξεργασία του τίτλου</a:t>
            </a:r>
          </a:p>
        </p:txBody>
      </p:sp>
      <p:sp>
        <p:nvSpPr>
          <p:cNvPr id="3" name="2 - Υπότιτλος"/>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a:t>Κάντε κλικ για να επεξεργαστείτε τον υπότιτλο του υποδείγματος</a:t>
            </a:r>
          </a:p>
        </p:txBody>
      </p:sp>
      <p:sp>
        <p:nvSpPr>
          <p:cNvPr id="4" name="3 - Θέση ημερομηνίας"/>
          <p:cNvSpPr>
            <a:spLocks noGrp="1"/>
          </p:cNvSpPr>
          <p:nvPr>
            <p:ph type="dt" sz="half" idx="10"/>
          </p:nvPr>
        </p:nvSpPr>
        <p:spPr/>
        <p:txBody>
          <a:bodyPr/>
          <a:lstStyle/>
          <a:p>
            <a:fld id="{2B448F4D-3180-4000-A159-510A4024197B}" type="datetime1">
              <a:rPr lang="el-GR" smtClean="0"/>
              <a:pPr/>
              <a:t>3/10/2022</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448718A6-AD2E-4DB9-8DD9-9BA3CCEBC289}" type="slidenum">
              <a:rPr lang="el-GR" smtClean="0"/>
              <a:pPr/>
              <a:t>‹#›</a:t>
            </a:fld>
            <a:endParaRPr lang="el-G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a:t>Kλικ για επεξεργασία του τίτλου</a:t>
            </a:r>
          </a:p>
        </p:txBody>
      </p:sp>
      <p:sp>
        <p:nvSpPr>
          <p:cNvPr id="3" name="2 - Θέση κατακόρυφου κειμένου"/>
          <p:cNvSpPr>
            <a:spLocks noGrp="1"/>
          </p:cNvSpPr>
          <p:nvPr>
            <p:ph type="body" orient="vert" idx="1"/>
          </p:nvPr>
        </p:nvSpPr>
        <p:spPr/>
        <p:txBody>
          <a:bodyPr vert="eaVert"/>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ημερομηνίας"/>
          <p:cNvSpPr>
            <a:spLocks noGrp="1"/>
          </p:cNvSpPr>
          <p:nvPr>
            <p:ph type="dt" sz="half" idx="10"/>
          </p:nvPr>
        </p:nvSpPr>
        <p:spPr/>
        <p:txBody>
          <a:bodyPr/>
          <a:lstStyle/>
          <a:p>
            <a:fld id="{C0915D2A-35B1-4F04-AE4C-FD260ADAADFC}" type="datetime1">
              <a:rPr lang="el-GR" smtClean="0"/>
              <a:pPr/>
              <a:t>3/10/2022</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448718A6-AD2E-4DB9-8DD9-9BA3CCEBC289}" type="slidenum">
              <a:rPr lang="el-GR" smtClean="0"/>
              <a:pPr/>
              <a:t>‹#›</a:t>
            </a:fld>
            <a:endParaRPr lang="el-G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1 - Κατακόρυφος τίτλος"/>
          <p:cNvSpPr>
            <a:spLocks noGrp="1"/>
          </p:cNvSpPr>
          <p:nvPr>
            <p:ph type="title" orient="vert"/>
          </p:nvPr>
        </p:nvSpPr>
        <p:spPr>
          <a:xfrm>
            <a:off x="6629400" y="274638"/>
            <a:ext cx="2057400" cy="5851525"/>
          </a:xfrm>
        </p:spPr>
        <p:txBody>
          <a:bodyPr vert="eaVert"/>
          <a:lstStyle/>
          <a:p>
            <a:r>
              <a:rPr lang="el-GR"/>
              <a:t>Kλικ για επεξεργασία του τίτλου</a:t>
            </a:r>
          </a:p>
        </p:txBody>
      </p:sp>
      <p:sp>
        <p:nvSpPr>
          <p:cNvPr id="3" name="2 - Θέση κατακόρυφου κειμένου"/>
          <p:cNvSpPr>
            <a:spLocks noGrp="1"/>
          </p:cNvSpPr>
          <p:nvPr>
            <p:ph type="body" orient="vert" idx="1"/>
          </p:nvPr>
        </p:nvSpPr>
        <p:spPr>
          <a:xfrm>
            <a:off x="457200" y="274638"/>
            <a:ext cx="6019800" cy="5851525"/>
          </a:xfrm>
        </p:spPr>
        <p:txBody>
          <a:bodyPr vert="eaVert"/>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ημερομηνίας"/>
          <p:cNvSpPr>
            <a:spLocks noGrp="1"/>
          </p:cNvSpPr>
          <p:nvPr>
            <p:ph type="dt" sz="half" idx="10"/>
          </p:nvPr>
        </p:nvSpPr>
        <p:spPr/>
        <p:txBody>
          <a:bodyPr/>
          <a:lstStyle/>
          <a:p>
            <a:fld id="{1ABCC3B5-8B46-4783-B6EE-F4C9F002A63C}" type="datetime1">
              <a:rPr lang="el-GR" smtClean="0"/>
              <a:pPr/>
              <a:t>3/10/2022</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448718A6-AD2E-4DB9-8DD9-9BA3CCEBC289}" type="slidenum">
              <a:rPr lang="el-GR" smtClean="0"/>
              <a:pPr/>
              <a:t>‹#›</a:t>
            </a:fld>
            <a:endParaRPr lang="el-G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Αντικείμενο">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a:t>Kλικ για επεξεργασία του τίτλου</a:t>
            </a:r>
          </a:p>
        </p:txBody>
      </p:sp>
      <p:sp>
        <p:nvSpPr>
          <p:cNvPr id="3" name="2 - Θέση περιεχομένου"/>
          <p:cNvSpPr>
            <a:spLocks noGrp="1"/>
          </p:cNvSpPr>
          <p:nvPr>
            <p:ph idx="1"/>
          </p:nvPr>
        </p:nvSpPr>
        <p:spPr/>
        <p:txBody>
          <a:body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ημερομηνίας"/>
          <p:cNvSpPr>
            <a:spLocks noGrp="1"/>
          </p:cNvSpPr>
          <p:nvPr>
            <p:ph type="dt" sz="half" idx="10"/>
          </p:nvPr>
        </p:nvSpPr>
        <p:spPr/>
        <p:txBody>
          <a:bodyPr/>
          <a:lstStyle/>
          <a:p>
            <a:fld id="{B019C9BC-B7EF-4515-B987-3891189A9F41}" type="datetime1">
              <a:rPr lang="el-GR" smtClean="0"/>
              <a:pPr/>
              <a:t>3/10/2022</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448718A6-AD2E-4DB9-8DD9-9BA3CCEBC289}" type="slidenum">
              <a:rPr lang="el-GR" smtClean="0"/>
              <a:pPr/>
              <a:t>‹#›</a:t>
            </a:fld>
            <a:endParaRPr lang="el-G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1 - Τίτλος"/>
          <p:cNvSpPr>
            <a:spLocks noGrp="1"/>
          </p:cNvSpPr>
          <p:nvPr>
            <p:ph type="title"/>
          </p:nvPr>
        </p:nvSpPr>
        <p:spPr>
          <a:xfrm>
            <a:off x="722313" y="4406900"/>
            <a:ext cx="7772400" cy="1362075"/>
          </a:xfrm>
        </p:spPr>
        <p:txBody>
          <a:bodyPr anchor="t"/>
          <a:lstStyle>
            <a:lvl1pPr algn="l">
              <a:defRPr sz="4000" b="1" cap="all"/>
            </a:lvl1pPr>
          </a:lstStyle>
          <a:p>
            <a:r>
              <a:rPr lang="el-GR"/>
              <a:t>Kλικ για επεξεργασία του τίτλου</a:t>
            </a:r>
          </a:p>
        </p:txBody>
      </p:sp>
      <p:sp>
        <p:nvSpPr>
          <p:cNvPr id="3" name="2 - Θέση κειμένου"/>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a:t>Kλικ για επεξεργασία των στυλ του υποδείγματος</a:t>
            </a:r>
          </a:p>
        </p:txBody>
      </p:sp>
      <p:sp>
        <p:nvSpPr>
          <p:cNvPr id="4" name="3 - Θέση ημερομηνίας"/>
          <p:cNvSpPr>
            <a:spLocks noGrp="1"/>
          </p:cNvSpPr>
          <p:nvPr>
            <p:ph type="dt" sz="half" idx="10"/>
          </p:nvPr>
        </p:nvSpPr>
        <p:spPr/>
        <p:txBody>
          <a:bodyPr/>
          <a:lstStyle/>
          <a:p>
            <a:fld id="{19781A56-B0E5-475D-AF3A-D3A5D10AE327}" type="datetime1">
              <a:rPr lang="el-GR" smtClean="0"/>
              <a:pPr/>
              <a:t>3/10/2022</a:t>
            </a:fld>
            <a:endParaRPr lang="el-GR"/>
          </a:p>
        </p:txBody>
      </p:sp>
      <p:sp>
        <p:nvSpPr>
          <p:cNvPr id="5" name="4 - Θέση υποσέλιδου"/>
          <p:cNvSpPr>
            <a:spLocks noGrp="1"/>
          </p:cNvSpPr>
          <p:nvPr>
            <p:ph type="ftr" sz="quarter" idx="11"/>
          </p:nvPr>
        </p:nvSpPr>
        <p:spPr/>
        <p:txBody>
          <a:bodyPr/>
          <a:lstStyle/>
          <a:p>
            <a:endParaRPr lang="el-GR"/>
          </a:p>
        </p:txBody>
      </p:sp>
      <p:sp>
        <p:nvSpPr>
          <p:cNvPr id="6" name="5 - Θέση αριθμού διαφάνειας"/>
          <p:cNvSpPr>
            <a:spLocks noGrp="1"/>
          </p:cNvSpPr>
          <p:nvPr>
            <p:ph type="sldNum" sz="quarter" idx="12"/>
          </p:nvPr>
        </p:nvSpPr>
        <p:spPr/>
        <p:txBody>
          <a:bodyPr/>
          <a:lstStyle/>
          <a:p>
            <a:fld id="{448718A6-AD2E-4DB9-8DD9-9BA3CCEBC289}" type="slidenum">
              <a:rPr lang="el-GR" smtClean="0"/>
              <a:pPr/>
              <a:t>‹#›</a:t>
            </a:fld>
            <a:endParaRPr lang="el-G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a:t>Kλικ για επεξεργασία του τίτλου</a:t>
            </a:r>
          </a:p>
        </p:txBody>
      </p:sp>
      <p:sp>
        <p:nvSpPr>
          <p:cNvPr id="3" name="2 - Θέση περιεχομένου"/>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περιεχομένου"/>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5" name="4 - Θέση ημερομηνίας"/>
          <p:cNvSpPr>
            <a:spLocks noGrp="1"/>
          </p:cNvSpPr>
          <p:nvPr>
            <p:ph type="dt" sz="half" idx="10"/>
          </p:nvPr>
        </p:nvSpPr>
        <p:spPr/>
        <p:txBody>
          <a:bodyPr/>
          <a:lstStyle/>
          <a:p>
            <a:fld id="{AE6F7F7B-95D6-45EB-99BD-635F92D82C4F}" type="datetime1">
              <a:rPr lang="el-GR" smtClean="0"/>
              <a:pPr/>
              <a:t>3/10/2022</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448718A6-AD2E-4DB9-8DD9-9BA3CCEBC289}" type="slidenum">
              <a:rPr lang="el-GR" smtClean="0"/>
              <a:pPr/>
              <a:t>‹#›</a:t>
            </a:fld>
            <a:endParaRPr lang="el-G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lvl1pPr>
              <a:defRPr/>
            </a:lvl1pPr>
          </a:lstStyle>
          <a:p>
            <a:r>
              <a:rPr lang="el-GR"/>
              <a:t>Kλικ για επεξεργασία του τίτλου</a:t>
            </a:r>
          </a:p>
        </p:txBody>
      </p:sp>
      <p:sp>
        <p:nvSpPr>
          <p:cNvPr id="3" name="2 - Θέση κειμένου"/>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Kλικ για επεξεργασία των στυλ του υποδείγματος</a:t>
            </a:r>
          </a:p>
        </p:txBody>
      </p:sp>
      <p:sp>
        <p:nvSpPr>
          <p:cNvPr id="4" name="3 - Θέση περιεχομένου"/>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5" name="4 - Θέση κειμένου"/>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Kλικ για επεξεργασία των στυλ του υποδείγματος</a:t>
            </a:r>
          </a:p>
        </p:txBody>
      </p:sp>
      <p:sp>
        <p:nvSpPr>
          <p:cNvPr id="6" name="5 - Θέση περιεχομένου"/>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7" name="6 - Θέση ημερομηνίας"/>
          <p:cNvSpPr>
            <a:spLocks noGrp="1"/>
          </p:cNvSpPr>
          <p:nvPr>
            <p:ph type="dt" sz="half" idx="10"/>
          </p:nvPr>
        </p:nvSpPr>
        <p:spPr/>
        <p:txBody>
          <a:bodyPr/>
          <a:lstStyle/>
          <a:p>
            <a:fld id="{EB218E30-5AE4-492D-A7DC-681FDD523AEC}" type="datetime1">
              <a:rPr lang="el-GR" smtClean="0"/>
              <a:pPr/>
              <a:t>3/10/2022</a:t>
            </a:fld>
            <a:endParaRPr lang="el-GR"/>
          </a:p>
        </p:txBody>
      </p:sp>
      <p:sp>
        <p:nvSpPr>
          <p:cNvPr id="8" name="7 - Θέση υποσέλιδου"/>
          <p:cNvSpPr>
            <a:spLocks noGrp="1"/>
          </p:cNvSpPr>
          <p:nvPr>
            <p:ph type="ftr" sz="quarter" idx="11"/>
          </p:nvPr>
        </p:nvSpPr>
        <p:spPr/>
        <p:txBody>
          <a:bodyPr/>
          <a:lstStyle/>
          <a:p>
            <a:endParaRPr lang="el-GR"/>
          </a:p>
        </p:txBody>
      </p:sp>
      <p:sp>
        <p:nvSpPr>
          <p:cNvPr id="9" name="8 - Θέση αριθμού διαφάνειας"/>
          <p:cNvSpPr>
            <a:spLocks noGrp="1"/>
          </p:cNvSpPr>
          <p:nvPr>
            <p:ph type="sldNum" sz="quarter" idx="12"/>
          </p:nvPr>
        </p:nvSpPr>
        <p:spPr/>
        <p:txBody>
          <a:bodyPr/>
          <a:lstStyle/>
          <a:p>
            <a:fld id="{448718A6-AD2E-4DB9-8DD9-9BA3CCEBC289}" type="slidenum">
              <a:rPr lang="el-GR" smtClean="0"/>
              <a:pPr/>
              <a:t>‹#›</a:t>
            </a:fld>
            <a:endParaRPr lang="el-G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lstStyle/>
          <a:p>
            <a:r>
              <a:rPr lang="el-GR"/>
              <a:t>Kλικ για επεξεργασία του τίτλου</a:t>
            </a:r>
          </a:p>
        </p:txBody>
      </p:sp>
      <p:sp>
        <p:nvSpPr>
          <p:cNvPr id="3" name="2 - Θέση ημερομηνίας"/>
          <p:cNvSpPr>
            <a:spLocks noGrp="1"/>
          </p:cNvSpPr>
          <p:nvPr>
            <p:ph type="dt" sz="half" idx="10"/>
          </p:nvPr>
        </p:nvSpPr>
        <p:spPr/>
        <p:txBody>
          <a:bodyPr/>
          <a:lstStyle/>
          <a:p>
            <a:fld id="{E01AA478-38A9-477D-AFD5-E30E95D985B1}" type="datetime1">
              <a:rPr lang="el-GR" smtClean="0"/>
              <a:pPr/>
              <a:t>3/10/2022</a:t>
            </a:fld>
            <a:endParaRPr lang="el-GR"/>
          </a:p>
        </p:txBody>
      </p:sp>
      <p:sp>
        <p:nvSpPr>
          <p:cNvPr id="4" name="3 - Θέση υποσέλιδου"/>
          <p:cNvSpPr>
            <a:spLocks noGrp="1"/>
          </p:cNvSpPr>
          <p:nvPr>
            <p:ph type="ftr" sz="quarter" idx="11"/>
          </p:nvPr>
        </p:nvSpPr>
        <p:spPr/>
        <p:txBody>
          <a:bodyPr/>
          <a:lstStyle/>
          <a:p>
            <a:endParaRPr lang="el-GR"/>
          </a:p>
        </p:txBody>
      </p:sp>
      <p:sp>
        <p:nvSpPr>
          <p:cNvPr id="5" name="4 - Θέση αριθμού διαφάνειας"/>
          <p:cNvSpPr>
            <a:spLocks noGrp="1"/>
          </p:cNvSpPr>
          <p:nvPr>
            <p:ph type="sldNum" sz="quarter" idx="12"/>
          </p:nvPr>
        </p:nvSpPr>
        <p:spPr/>
        <p:txBody>
          <a:bodyPr/>
          <a:lstStyle/>
          <a:p>
            <a:fld id="{448718A6-AD2E-4DB9-8DD9-9BA3CCEBC289}" type="slidenum">
              <a:rPr lang="el-GR" smtClean="0"/>
              <a:pPr/>
              <a:t>‹#›</a:t>
            </a:fld>
            <a:endParaRPr lang="el-G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1 - Θέση ημερομηνίας"/>
          <p:cNvSpPr>
            <a:spLocks noGrp="1"/>
          </p:cNvSpPr>
          <p:nvPr>
            <p:ph type="dt" sz="half" idx="10"/>
          </p:nvPr>
        </p:nvSpPr>
        <p:spPr/>
        <p:txBody>
          <a:bodyPr/>
          <a:lstStyle/>
          <a:p>
            <a:fld id="{F0853426-7FAE-44E8-BCFA-9EA8EE92BD62}" type="datetime1">
              <a:rPr lang="el-GR" smtClean="0"/>
              <a:pPr/>
              <a:t>3/10/2022</a:t>
            </a:fld>
            <a:endParaRPr lang="el-GR"/>
          </a:p>
        </p:txBody>
      </p:sp>
      <p:sp>
        <p:nvSpPr>
          <p:cNvPr id="3" name="2 - Θέση υποσέλιδου"/>
          <p:cNvSpPr>
            <a:spLocks noGrp="1"/>
          </p:cNvSpPr>
          <p:nvPr>
            <p:ph type="ftr" sz="quarter" idx="11"/>
          </p:nvPr>
        </p:nvSpPr>
        <p:spPr/>
        <p:txBody>
          <a:bodyPr/>
          <a:lstStyle/>
          <a:p>
            <a:endParaRPr lang="el-GR"/>
          </a:p>
        </p:txBody>
      </p:sp>
      <p:sp>
        <p:nvSpPr>
          <p:cNvPr id="4" name="3 - Θέση αριθμού διαφάνειας"/>
          <p:cNvSpPr>
            <a:spLocks noGrp="1"/>
          </p:cNvSpPr>
          <p:nvPr>
            <p:ph type="sldNum" sz="quarter" idx="12"/>
          </p:nvPr>
        </p:nvSpPr>
        <p:spPr/>
        <p:txBody>
          <a:bodyPr/>
          <a:lstStyle/>
          <a:p>
            <a:fld id="{448718A6-AD2E-4DB9-8DD9-9BA3CCEBC289}" type="slidenum">
              <a:rPr lang="el-GR" smtClean="0"/>
              <a:pPr/>
              <a:t>‹#›</a:t>
            </a:fld>
            <a:endParaRPr lang="el-G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3050"/>
            <a:ext cx="3008313" cy="1162050"/>
          </a:xfrm>
        </p:spPr>
        <p:txBody>
          <a:bodyPr anchor="b"/>
          <a:lstStyle>
            <a:lvl1pPr algn="l">
              <a:defRPr sz="2000" b="1"/>
            </a:lvl1pPr>
          </a:lstStyle>
          <a:p>
            <a:r>
              <a:rPr lang="el-GR"/>
              <a:t>Kλικ για επεξεργασία του τίτλου</a:t>
            </a:r>
          </a:p>
        </p:txBody>
      </p:sp>
      <p:sp>
        <p:nvSpPr>
          <p:cNvPr id="3" name="2 - Θέση περιεχομένου"/>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κειμένου"/>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4D6828F2-9CD1-405B-844F-9550190A402F}" type="datetime1">
              <a:rPr lang="el-GR" smtClean="0"/>
              <a:pPr/>
              <a:t>3/10/2022</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448718A6-AD2E-4DB9-8DD9-9BA3CCEBC289}" type="slidenum">
              <a:rPr lang="el-GR" smtClean="0"/>
              <a:pPr/>
              <a:t>‹#›</a:t>
            </a:fld>
            <a:endParaRPr lang="el-G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1 - Τίτλος"/>
          <p:cNvSpPr>
            <a:spLocks noGrp="1"/>
          </p:cNvSpPr>
          <p:nvPr>
            <p:ph type="title"/>
          </p:nvPr>
        </p:nvSpPr>
        <p:spPr>
          <a:xfrm>
            <a:off x="1792288" y="4800600"/>
            <a:ext cx="5486400" cy="566738"/>
          </a:xfrm>
        </p:spPr>
        <p:txBody>
          <a:bodyPr anchor="b"/>
          <a:lstStyle>
            <a:lvl1pPr algn="l">
              <a:defRPr sz="2000" b="1"/>
            </a:lvl1pPr>
          </a:lstStyle>
          <a:p>
            <a:r>
              <a:rPr lang="el-GR"/>
              <a:t>Kλικ για επεξεργασία του τίτλου</a:t>
            </a:r>
          </a:p>
        </p:txBody>
      </p:sp>
      <p:sp>
        <p:nvSpPr>
          <p:cNvPr id="3" name="2 - Θέση εικόνας"/>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3 - Θέση κειμένου"/>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Kλικ για επεξεργασία των στυλ του υποδείγματος</a:t>
            </a:r>
          </a:p>
        </p:txBody>
      </p:sp>
      <p:sp>
        <p:nvSpPr>
          <p:cNvPr id="5" name="4 - Θέση ημερομηνίας"/>
          <p:cNvSpPr>
            <a:spLocks noGrp="1"/>
          </p:cNvSpPr>
          <p:nvPr>
            <p:ph type="dt" sz="half" idx="10"/>
          </p:nvPr>
        </p:nvSpPr>
        <p:spPr/>
        <p:txBody>
          <a:bodyPr/>
          <a:lstStyle/>
          <a:p>
            <a:fld id="{CD7D3813-44F6-4F57-9676-413D7C6ABFD9}" type="datetime1">
              <a:rPr lang="el-GR" smtClean="0"/>
              <a:pPr/>
              <a:t>3/10/2022</a:t>
            </a:fld>
            <a:endParaRPr lang="el-GR"/>
          </a:p>
        </p:txBody>
      </p:sp>
      <p:sp>
        <p:nvSpPr>
          <p:cNvPr id="6" name="5 - Θέση υποσέλιδου"/>
          <p:cNvSpPr>
            <a:spLocks noGrp="1"/>
          </p:cNvSpPr>
          <p:nvPr>
            <p:ph type="ftr" sz="quarter" idx="11"/>
          </p:nvPr>
        </p:nvSpPr>
        <p:spPr/>
        <p:txBody>
          <a:bodyPr/>
          <a:lstStyle/>
          <a:p>
            <a:endParaRPr lang="el-GR"/>
          </a:p>
        </p:txBody>
      </p:sp>
      <p:sp>
        <p:nvSpPr>
          <p:cNvPr id="7" name="6 - Θέση αριθμού διαφάνειας"/>
          <p:cNvSpPr>
            <a:spLocks noGrp="1"/>
          </p:cNvSpPr>
          <p:nvPr>
            <p:ph type="sldNum" sz="quarter" idx="12"/>
          </p:nvPr>
        </p:nvSpPr>
        <p:spPr/>
        <p:txBody>
          <a:bodyPr/>
          <a:lstStyle/>
          <a:p>
            <a:fld id="{448718A6-AD2E-4DB9-8DD9-9BA3CCEBC289}" type="slidenum">
              <a:rPr lang="el-GR" smtClean="0"/>
              <a:pPr/>
              <a:t>‹#›</a:t>
            </a:fld>
            <a:endParaRPr lang="el-G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 Θέση τίτλου"/>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l-GR"/>
              <a:t>Kλικ για επεξεργασία του τίτλου</a:t>
            </a:r>
          </a:p>
        </p:txBody>
      </p:sp>
      <p:sp>
        <p:nvSpPr>
          <p:cNvPr id="3" name="2 - Θέση κειμένου"/>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l-GR"/>
              <a:t>Kλικ για επεξεργασία των στυλ του υποδείγματος</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3 - Θέση ημερομηνίας"/>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B1A24C-4680-4042-A90A-28EA5088DE26}" type="datetime1">
              <a:rPr lang="el-GR" smtClean="0"/>
              <a:pPr/>
              <a:t>3/10/2022</a:t>
            </a:fld>
            <a:endParaRPr lang="el-GR"/>
          </a:p>
        </p:txBody>
      </p:sp>
      <p:sp>
        <p:nvSpPr>
          <p:cNvPr id="5" name="4 - Θέση υποσέλιδου"/>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5 - Θέση αριθμού διαφάνειας"/>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8718A6-AD2E-4DB9-8DD9-9BA3CCEBC289}" type="slidenum">
              <a:rPr lang="el-GR" smtClean="0"/>
              <a:pPr/>
              <a:t>‹#›</a:t>
            </a:fld>
            <a:endParaRPr lang="el-G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bnet.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www.tutor2u.net/" TargetMode="External"/><Relationship Id="rId5" Type="http://schemas.openxmlformats.org/officeDocument/2006/relationships/hyperlink" Target="http://www.quickmba.com/" TargetMode="External"/><Relationship Id="rId4" Type="http://schemas.openxmlformats.org/officeDocument/2006/relationships/hyperlink" Target="http://www.netmba.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youtu.be/_QEGO1V9d-Q"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a:extLst>
              <a:ext uri="{FF2B5EF4-FFF2-40B4-BE49-F238E27FC236}">
                <a16:creationId xmlns:a16="http://schemas.microsoft.com/office/drawing/2014/main" id="{B35E5BCE-FA30-42DD-84F9-927262A9528E}"/>
              </a:ext>
            </a:extLst>
          </p:cNvPr>
          <p:cNvSpPr>
            <a:spLocks noGrp="1"/>
          </p:cNvSpPr>
          <p:nvPr>
            <p:ph type="ctrTitle"/>
          </p:nvPr>
        </p:nvSpPr>
        <p:spPr>
          <a:xfrm>
            <a:off x="793750" y="2636838"/>
            <a:ext cx="7772400" cy="1470025"/>
          </a:xfrm>
        </p:spPr>
        <p:txBody>
          <a:bodyPr/>
          <a:lstStyle/>
          <a:p>
            <a:pPr eaLnBrk="1" hangingPunct="1"/>
            <a:r>
              <a:rPr lang="el-GR" altLang="el-GR" sz="4000" b="1" dirty="0"/>
              <a:t>Στρατηγική Επιχειρήσεων</a:t>
            </a:r>
            <a:br>
              <a:rPr lang="el-GR" altLang="el-GR" sz="4000" b="1" dirty="0"/>
            </a:br>
            <a:r>
              <a:rPr lang="el-GR" altLang="el-GR" sz="2000" dirty="0"/>
              <a:t>(</a:t>
            </a:r>
            <a:r>
              <a:rPr lang="en-US" altLang="el-GR" sz="2000" dirty="0"/>
              <a:t>Business Strategy </a:t>
            </a:r>
            <a:r>
              <a:rPr lang="el-GR" altLang="el-GR" sz="2000" dirty="0"/>
              <a:t>)</a:t>
            </a:r>
            <a:endParaRPr lang="el-GR" altLang="el-GR" sz="2000" b="1" dirty="0"/>
          </a:p>
        </p:txBody>
      </p:sp>
      <p:sp>
        <p:nvSpPr>
          <p:cNvPr id="3075" name="Subtitle 2">
            <a:extLst>
              <a:ext uri="{FF2B5EF4-FFF2-40B4-BE49-F238E27FC236}">
                <a16:creationId xmlns:a16="http://schemas.microsoft.com/office/drawing/2014/main" id="{D0535A17-97A9-4E8A-998A-19FF748567E5}"/>
              </a:ext>
            </a:extLst>
          </p:cNvPr>
          <p:cNvSpPr>
            <a:spLocks noGrp="1"/>
          </p:cNvSpPr>
          <p:nvPr>
            <p:ph type="subTitle" idx="1"/>
          </p:nvPr>
        </p:nvSpPr>
        <p:spPr>
          <a:xfrm>
            <a:off x="1331913" y="5373688"/>
            <a:ext cx="6400800" cy="1223962"/>
          </a:xfrm>
        </p:spPr>
        <p:txBody>
          <a:bodyPr>
            <a:normAutofit fontScale="40000" lnSpcReduction="20000"/>
          </a:bodyPr>
          <a:lstStyle/>
          <a:p>
            <a:pPr eaLnBrk="1" hangingPunct="1"/>
            <a:r>
              <a:rPr lang="el-GR" altLang="el-GR" sz="5900" dirty="0">
                <a:solidFill>
                  <a:schemeClr val="tx1"/>
                </a:solidFill>
              </a:rPr>
              <a:t>Νάνσυ </a:t>
            </a:r>
            <a:r>
              <a:rPr lang="el-GR" altLang="el-GR" sz="5900" dirty="0" err="1">
                <a:solidFill>
                  <a:schemeClr val="tx1"/>
                </a:solidFill>
              </a:rPr>
              <a:t>Μπουραντά</a:t>
            </a:r>
            <a:endParaRPr lang="en-US" altLang="el-GR" sz="5900" dirty="0">
              <a:solidFill>
                <a:schemeClr val="tx1"/>
              </a:solidFill>
            </a:endParaRPr>
          </a:p>
          <a:p>
            <a:pPr eaLnBrk="1" hangingPunct="1"/>
            <a:r>
              <a:rPr lang="el-GR" altLang="el-GR" sz="5900" dirty="0">
                <a:solidFill>
                  <a:schemeClr val="tx1"/>
                </a:solidFill>
              </a:rPr>
              <a:t> </a:t>
            </a:r>
            <a:r>
              <a:rPr lang="en-US" sz="5900" dirty="0">
                <a:solidFill>
                  <a:schemeClr val="tx1"/>
                </a:solidFill>
              </a:rPr>
              <a:t>nbouranta@unipi.gr</a:t>
            </a:r>
            <a:endParaRPr lang="el-GR" altLang="el-GR" sz="5900" dirty="0">
              <a:solidFill>
                <a:schemeClr val="tx1"/>
              </a:solidFill>
            </a:endParaRPr>
          </a:p>
          <a:p>
            <a:pPr eaLnBrk="1" hangingPunct="1"/>
            <a:endParaRPr lang="en-US" altLang="el-GR" sz="2800" dirty="0">
              <a:solidFill>
                <a:schemeClr val="tx1"/>
              </a:solidFill>
            </a:endParaRPr>
          </a:p>
          <a:p>
            <a:pPr eaLnBrk="1" hangingPunct="1"/>
            <a:r>
              <a:rPr lang="el-GR" altLang="el-GR" sz="2800" dirty="0">
                <a:solidFill>
                  <a:schemeClr val="tx1"/>
                </a:solidFill>
              </a:rPr>
              <a:t> </a:t>
            </a:r>
          </a:p>
        </p:txBody>
      </p:sp>
      <p:graphicFrame>
        <p:nvGraphicFramePr>
          <p:cNvPr id="2" name="Table 1">
            <a:extLst>
              <a:ext uri="{FF2B5EF4-FFF2-40B4-BE49-F238E27FC236}">
                <a16:creationId xmlns:a16="http://schemas.microsoft.com/office/drawing/2014/main" id="{4BE231C6-F761-AA7C-2B5E-1AD38F1AA839}"/>
              </a:ext>
            </a:extLst>
          </p:cNvPr>
          <p:cNvGraphicFramePr>
            <a:graphicFrameLocks noGrp="1"/>
          </p:cNvGraphicFramePr>
          <p:nvPr/>
        </p:nvGraphicFramePr>
        <p:xfrm>
          <a:off x="3707904" y="426439"/>
          <a:ext cx="5292080" cy="990600"/>
        </p:xfrm>
        <a:graphic>
          <a:graphicData uri="http://schemas.openxmlformats.org/drawingml/2006/table">
            <a:tbl>
              <a:tblPr>
                <a:tableStyleId>{5C22544A-7EE6-4342-B048-85BDC9FD1C3A}</a:tableStyleId>
              </a:tblPr>
              <a:tblGrid>
                <a:gridCol w="5292080">
                  <a:extLst>
                    <a:ext uri="{9D8B030D-6E8A-4147-A177-3AD203B41FA5}">
                      <a16:colId xmlns:a16="http://schemas.microsoft.com/office/drawing/2014/main" val="631817466"/>
                    </a:ext>
                  </a:extLst>
                </a:gridCol>
              </a:tblGrid>
              <a:tr h="182880">
                <a:tc>
                  <a:txBody>
                    <a:bodyPr/>
                    <a:lstStyle/>
                    <a:p>
                      <a:pPr algn="l" fontAlgn="b"/>
                      <a:r>
                        <a:rPr lang="el-GR" sz="1600" b="1" u="none" strike="noStrike" dirty="0">
                          <a:solidFill>
                            <a:schemeClr val="tx1"/>
                          </a:solidFill>
                          <a:effectLst/>
                        </a:rPr>
                        <a:t>ΠΜΣ «ΔΙΟΙΚΗΣΗ, ΑΝΑΛΥΤΙΚΗ ΚΑΙ ΠΛΗΡΟΦΟΡΙΑΚΑ ΣΥΣΤΗΜΑΤΑ ΕΠΙΧΕΙΡΗΣΕΩΝ» </a:t>
                      </a:r>
                      <a:endParaRPr lang="el-GR" sz="1600" b="1" i="0" u="none" strike="noStrike" dirty="0">
                        <a:solidFill>
                          <a:schemeClr val="tx1"/>
                        </a:solidFill>
                        <a:effectLst/>
                        <a:latin typeface="Calibri" panose="020F0502020204030204" pitchFamily="34" charset="0"/>
                      </a:endParaRPr>
                    </a:p>
                  </a:txBody>
                  <a:tcPr marL="7620" marR="7620" marT="7620" marB="0" anchor="b">
                    <a:noFill/>
                  </a:tcPr>
                </a:tc>
                <a:extLst>
                  <a:ext uri="{0D108BD9-81ED-4DB2-BD59-A6C34878D82A}">
                    <a16:rowId xmlns:a16="http://schemas.microsoft.com/office/drawing/2014/main" val="3404569390"/>
                  </a:ext>
                </a:extLst>
              </a:tr>
              <a:tr h="182880">
                <a:tc>
                  <a:txBody>
                    <a:bodyPr/>
                    <a:lstStyle/>
                    <a:p>
                      <a:pPr algn="l" fontAlgn="b"/>
                      <a:r>
                        <a:rPr lang="el-GR" sz="1600" b="1" u="none" strike="noStrike" dirty="0">
                          <a:solidFill>
                            <a:schemeClr val="tx1"/>
                          </a:solidFill>
                          <a:effectLst/>
                        </a:rPr>
                        <a:t>ΣΤΡΑΤΗΓΙΚΗ ΔΙΟΙΚΗΣΗ, ΟΡΓΑΝΩΣΙΑΚΗ ΣΥΜΠΕΡΙΦΟΡΑ, ΔΙΟΙΚΗΣΗ ΠΡΟΣΩΠΙΚΟΥ, ΗΓΕΣΙΑ </a:t>
                      </a:r>
                      <a:endParaRPr lang="el-GR" sz="1600" b="1" i="0" u="none" strike="noStrike" dirty="0">
                        <a:solidFill>
                          <a:schemeClr val="tx1"/>
                        </a:solidFill>
                        <a:effectLst/>
                        <a:latin typeface="Calibri" panose="020F0502020204030204" pitchFamily="34" charset="0"/>
                      </a:endParaRPr>
                    </a:p>
                  </a:txBody>
                  <a:tcPr marL="7620" marR="7620" marT="7620" marB="0" anchor="b">
                    <a:noFill/>
                  </a:tcPr>
                </a:tc>
                <a:extLst>
                  <a:ext uri="{0D108BD9-81ED-4DB2-BD59-A6C34878D82A}">
                    <a16:rowId xmlns:a16="http://schemas.microsoft.com/office/drawing/2014/main" val="4082762917"/>
                  </a:ext>
                </a:extLst>
              </a:tr>
            </a:tbl>
          </a:graphicData>
        </a:graphic>
      </p:graphicFrame>
      <p:pic>
        <p:nvPicPr>
          <p:cNvPr id="4" name="Picture 3">
            <a:extLst>
              <a:ext uri="{FF2B5EF4-FFF2-40B4-BE49-F238E27FC236}">
                <a16:creationId xmlns:a16="http://schemas.microsoft.com/office/drawing/2014/main" id="{60FE643E-7460-AC8A-8738-67E915F83658}"/>
              </a:ext>
            </a:extLst>
          </p:cNvPr>
          <p:cNvPicPr>
            <a:picLocks noChangeAspect="1"/>
          </p:cNvPicPr>
          <p:nvPr/>
        </p:nvPicPr>
        <p:blipFill>
          <a:blip r:embed="rId3"/>
          <a:stretch>
            <a:fillRect/>
          </a:stretch>
        </p:blipFill>
        <p:spPr>
          <a:xfrm>
            <a:off x="251520" y="350239"/>
            <a:ext cx="3324225" cy="1143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l-GR" sz="2400" b="1" dirty="0"/>
              <a:t>Στάδια στρατηγικού σχεδιασμού 3/3</a:t>
            </a:r>
            <a:endParaRPr lang="el-GR" sz="2400" dirty="0"/>
          </a:p>
        </p:txBody>
      </p:sp>
      <p:grpSp>
        <p:nvGrpSpPr>
          <p:cNvPr id="3" name="35 - Ομάδα"/>
          <p:cNvGrpSpPr/>
          <p:nvPr/>
        </p:nvGrpSpPr>
        <p:grpSpPr>
          <a:xfrm>
            <a:off x="500034" y="1285860"/>
            <a:ext cx="8358216" cy="5178104"/>
            <a:chOff x="500034" y="1785938"/>
            <a:chExt cx="8358216" cy="4158436"/>
          </a:xfrm>
        </p:grpSpPr>
        <p:sp>
          <p:nvSpPr>
            <p:cNvPr id="37" name="36 - Στρογγυλεμένο ορθογώνιο"/>
            <p:cNvSpPr/>
            <p:nvPr/>
          </p:nvSpPr>
          <p:spPr bwMode="auto">
            <a:xfrm>
              <a:off x="500034" y="2417013"/>
              <a:ext cx="3500437" cy="519582"/>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el-GR" sz="1600" b="1" dirty="0">
                  <a:solidFill>
                    <a:srgbClr val="4D4D4D"/>
                  </a:solidFill>
                </a:rPr>
                <a:t>Διαμόρφωση Στρατηγικής</a:t>
              </a:r>
              <a:endParaRPr lang="en-US" sz="1600" b="1" dirty="0">
                <a:solidFill>
                  <a:srgbClr val="4D4D4D"/>
                </a:solidFill>
              </a:endParaRPr>
            </a:p>
            <a:p>
              <a:pPr algn="ctr">
                <a:defRPr/>
              </a:pPr>
              <a:endParaRPr lang="el-GR" sz="1600" b="1" dirty="0">
                <a:solidFill>
                  <a:srgbClr val="4D4D4D"/>
                </a:solidFill>
              </a:endParaRPr>
            </a:p>
          </p:txBody>
        </p:sp>
        <p:sp>
          <p:nvSpPr>
            <p:cNvPr id="38" name="37 - Στρογγυλεμένο ορθογώνιο"/>
            <p:cNvSpPr/>
            <p:nvPr/>
          </p:nvSpPr>
          <p:spPr bwMode="auto">
            <a:xfrm>
              <a:off x="4071934" y="2417013"/>
              <a:ext cx="2571750" cy="519582"/>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el-GR" sz="1600" b="1" dirty="0">
                  <a:solidFill>
                    <a:srgbClr val="4D4D4D"/>
                  </a:solidFill>
                </a:rPr>
                <a:t>Υλοποίηση Στρατηγικής</a:t>
              </a:r>
              <a:endParaRPr lang="en-US" sz="1600" b="1" dirty="0">
                <a:solidFill>
                  <a:srgbClr val="4D4D4D"/>
                </a:solidFill>
              </a:endParaRPr>
            </a:p>
            <a:p>
              <a:pPr algn="ctr">
                <a:defRPr/>
              </a:pPr>
              <a:endParaRPr lang="el-GR" sz="1600" b="1" dirty="0">
                <a:solidFill>
                  <a:srgbClr val="4D4D4D"/>
                </a:solidFill>
              </a:endParaRPr>
            </a:p>
          </p:txBody>
        </p:sp>
        <p:sp>
          <p:nvSpPr>
            <p:cNvPr id="39" name="38 - Στρογγυλεμένο ορθογώνιο"/>
            <p:cNvSpPr/>
            <p:nvPr/>
          </p:nvSpPr>
          <p:spPr bwMode="auto">
            <a:xfrm>
              <a:off x="6715140" y="2417013"/>
              <a:ext cx="2071688" cy="519582"/>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el-GR" sz="1600" b="1" dirty="0">
                  <a:solidFill>
                    <a:srgbClr val="4D4D4D"/>
                  </a:solidFill>
                </a:rPr>
                <a:t>Αξιολόγηση και Έλεγχος Στρατηγικής</a:t>
              </a:r>
            </a:p>
          </p:txBody>
        </p:sp>
        <p:sp>
          <p:nvSpPr>
            <p:cNvPr id="40" name="39 - Στρογγυλεμένο ορθογώνιο"/>
            <p:cNvSpPr/>
            <p:nvPr/>
          </p:nvSpPr>
          <p:spPr bwMode="auto">
            <a:xfrm>
              <a:off x="571500" y="1785938"/>
              <a:ext cx="8286750" cy="328157"/>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el-GR" b="1" dirty="0">
                  <a:solidFill>
                    <a:srgbClr val="4D4D4D"/>
                  </a:solidFill>
                </a:rPr>
                <a:t>ΕΞΩΤΕΡΙΚΟ ΠΕΡΙΒΑΛΛΟΝ (Μίκρο</a:t>
              </a:r>
              <a:r>
                <a:rPr lang="en-US" b="1" dirty="0">
                  <a:solidFill>
                    <a:srgbClr val="4D4D4D"/>
                  </a:solidFill>
                </a:rPr>
                <a:t> &amp;</a:t>
              </a:r>
              <a:r>
                <a:rPr lang="el-GR" b="1" dirty="0">
                  <a:solidFill>
                    <a:srgbClr val="4D4D4D"/>
                  </a:solidFill>
                </a:rPr>
                <a:t> </a:t>
              </a:r>
              <a:r>
                <a:rPr lang="en-US" b="1" dirty="0" err="1">
                  <a:solidFill>
                    <a:srgbClr val="4D4D4D"/>
                  </a:solidFill>
                </a:rPr>
                <a:t>M</a:t>
              </a:r>
              <a:r>
                <a:rPr lang="el-GR" b="1" dirty="0">
                  <a:solidFill>
                    <a:srgbClr val="4D4D4D"/>
                  </a:solidFill>
                </a:rPr>
                <a:t>άκρο)</a:t>
              </a:r>
            </a:p>
          </p:txBody>
        </p:sp>
        <p:sp>
          <p:nvSpPr>
            <p:cNvPr id="41" name="40 - Στρογγυλεμένο ορθογώνιο"/>
            <p:cNvSpPr/>
            <p:nvPr/>
          </p:nvSpPr>
          <p:spPr bwMode="auto">
            <a:xfrm>
              <a:off x="500063" y="3000375"/>
              <a:ext cx="1079500" cy="246118"/>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el-GR" sz="1200" dirty="0">
                  <a:solidFill>
                    <a:srgbClr val="4D4D4D"/>
                  </a:solidFill>
                </a:rPr>
                <a:t>Αποστολή</a:t>
              </a:r>
            </a:p>
          </p:txBody>
        </p:sp>
        <p:sp>
          <p:nvSpPr>
            <p:cNvPr id="42" name="41 - Στρογγυλεμένο ορθογώνιο"/>
            <p:cNvSpPr/>
            <p:nvPr/>
          </p:nvSpPr>
          <p:spPr bwMode="auto">
            <a:xfrm>
              <a:off x="1285875" y="3286125"/>
              <a:ext cx="1285875" cy="410196"/>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el-GR" sz="1200" dirty="0">
                  <a:solidFill>
                    <a:srgbClr val="4D4D4D"/>
                  </a:solidFill>
                </a:rPr>
                <a:t>Αντικειμενικοί Στόχοι</a:t>
              </a:r>
            </a:p>
          </p:txBody>
        </p:sp>
        <p:sp>
          <p:nvSpPr>
            <p:cNvPr id="43" name="42 - Στρογγυλεμένο ορθογώνιο"/>
            <p:cNvSpPr/>
            <p:nvPr/>
          </p:nvSpPr>
          <p:spPr bwMode="auto">
            <a:xfrm>
              <a:off x="2357438" y="3571875"/>
              <a:ext cx="1214437" cy="246118"/>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el-GR" sz="1200" dirty="0">
                  <a:solidFill>
                    <a:srgbClr val="4D4D4D"/>
                  </a:solidFill>
                </a:rPr>
                <a:t>Στρατηγικές</a:t>
              </a:r>
            </a:p>
          </p:txBody>
        </p:sp>
        <p:sp>
          <p:nvSpPr>
            <p:cNvPr id="44" name="43 - Στρογγυλεμένο ορθογώνιο"/>
            <p:cNvSpPr/>
            <p:nvPr/>
          </p:nvSpPr>
          <p:spPr bwMode="auto">
            <a:xfrm>
              <a:off x="3357563" y="3857625"/>
              <a:ext cx="1214437" cy="246118"/>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el-GR" sz="1200" dirty="0">
                  <a:solidFill>
                    <a:srgbClr val="4D4D4D"/>
                  </a:solidFill>
                </a:rPr>
                <a:t>Πολιτικές</a:t>
              </a:r>
            </a:p>
          </p:txBody>
        </p:sp>
        <p:cxnSp>
          <p:nvCxnSpPr>
            <p:cNvPr id="45" name="44 - Shape"/>
            <p:cNvCxnSpPr>
              <a:stCxn id="41" idx="3"/>
              <a:endCxn id="42" idx="0"/>
            </p:cNvCxnSpPr>
            <p:nvPr/>
          </p:nvCxnSpPr>
          <p:spPr bwMode="auto">
            <a:xfrm>
              <a:off x="1579563" y="3123435"/>
              <a:ext cx="349250" cy="162691"/>
            </a:xfrm>
            <a:prstGeom prst="bentConnector2">
              <a:avLst/>
            </a:prstGeom>
            <a:ln w="19050">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46" name="45 - Shape"/>
            <p:cNvCxnSpPr>
              <a:stCxn id="42" idx="3"/>
              <a:endCxn id="43" idx="0"/>
            </p:cNvCxnSpPr>
            <p:nvPr/>
          </p:nvCxnSpPr>
          <p:spPr bwMode="auto">
            <a:xfrm>
              <a:off x="2571750" y="3491223"/>
              <a:ext cx="392907" cy="80652"/>
            </a:xfrm>
            <a:prstGeom prst="bentConnector2">
              <a:avLst/>
            </a:prstGeom>
            <a:ln w="19050">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47" name="46 - Shape"/>
            <p:cNvCxnSpPr>
              <a:stCxn id="43" idx="3"/>
              <a:endCxn id="44" idx="0"/>
            </p:cNvCxnSpPr>
            <p:nvPr/>
          </p:nvCxnSpPr>
          <p:spPr bwMode="auto">
            <a:xfrm>
              <a:off x="3571875" y="3694934"/>
              <a:ext cx="392907" cy="162691"/>
            </a:xfrm>
            <a:prstGeom prst="bentConnector2">
              <a:avLst/>
            </a:prstGeom>
            <a:ln w="19050">
              <a:headEnd type="none" w="med" len="med"/>
              <a:tailEnd type="arrow"/>
            </a:ln>
          </p:spPr>
          <p:style>
            <a:lnRef idx="1">
              <a:schemeClr val="accent2"/>
            </a:lnRef>
            <a:fillRef idx="0">
              <a:schemeClr val="accent2"/>
            </a:fillRef>
            <a:effectRef idx="0">
              <a:schemeClr val="accent2"/>
            </a:effectRef>
            <a:fontRef idx="minor">
              <a:schemeClr val="tx1"/>
            </a:fontRef>
          </p:style>
        </p:cxnSp>
        <p:sp>
          <p:nvSpPr>
            <p:cNvPr id="48" name="47 - Στρογγυλεμένο ορθογώνιο"/>
            <p:cNvSpPr/>
            <p:nvPr/>
          </p:nvSpPr>
          <p:spPr bwMode="auto">
            <a:xfrm>
              <a:off x="4429125" y="4143375"/>
              <a:ext cx="1079500" cy="232445"/>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el-GR" sz="1100" dirty="0">
                  <a:solidFill>
                    <a:srgbClr val="4D4D4D"/>
                  </a:solidFill>
                </a:rPr>
                <a:t>Προγράμματα </a:t>
              </a:r>
            </a:p>
          </p:txBody>
        </p:sp>
        <p:sp>
          <p:nvSpPr>
            <p:cNvPr id="49" name="48 - Στρογγυλεμένο ορθογώνιο"/>
            <p:cNvSpPr/>
            <p:nvPr/>
          </p:nvSpPr>
          <p:spPr bwMode="auto">
            <a:xfrm>
              <a:off x="5286375" y="4429125"/>
              <a:ext cx="1285875" cy="246118"/>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el-GR" sz="1200" dirty="0">
                  <a:solidFill>
                    <a:srgbClr val="4D4D4D"/>
                  </a:solidFill>
                </a:rPr>
                <a:t>Προϋπολογισμοί</a:t>
              </a:r>
            </a:p>
          </p:txBody>
        </p:sp>
        <p:sp>
          <p:nvSpPr>
            <p:cNvPr id="50" name="49 - Στρογγυλεμένο ορθογώνιο"/>
            <p:cNvSpPr/>
            <p:nvPr/>
          </p:nvSpPr>
          <p:spPr bwMode="auto">
            <a:xfrm>
              <a:off x="6286500" y="4714875"/>
              <a:ext cx="1214438" cy="246118"/>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el-GR" sz="1200" dirty="0">
                  <a:solidFill>
                    <a:srgbClr val="4D4D4D"/>
                  </a:solidFill>
                </a:rPr>
                <a:t>Διαδικασίες</a:t>
              </a:r>
            </a:p>
          </p:txBody>
        </p:sp>
        <p:cxnSp>
          <p:nvCxnSpPr>
            <p:cNvPr id="51" name="50 - Shape"/>
            <p:cNvCxnSpPr>
              <a:stCxn id="48" idx="3"/>
              <a:endCxn id="49" idx="0"/>
            </p:cNvCxnSpPr>
            <p:nvPr/>
          </p:nvCxnSpPr>
          <p:spPr bwMode="auto">
            <a:xfrm>
              <a:off x="5508625" y="4259598"/>
              <a:ext cx="420688" cy="169527"/>
            </a:xfrm>
            <a:prstGeom prst="bentConnector2">
              <a:avLst/>
            </a:prstGeom>
            <a:ln w="19050">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52" name="51 - Shape"/>
            <p:cNvCxnSpPr>
              <a:stCxn id="49" idx="3"/>
              <a:endCxn id="50" idx="0"/>
            </p:cNvCxnSpPr>
            <p:nvPr/>
          </p:nvCxnSpPr>
          <p:spPr bwMode="auto">
            <a:xfrm>
              <a:off x="6572250" y="4552184"/>
              <a:ext cx="321469" cy="162691"/>
            </a:xfrm>
            <a:prstGeom prst="bentConnector2">
              <a:avLst/>
            </a:prstGeom>
            <a:ln w="19050">
              <a:headEnd type="none" w="med" len="med"/>
              <a:tailEnd type="arrow"/>
            </a:ln>
          </p:spPr>
          <p:style>
            <a:lnRef idx="1">
              <a:schemeClr val="accent2"/>
            </a:lnRef>
            <a:fillRef idx="0">
              <a:schemeClr val="accent2"/>
            </a:fillRef>
            <a:effectRef idx="0">
              <a:schemeClr val="accent2"/>
            </a:effectRef>
            <a:fontRef idx="minor">
              <a:schemeClr val="tx1"/>
            </a:fontRef>
          </p:style>
        </p:cxnSp>
        <p:cxnSp>
          <p:nvCxnSpPr>
            <p:cNvPr id="53" name="52 - Shape"/>
            <p:cNvCxnSpPr>
              <a:stCxn id="44" idx="3"/>
              <a:endCxn id="48" idx="0"/>
            </p:cNvCxnSpPr>
            <p:nvPr/>
          </p:nvCxnSpPr>
          <p:spPr bwMode="auto">
            <a:xfrm>
              <a:off x="4572000" y="3980684"/>
              <a:ext cx="396875" cy="162691"/>
            </a:xfrm>
            <a:prstGeom prst="bentConnector2">
              <a:avLst/>
            </a:prstGeom>
            <a:ln w="19050">
              <a:headEnd type="none" w="med" len="med"/>
              <a:tailEnd type="arrow"/>
            </a:ln>
          </p:spPr>
          <p:style>
            <a:lnRef idx="1">
              <a:schemeClr val="accent2"/>
            </a:lnRef>
            <a:fillRef idx="0">
              <a:schemeClr val="accent2"/>
            </a:fillRef>
            <a:effectRef idx="0">
              <a:schemeClr val="accent2"/>
            </a:effectRef>
            <a:fontRef idx="minor">
              <a:schemeClr val="tx1"/>
            </a:fontRef>
          </p:style>
        </p:cxnSp>
        <p:sp>
          <p:nvSpPr>
            <p:cNvPr id="54" name="53 - Στρογγυλεμένο ορθογώνιο"/>
            <p:cNvSpPr/>
            <p:nvPr/>
          </p:nvSpPr>
          <p:spPr bwMode="auto">
            <a:xfrm>
              <a:off x="7286625" y="5000625"/>
              <a:ext cx="1214438" cy="246118"/>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el-GR" sz="1200" dirty="0">
                  <a:solidFill>
                    <a:srgbClr val="4D4D4D"/>
                  </a:solidFill>
                </a:rPr>
                <a:t>Απόδοση</a:t>
              </a:r>
            </a:p>
          </p:txBody>
        </p:sp>
        <p:cxnSp>
          <p:nvCxnSpPr>
            <p:cNvPr id="55" name="54 - Shape"/>
            <p:cNvCxnSpPr>
              <a:stCxn id="50" idx="3"/>
              <a:endCxn id="54" idx="0"/>
            </p:cNvCxnSpPr>
            <p:nvPr/>
          </p:nvCxnSpPr>
          <p:spPr bwMode="auto">
            <a:xfrm>
              <a:off x="7500938" y="4837934"/>
              <a:ext cx="392906" cy="162691"/>
            </a:xfrm>
            <a:prstGeom prst="bentConnector2">
              <a:avLst/>
            </a:prstGeom>
            <a:ln w="19050">
              <a:headEnd type="none" w="med" len="med"/>
              <a:tailEnd type="arrow"/>
            </a:ln>
          </p:spPr>
          <p:style>
            <a:lnRef idx="1">
              <a:schemeClr val="accent2"/>
            </a:lnRef>
            <a:fillRef idx="0">
              <a:schemeClr val="accent2"/>
            </a:fillRef>
            <a:effectRef idx="0">
              <a:schemeClr val="accent2"/>
            </a:effectRef>
            <a:fontRef idx="minor">
              <a:schemeClr val="tx1"/>
            </a:fontRef>
          </p:style>
        </p:cxnSp>
        <p:sp>
          <p:nvSpPr>
            <p:cNvPr id="56" name="55 - Στρογγυλεμένο ορθογώνιο"/>
            <p:cNvSpPr/>
            <p:nvPr/>
          </p:nvSpPr>
          <p:spPr bwMode="auto">
            <a:xfrm>
              <a:off x="500063" y="5643563"/>
              <a:ext cx="8358187" cy="300811"/>
            </a:xfrm>
            <a:prstGeom prst="roundRect">
              <a:avLst/>
            </a:prstGeom>
            <a:ln>
              <a:headEnd type="none" w="med" len="med"/>
              <a:tailEnd type="none" w="med" len="med"/>
            </a:ln>
          </p:spPr>
          <p:style>
            <a:lnRef idx="2">
              <a:schemeClr val="accent2"/>
            </a:lnRef>
            <a:fillRef idx="1">
              <a:schemeClr val="lt1"/>
            </a:fillRef>
            <a:effectRef idx="0">
              <a:schemeClr val="accent2"/>
            </a:effectRef>
            <a:fontRef idx="minor">
              <a:schemeClr val="dk1"/>
            </a:fontRef>
          </p:style>
          <p:txBody>
            <a:bodyPr>
              <a:spAutoFit/>
            </a:bodyPr>
            <a:lstStyle/>
            <a:p>
              <a:pPr algn="ctr">
                <a:defRPr/>
              </a:pPr>
              <a:r>
                <a:rPr lang="el-GR" sz="1600" b="1" dirty="0">
                  <a:solidFill>
                    <a:schemeClr val="tx1"/>
                  </a:solidFill>
                </a:rPr>
                <a:t>ΕΣΩΤΕΡΙΚΟ ΠΕΡΙΒΑΛΛΟΝ (ικανότητες</a:t>
              </a:r>
              <a:r>
                <a:rPr lang="en-US" sz="1600" b="1" dirty="0">
                  <a:solidFill>
                    <a:schemeClr val="tx1"/>
                  </a:solidFill>
                </a:rPr>
                <a:t> </a:t>
              </a:r>
              <a:r>
                <a:rPr lang="el-GR" sz="1600" b="1" dirty="0">
                  <a:solidFill>
                    <a:schemeClr val="tx1"/>
                  </a:solidFill>
                </a:rPr>
                <a:t>- πόροι, αλυσίδα αξίας, κουλτούρα)</a:t>
              </a:r>
            </a:p>
          </p:txBody>
        </p:sp>
        <p:sp>
          <p:nvSpPr>
            <p:cNvPr id="57" name="56 - Βέλος επάνω-κάτω"/>
            <p:cNvSpPr/>
            <p:nvPr/>
          </p:nvSpPr>
          <p:spPr bwMode="auto">
            <a:xfrm>
              <a:off x="6286500" y="5286375"/>
              <a:ext cx="179388" cy="360363"/>
            </a:xfrm>
            <a:prstGeom prst="upDownArrow">
              <a:avLst>
                <a:gd name="adj1" fmla="val 45612"/>
                <a:gd name="adj2" fmla="val 50000"/>
              </a:avLst>
            </a:prstGeom>
            <a:ln w="19050">
              <a:headEnd type="none" w="med" len="med"/>
              <a:tailEnd type="none" w="med" len="med"/>
            </a:ln>
          </p:spPr>
          <p:style>
            <a:lnRef idx="2">
              <a:schemeClr val="accent2"/>
            </a:lnRef>
            <a:fillRef idx="1">
              <a:schemeClr val="lt1"/>
            </a:fillRef>
            <a:effectRef idx="0">
              <a:schemeClr val="accent2"/>
            </a:effectRef>
            <a:fontRef idx="minor">
              <a:schemeClr val="dk1"/>
            </a:fontRef>
          </p:style>
          <p:txBody>
            <a:bodyPr>
              <a:spAutoFit/>
            </a:bodyPr>
            <a:lstStyle/>
            <a:p>
              <a:pPr algn="ctr">
                <a:defRPr/>
              </a:pPr>
              <a:endParaRPr lang="el-GR" sz="9600">
                <a:solidFill>
                  <a:srgbClr val="4D4D4D"/>
                </a:solidFill>
              </a:endParaRPr>
            </a:p>
          </p:txBody>
        </p:sp>
        <p:sp>
          <p:nvSpPr>
            <p:cNvPr id="58" name="57 - Βέλος επάνω-κάτω"/>
            <p:cNvSpPr/>
            <p:nvPr/>
          </p:nvSpPr>
          <p:spPr bwMode="auto">
            <a:xfrm>
              <a:off x="7858125" y="5286375"/>
              <a:ext cx="179388" cy="360363"/>
            </a:xfrm>
            <a:prstGeom prst="upDownArrow">
              <a:avLst>
                <a:gd name="adj1" fmla="val 45612"/>
                <a:gd name="adj2" fmla="val 50000"/>
              </a:avLst>
            </a:prstGeom>
            <a:ln w="19050">
              <a:headEnd type="none" w="med" len="med"/>
              <a:tailEnd type="none" w="med" len="med"/>
            </a:ln>
          </p:spPr>
          <p:style>
            <a:lnRef idx="2">
              <a:schemeClr val="accent2"/>
            </a:lnRef>
            <a:fillRef idx="1">
              <a:schemeClr val="lt1"/>
            </a:fillRef>
            <a:effectRef idx="0">
              <a:schemeClr val="accent2"/>
            </a:effectRef>
            <a:fontRef idx="minor">
              <a:schemeClr val="dk1"/>
            </a:fontRef>
          </p:style>
          <p:txBody>
            <a:bodyPr>
              <a:spAutoFit/>
            </a:bodyPr>
            <a:lstStyle/>
            <a:p>
              <a:pPr algn="ctr">
                <a:defRPr/>
              </a:pPr>
              <a:endParaRPr lang="el-GR" sz="9600">
                <a:solidFill>
                  <a:srgbClr val="4D4D4D"/>
                </a:solidFill>
              </a:endParaRPr>
            </a:p>
          </p:txBody>
        </p:sp>
        <p:sp>
          <p:nvSpPr>
            <p:cNvPr id="59" name="58 - Βέλος επάνω-κάτω"/>
            <p:cNvSpPr/>
            <p:nvPr/>
          </p:nvSpPr>
          <p:spPr bwMode="auto">
            <a:xfrm>
              <a:off x="4286250" y="5286375"/>
              <a:ext cx="179388" cy="360363"/>
            </a:xfrm>
            <a:prstGeom prst="upDownArrow">
              <a:avLst>
                <a:gd name="adj1" fmla="val 45612"/>
                <a:gd name="adj2" fmla="val 50000"/>
              </a:avLst>
            </a:prstGeom>
            <a:ln w="19050">
              <a:headEnd type="none" w="med" len="med"/>
              <a:tailEnd type="none" w="med" len="med"/>
            </a:ln>
          </p:spPr>
          <p:style>
            <a:lnRef idx="2">
              <a:schemeClr val="accent2"/>
            </a:lnRef>
            <a:fillRef idx="1">
              <a:schemeClr val="lt1"/>
            </a:fillRef>
            <a:effectRef idx="0">
              <a:schemeClr val="accent2"/>
            </a:effectRef>
            <a:fontRef idx="minor">
              <a:schemeClr val="dk1"/>
            </a:fontRef>
          </p:style>
          <p:txBody>
            <a:bodyPr>
              <a:spAutoFit/>
            </a:bodyPr>
            <a:lstStyle/>
            <a:p>
              <a:pPr algn="ctr">
                <a:defRPr/>
              </a:pPr>
              <a:endParaRPr lang="el-GR" sz="9600">
                <a:solidFill>
                  <a:srgbClr val="4D4D4D"/>
                </a:solidFill>
              </a:endParaRPr>
            </a:p>
          </p:txBody>
        </p:sp>
        <p:sp>
          <p:nvSpPr>
            <p:cNvPr id="60" name="59 - Βέλος επάνω-κάτω"/>
            <p:cNvSpPr/>
            <p:nvPr/>
          </p:nvSpPr>
          <p:spPr bwMode="auto">
            <a:xfrm>
              <a:off x="857250" y="5286375"/>
              <a:ext cx="179388" cy="360363"/>
            </a:xfrm>
            <a:prstGeom prst="upDownArrow">
              <a:avLst>
                <a:gd name="adj1" fmla="val 45612"/>
                <a:gd name="adj2" fmla="val 50000"/>
              </a:avLst>
            </a:prstGeom>
            <a:ln w="19050">
              <a:headEnd type="none" w="med" len="med"/>
              <a:tailEnd type="none" w="med" len="med"/>
            </a:ln>
          </p:spPr>
          <p:style>
            <a:lnRef idx="2">
              <a:schemeClr val="accent2"/>
            </a:lnRef>
            <a:fillRef idx="1">
              <a:schemeClr val="lt1"/>
            </a:fillRef>
            <a:effectRef idx="0">
              <a:schemeClr val="accent2"/>
            </a:effectRef>
            <a:fontRef idx="minor">
              <a:schemeClr val="dk1"/>
            </a:fontRef>
          </p:style>
          <p:txBody>
            <a:bodyPr>
              <a:spAutoFit/>
            </a:bodyPr>
            <a:lstStyle/>
            <a:p>
              <a:pPr algn="ctr">
                <a:defRPr/>
              </a:pPr>
              <a:endParaRPr lang="el-GR" sz="9600">
                <a:solidFill>
                  <a:srgbClr val="4D4D4D"/>
                </a:solidFill>
              </a:endParaRPr>
            </a:p>
          </p:txBody>
        </p:sp>
        <p:sp>
          <p:nvSpPr>
            <p:cNvPr id="61" name="60 - Βέλος επάνω-κάτω"/>
            <p:cNvSpPr/>
            <p:nvPr/>
          </p:nvSpPr>
          <p:spPr bwMode="auto">
            <a:xfrm>
              <a:off x="2500313" y="5286375"/>
              <a:ext cx="179387" cy="360363"/>
            </a:xfrm>
            <a:prstGeom prst="upDownArrow">
              <a:avLst>
                <a:gd name="adj1" fmla="val 45612"/>
                <a:gd name="adj2" fmla="val 50000"/>
              </a:avLst>
            </a:prstGeom>
            <a:ln w="19050">
              <a:headEnd type="none" w="med" len="med"/>
              <a:tailEnd type="none" w="med" len="med"/>
            </a:ln>
          </p:spPr>
          <p:style>
            <a:lnRef idx="2">
              <a:schemeClr val="accent2"/>
            </a:lnRef>
            <a:fillRef idx="1">
              <a:schemeClr val="lt1"/>
            </a:fillRef>
            <a:effectRef idx="0">
              <a:schemeClr val="accent2"/>
            </a:effectRef>
            <a:fontRef idx="minor">
              <a:schemeClr val="dk1"/>
            </a:fontRef>
          </p:style>
          <p:txBody>
            <a:bodyPr>
              <a:spAutoFit/>
            </a:bodyPr>
            <a:lstStyle/>
            <a:p>
              <a:pPr algn="ctr">
                <a:defRPr/>
              </a:pPr>
              <a:endParaRPr lang="el-GR" sz="9600">
                <a:solidFill>
                  <a:srgbClr val="4D4D4D"/>
                </a:solidFill>
              </a:endParaRPr>
            </a:p>
          </p:txBody>
        </p:sp>
        <p:sp>
          <p:nvSpPr>
            <p:cNvPr id="62" name="61 - Βέλος επάνω-κάτω"/>
            <p:cNvSpPr/>
            <p:nvPr/>
          </p:nvSpPr>
          <p:spPr bwMode="auto">
            <a:xfrm>
              <a:off x="6500813" y="2071688"/>
              <a:ext cx="179387" cy="360362"/>
            </a:xfrm>
            <a:prstGeom prst="upDownArrow">
              <a:avLst>
                <a:gd name="adj1" fmla="val 45612"/>
                <a:gd name="adj2" fmla="val 50000"/>
              </a:avLst>
            </a:prstGeom>
            <a:ln w="19050">
              <a:headEnd type="none" w="med" len="med"/>
              <a:tailEnd type="none" w="med" len="med"/>
            </a:ln>
          </p:spPr>
          <p:style>
            <a:lnRef idx="2">
              <a:schemeClr val="accent2"/>
            </a:lnRef>
            <a:fillRef idx="1">
              <a:schemeClr val="lt1"/>
            </a:fillRef>
            <a:effectRef idx="0">
              <a:schemeClr val="accent2"/>
            </a:effectRef>
            <a:fontRef idx="minor">
              <a:schemeClr val="dk1"/>
            </a:fontRef>
          </p:style>
          <p:txBody>
            <a:bodyPr>
              <a:spAutoFit/>
            </a:bodyPr>
            <a:lstStyle/>
            <a:p>
              <a:pPr algn="ctr">
                <a:defRPr/>
              </a:pPr>
              <a:endParaRPr lang="el-GR" sz="9600">
                <a:solidFill>
                  <a:srgbClr val="4D4D4D"/>
                </a:solidFill>
              </a:endParaRPr>
            </a:p>
          </p:txBody>
        </p:sp>
        <p:sp>
          <p:nvSpPr>
            <p:cNvPr id="63" name="62 - Βέλος επάνω-κάτω"/>
            <p:cNvSpPr/>
            <p:nvPr/>
          </p:nvSpPr>
          <p:spPr bwMode="auto">
            <a:xfrm>
              <a:off x="8072438" y="2071688"/>
              <a:ext cx="179387" cy="360362"/>
            </a:xfrm>
            <a:prstGeom prst="upDownArrow">
              <a:avLst>
                <a:gd name="adj1" fmla="val 45612"/>
                <a:gd name="adj2" fmla="val 50000"/>
              </a:avLst>
            </a:prstGeom>
            <a:ln w="19050">
              <a:headEnd type="none" w="med" len="med"/>
              <a:tailEnd type="none" w="med" len="med"/>
            </a:ln>
          </p:spPr>
          <p:style>
            <a:lnRef idx="2">
              <a:schemeClr val="accent2"/>
            </a:lnRef>
            <a:fillRef idx="1">
              <a:schemeClr val="lt1"/>
            </a:fillRef>
            <a:effectRef idx="0">
              <a:schemeClr val="accent2"/>
            </a:effectRef>
            <a:fontRef idx="minor">
              <a:schemeClr val="dk1"/>
            </a:fontRef>
          </p:style>
          <p:txBody>
            <a:bodyPr>
              <a:spAutoFit/>
            </a:bodyPr>
            <a:lstStyle/>
            <a:p>
              <a:pPr algn="ctr">
                <a:defRPr/>
              </a:pPr>
              <a:endParaRPr lang="el-GR" sz="9600">
                <a:solidFill>
                  <a:srgbClr val="4D4D4D"/>
                </a:solidFill>
              </a:endParaRPr>
            </a:p>
          </p:txBody>
        </p:sp>
        <p:sp>
          <p:nvSpPr>
            <p:cNvPr id="64" name="63 - Βέλος επάνω-κάτω"/>
            <p:cNvSpPr/>
            <p:nvPr/>
          </p:nvSpPr>
          <p:spPr bwMode="auto">
            <a:xfrm>
              <a:off x="4500563" y="2071688"/>
              <a:ext cx="179387" cy="360362"/>
            </a:xfrm>
            <a:prstGeom prst="upDownArrow">
              <a:avLst>
                <a:gd name="adj1" fmla="val 45612"/>
                <a:gd name="adj2" fmla="val 50000"/>
              </a:avLst>
            </a:prstGeom>
            <a:ln w="19050">
              <a:headEnd type="none" w="med" len="med"/>
              <a:tailEnd type="none" w="med" len="med"/>
            </a:ln>
          </p:spPr>
          <p:style>
            <a:lnRef idx="2">
              <a:schemeClr val="accent2"/>
            </a:lnRef>
            <a:fillRef idx="1">
              <a:schemeClr val="lt1"/>
            </a:fillRef>
            <a:effectRef idx="0">
              <a:schemeClr val="accent2"/>
            </a:effectRef>
            <a:fontRef idx="minor">
              <a:schemeClr val="dk1"/>
            </a:fontRef>
          </p:style>
          <p:txBody>
            <a:bodyPr>
              <a:spAutoFit/>
            </a:bodyPr>
            <a:lstStyle/>
            <a:p>
              <a:pPr algn="ctr">
                <a:defRPr/>
              </a:pPr>
              <a:endParaRPr lang="el-GR" sz="9600">
                <a:solidFill>
                  <a:srgbClr val="4D4D4D"/>
                </a:solidFill>
              </a:endParaRPr>
            </a:p>
          </p:txBody>
        </p:sp>
        <p:sp>
          <p:nvSpPr>
            <p:cNvPr id="65" name="64 - Βέλος επάνω-κάτω"/>
            <p:cNvSpPr/>
            <p:nvPr/>
          </p:nvSpPr>
          <p:spPr bwMode="auto">
            <a:xfrm>
              <a:off x="1071563" y="2071688"/>
              <a:ext cx="179387" cy="360362"/>
            </a:xfrm>
            <a:prstGeom prst="upDownArrow">
              <a:avLst>
                <a:gd name="adj1" fmla="val 45612"/>
                <a:gd name="adj2" fmla="val 50000"/>
              </a:avLst>
            </a:prstGeom>
            <a:ln w="19050">
              <a:headEnd type="none" w="med" len="med"/>
              <a:tailEnd type="none" w="med" len="med"/>
            </a:ln>
          </p:spPr>
          <p:style>
            <a:lnRef idx="2">
              <a:schemeClr val="accent2"/>
            </a:lnRef>
            <a:fillRef idx="1">
              <a:schemeClr val="lt1"/>
            </a:fillRef>
            <a:effectRef idx="0">
              <a:schemeClr val="accent2"/>
            </a:effectRef>
            <a:fontRef idx="minor">
              <a:schemeClr val="dk1"/>
            </a:fontRef>
          </p:style>
          <p:txBody>
            <a:bodyPr>
              <a:spAutoFit/>
            </a:bodyPr>
            <a:lstStyle/>
            <a:p>
              <a:pPr algn="ctr">
                <a:defRPr/>
              </a:pPr>
              <a:endParaRPr lang="el-GR" sz="9600">
                <a:solidFill>
                  <a:srgbClr val="4D4D4D"/>
                </a:solidFill>
              </a:endParaRPr>
            </a:p>
          </p:txBody>
        </p:sp>
        <p:sp>
          <p:nvSpPr>
            <p:cNvPr id="66" name="65 - Βέλος επάνω-κάτω"/>
            <p:cNvSpPr/>
            <p:nvPr/>
          </p:nvSpPr>
          <p:spPr bwMode="auto">
            <a:xfrm>
              <a:off x="2714625" y="2071688"/>
              <a:ext cx="179388" cy="360362"/>
            </a:xfrm>
            <a:prstGeom prst="upDownArrow">
              <a:avLst>
                <a:gd name="adj1" fmla="val 45612"/>
                <a:gd name="adj2" fmla="val 50000"/>
              </a:avLst>
            </a:prstGeom>
            <a:ln w="19050">
              <a:headEnd type="none" w="med" len="med"/>
              <a:tailEnd type="none" w="med" len="med"/>
            </a:ln>
          </p:spPr>
          <p:style>
            <a:lnRef idx="2">
              <a:schemeClr val="accent2"/>
            </a:lnRef>
            <a:fillRef idx="1">
              <a:schemeClr val="lt1"/>
            </a:fillRef>
            <a:effectRef idx="0">
              <a:schemeClr val="accent2"/>
            </a:effectRef>
            <a:fontRef idx="minor">
              <a:schemeClr val="dk1"/>
            </a:fontRef>
          </p:style>
          <p:txBody>
            <a:bodyPr>
              <a:spAutoFit/>
            </a:bodyPr>
            <a:lstStyle/>
            <a:p>
              <a:pPr algn="ctr">
                <a:defRPr/>
              </a:pPr>
              <a:endParaRPr lang="el-GR" sz="9600">
                <a:solidFill>
                  <a:srgbClr val="4D4D4D"/>
                </a:solidFill>
              </a:endParaRPr>
            </a:p>
          </p:txBody>
        </p:sp>
      </p:grpSp>
      <p:sp>
        <p:nvSpPr>
          <p:cNvPr id="34" name="33 - Θέση αριθμού διαφάνειας"/>
          <p:cNvSpPr>
            <a:spLocks noGrp="1"/>
          </p:cNvSpPr>
          <p:nvPr>
            <p:ph type="sldNum" sz="quarter" idx="12"/>
          </p:nvPr>
        </p:nvSpPr>
        <p:spPr/>
        <p:txBody>
          <a:bodyPr/>
          <a:lstStyle/>
          <a:p>
            <a:fld id="{448718A6-AD2E-4DB9-8DD9-9BA3CCEBC289}" type="slidenum">
              <a:rPr lang="el-GR" smtClean="0"/>
              <a:pPr/>
              <a:t>10</a:t>
            </a:fld>
            <a:endParaRPr lang="el-G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l-GR" sz="2400" b="1" dirty="0"/>
              <a:t>Επίπεδα στρατηγικής 1/3 </a:t>
            </a:r>
          </a:p>
        </p:txBody>
      </p:sp>
      <p:sp>
        <p:nvSpPr>
          <p:cNvPr id="7" name="6 - Στρογγυλεμένο ορθογώνιο"/>
          <p:cNvSpPr/>
          <p:nvPr/>
        </p:nvSpPr>
        <p:spPr>
          <a:xfrm>
            <a:off x="285720" y="1500174"/>
            <a:ext cx="3071834" cy="92869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8" name="7 - TextBox"/>
          <p:cNvSpPr txBox="1"/>
          <p:nvPr/>
        </p:nvSpPr>
        <p:spPr>
          <a:xfrm>
            <a:off x="357158" y="1571612"/>
            <a:ext cx="3000396" cy="646331"/>
          </a:xfrm>
          <a:prstGeom prst="rect">
            <a:avLst/>
          </a:prstGeom>
          <a:noFill/>
        </p:spPr>
        <p:txBody>
          <a:bodyPr wrap="square" rtlCol="0">
            <a:spAutoFit/>
          </a:bodyPr>
          <a:lstStyle/>
          <a:p>
            <a:pPr algn="ctr"/>
            <a:r>
              <a:rPr lang="el-GR" b="1" dirty="0"/>
              <a:t>Εταιρική / Επιχειρησιακή στρατηγική </a:t>
            </a:r>
          </a:p>
        </p:txBody>
      </p:sp>
      <p:sp>
        <p:nvSpPr>
          <p:cNvPr id="9" name="8 - Στρογγυλεμένο ορθογώνιο"/>
          <p:cNvSpPr/>
          <p:nvPr/>
        </p:nvSpPr>
        <p:spPr>
          <a:xfrm>
            <a:off x="214282" y="2571744"/>
            <a:ext cx="3071834" cy="92869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 name="9 - TextBox"/>
          <p:cNvSpPr txBox="1"/>
          <p:nvPr/>
        </p:nvSpPr>
        <p:spPr>
          <a:xfrm>
            <a:off x="285720" y="2643182"/>
            <a:ext cx="3000396" cy="923330"/>
          </a:xfrm>
          <a:prstGeom prst="rect">
            <a:avLst/>
          </a:prstGeom>
          <a:noFill/>
        </p:spPr>
        <p:txBody>
          <a:bodyPr wrap="square" rtlCol="0">
            <a:spAutoFit/>
          </a:bodyPr>
          <a:lstStyle/>
          <a:p>
            <a:pPr algn="ctr"/>
            <a:r>
              <a:rPr lang="el-GR" b="1" dirty="0"/>
              <a:t>Στρατηγική Επιχειρηματικής Μονάδας ή Ανταγωνιστική Στρατηγική </a:t>
            </a:r>
          </a:p>
        </p:txBody>
      </p:sp>
      <p:sp>
        <p:nvSpPr>
          <p:cNvPr id="11" name="10 - Στρογγυλεμένο ορθογώνιο"/>
          <p:cNvSpPr/>
          <p:nvPr/>
        </p:nvSpPr>
        <p:spPr>
          <a:xfrm>
            <a:off x="214282" y="4071942"/>
            <a:ext cx="3071834" cy="92869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2" name="11 - TextBox"/>
          <p:cNvSpPr txBox="1"/>
          <p:nvPr/>
        </p:nvSpPr>
        <p:spPr>
          <a:xfrm>
            <a:off x="285720" y="4143380"/>
            <a:ext cx="3000396" cy="646331"/>
          </a:xfrm>
          <a:prstGeom prst="rect">
            <a:avLst/>
          </a:prstGeom>
          <a:noFill/>
        </p:spPr>
        <p:txBody>
          <a:bodyPr wrap="square" rtlCol="0">
            <a:spAutoFit/>
          </a:bodyPr>
          <a:lstStyle/>
          <a:p>
            <a:pPr algn="ctr"/>
            <a:r>
              <a:rPr lang="el-GR" b="1" dirty="0"/>
              <a:t>Στρατηγική επιμέρους λειτουργιών </a:t>
            </a:r>
          </a:p>
        </p:txBody>
      </p:sp>
      <p:sp>
        <p:nvSpPr>
          <p:cNvPr id="13" name="12 - Στρογγυλεμένο ορθογώνιο"/>
          <p:cNvSpPr/>
          <p:nvPr/>
        </p:nvSpPr>
        <p:spPr>
          <a:xfrm>
            <a:off x="4929190" y="1500174"/>
            <a:ext cx="3071834" cy="92869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4" name="13 - TextBox"/>
          <p:cNvSpPr txBox="1"/>
          <p:nvPr/>
        </p:nvSpPr>
        <p:spPr>
          <a:xfrm>
            <a:off x="5000628" y="1785926"/>
            <a:ext cx="3000396" cy="369332"/>
          </a:xfrm>
          <a:prstGeom prst="rect">
            <a:avLst/>
          </a:prstGeom>
          <a:noFill/>
        </p:spPr>
        <p:txBody>
          <a:bodyPr wrap="square" rtlCol="0">
            <a:spAutoFit/>
          </a:bodyPr>
          <a:lstStyle/>
          <a:p>
            <a:pPr algn="ctr"/>
            <a:r>
              <a:rPr lang="el-GR" b="1" dirty="0"/>
              <a:t>Στρατηγείο </a:t>
            </a:r>
          </a:p>
        </p:txBody>
      </p:sp>
      <p:sp>
        <p:nvSpPr>
          <p:cNvPr id="15" name="14 - Στρογγυλεμένο ορθογώνιο"/>
          <p:cNvSpPr/>
          <p:nvPr/>
        </p:nvSpPr>
        <p:spPr>
          <a:xfrm>
            <a:off x="3857620" y="3143248"/>
            <a:ext cx="2143140" cy="28575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6" name="15 - Στρογγυλεμένο ορθογώνιο"/>
          <p:cNvSpPr/>
          <p:nvPr/>
        </p:nvSpPr>
        <p:spPr>
          <a:xfrm>
            <a:off x="6429388" y="3143248"/>
            <a:ext cx="2143140" cy="35719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7" name="16 - TextBox"/>
          <p:cNvSpPr txBox="1"/>
          <p:nvPr/>
        </p:nvSpPr>
        <p:spPr>
          <a:xfrm>
            <a:off x="4000496" y="3143248"/>
            <a:ext cx="2071702" cy="369332"/>
          </a:xfrm>
          <a:prstGeom prst="rect">
            <a:avLst/>
          </a:prstGeom>
          <a:noFill/>
        </p:spPr>
        <p:txBody>
          <a:bodyPr wrap="square" rtlCol="0">
            <a:spAutoFit/>
          </a:bodyPr>
          <a:lstStyle/>
          <a:p>
            <a:r>
              <a:rPr lang="el-GR" dirty="0"/>
              <a:t>Επιχείρηση Α</a:t>
            </a:r>
          </a:p>
        </p:txBody>
      </p:sp>
      <p:sp>
        <p:nvSpPr>
          <p:cNvPr id="18" name="17 - TextBox"/>
          <p:cNvSpPr txBox="1"/>
          <p:nvPr/>
        </p:nvSpPr>
        <p:spPr>
          <a:xfrm>
            <a:off x="6429388" y="3143248"/>
            <a:ext cx="2071702" cy="369332"/>
          </a:xfrm>
          <a:prstGeom prst="rect">
            <a:avLst/>
          </a:prstGeom>
          <a:noFill/>
        </p:spPr>
        <p:txBody>
          <a:bodyPr wrap="square" rtlCol="0">
            <a:spAutoFit/>
          </a:bodyPr>
          <a:lstStyle/>
          <a:p>
            <a:r>
              <a:rPr lang="el-GR" dirty="0"/>
              <a:t>Επιχείρηση Β</a:t>
            </a:r>
          </a:p>
        </p:txBody>
      </p:sp>
      <p:sp>
        <p:nvSpPr>
          <p:cNvPr id="19" name="18 - Στρογγυλεμένο ορθογώνιο"/>
          <p:cNvSpPr/>
          <p:nvPr/>
        </p:nvSpPr>
        <p:spPr>
          <a:xfrm>
            <a:off x="4071934" y="3643313"/>
            <a:ext cx="1928826" cy="52759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0" name="19 - TextBox"/>
          <p:cNvSpPr txBox="1"/>
          <p:nvPr/>
        </p:nvSpPr>
        <p:spPr>
          <a:xfrm>
            <a:off x="4071934" y="3643314"/>
            <a:ext cx="1785950" cy="338554"/>
          </a:xfrm>
          <a:prstGeom prst="rect">
            <a:avLst/>
          </a:prstGeom>
          <a:noFill/>
        </p:spPr>
        <p:txBody>
          <a:bodyPr wrap="square" rtlCol="0">
            <a:spAutoFit/>
          </a:bodyPr>
          <a:lstStyle/>
          <a:p>
            <a:pPr algn="ctr"/>
            <a:r>
              <a:rPr lang="el-GR" sz="1600" dirty="0"/>
              <a:t>Μάρκετινγκ </a:t>
            </a:r>
          </a:p>
        </p:txBody>
      </p:sp>
      <p:sp>
        <p:nvSpPr>
          <p:cNvPr id="21" name="20 - Στρογγυλεμένο ορθογώνιο"/>
          <p:cNvSpPr/>
          <p:nvPr/>
        </p:nvSpPr>
        <p:spPr>
          <a:xfrm>
            <a:off x="4071934" y="4214817"/>
            <a:ext cx="1928826" cy="52759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2" name="21 - TextBox"/>
          <p:cNvSpPr txBox="1"/>
          <p:nvPr/>
        </p:nvSpPr>
        <p:spPr>
          <a:xfrm>
            <a:off x="4143372" y="4214818"/>
            <a:ext cx="1785950" cy="338554"/>
          </a:xfrm>
          <a:prstGeom prst="rect">
            <a:avLst/>
          </a:prstGeom>
          <a:noFill/>
        </p:spPr>
        <p:txBody>
          <a:bodyPr wrap="square" rtlCol="0">
            <a:spAutoFit/>
          </a:bodyPr>
          <a:lstStyle/>
          <a:p>
            <a:pPr algn="ctr"/>
            <a:r>
              <a:rPr lang="en-US" sz="1600" dirty="0"/>
              <a:t>HR</a:t>
            </a:r>
            <a:endParaRPr lang="el-GR" sz="1600" dirty="0"/>
          </a:p>
        </p:txBody>
      </p:sp>
      <p:sp>
        <p:nvSpPr>
          <p:cNvPr id="23" name="22 - Στρογγυλεμένο ορθογώνιο"/>
          <p:cNvSpPr/>
          <p:nvPr/>
        </p:nvSpPr>
        <p:spPr>
          <a:xfrm>
            <a:off x="4071934" y="4786321"/>
            <a:ext cx="1928826" cy="52759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4" name="23 - TextBox"/>
          <p:cNvSpPr txBox="1"/>
          <p:nvPr/>
        </p:nvSpPr>
        <p:spPr>
          <a:xfrm>
            <a:off x="4000496" y="4857760"/>
            <a:ext cx="1928826" cy="584775"/>
          </a:xfrm>
          <a:prstGeom prst="rect">
            <a:avLst/>
          </a:prstGeom>
          <a:noFill/>
        </p:spPr>
        <p:txBody>
          <a:bodyPr wrap="square" rtlCol="0">
            <a:spAutoFit/>
          </a:bodyPr>
          <a:lstStyle/>
          <a:p>
            <a:pPr algn="ctr"/>
            <a:r>
              <a:rPr lang="el-GR" sz="1600" dirty="0"/>
              <a:t>Χρηματοοικονομικά</a:t>
            </a:r>
          </a:p>
          <a:p>
            <a:pPr algn="ctr"/>
            <a:endParaRPr lang="el-GR" sz="1600" dirty="0"/>
          </a:p>
        </p:txBody>
      </p:sp>
      <p:sp>
        <p:nvSpPr>
          <p:cNvPr id="25" name="24 - Στρογγυλεμένο ορθογώνιο"/>
          <p:cNvSpPr/>
          <p:nvPr/>
        </p:nvSpPr>
        <p:spPr>
          <a:xfrm>
            <a:off x="4071934" y="5357825"/>
            <a:ext cx="1928826" cy="52759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26" name="25 - TextBox"/>
          <p:cNvSpPr txBox="1"/>
          <p:nvPr/>
        </p:nvSpPr>
        <p:spPr>
          <a:xfrm>
            <a:off x="4143372" y="5357826"/>
            <a:ext cx="1785950" cy="338554"/>
          </a:xfrm>
          <a:prstGeom prst="rect">
            <a:avLst/>
          </a:prstGeom>
          <a:noFill/>
        </p:spPr>
        <p:txBody>
          <a:bodyPr wrap="square" rtlCol="0">
            <a:spAutoFit/>
          </a:bodyPr>
          <a:lstStyle/>
          <a:p>
            <a:pPr algn="ctr"/>
            <a:r>
              <a:rPr lang="el-GR" sz="1600" dirty="0"/>
              <a:t>Παραγωγή</a:t>
            </a:r>
          </a:p>
        </p:txBody>
      </p:sp>
      <p:sp>
        <p:nvSpPr>
          <p:cNvPr id="35" name="34 - Στρογγυλεμένο ορθογώνιο"/>
          <p:cNvSpPr/>
          <p:nvPr/>
        </p:nvSpPr>
        <p:spPr>
          <a:xfrm>
            <a:off x="4071934" y="5929329"/>
            <a:ext cx="1928826" cy="52759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36" name="35 - TextBox"/>
          <p:cNvSpPr txBox="1"/>
          <p:nvPr/>
        </p:nvSpPr>
        <p:spPr>
          <a:xfrm>
            <a:off x="4143372" y="5929330"/>
            <a:ext cx="1785950" cy="338554"/>
          </a:xfrm>
          <a:prstGeom prst="rect">
            <a:avLst/>
          </a:prstGeom>
          <a:noFill/>
        </p:spPr>
        <p:txBody>
          <a:bodyPr wrap="square" rtlCol="0">
            <a:spAutoFit/>
          </a:bodyPr>
          <a:lstStyle/>
          <a:p>
            <a:pPr algn="ctr"/>
            <a:r>
              <a:rPr lang="en-US" sz="1600" dirty="0"/>
              <a:t>R &amp; D</a:t>
            </a:r>
            <a:endParaRPr lang="el-GR" sz="1600" dirty="0"/>
          </a:p>
        </p:txBody>
      </p:sp>
      <p:cxnSp>
        <p:nvCxnSpPr>
          <p:cNvPr id="58" name="57 - Ευθύγραμμο βέλος σύνδεσης"/>
          <p:cNvCxnSpPr/>
          <p:nvPr/>
        </p:nvCxnSpPr>
        <p:spPr>
          <a:xfrm>
            <a:off x="3357554" y="2214554"/>
            <a:ext cx="157163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5" name="74 - Ευθεία γραμμή σύνδεσης"/>
          <p:cNvCxnSpPr/>
          <p:nvPr/>
        </p:nvCxnSpPr>
        <p:spPr>
          <a:xfrm>
            <a:off x="4357686" y="2857496"/>
            <a:ext cx="3857652" cy="1588"/>
          </a:xfrm>
          <a:prstGeom prst="line">
            <a:avLst/>
          </a:prstGeom>
        </p:spPr>
        <p:style>
          <a:lnRef idx="1">
            <a:schemeClr val="accent1"/>
          </a:lnRef>
          <a:fillRef idx="0">
            <a:schemeClr val="accent1"/>
          </a:fillRef>
          <a:effectRef idx="0">
            <a:schemeClr val="accent1"/>
          </a:effectRef>
          <a:fontRef idx="minor">
            <a:schemeClr val="tx1"/>
          </a:fontRef>
        </p:style>
      </p:cxnSp>
      <p:sp>
        <p:nvSpPr>
          <p:cNvPr id="93" name="92 - Στρογγυλεμένο ορθογώνιο"/>
          <p:cNvSpPr/>
          <p:nvPr/>
        </p:nvSpPr>
        <p:spPr>
          <a:xfrm>
            <a:off x="6643702" y="3643313"/>
            <a:ext cx="1928826" cy="52759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94" name="93 - TextBox"/>
          <p:cNvSpPr txBox="1"/>
          <p:nvPr/>
        </p:nvSpPr>
        <p:spPr>
          <a:xfrm>
            <a:off x="6643702" y="3643314"/>
            <a:ext cx="1785950" cy="338554"/>
          </a:xfrm>
          <a:prstGeom prst="rect">
            <a:avLst/>
          </a:prstGeom>
          <a:noFill/>
        </p:spPr>
        <p:txBody>
          <a:bodyPr wrap="square" rtlCol="0">
            <a:spAutoFit/>
          </a:bodyPr>
          <a:lstStyle/>
          <a:p>
            <a:pPr algn="ctr"/>
            <a:r>
              <a:rPr lang="el-GR" sz="1600" dirty="0"/>
              <a:t>Μάρκετινγκ </a:t>
            </a:r>
          </a:p>
        </p:txBody>
      </p:sp>
      <p:sp>
        <p:nvSpPr>
          <p:cNvPr id="95" name="94 - Στρογγυλεμένο ορθογώνιο"/>
          <p:cNvSpPr/>
          <p:nvPr/>
        </p:nvSpPr>
        <p:spPr>
          <a:xfrm>
            <a:off x="6643702" y="4214817"/>
            <a:ext cx="1928826" cy="52759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96" name="95 - TextBox"/>
          <p:cNvSpPr txBox="1"/>
          <p:nvPr/>
        </p:nvSpPr>
        <p:spPr>
          <a:xfrm>
            <a:off x="6715140" y="4214818"/>
            <a:ext cx="1785950" cy="338554"/>
          </a:xfrm>
          <a:prstGeom prst="rect">
            <a:avLst/>
          </a:prstGeom>
          <a:noFill/>
        </p:spPr>
        <p:txBody>
          <a:bodyPr wrap="square" rtlCol="0">
            <a:spAutoFit/>
          </a:bodyPr>
          <a:lstStyle/>
          <a:p>
            <a:pPr algn="ctr"/>
            <a:r>
              <a:rPr lang="en-US" sz="1600" dirty="0"/>
              <a:t>HR</a:t>
            </a:r>
            <a:endParaRPr lang="el-GR" sz="1600" dirty="0"/>
          </a:p>
        </p:txBody>
      </p:sp>
      <p:sp>
        <p:nvSpPr>
          <p:cNvPr id="97" name="96 - Στρογγυλεμένο ορθογώνιο"/>
          <p:cNvSpPr/>
          <p:nvPr/>
        </p:nvSpPr>
        <p:spPr>
          <a:xfrm>
            <a:off x="6643702" y="4786321"/>
            <a:ext cx="1928826" cy="52759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98" name="97 - TextBox"/>
          <p:cNvSpPr txBox="1"/>
          <p:nvPr/>
        </p:nvSpPr>
        <p:spPr>
          <a:xfrm>
            <a:off x="6572264" y="4857760"/>
            <a:ext cx="1928826" cy="584775"/>
          </a:xfrm>
          <a:prstGeom prst="rect">
            <a:avLst/>
          </a:prstGeom>
          <a:noFill/>
        </p:spPr>
        <p:txBody>
          <a:bodyPr wrap="square" rtlCol="0">
            <a:spAutoFit/>
          </a:bodyPr>
          <a:lstStyle/>
          <a:p>
            <a:pPr algn="ctr"/>
            <a:r>
              <a:rPr lang="el-GR" sz="1600" dirty="0"/>
              <a:t>Χρηματοοικονομικά</a:t>
            </a:r>
          </a:p>
          <a:p>
            <a:pPr algn="ctr"/>
            <a:endParaRPr lang="el-GR" sz="1600" dirty="0"/>
          </a:p>
        </p:txBody>
      </p:sp>
      <p:sp>
        <p:nvSpPr>
          <p:cNvPr id="99" name="98 - Στρογγυλεμένο ορθογώνιο"/>
          <p:cNvSpPr/>
          <p:nvPr/>
        </p:nvSpPr>
        <p:spPr>
          <a:xfrm>
            <a:off x="6643702" y="5357825"/>
            <a:ext cx="1928826" cy="52759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0" name="99 - TextBox"/>
          <p:cNvSpPr txBox="1"/>
          <p:nvPr/>
        </p:nvSpPr>
        <p:spPr>
          <a:xfrm>
            <a:off x="6715140" y="5357826"/>
            <a:ext cx="1785950" cy="338554"/>
          </a:xfrm>
          <a:prstGeom prst="rect">
            <a:avLst/>
          </a:prstGeom>
          <a:noFill/>
        </p:spPr>
        <p:txBody>
          <a:bodyPr wrap="square" rtlCol="0">
            <a:spAutoFit/>
          </a:bodyPr>
          <a:lstStyle/>
          <a:p>
            <a:pPr algn="ctr"/>
            <a:r>
              <a:rPr lang="el-GR" sz="1600" dirty="0"/>
              <a:t>Παραγωγή</a:t>
            </a:r>
          </a:p>
        </p:txBody>
      </p:sp>
      <p:sp>
        <p:nvSpPr>
          <p:cNvPr id="101" name="100 - Στρογγυλεμένο ορθογώνιο"/>
          <p:cNvSpPr/>
          <p:nvPr/>
        </p:nvSpPr>
        <p:spPr>
          <a:xfrm>
            <a:off x="6643702" y="5929329"/>
            <a:ext cx="1928826" cy="52759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
        <p:nvSpPr>
          <p:cNvPr id="102" name="101 - TextBox"/>
          <p:cNvSpPr txBox="1"/>
          <p:nvPr/>
        </p:nvSpPr>
        <p:spPr>
          <a:xfrm>
            <a:off x="6715140" y="5929330"/>
            <a:ext cx="1785950" cy="338554"/>
          </a:xfrm>
          <a:prstGeom prst="rect">
            <a:avLst/>
          </a:prstGeom>
          <a:noFill/>
        </p:spPr>
        <p:txBody>
          <a:bodyPr wrap="square" rtlCol="0">
            <a:spAutoFit/>
          </a:bodyPr>
          <a:lstStyle/>
          <a:p>
            <a:pPr algn="ctr"/>
            <a:r>
              <a:rPr lang="en-US" sz="1600" dirty="0"/>
              <a:t>R &amp; D</a:t>
            </a:r>
            <a:endParaRPr lang="el-GR" sz="1600" dirty="0"/>
          </a:p>
        </p:txBody>
      </p:sp>
      <p:cxnSp>
        <p:nvCxnSpPr>
          <p:cNvPr id="104" name="103 - Ευθύγραμμο βέλος σύνδεσης"/>
          <p:cNvCxnSpPr/>
          <p:nvPr/>
        </p:nvCxnSpPr>
        <p:spPr>
          <a:xfrm>
            <a:off x="3286116" y="3357562"/>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6" name="105 - Ευθύγραμμο βέλος σύνδεσης"/>
          <p:cNvCxnSpPr/>
          <p:nvPr/>
        </p:nvCxnSpPr>
        <p:spPr>
          <a:xfrm>
            <a:off x="3286116" y="4714884"/>
            <a:ext cx="64294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0" name="119 - Αριστερό άγκιστρο"/>
          <p:cNvSpPr/>
          <p:nvPr/>
        </p:nvSpPr>
        <p:spPr>
          <a:xfrm>
            <a:off x="3857620" y="3714752"/>
            <a:ext cx="71438" cy="271464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sp>
        <p:nvSpPr>
          <p:cNvPr id="121" name="120 - Αριστερό άγκιστρο"/>
          <p:cNvSpPr/>
          <p:nvPr/>
        </p:nvSpPr>
        <p:spPr>
          <a:xfrm>
            <a:off x="6500826" y="3643314"/>
            <a:ext cx="45719" cy="278608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l-GR"/>
          </a:p>
        </p:txBody>
      </p:sp>
      <p:cxnSp>
        <p:nvCxnSpPr>
          <p:cNvPr id="126" name="125 - Ευθύγραμμο βέλος σύνδεσης"/>
          <p:cNvCxnSpPr/>
          <p:nvPr/>
        </p:nvCxnSpPr>
        <p:spPr>
          <a:xfrm rot="5400000">
            <a:off x="4214810" y="3000372"/>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8" name="127 - Ευθύγραμμο βέλος σύνδεσης"/>
          <p:cNvCxnSpPr/>
          <p:nvPr/>
        </p:nvCxnSpPr>
        <p:spPr>
          <a:xfrm rot="5400000">
            <a:off x="8072462" y="3000372"/>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1" name="130 - Ευθεία γραμμή σύνδεσης"/>
          <p:cNvCxnSpPr/>
          <p:nvPr/>
        </p:nvCxnSpPr>
        <p:spPr>
          <a:xfrm rot="5400000">
            <a:off x="6107917" y="2678901"/>
            <a:ext cx="357190" cy="1588"/>
          </a:xfrm>
          <a:prstGeom prst="line">
            <a:avLst/>
          </a:prstGeom>
        </p:spPr>
        <p:style>
          <a:lnRef idx="1">
            <a:schemeClr val="accent1"/>
          </a:lnRef>
          <a:fillRef idx="0">
            <a:schemeClr val="accent1"/>
          </a:fillRef>
          <a:effectRef idx="0">
            <a:schemeClr val="accent1"/>
          </a:effectRef>
          <a:fontRef idx="minor">
            <a:schemeClr val="tx1"/>
          </a:fontRef>
        </p:style>
      </p:cxnSp>
      <p:sp>
        <p:nvSpPr>
          <p:cNvPr id="44" name="43 - Θέση αριθμού διαφάνειας"/>
          <p:cNvSpPr>
            <a:spLocks noGrp="1"/>
          </p:cNvSpPr>
          <p:nvPr>
            <p:ph type="sldNum" sz="quarter" idx="12"/>
          </p:nvPr>
        </p:nvSpPr>
        <p:spPr/>
        <p:txBody>
          <a:bodyPr/>
          <a:lstStyle/>
          <a:p>
            <a:fld id="{448718A6-AD2E-4DB9-8DD9-9BA3CCEBC289}" type="slidenum">
              <a:rPr lang="el-GR" smtClean="0"/>
              <a:pPr/>
              <a:t>11</a:t>
            </a:fld>
            <a:endParaRPr lang="el-G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l-GR" sz="2400" b="1" dirty="0"/>
              <a:t>Επίπεδα στρατηγικής 2/3</a:t>
            </a:r>
            <a:endParaRPr lang="el-GR" sz="2400" dirty="0"/>
          </a:p>
        </p:txBody>
      </p:sp>
      <p:pic>
        <p:nvPicPr>
          <p:cNvPr id="1026" name="Picture 2" descr="https://encrypted-tbn3.gstatic.com/images?q=tbn:ANd9GcSPwAhUE7u6LtKnmRgKKmp0gyw7CirPT_Jowuc6JwDqroanQok4"/>
          <p:cNvPicPr>
            <a:picLocks noChangeAspect="1" noChangeArrowheads="1"/>
          </p:cNvPicPr>
          <p:nvPr/>
        </p:nvPicPr>
        <p:blipFill>
          <a:blip r:embed="rId2" cstate="print"/>
          <a:srcRect/>
          <a:stretch>
            <a:fillRect/>
          </a:stretch>
        </p:blipFill>
        <p:spPr bwMode="auto">
          <a:xfrm>
            <a:off x="1643042" y="1857364"/>
            <a:ext cx="6215106" cy="4500594"/>
          </a:xfrm>
          <a:prstGeom prst="rect">
            <a:avLst/>
          </a:prstGeom>
          <a:noFill/>
        </p:spPr>
      </p:pic>
      <p:sp>
        <p:nvSpPr>
          <p:cNvPr id="4" name="3 - Θέση αριθμού διαφάνειας"/>
          <p:cNvSpPr>
            <a:spLocks noGrp="1"/>
          </p:cNvSpPr>
          <p:nvPr>
            <p:ph type="sldNum" sz="quarter" idx="12"/>
          </p:nvPr>
        </p:nvSpPr>
        <p:spPr/>
        <p:txBody>
          <a:bodyPr/>
          <a:lstStyle/>
          <a:p>
            <a:fld id="{448718A6-AD2E-4DB9-8DD9-9BA3CCEBC289}" type="slidenum">
              <a:rPr lang="el-GR" smtClean="0"/>
              <a:pPr/>
              <a:t>12</a:t>
            </a:fld>
            <a:endParaRPr lang="el-G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4638"/>
            <a:ext cx="8229600" cy="582594"/>
          </a:xfrm>
        </p:spPr>
        <p:txBody>
          <a:bodyPr>
            <a:normAutofit/>
          </a:bodyPr>
          <a:lstStyle/>
          <a:p>
            <a:r>
              <a:rPr lang="el-GR" sz="2400" b="1" dirty="0"/>
              <a:t>Επίπεδα στρατηγικής 3/3</a:t>
            </a:r>
            <a:endParaRPr lang="el-GR" sz="2400" dirty="0"/>
          </a:p>
        </p:txBody>
      </p:sp>
      <p:graphicFrame>
        <p:nvGraphicFramePr>
          <p:cNvPr id="4" name="3 - Πίνακας"/>
          <p:cNvGraphicFramePr>
            <a:graphicFrameLocks noGrp="1"/>
          </p:cNvGraphicFramePr>
          <p:nvPr/>
        </p:nvGraphicFramePr>
        <p:xfrm>
          <a:off x="571500" y="1071546"/>
          <a:ext cx="7929618" cy="3679203"/>
        </p:xfrm>
        <a:graphic>
          <a:graphicData uri="http://schemas.openxmlformats.org/drawingml/2006/table">
            <a:tbl>
              <a:tblPr firstRow="1" bandRow="1">
                <a:tableStyleId>{21E4AEA4-8DFA-4A89-87EB-49C32662AFE0}</a:tableStyleId>
              </a:tblPr>
              <a:tblGrid>
                <a:gridCol w="2571768">
                  <a:extLst>
                    <a:ext uri="{9D8B030D-6E8A-4147-A177-3AD203B41FA5}">
                      <a16:colId xmlns:a16="http://schemas.microsoft.com/office/drawing/2014/main" val="20000"/>
                    </a:ext>
                  </a:extLst>
                </a:gridCol>
                <a:gridCol w="5357850">
                  <a:extLst>
                    <a:ext uri="{9D8B030D-6E8A-4147-A177-3AD203B41FA5}">
                      <a16:colId xmlns:a16="http://schemas.microsoft.com/office/drawing/2014/main" val="20001"/>
                    </a:ext>
                  </a:extLst>
                </a:gridCol>
              </a:tblGrid>
              <a:tr h="574435">
                <a:tc>
                  <a:txBody>
                    <a:bodyPr/>
                    <a:lstStyle/>
                    <a:p>
                      <a:r>
                        <a:rPr lang="el-GR" sz="2000" dirty="0">
                          <a:solidFill>
                            <a:schemeClr val="tx1"/>
                          </a:solidFill>
                        </a:rPr>
                        <a:t>Είδος στρατηγικής</a:t>
                      </a:r>
                    </a:p>
                  </a:txBody>
                  <a:tcPr/>
                </a:tc>
                <a:tc>
                  <a:txBody>
                    <a:bodyPr/>
                    <a:lstStyle/>
                    <a:p>
                      <a:r>
                        <a:rPr lang="el-GR" sz="2000" dirty="0">
                          <a:solidFill>
                            <a:schemeClr val="tx1"/>
                          </a:solidFill>
                        </a:rPr>
                        <a:t>Περιεχόμενο</a:t>
                      </a:r>
                    </a:p>
                  </a:txBody>
                  <a:tcPr/>
                </a:tc>
                <a:extLst>
                  <a:ext uri="{0D108BD9-81ED-4DB2-BD59-A6C34878D82A}">
                    <a16:rowId xmlns:a16="http://schemas.microsoft.com/office/drawing/2014/main" val="10000"/>
                  </a:ext>
                </a:extLst>
              </a:tr>
              <a:tr h="1274775">
                <a:tc>
                  <a:txBody>
                    <a:bodyPr/>
                    <a:lstStyle/>
                    <a:p>
                      <a:r>
                        <a:rPr lang="el-GR" sz="2000" b="1" dirty="0">
                          <a:solidFill>
                            <a:schemeClr val="tx1"/>
                          </a:solidFill>
                        </a:rPr>
                        <a:t>Εταιρικό επίπεδο</a:t>
                      </a:r>
                    </a:p>
                  </a:txBody>
                  <a:tcPr/>
                </a:tc>
                <a:tc>
                  <a:txBody>
                    <a:bodyPr/>
                    <a:lstStyle/>
                    <a:p>
                      <a:r>
                        <a:rPr lang="el-GR" sz="2000" dirty="0">
                          <a:solidFill>
                            <a:schemeClr val="tx1"/>
                          </a:solidFill>
                        </a:rPr>
                        <a:t>Αποστολή και όραμα επιχείρησης,</a:t>
                      </a:r>
                      <a:r>
                        <a:rPr lang="el-GR" sz="2000" baseline="0" dirty="0">
                          <a:solidFill>
                            <a:schemeClr val="tx1"/>
                          </a:solidFill>
                        </a:rPr>
                        <a:t> εύρος και είδος δραστηριοτήτων, ανάπτυξη διασυνδέσεων και συνεργασιών, συντονισμός των επιχειρηματικών μονάδων, κατανομή πόρων</a:t>
                      </a:r>
                      <a:endParaRPr lang="el-GR" sz="2000" dirty="0">
                        <a:solidFill>
                          <a:schemeClr val="tx1"/>
                        </a:solidFill>
                      </a:endParaRPr>
                    </a:p>
                  </a:txBody>
                  <a:tcPr/>
                </a:tc>
                <a:extLst>
                  <a:ext uri="{0D108BD9-81ED-4DB2-BD59-A6C34878D82A}">
                    <a16:rowId xmlns:a16="http://schemas.microsoft.com/office/drawing/2014/main" val="10001"/>
                  </a:ext>
                </a:extLst>
              </a:tr>
              <a:tr h="897064">
                <a:tc>
                  <a:txBody>
                    <a:bodyPr/>
                    <a:lstStyle/>
                    <a:p>
                      <a:r>
                        <a:rPr lang="el-GR" sz="2000" b="1" dirty="0">
                          <a:solidFill>
                            <a:schemeClr val="tx1"/>
                          </a:solidFill>
                        </a:rPr>
                        <a:t>Επιχειρηματικές μονάδες</a:t>
                      </a:r>
                    </a:p>
                  </a:txBody>
                  <a:tcPr/>
                </a:tc>
                <a:tc>
                  <a:txBody>
                    <a:bodyPr/>
                    <a:lstStyle/>
                    <a:p>
                      <a:r>
                        <a:rPr lang="el-GR" sz="2000" dirty="0">
                          <a:solidFill>
                            <a:schemeClr val="tx1"/>
                          </a:solidFill>
                        </a:rPr>
                        <a:t>Αντιμετώπιση ανταγωνισμού,</a:t>
                      </a:r>
                      <a:r>
                        <a:rPr lang="el-GR" sz="2000" baseline="0" dirty="0">
                          <a:solidFill>
                            <a:schemeClr val="tx1"/>
                          </a:solidFill>
                        </a:rPr>
                        <a:t> επίτευξη συγκριτικού πλεονεκτήματος</a:t>
                      </a:r>
                      <a:endParaRPr lang="el-GR" sz="2000" dirty="0">
                        <a:solidFill>
                          <a:schemeClr val="tx1"/>
                        </a:solidFill>
                      </a:endParaRPr>
                    </a:p>
                  </a:txBody>
                  <a:tcPr/>
                </a:tc>
                <a:extLst>
                  <a:ext uri="{0D108BD9-81ED-4DB2-BD59-A6C34878D82A}">
                    <a16:rowId xmlns:a16="http://schemas.microsoft.com/office/drawing/2014/main" val="10002"/>
                  </a:ext>
                </a:extLst>
              </a:tr>
              <a:tr h="897064">
                <a:tc>
                  <a:txBody>
                    <a:bodyPr/>
                    <a:lstStyle/>
                    <a:p>
                      <a:r>
                        <a:rPr lang="el-GR" sz="2000" b="1" dirty="0">
                          <a:solidFill>
                            <a:schemeClr val="tx1"/>
                          </a:solidFill>
                        </a:rPr>
                        <a:t>Επιμέρους</a:t>
                      </a:r>
                      <a:r>
                        <a:rPr lang="el-GR" sz="2000" b="1" baseline="0" dirty="0">
                          <a:solidFill>
                            <a:schemeClr val="tx1"/>
                          </a:solidFill>
                        </a:rPr>
                        <a:t> λειτουργίες</a:t>
                      </a:r>
                      <a:endParaRPr lang="el-GR" sz="2000" b="1" dirty="0">
                        <a:solidFill>
                          <a:schemeClr val="tx1"/>
                        </a:solidFill>
                      </a:endParaRPr>
                    </a:p>
                  </a:txBody>
                  <a:tcPr/>
                </a:tc>
                <a:tc>
                  <a:txBody>
                    <a:bodyPr/>
                    <a:lstStyle/>
                    <a:p>
                      <a:r>
                        <a:rPr lang="el-GR" sz="2000" dirty="0">
                          <a:solidFill>
                            <a:schemeClr val="tx1"/>
                          </a:solidFill>
                        </a:rPr>
                        <a:t>Επίτευξη επιμέρους στόχων (π.χ. μάρκετινγκ, παραγωγής,</a:t>
                      </a:r>
                      <a:r>
                        <a:rPr lang="el-GR" sz="2000" baseline="0" dirty="0">
                          <a:solidFill>
                            <a:schemeClr val="tx1"/>
                          </a:solidFill>
                        </a:rPr>
                        <a:t> ανθρώπινων πόρων κλπ.)</a:t>
                      </a:r>
                      <a:endParaRPr lang="el-GR" sz="2000" dirty="0">
                        <a:solidFill>
                          <a:schemeClr val="tx1"/>
                        </a:solidFill>
                      </a:endParaRPr>
                    </a:p>
                  </a:txBody>
                  <a:tcPr/>
                </a:tc>
                <a:extLst>
                  <a:ext uri="{0D108BD9-81ED-4DB2-BD59-A6C34878D82A}">
                    <a16:rowId xmlns:a16="http://schemas.microsoft.com/office/drawing/2014/main" val="10003"/>
                  </a:ext>
                </a:extLst>
              </a:tr>
            </a:tbl>
          </a:graphicData>
        </a:graphic>
      </p:graphicFrame>
      <p:sp>
        <p:nvSpPr>
          <p:cNvPr id="5" name="4 - Ορθογώνιο"/>
          <p:cNvSpPr/>
          <p:nvPr/>
        </p:nvSpPr>
        <p:spPr>
          <a:xfrm>
            <a:off x="571472" y="5000636"/>
            <a:ext cx="7929618" cy="1015663"/>
          </a:xfrm>
          <a:prstGeom prst="rect">
            <a:avLst/>
          </a:prstGeom>
        </p:spPr>
        <p:txBody>
          <a:bodyPr wrap="square">
            <a:spAutoFit/>
          </a:bodyPr>
          <a:lstStyle/>
          <a:p>
            <a:pPr algn="ctr"/>
            <a:r>
              <a:rPr lang="el-GR" sz="2000" dirty="0"/>
              <a:t>Τα 3 επίπεδα στρατηγικής θα πρέπει να βρίσκονται σε αρμονία μεταξύ τους και να </a:t>
            </a:r>
            <a:r>
              <a:rPr lang="el-GR" sz="2000" dirty="0" err="1"/>
              <a:t>αλληλοενισχύονται</a:t>
            </a:r>
            <a:r>
              <a:rPr lang="el-GR" sz="2000" dirty="0"/>
              <a:t>, ώστε να κατανέμονται ορθολογικά οι πόροι και να μεγιστοποιείται η συνολική απόδοση της επιχείρησης</a:t>
            </a:r>
          </a:p>
        </p:txBody>
      </p:sp>
      <p:sp>
        <p:nvSpPr>
          <p:cNvPr id="6" name="5 - Ορθογώνιο"/>
          <p:cNvSpPr/>
          <p:nvPr/>
        </p:nvSpPr>
        <p:spPr>
          <a:xfrm>
            <a:off x="6429388" y="6215082"/>
            <a:ext cx="2061783" cy="338554"/>
          </a:xfrm>
          <a:prstGeom prst="rect">
            <a:avLst/>
          </a:prstGeom>
        </p:spPr>
        <p:txBody>
          <a:bodyPr wrap="none">
            <a:spAutoFit/>
          </a:bodyPr>
          <a:lstStyle/>
          <a:p>
            <a:r>
              <a:rPr lang="el-GR" sz="1600" dirty="0"/>
              <a:t>(</a:t>
            </a:r>
            <a:r>
              <a:rPr lang="el-GR" sz="1600" dirty="0" err="1"/>
              <a:t>Χαραλαμπίδης</a:t>
            </a:r>
            <a:r>
              <a:rPr lang="el-GR" sz="1600" dirty="0"/>
              <a:t>, 2011)</a:t>
            </a:r>
          </a:p>
        </p:txBody>
      </p:sp>
      <p:sp>
        <p:nvSpPr>
          <p:cNvPr id="7" name="6 - Θέση αριθμού διαφάνειας"/>
          <p:cNvSpPr>
            <a:spLocks noGrp="1"/>
          </p:cNvSpPr>
          <p:nvPr>
            <p:ph type="sldNum" sz="quarter" idx="12"/>
          </p:nvPr>
        </p:nvSpPr>
        <p:spPr/>
        <p:txBody>
          <a:bodyPr/>
          <a:lstStyle/>
          <a:p>
            <a:fld id="{448718A6-AD2E-4DB9-8DD9-9BA3CCEBC289}" type="slidenum">
              <a:rPr lang="el-GR" smtClean="0"/>
              <a:pPr/>
              <a:t>13</a:t>
            </a:fld>
            <a:endParaRPr lang="el-G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l-GR" sz="2400" b="1" dirty="0"/>
              <a:t>Χαρακτηριστικά στρατηγικών αποφάσεων</a:t>
            </a:r>
          </a:p>
        </p:txBody>
      </p:sp>
      <p:sp>
        <p:nvSpPr>
          <p:cNvPr id="3" name="2 - Θέση περιεχομένου"/>
          <p:cNvSpPr>
            <a:spLocks noGrp="1"/>
          </p:cNvSpPr>
          <p:nvPr>
            <p:ph idx="1"/>
          </p:nvPr>
        </p:nvSpPr>
        <p:spPr>
          <a:xfrm>
            <a:off x="457200" y="1214422"/>
            <a:ext cx="8229600" cy="5214974"/>
          </a:xfrm>
        </p:spPr>
        <p:txBody>
          <a:bodyPr>
            <a:normAutofit/>
          </a:bodyPr>
          <a:lstStyle/>
          <a:p>
            <a:pPr>
              <a:buNone/>
            </a:pPr>
            <a:r>
              <a:rPr lang="el-GR" sz="2000" u="sng" dirty="0"/>
              <a:t>Οι στρατηγικές αποφάσεις είναι από την φύση τους πολύπλοκες γιατί:</a:t>
            </a:r>
          </a:p>
          <a:p>
            <a:pPr>
              <a:buNone/>
            </a:pPr>
            <a:endParaRPr lang="el-GR" sz="2000" dirty="0"/>
          </a:p>
          <a:p>
            <a:pPr>
              <a:lnSpc>
                <a:spcPct val="150000"/>
              </a:lnSpc>
              <a:buNone/>
            </a:pPr>
            <a:r>
              <a:rPr lang="el-GR" sz="2000" dirty="0"/>
              <a:t>1. Περιέχουν αβεβαιότητα και κίνδυνο</a:t>
            </a:r>
          </a:p>
          <a:p>
            <a:pPr>
              <a:lnSpc>
                <a:spcPct val="125000"/>
              </a:lnSpc>
              <a:buNone/>
            </a:pPr>
            <a:endParaRPr lang="el-GR" sz="2000" dirty="0"/>
          </a:p>
          <a:p>
            <a:pPr>
              <a:lnSpc>
                <a:spcPct val="125000"/>
              </a:lnSpc>
              <a:buNone/>
            </a:pPr>
            <a:r>
              <a:rPr lang="el-GR" sz="2000" dirty="0"/>
              <a:t>2. Αφορούν γενική και ολοκληρωμένη γνώση της διοίκησης, μιας και δεν</a:t>
            </a:r>
          </a:p>
          <a:p>
            <a:pPr>
              <a:lnSpc>
                <a:spcPct val="125000"/>
              </a:lnSpc>
              <a:buNone/>
            </a:pPr>
            <a:r>
              <a:rPr lang="el-GR" sz="2000" dirty="0"/>
              <a:t>στηρίζονται σε γνώσεις κάποιου συγκεκριμένου πεδίου, όπως οι</a:t>
            </a:r>
          </a:p>
          <a:p>
            <a:pPr>
              <a:lnSpc>
                <a:spcPct val="125000"/>
              </a:lnSpc>
              <a:buNone/>
            </a:pPr>
            <a:r>
              <a:rPr lang="el-GR" sz="2000" dirty="0"/>
              <a:t>λειτουργικές αποφάσεις</a:t>
            </a:r>
          </a:p>
          <a:p>
            <a:pPr>
              <a:lnSpc>
                <a:spcPct val="125000"/>
              </a:lnSpc>
              <a:buNone/>
            </a:pPr>
            <a:endParaRPr lang="el-GR" sz="2000" dirty="0"/>
          </a:p>
          <a:p>
            <a:pPr>
              <a:lnSpc>
                <a:spcPct val="125000"/>
              </a:lnSpc>
              <a:buNone/>
            </a:pPr>
            <a:r>
              <a:rPr lang="el-GR" sz="2000" dirty="0"/>
              <a:t>3. Οδηγούν σε σημαντικές αλλαγές μέσα στην επιχείρηση, αλλαγές που</a:t>
            </a:r>
          </a:p>
          <a:p>
            <a:pPr>
              <a:lnSpc>
                <a:spcPct val="125000"/>
              </a:lnSpc>
              <a:buNone/>
            </a:pPr>
            <a:r>
              <a:rPr lang="el-GR" sz="2000" dirty="0"/>
              <a:t>αποφασίζονται, σχεδιάζονται και εφαρμόζονται δύσκολα</a:t>
            </a:r>
            <a:endParaRPr lang="el-GR" sz="1600" dirty="0"/>
          </a:p>
          <a:p>
            <a:pPr>
              <a:lnSpc>
                <a:spcPct val="125000"/>
              </a:lnSpc>
              <a:buNone/>
            </a:pPr>
            <a:r>
              <a:rPr lang="el-GR" sz="1600" dirty="0"/>
              <a:t>                                                                                                                                           </a:t>
            </a:r>
          </a:p>
          <a:p>
            <a:pPr algn="r">
              <a:lnSpc>
                <a:spcPct val="125000"/>
              </a:lnSpc>
              <a:buNone/>
            </a:pPr>
            <a:r>
              <a:rPr lang="el-GR" sz="1600" dirty="0"/>
              <a:t>(</a:t>
            </a:r>
            <a:r>
              <a:rPr lang="el-GR" sz="1600" dirty="0" err="1"/>
              <a:t>Θερίου</a:t>
            </a:r>
            <a:r>
              <a:rPr lang="el-GR" sz="1600" dirty="0"/>
              <a:t>, 2014)</a:t>
            </a:r>
          </a:p>
          <a:p>
            <a:pPr>
              <a:lnSpc>
                <a:spcPct val="125000"/>
              </a:lnSpc>
            </a:pPr>
            <a:endParaRPr lang="el-GR" sz="2000" dirty="0"/>
          </a:p>
          <a:p>
            <a:pPr>
              <a:buNone/>
            </a:pPr>
            <a:endParaRPr lang="el-GR" sz="2000" dirty="0"/>
          </a:p>
        </p:txBody>
      </p:sp>
      <p:sp>
        <p:nvSpPr>
          <p:cNvPr id="4" name="3 - Θέση αριθμού διαφάνειας"/>
          <p:cNvSpPr>
            <a:spLocks noGrp="1"/>
          </p:cNvSpPr>
          <p:nvPr>
            <p:ph type="sldNum" sz="quarter" idx="12"/>
          </p:nvPr>
        </p:nvSpPr>
        <p:spPr/>
        <p:txBody>
          <a:bodyPr/>
          <a:lstStyle/>
          <a:p>
            <a:fld id="{448718A6-AD2E-4DB9-8DD9-9BA3CCEBC289}" type="slidenum">
              <a:rPr lang="el-GR" smtClean="0"/>
              <a:pPr/>
              <a:t>14</a:t>
            </a:fld>
            <a:endParaRPr lang="el-G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n-US" sz="2400" b="1" dirty="0"/>
              <a:t>O</a:t>
            </a:r>
            <a:r>
              <a:rPr lang="el-GR" sz="2400" b="1" dirty="0" err="1"/>
              <a:t>φέλη</a:t>
            </a:r>
            <a:r>
              <a:rPr lang="el-GR" sz="2400" b="1" dirty="0"/>
              <a:t> στρατηγικής</a:t>
            </a:r>
          </a:p>
        </p:txBody>
      </p:sp>
      <p:sp>
        <p:nvSpPr>
          <p:cNvPr id="3" name="2 - Θέση περιεχομένου"/>
          <p:cNvSpPr>
            <a:spLocks noGrp="1"/>
          </p:cNvSpPr>
          <p:nvPr>
            <p:ph idx="1"/>
          </p:nvPr>
        </p:nvSpPr>
        <p:spPr>
          <a:xfrm>
            <a:off x="457200" y="1357298"/>
            <a:ext cx="8229600" cy="5214974"/>
          </a:xfrm>
        </p:spPr>
        <p:txBody>
          <a:bodyPr>
            <a:normAutofit fontScale="92500" lnSpcReduction="20000"/>
          </a:bodyPr>
          <a:lstStyle/>
          <a:p>
            <a:pPr lvl="0"/>
            <a:r>
              <a:rPr lang="el-GR" sz="2000" dirty="0"/>
              <a:t>θέτει κατευθύνσεις</a:t>
            </a:r>
          </a:p>
          <a:p>
            <a:pPr lvl="0"/>
            <a:endParaRPr lang="el-GR" sz="2000" dirty="0"/>
          </a:p>
          <a:p>
            <a:pPr lvl="0"/>
            <a:r>
              <a:rPr lang="el-GR" sz="2000" dirty="0"/>
              <a:t>αποτελεί βάση αξιολόγησης  της απόδοσης</a:t>
            </a:r>
          </a:p>
          <a:p>
            <a:pPr lvl="0"/>
            <a:endParaRPr lang="el-GR" sz="2000" dirty="0"/>
          </a:p>
          <a:p>
            <a:pPr lvl="0"/>
            <a:r>
              <a:rPr lang="el-GR" sz="2000" dirty="0"/>
              <a:t>υποστηρίζει τη λήψη ομοιόμορφων αποφάσεων</a:t>
            </a:r>
            <a:endParaRPr lang="en-US" sz="2000" dirty="0"/>
          </a:p>
          <a:p>
            <a:pPr lvl="0"/>
            <a:endParaRPr lang="el-GR" sz="2000" dirty="0"/>
          </a:p>
          <a:p>
            <a:pPr lvl="0"/>
            <a:r>
              <a:rPr lang="el-GR" sz="2000" dirty="0"/>
              <a:t>εντοπίζει τις εξωτερικές απειλές και ευκαιρίες</a:t>
            </a:r>
            <a:endParaRPr lang="en-US" sz="2000" dirty="0"/>
          </a:p>
          <a:p>
            <a:pPr lvl="0"/>
            <a:endParaRPr lang="el-GR" sz="2000" dirty="0"/>
          </a:p>
          <a:p>
            <a:pPr lvl="0"/>
            <a:r>
              <a:rPr lang="el-GR" sz="2000" dirty="0"/>
              <a:t>συγκεντρώνει την προσπάθεια και συντονίζει δραστηριότητες</a:t>
            </a:r>
          </a:p>
          <a:p>
            <a:pPr lvl="0"/>
            <a:endParaRPr lang="el-GR" sz="2000" dirty="0"/>
          </a:p>
          <a:p>
            <a:pPr lvl="0"/>
            <a:r>
              <a:rPr lang="el-GR" sz="2000" dirty="0"/>
              <a:t>συμβάλλει στον αυτοπροσδιορισμό της επιχείρησης</a:t>
            </a:r>
          </a:p>
          <a:p>
            <a:pPr lvl="0"/>
            <a:endParaRPr lang="el-GR" sz="2000" dirty="0"/>
          </a:p>
          <a:p>
            <a:pPr lvl="0"/>
            <a:r>
              <a:rPr lang="el-GR" sz="2000" dirty="0"/>
              <a:t>ορίζει την επιχείρηση και τη θέση της απέναντι στον ανταγωνισμό</a:t>
            </a:r>
          </a:p>
          <a:p>
            <a:pPr lvl="0"/>
            <a:endParaRPr lang="el-GR" sz="2000" dirty="0"/>
          </a:p>
          <a:p>
            <a:pPr lvl="0"/>
            <a:r>
              <a:rPr lang="el-GR" sz="2000" dirty="0"/>
              <a:t>μειώνει την αβεβαιότητα</a:t>
            </a:r>
          </a:p>
          <a:p>
            <a:pPr lvl="0"/>
            <a:endParaRPr lang="el-GR" sz="2000" dirty="0"/>
          </a:p>
          <a:p>
            <a:pPr lvl="0"/>
            <a:r>
              <a:rPr lang="el-GR" sz="2000" dirty="0"/>
              <a:t>μπορεί να προσδώσει ένα βιώσιμο ανταγωνιστικό πλεονέκτημα</a:t>
            </a:r>
          </a:p>
          <a:p>
            <a:pPr>
              <a:buNone/>
            </a:pPr>
            <a:endParaRPr lang="el-GR" sz="2000" dirty="0"/>
          </a:p>
          <a:p>
            <a:pPr>
              <a:buNone/>
            </a:pPr>
            <a:endParaRPr lang="el-GR" sz="2000" dirty="0"/>
          </a:p>
        </p:txBody>
      </p:sp>
      <p:sp>
        <p:nvSpPr>
          <p:cNvPr id="34818" name="AutoShape 2" descr="data:image/jpeg;base64,/9j/4AAQSkZJRgABAQAAAQABAAD/2wCEAAkGBxQSEhUUExQWFhUXGB0bGBgYGRwaHBwaHxoYHBwaHx0cHSggHB8lHxwYITEhJSkrLi4uGh8zODMsNygtLisBCgoKDg0OGxAQGywkICQsLDQsNDQsLCwsLywsLCwsLSw0LCwsLCwsLDQ0LCwsLCwsLCwsLCwsLCwsLCwsLCwsLP/AABEIALEBHAMBIgACEQEDEQH/xAAcAAACAgMBAQAAAAAAAAAAAAAEBQMGAAIHAQj/xABCEAACAQIEBAQCCQIEBQMFAAABAhEDIQAEEjEFIkFRBhNhcTKBFCNCUpGhscHwctEzguHxB2KSssIVc6IWNENT0v/EABkBAAMBAQEAAAAAAAAAAAAAAAABAgMEBf/EACkRAAICAgEDBAEEAwAAAAAAAAABAhEhMRIDQWETMlFxIlKRofAEM4H/2gAMAwEAAhEDEQA/AL2FxsoxSG47Vy1XRW5kJsRh4vGWp0vMqCJkqvWOmPFs7eDHwtj1qgxXuC8ZauSYle/TDxWkYE7E41s8q51UEk2xXq3iRA5hjfqcMq1KSQcK8/l6bMsqDpMx3xLZcUhitRKihtJPrFsJKGaVa5RlPcybYbZjNco6AdMVDjkTym5NzgeWOCDs3x2rUZqYjy1+7gTw1mmq5wdEWSwP74UcN4dUqVfLpEz1I7YsGWFLKlqTIy1D9recU0lnZp4R0NuNUVsWAjEFPxFRYwpk+mKJUyruQSdINlB3ODanAawkU+Voue+JU5Mj0oLbOhUswGEg42LRiseFKVSmmlzOLKi41i7RjKKi6I61chThHms0VQkCT2xYno2xX85Q0nCkmOFCeilN21VmJHYYa0uHFDqVoU7d4xXcznlo1gzAx26Ti8ZTiFGpSDEwp72wQS7l9RtaBRkqsgltS/gcTZCpqBBIsd8ELpUa9WpRtfAvLJIpmTte2N1gxuwk0F1TPzBwbRygA5YwuymTEzBn8sTV6hU7+2KRLGCjUIIiMC1aBBsbY1NSou6EiNxiH6YahhJA6sRtgbQJMiXOnmgWQwcTU8wGFr4myOUVdQEkm5PQ4E4rR0HWikg2IX9cRlKx4bo2qVEUyzQD0xvCvs0jtgXw/SRxqa7hjv8A26YMzfD1uUhWPrAnArasHSdAuRQqzUxuOZf3GCEYq2oCxNxvgLK1WFTURJW0d8MfpQKsQObpHT3w0DNM1XkhVeGnpiNOVS1UwZt0OAxqplbEqDJIucQZ+u9dhbSBIA6+5wWFDnLMKgFSAJHz+eMq5BWJJmD0/fCbNVHColgswQvX59MGUMw9McvOo+y3xfI4V/IV8BWWpuhhjI6Hr88a18+FMfscA0uMltQqDyyPhJuI7Hsce/8Aqh6IT6yI+XphWkPi+5Q+HDzGOYrCaa/CD9ph+2F+Z4g+aqMu46noBifjOd8wrQpWGw9Bh54f4IlNRG259fU4w/qOi6yT0KbUaQ07AWGJ8lxQQCfnhmtPvthFnMwtWqKSCe7DYYlqiU7GGcrydSXJ6DA2TyjEamsTvgShXGWqFWBKnbDylm0YSGEYFTButAlfKh10k/PFZznBhSYsZdOt74tozKsTBFu2A+PlRl2uFtg+gjJp0KvBrolZ9M3X8vfDmlWo1mYMw1A2OOfcM4u1Os1oEEbHDnhPhyvUZamjkm5YwSPbFuL7lNK7svgpARo0sB1PTGvEM5TbUBUAdR0OEXEuA1aaF6TM97pcWwDwHhX0qo0sKcbqPi/0xLvVCUVV2Wngp8xwQxMDtiwI2NMllFpKFUQBiVlvjSKpGMpWzbfrgPOU1JuMFA41ahqM4oSwUrO8IJq69Oozyjpgivl6tQgVIRRso3xaGy0XjG9TLioIYXGxwlA09QRZXh6Abn8bYbUzAjGwyWnfENSvB0xYdT1xawQ8mpzjEEokgGMEZbKu0O5EjYdsAVn8tvMWf+YdD/rgnKZ7kLoSQSZEyZw1LOROLrA1pZgn7NvfELZwBgoWCcDrxBStxc/jjakpqDVA9D1w+V6J4/JI6spLIfcdMS0K4cSAR6HAmWztSm2motujDr74KepqFxp6hhhJ2DQNmMkUfWqAk7+nrjWr9YSjAj1GDsrWZjBv3I2OPHRT8Vo7bj0OHQWA0W8kGQSSdztHv3wur1WTn3DXJ7T3/vhhnM0VkEakNtpOBkynlkuoLKRcb/yMLwil5NstntQ+H541WdRLCB0Pf+2JMnS0g+XcAfCev82nBGXzqNaYPY7+2KXkl+CVMujKCRuML6uRNO4JIGw/Y+mDSzLOkAjtiRa4Nlsw3Bw6QrYKUlbgQdrfr2wh+iVAz6HCrqsDHYdxh/XGs2PSInfv/vgLMLTUwzFTFwJj9MZzVouLo5d4Myvm5hnb7GOiJTLbWGKZ4S4ZUpqSBLNvOw/viz5jWiks3yXGU3bLZtnsuzQoJAJufTBuUyaqogf3xW6PiWlq0trB7nbBtLxApJCsOsdcThA0wviGTpspD33v2xUeIZcUkMNMbGfXDfO5t2BYEEbYRZbhuZzZimkLsWbYd474ErZccbIvBKtVzTCWjSTE4tHibKhUUHefxw18O+GKeTWQdTtGpj+g9MS+LMv5lElfiGxjF9RJ6I53Ipfg4KMw/mqCY5Zx0FOIKAASATsMco4Yan0xUNidyPTHRMhw4nRYSDLP1PbA7HOrHmYz6pTZm2AxQMtTquamborpCt069/cYccbzDZmqMtTNjuR0HUnFtyGWpUKS0xGkCPfCrkJS4LywXw1xb6TS1aSpFjI6+mHEYUcS45QyqF3IWmu5i09ABuWPQC+K5Q4/xLO3yeXShSO1SvdmHcKCAP8A5YpMnjbtYLsRjC8XxWsrkuJrepm6TH7opJH/AGg/nj0+I6uWIXP0AlMmPpNGTTH/ALiEkoP+YE/LAnmh8PhplgymeWoTpMgWJ6TgsYX1clphqRtuIPKQbz6g4myOcDg2IIMGbbftik2nTIaW0TV8wq2briOpllqLt7d8TPTVhe4xvTIAgdMUL6EjZNlaIlTgClSGWdmiabkSOxnfFlzFcfhhLxqiGKaj9XqGqP5tjOVJYNYO8MPq5dNYMFTuG6YkcaDbUBO8/pibK16dVSEIYLY+mJFy4jSbjscab0Zt/JqDqENv69R3xC2TvKsQOwxNWQKt7KNj2/0xoxAEjZryt59Y/tg+yQLJ1fLJADEGSSREGex/bBKtJJF5gi8fhgN0NQwakBWDEMBf0xMCBChgDGwvPthJlMHy9YtVYbBRDK3r6i0j98M6OUKmxhT0O8++BKddTTIJOoC7dTH3gL4Hfj/lkI4udiOu0fj3w00tg03oLzPDOYOkqR26+mPMtTSpTut2HN3n3xuM4xWTItcdR/rjbKoQq6rGLx/N8V3wTkT5lqtKppOpl3UqJOn1jqMC1qbPDamQ3idm/se2HNQo4aGvqF5g9oJ6dY+WIc2xqK9KwYyBPa1/nPTacJopMVHIhtILElYMix/EbX7dsNQKnS4wuyVYNabqSGE3sSLRuMH/AEgrAVCR6Efhc4lFM55mPFryQFCDpIwLT8QazparBPXYR6nEHEPCLg6vNV1j7Z0xhZmuFPSbmTT3vPTE8YPuWiw0eFU6pBLh/RDaT3O+Geb4L5ahaQUR7n/fFb4d4drVRqRNIOxuJ9cO8t4dzMQazrvpGqbRviHHtYN+SI8PrLGplG/T0wbwHjrZUilUUtSLGGA+Gf2wp4jSr0QWNUuo3DbjpbEFfzXpnmDCLL6HqTgSDezrCkN6zgHPVCBpiQcIvDGbqVKFOXuvKQB2Mb+2GvFOMZekIetTVvVwD/fFmVUUwIKWfDFTsRAHph7xDj5p04smoTfeMJM9xTKvWRkzCyDJAVzP/Sp74A49Vp5qqujN5daY++7I0+zKP1wlBvBdou3hnIpTpmtVYa6gm5iB0GCzxuheDIG+nCfw34WpGKj1jmfUPKfKCcXCrw2n5LpTRV1IwEDqQRg4vsS5KyhrlX4hxDUU1ZbLPoVT8OuJZyOp2A9MdGURYYrv/D7y0yKsPiY6aq/aFZAEcH306vY4eZXiNKtq8qorFSQYIMEdMCpYsJtv6RLUrAYEzWYBBBAZSIINwRiOqT1wpp1KtVnNLToQwZ3JG4GIlIqMQrw/m1oUxlybLWKUgTfyzT8wAei3X2jDXM0FchgRI/A++KHRzX0jiiKtlytNjU9KrgDT7gQPcHFoXiX1hpqjuwEtA2HfC54/IuUM2hrk86DIIIIt6H2xv5SklrA4XfS16kAjod8CZjipUI5SEYkAz29Plh80lkSg28DavXeQsKR+P+2NQlNjaUI3B2ntBwBR4sjXWSBGpgJUT3PTGVc/TIuwj3wc0HBkp4bp1MHKFjLBJv2Pv7Y9y+eqJ8RZlj01SDuP7HA6cYplT5brItzGwwpyFarmarUw8KqkmpAO5sB26/hieSv8SuLafIc53MLWoBzV005OskGeU/DA2wXwh6rSzQtMxoQiCF7+h9MKOHcMeilSm1QtzFipgBlIEEHp6+uG2U4mGApgFXECDeB0M7EwPzxcXnJElike8QUpLCT2gbT3H2sJ2zDWqANY3IETBMQPaffDZeKq7tTRXfRZmAsCOk9T6DA65dKY1INQcqBflEm3sP74qWdErGzQ5PzQKlOo0mCCSYi9o+fXEVCkp1M+skAAgr8LCZgjv672xNrqUtwAC24EjT96Okftg6tqKkbMdmUWI3mTta2GkDZlKoFWWJ0lZnTAEdO/49sR0+IKQWD6h7QR023ONVRlVQ8mBcjmm15Edf5GNKNVCQlPTOkkGNiNwes3H4YtMVEq5ZXC3gbxEHeSe95vgbPKVZfMPLcAgSRt6bRv++NDRIfzKlSIc6Rq5R0Hz339cGoTUdlmyhQYMcxkn8tJ+eANC3P5Emovkka4lybCJGmQOsBhbtfG485LNTLHuhEH/qYEYZUkSmW5hMgtJkgmFWZ7wAMSCoDtf2wUFnKOLZ1qolh/SJj2n5/piLOV9VFW1E8kNN7rvh43AKQEVOaSB8RsP5+uKrlqesvSWFGowLmWFoJO0g/ljFJGlnU8tUUJa8QB+WJFALar7R6d8UjgXEH+j3ZtQime4kHSRPy/PDVPEapSapUKqtP4mgweggdydl3/AFw+9GbVGniXK65Rel94+cmwAE3OKXmPF9DKjTT+vqDqLUh893Htb1xXPGHjKrnGZRKUZ+AG7di5HxH0+EepuaoWx19P/Hx+Rm+p2RZeI+M8zVBXX5aEnkpjQL943+c4SfSTvJnAmPcdCgloi2TNVxvTzBHpgeMexh0AzyvE3ptrR2R/vKSrf9Qv+eOieFP+L1WkQmbHnJ98QKi/s/zg/wDNjk+MBxLgmFn0RxKsjZbN5vLVqKUKqz5oB1aiADTYboxO8jqMcg4Nn61LMpUpsUYMLjYyfhPcHA3hPxPVyVTUsPTcaatFrpUTqrD8YPT8QeuZDwpkatOnmaLOaFUkqn3DBmmxG2kzv+J3PLPprpptdzeE72WitxemtJXrVKdKVBYO6iDFxc4pH/1Q7Cpl+GqXaoxLV9JCIDaVm7H1IA/qxC/hjKnMGmAqKnNUZ2+z6d8XLJ8eytFdFJPLowPrVUBSe/c++OS47ZtVayD+F/CyUMv5bK+ppZqhN2c7lp/LDLgnD6iV2qltSFdMDeRt7x6YOFF+VlcuCIbUbQesAYJy9E02PMNG4Ui47mcHG3bJc3TNMxkKLzNNdRN9QP6jbA2ZS3lsiCmBYKA0Dv6HDA8RSDftuO+3vOB/NRyFI9VkRPthvj2JTfcG4PXy9On5dIjSSfiET333HTC7jPDNPNSpoesEXFunp+mHlfKBlg2BiYtsZwsPD6q1dakVFvpVzGkn5fLEyTqmi4yzdgXCuGrmaeqvTG/KSNJK+t/1wxqUxRIampFMActMAht9/wAr4m4jw4VU0g6THQ2ibj57T64jyeauaNRAAIACqSqggwrHbYb7XGBKsA5cs/wSkfSEEjSdJlWuLkfaUxMgYGp5Yoo5jTgbBTpU3+12vv8ApgjMzROtDYzybybSQLWAB9cTpxBGWTaZld7f5Z6YvF52RmsaFnlNBol2pMxksgBkndpjlm9/0OCKeUVBTy6EhVGqSZaVZT+pnHodHDU9LMKbRI6CAQJJE2MYGalmGB0jQ5kB2KsFUkGANwfxuL+ggHDkOCDBU/t/rhdUq1MvB+OmTfYFdydhH7W6YXcA80KuhTHmP5rVHOowSJK9GNja2HtWsq8rXkG0SY62HTF3YqrBPTrBhqUyPS+FdRfqj5YmqZVOwJkfENgL/hj3NHyfrVbkMagTAg9R3+X57Y9ymcasjPSIAOxYRfqZFmHT5YqxULM7RqVBpr5V4IhjTYPIH54ccOzZYGEYqLMSNLavbrA039fTHtehqEIfrFgsCSSJ+6SYGx/viCvWsyBFYzdWJm9yZJmbCAY9Jw9BsIz1MVBIZv8ALEyG7nYgiL+uF2T4gxBioIBtcC0AzzJJ3364GoPU06UUoTHKb6Z1airbtB6fwDZDxLRVAKrg1BOoqhEmd4IF4jpiW7KSogzFImmyg8x2MbE7fhbHMlznluLQyvqtcFw0k/hb5DHUaNXVBFxPTtjknH8k+WrMjAqL6TeGXaQfbf1nC6CTdA3R0/w3kVp5LXU+KoS5LC4BEAGemkT8zjkXjDj4zD6KUighOgdz1c+p9dhbvNo8aeKS+TpU0N3porH/ACjX+y/Nsczc46uh088mYzfY8JxgGPBiVO0Xx0mZqBjcX2GJfJje/pjelSJIA6n2wrGQaSDjNJPbDP6AJG3rPQSexOI6uRPSP58sFiAYI6Y0iTg/6E/QY1q5QqYIg4LGB6Yx1P8A4K8aipUyLtCZgEp/y1QJBE9SP0GOXsO+GPh3iBy2Zo1pjy6iP8lYE/lI+eFJJoEdp4jl4OmpRLMDoVlMuYO8QAO8YPrZNXpFIggfCP2w+4tmKdKoWImWJBHsD++EOe4gxYsoA/M+4x4/Uioto64ybo08Ocdr1WagxGpL+ZEWsApA2MzcYbNnvrSj0hpi5ZgXY7DSsyRv2xTOG540c9ABZczYHqrAMZj53Hzw3oo71CuYUvUDfV1RTBCjf4jaLDpYk3wm8FtKy4mipKtAldvTG2Yoh1ItNoMbQZ/bFX4Zxx1+qzCOhFhUNx2EsBAnoTv6Y14jxfMZd0UaHpwNTvCknsTqABPt8sVzRHpystCZXVGty0XiwWfaNh740zdAqJRZt99hHyEyPQYV5rNVXCVKLLGnUUkHX1gNBm1gRHzxNl+IM7kKuqCASGggkSeVgLC1/Xa2Dkg4vZvwfihcNNNtKmzWM7TEmY6ycF52mtZdJ1LfdTcW3MG4g/nOAs1kKqg1Kbgva0BZGqSJuBIt29jfAhzwqAFyU0GWXWQw7QBzk3HKYiRbByaVMfG3aNzrplEdvqweUiAsgGJO8Cw0XZiO2Jawp1YamVFU8waSJ0wpYQbxa197jCenxAVhVVFeogYlwzQxYwsX2GkT2kCDuMa8Cyrf4zgpVGrVT6aRZbAweUC4+1PtibLce7HOaWoBrD6XiairdXgEblZUxF/SIxEuabUy00qalUkPYh7A7kwZkQT2O0YWZbOswBplyahIBeDpcGWUgGYC3jpYDeAecs60mWkxWrM6xHN7gjSPw/DFJkuNE+XztIt5bLU1BeZ5Zf8AqMg3v6e2PeI8XpZflppNQxYKY0gjmZo+G+4m5wFlKZeQ1RhVAgynllpkQ1yrkdh07jBUgroKnUllNMFSIja3KOkXkCR6aJkNKw1a6GncaVBEioDGwPIdwbiPaIF8bUXpPIQWCiNAsB6dNgNhIwHmM1pQhKJvtzKwnuVnaLkjrPvjPo9NGWohWnWYQqn7zfZI3j8Nt8WmKifJ1lFQrTVgxFwxi4gkGSe+/wC2NOIZtXqBfLqBrjVyqYjoxO1+nX85KTioSRpYjf7Nza4uV2j+xGN6uXFVAC7gWkBux2nre3rhi7gnEOJU8vAqCJkjmDEDfrBAmAPlgGpwPzOfzqqk3hHAF79FE7xPYDEeY4SQ4aoxIUgipvOwNmJkxy7HbrIg/KcRQIoeooaLhiAwi1wdj39ZxNlfQj8OvKQY5SRbp2/nQ4J4vlKdWiy1VBTSSe4gTI7Eb/LCfw5nhqPMGmCYmINyfwHygg3w38TjTla5H/62/MRiKyS9nD/Erc6p0Smoj1Yaz+TAfLCI4sviqgRmqw7N+QVQPywryuT1sYIEd/8AXHpxdIwewalSEdP5+eGOXyITSHaCdzBOkd46zg7hmQHmHWFKoNRYTFr94P4dDiIy7FjuT/BgsQTnuEpTghgdQBXTcEQZaZntuB1tbHlHKDBGSBUhlJBGxxceA8Oo5sg6RTqpzuu1OoqxP9E7WtfbsiWyv5Lg7NRquUMBVIJBg8wmDsbTgVcp6Y6/xvx3kWyxppqfzF0lNOnQpFyZEcok2nYY1bhOQ4dprNrzDPJpKYgARcnbqLn5DfBYqKDwrwVma7AU6Zn7RNkUHoxNieukSR2w+rZTKcKDM9dMxmiw1ppmmoG6k/ZNxc3t8IBONPEnjatUBUuKNPpTpGLdi259rD0xRyHzDBFTlO1j29BMbbYh5Lg+Ls38Y8WGdclVRdNlVFAAHuBc+pxWvoJAMj0MX/PbFwyPARSdNSmSdNwRNheD6ziXIcHFXMiiBE1FF26TzER6X9hhKVKkat8nZ0Pxk1QZUGnGtVpzq6SIJ9Y3j+2K01Q0RTIzCV1ZtJ2UhokxEgjYX7jFo43XDswkQZt1gKIiL2MjFJzOVamQkKymoHkzOwBWQbA8u3WDtfHF1alJmvT0FcMTz8w9VQ0ZZSdKHnLnUAAY2ien44c+GsxWzL1VepoUGygy47EMwkqRBuJv0BjHnghadAtRvrqMaimLlQBykjqt/ffuAerGhU+sqlGqVSVVV+rC6goH9Tysk3km1jiGkXYRxLhblPrHV6aXYEMmpdjqIbSbSYiCR0xHncozny1TWVF6gYqizGkMFPO0CY/MTgrjuWdhrBqPTjmpIQC1xcHf3E37dDL4f4wjqEEJUUAvSkSp9h6g9Ae4GJ4qxKTqxSwGWdAaalS4CuxEzA2CJOr4zG0LvfDPNcOVwa9AhapEhwBJ9BPwki026TthzXr04moojqdo7GenvhCuSGXqM9M1ShJ1AiRYG5LMABsNZkmIJAjBxoanf2EcG40XJp1P8RLMQDBN9xFjHpBkEE4X+I+JVVqaKKgyBAnTqbm1X2JUBDBnl1EAxg6vwVKoVy+uANUFea6sA4W1iF2/TEfEOHtTWmyXqUzFJDLBmKkaSZmYnnJtcnrgyNcbtAXB8tTQsatIGpUgs2kFQQI0rawH8jYTVc15SVgunlaFOksOeCEIHYEDtBW4xYVqCy1ApEXWxv7+mBOKcCFVClFlUvc6hMiI+f2dwRFsCiw5pvJX+EVdLUtVNwW1KA4+GddSVN+SISbEQgtcYcs61EOkqVBIJDbMDBEg2IPrYjDHJcMQVW1CTTACDoEZVkwLXIYemm0XmHjnB6NSDoAZSJ0kLYk7i0ybd8aKDohzTZVszxamxp0TrNRWVVDI2pSJjXPxCwvv1F8OKNI1m+tp6hzLqCqOoM2Ykg2t+VsbcSoM48p4ptphWI1Ge6t0jaSd52tjanwCA1Q13IaAx1TZNoIgbzJMf3pITaJWKTqeozjSRpIggm3xCII26QZwQMiFrJU5fKCnSFtDH7ZEwbWkYWDJ0UsDLHUQsS7C3MVuCRPuJE+gWc+lQ0WEQt7KZ30kW3j7XQwBOKFQfUzjrVDOSFkrEE6h96PhHQwL2O84l4lTc0nbLECpB6bnsVP2uxIxXsy1b6PzwaiXY6Z5ZM2C3lOwgkWxDmePtTyTmmyalphQyi9oAHS8beuEnkdGtPNVViuahcxfWJgbkgAWIO4H5b42bxW0nkpTsdRQGfnVEj/aTE4T8JzqeVtOoXA3g/nN+53A+7qPyObyun6+kS4sGVGIZYGknTYGN/UT1wnguhbwqo9PoBLEdbAwJ2jTvP8AlPTFqzv1uUqDqabW7GDY+o2xX+GMMwgTXLoDLFeVxJDQAQJnpNhBvNj+GVGpldRbRcEaVEyRpY9rcpjsMOSMigeNsv8AXJVW61qVNwYgToCN/wDJG/HCrhxencNSAN+ZgTtH2TqFsXnjPDfOylSgL1cmxq0x97LPdgP6TB9g2EfhZaGkmp5AZSSTVKksIkAIyGR05WU3x2RdoxlhkWXpN9GrvrDlnA5dUAkgkcyiJk7YecW4fSShVNNHBkSTT8tPjEQGYkELawE3J3xF4YeiaFYNSNREIdkLxqi82Agcvw/KTjpPAuNLUpsaC6KaNplYVSxgmByj3JA364HKiNnPfDXhCpmvhqUwBuRqaPQlRon01Ti20+H5HhwqpUrvWrVabUmWmoOkNEmJsdt2n0wt8a+JKpqeTTqFUVRq02km+42tG0dcJ+HlMtT+k1bsZ8in1J61D2UGwJ63vAwJ2J4FmZ4a9N/LKguGjYiZiLt3mI9cWtuMV6GUQIgrFQSW1EgA8xK6GhgCSDeRAtHMabwvPvWzRLGSwFug0ur2/Bj+JMnEHhbitbLtqptYmSpup9x39RB9cKMaKm7Q2qcXzNYy9TSOygD89/zxIjFmXWWa/Vr77amkD3OCc/VoVQalMCi+70vsH1pnp/QflO2AmpsFDlWCHZoOk3ix2N8DEi053IoBRFMIBrUkIC4HK5M1tnNthEY28PZQq9fMtBVZSkAQZY2Y26hbX6uMAeEOGtUZnFgBGo7L95j7D8SYxZcppJUU5FGjZO7N1c9zMn39hjObpWaRQt8SZhaIoLILEOGIgnUSsjfvJj0xWeJ5tKrUaYIZWqoHE3IJH2um59b4feIqUgKDq1G07hiQQR0mREfrhdk+DeSq1XpCEGvXYs9TXq1WmIEWIuJ7jHNjZutEXH8i2XzSInmaBDKR8agmG0N13Cgnrv3xceE5kcQV1ZWVFEAixmd9UyrDbTtuTIIwSmRr1cqHINOo5LOikjWpEDlYkAkQdMr7jE3h1aNCmy61BDsCWIBaDESSSwX4RJkRGEJyx5AsvUfJsKVRfqmYikKYLaRJgAG8AFRpBJuSAFGJ874bct5qVProALBVXVBEySGi3QCD6XOJfEmZreUGocwJBHI0qRJDGJMWAsu5E2kiv8N8QVvNZRTWsqAFec8pa8gwdXxRM+k3usFK3lFhTj1ICr5w0eV8Zgssaigi0ySNiPaRfCenx4MaJFR0QAB6ZpO0nqJ0HVMqBDCNzOoYDqjza7Pmai6pEUg5hZBiBe8A7XIk3sCxqZMEiDaIIAGki/ym8RcEH1+sWS0ooK4F4iyd6dMMl9vKfczEkKRe8XwXXomq7MKiKquQVciy6FHwn4SQam+liGFwN6zUy1OmzrVpeZTY6mAMMBGgkH7QIB3Mghubc4s+YylHP0Q9NrE3OkXIsVYMCfw98NZwKSSdm+ZpwFbL+W9JCOVVDEEb6SvxEgxG98RZSumYYTU01Ax0AL5ZvoMga9RAiDBEgntiHh1Zsq3lVECrPxA1GtEarliRqkSSsDocHcc4UtUB10iqt1Y7E+pF/mNux2wUTdY/kMyWWNBdMM97vuT2kTNhYRNgMJxkcx54qO4ZV+EuSlz2UC3SxN77zjMl4oYN5dYKGm7FlWJ+EadRN9g0AHoMH57NyjTpiDIeykdibxi8UT+SeTTO1qh3gKAYZZEHYgkXA9QDtfbC3KcSq0QC4ZqT3LBhU08ohphZB7QZmx6YziVaYarRJC2nUA89IIgEfFa5NvXHnB83SeiyxNJOXQwvpBEFtQgb3FwIBEYpMKwFZl6dTmp1tLol2WICG95BAuJtB6bWxtQ4iAW1kal6iVVv6S0D8/WYxCCqqTTdmJMMKjN3+AX5De0em++FfEOI0KLaIZX6Jq0zLDqp21Ab+wI2wyaLEIqAVEOo9NJkMJuDeO9+hwq8XZOjUy1WVCtyzIgkgyBPXaxuMEcNz4tTbVq3lV5dPQkyZB31Wn0wk8bU3OitTuU+JfT73qRffoTtvhpgti5PD6sitTaDHX5z09/z/wCbVA/DKymNI/X8OU/zvuSMj4gDKDEW/Pb239Ow7Bihx4D09sZPybJsphBSmtWmxCiYII+rOnT3mdN9wQSQB2LHFvM3RfM31CQriAYgtaZmD+W2APJalUam5J1ATtDLIh0vIaJUiZv7Ss4igK6AJUTBIN+oNvQ9Ae8743pMyHg4tUp10rU4D0zAO4I6q3oRHznG/EuA06gGaydMPTc89JmgZd9yGAg6LEhtUDYg2mpNmiSVNh9m+8gWMfhh54Y489GqGRglUWM/C6/cYdffGiXFEtKQ5yWrLVVNWqhpaYdQpVVZp5QgWzEXuAYuYtO/FeJVsqgy1MhaRkqy7uGMkT3G1uw74ZVsnR4hy06n0Z/iOVYhaTkAwabgcu56GJ2GFGcy9eirU89RNKmsaGEwpsF0MJ1QLzJIEzM4vDRi4tPIHmOG1EWk+nU1TzG8vqBT0ltRkQTNxuPcwE2dzL1mLuZJ+UAWAA2AAsANsPc9lcy2XVKZFaiGZta3dixDEN97mEwNzBIsIE4DkA9YLVVtCAvVAB1aF3HcSYHzwxIE4CwpZim7WAJBPoVK/viLLppAxcs1wfLUGpRVpl6WYUVNTKfMpMysGCyZ0DlIj72Gvh3hOujSmk9Nlo1B9IWaY5jUGmoX0hhpZSCpJBH4gWUVKmOg8PzHmUR9HnLUt6lTzWNNNQh10tu8jlVZ3DWnCvh/h+hTuT9KcdElaI93PM/+UAeuJ81nl1L5rK4X4KSDTTT0AH89cYvqpYRounew9qgemKdFTTyq9TZ6pHUnt+k98K81xkLA2ERA6AWj/TG3EuOBlifaOmKNxfOBjpF2NsYZm8m6jSLBluLebWXVGlLAGCCTNjO9gevfYSRdstXDIbdLj8bGb/e39Zg6hjmHBKFSmyqoDk3P2doLGbC0hiCwMCReCLNl+IO9ahSpVADVLfWEalhVJOxGoiBcRsNoUKOK7Ay2+Ajp+kliOVgu+wUHcdN/S8iBEYfGlRr6nouuu8tTYbwBzaDcwBBNx0xz6mDWaqGR0rAAVEUwSBF4JCssQ28QOoHL4lb6PVVzrXy6i6jE6VJljAJMaJGm/wC7K+wOFuy2cZ4lmF00RC1Wg+aYI09YkQzbzbqLXwo4dw40mdiTUZ5LsQJ69BA+9+cQA2JqGc+mVhmObQhimpiwI3JGxJnb27YZZKslRhpDQTCkrYne0XiwM7QB2UCQ0qFS8MqAtUpRo3ZCpI1aixey6je5AGoEKJUWQ2nmg7MVSFiQgGrl3JZgdIYhpFNZIBlisyJeH16wrLSqE6xMhVEEAEa2JMGnLKAo553O4HviDh1NmQsIO/Ja8zqiCRJ3K72mbKwO80zTNoHEMD+jAmL7e147WMooA8I8TTLHMU3mfNDAqJBlTaB8MBCSSY9cDZriyujqDoPMqsSBJBg6b7SdMSLtvJ1MJ4OyPnU1qJUddLxWVpIqEXm5uCpAhgYj54XkuvxaZba9WlmSylGMadSvqiLlSPsnrcYVZfKVKDeUqM9NmDBg4QLe9lA099Is3zIxlXItlQWoaiqgfVRqBF7Xe0TuBO06tsS5fjtKrTNQNABhwRdD2YdPfbrhNkrxom4lkaVVlZ0VymxN/kR19jOBeKVXq6Eo6ZVg7atuUhlQxcapmewxCfEOXmPNB5SxIusf1bSbxe+K35HE9bvT8pBUbVDQSBAABMdAAMC2A+zE5j/Dd0Vag10+VvLYGxgCRzT3Gx22OCSqypVyVUxYbywndZGoQLGRE9Kpl+F8SUowehqTa5kgmSGOnmBN/e+Lhms3yhGUO7LJWYAiCTPQAxB3mMWSxdx/zwrBYZSDFgGABmJ2PQX6bjeIkyyBrA1FcEshBYmCJmZIM2G/ba4I4fmHraZPIqwWR2lntYmFaw/XDPKZBaephYkQWYyYG2/QdsOxaPchkOQaXdViyNB0jp7W6fpis+LKjioEUkBbs5mCu5NjMDaRediMWJKdQOPNLFQbOHVRtM6QoMdIk43zlahW1UWZWkXWene3XDFeSgeHaCamUmUkxqP9/Q+n5w1gXK0ew+bEH5jUP5+AW8V8MPT1GgQVAkMTBEbhrX63H5XkDh3FCyCZJFrx/cYU85NF4GWboF4KjmW6np6iY2O3+2K5xTKgcygAMRqUmCrC/wCvW426G12qZU0wYup/L/TFY4/w/VzqOcCCPvDt79sRCVSpiKpneHA/FPv+EXj+2EqggTblI27dPniwEiIvbb0jYH8+mF1VfrCD1EehM239jjuhLsZSQTw/jDAQx1Dswn89wfXFr4R45amAnm1An3W+sT25r459mEg2t3GA6lUjrh8E9DU2vJ2/L+L6Bg+XlZjoDTMSTcCBuTiet4ry5ADUsqY21Nq/U44UubOPWzfrhenL9RXqw/QjtLeL1S9J8tR9aNEE/jGE3EvF9MmW8zMP0NZuUeyCwxzannTAE40bN4n0n3Y3OL0ki457xbVqWLQvRVsMK24vE39cV8Zg4j1k4tdJEuY+qcYZhAwVwbLajqbCHJpJnoN/5/P3xdeCIJA2/n8/3tjLq/isFwzsZjJAiHUMpj2PoYEzvtcdJBK48yvDa8I3nXQ8mkdCDzSt9ZkkgWZSSurY2jh9EMsESCPywSvBI+A95n8fwncd7iDJPJGbobqxBkcvUl61Sp5juumTAgBV0mQIPQyBFpjbDzKZmpUARlVvhDO2pCwvpOkqNRgEggg2tBBB2p8NdWutjcE9DJmY9bz1mbNOr052pSapTIR1VQ6UwIZheVHNvIkDTF7QBZ8rDZN/6eytybfhH8+Q22toIqZY0YejMiPqwdK9R7aZOoqBJvB6Y9q52QDtbY7ieh9cCNmidgfc4hySGk2M8rxxKsaSNd5AmDB0llJA1LPUe2IeI1w0XtEz84/Hpt1g76Wq1ZRrLU5RzvpgXkww5ZaDq5DYmR8Q0md6xMkXG9zvaJk9xsxt0Mi4HMfppAvGuH0WWozTqgmZNj0b1H42ESbHBXhDj1BMstMwjI2k6iIZjzalPUET+GK9m9ebzAy6NpWCzP2gwRvMyYKnr1O5a8L4J5FY0hTdlaPrpIYEAwwIstyRG/W4xV0slNdmO+K8aqjy1oBCajEayeRQLmY3bssjY4TVq1WkproCYJHlBgKZAlQQArQD8W4jqTiFMolCo6Zi61NZDsxiCObqb7SSBB74gp5N8tVlpqLOoaWsuqASQBExJkwsC18QCSQwzOULacwg08omjU0lQBLdA8dPhjBmV8QUayqQwDk6dE3n+3r69MEpVBAIZSDsQRf2xXs4alGsPLtqa1PzFVWBFuU3BJmYHrgTsWx5Vruavlq2jk1AwDJkiLgwBabdcVvjubCqKNUuKzEMz2KkxEEqVOkbiO2xwwr1agqG+ioRKyAwKBZKKTYHV+OA6lGtmOatFMBBDC03MzsV9QSR2xcWlkVE3hiq9CkWZAQTJCSWIFpMnm7jr0wenjJKzNROulJhdSkahEGYHKJgagcITmGpsVdmTSAFaA4AJiTK/CYH2se8V4fUB86jyv1i4YDY+8dOuKUs57icUNeEeIaaBsvWFQhYXnHLMbCe+4En5bY04nnEpOKyLKqBymbdCwvHw2n9cV6ihzLkVH08soh+K/2oIPWbdOmCMlnKifVVAupSAWYwAm0k9+3fBLx/0OJYqniUVcvUdENlMqw9O+xGKvwXL1DSkMBc2IB/Y2wZXajQpV1OWKqVMVBPMSeW23qCMQ8EKmisSfeLel1OBuouvkEi00c5IhrdCOxwtz6dtsZ5oqqtWkQZHfcdj6+uNPMtK3HY9MZO7JRXc9RIJIEg/EO/qPXFd4igmx32/wBu/vi75k/LFZ4vkd3Ue4/ceuOvpT+QmsFdrMYIj/fv/BgF0w2qUz1Fuh6H8cLsytwBt/P9MdkWc7ByMaE4mb+fz8cRPi0JkoWw9cbBcbUjyjHoGJsujVAcTU01GBvjRafbDXIZWel/5/P5aJOhpE3D8kRdfmP5+v8ADbeEcPm637rsfWP/AOf2ghdkKLSNIGqbf2/n95fZOm/xKdJG4gfL5dj09oI4+rOzZKi1cDcABTboOh9jP8/UvhUUDvikU826sDJP3h7dRGx329Y6riz5XOhwB+G1/wDX/cYxTJkgmpmmP/LioeJqcZmk4CSVkEkA6kaReR97bUB74tdTAOdyyVV01FDL2OE2VHAJwepUrK3n0vKZXt2K9+34E4kztfQCgHuf5/PfB6QAB02GFHEkIY9j/P5/JzZpHLF9cgc/a5/D1PaBv2BMaWCCtxOvVVjIVdelWgwW6gnpIuZ39STiTxSWVF0tALDb5g2677evrJsmRyFLLUxlRSaqHGttoPqZIvYRG1sWqUbZbdCTwrRp+cdDsXIhnINgIlIiASRuTcDvi7rUix/PCI06iB/o50oCdSlJYNEyCSNQPrJx54fzL1UZap1QAYcQ19wRAt2PviW7yS1Y14qFamyMurUDpG0neATafTCDL0/KRkzC0wlTlEKtKQOhIa9r7WvgTjVBabQtNmO+pixKg3kEyLdDEjDqvVSrTCVKbOsqJMG/RiAZHvhWFUhE5ZK6VHpkpqOgAWJNpWCRqNzJMRthpxLJDNUjBUkE+WwMiR94fkR0w1egpTy9I0REf2jbFbSm2QqiwNGowBdjGn0IFgY69euKWdbJuzzN5pk8pazjzhccvKZtDQbdtQ/DGzqmauCVdZVqZY6WixWzAex/LB+ZzFCtpMBzqIHLLDue4GEsfR6ja1OlnlWHw36HqD72wX8bBE+Tq0qqtQKeW6jlFSGgmdg28dsZkcwaCinmGVfubm0xvERg/O8OWsgamYfcGYkjYE+hxHlEqVkFOqqKRAaW5o9hsTHfDtNCI+LcF8zmoFRWEHpJHS+4/fHuULVmRXVNadWBDyN20jYT9k74Y0qqZcsoWmjarQLle8bk4OqZHz0DiJYR5lPeOluo/TB2omxdUyNapNOqQyNuQgAj3O3eIkd8VTyXplkXnUMQG7jHQOIZ76NSCqGYgbm8ja+5xSqoYmUJQHdQJAPXFJ0OLAvC3+C39bYOynxP/V+wxmMxr1PcyY6B+N/CP6lwlo/4VT+rGYzFdP2ilsHzf+EvuP1xW8z/AD8MZjMdPTMpEdTEZ2/nrjMZjdEM3o7fPEmXxmMxLKQRkNz/AFD9cWDIdP59oYzGYx6hpEsHCviH86Jh/lvjH9Lf+eMxmOGezRmVtvkv/hgzh3x/Nf8AvbGYzGaH2Hr9cRHc4zGYGSj3C/ivxf5f2fHuMxLNI7Kd4v2T+of9xxduJ/8A4/f9sZjMU/Yin7idNsV7hv8A99V+f7YzGYkI9xrn/wDDf+lv0OEHhHd/b/ybGYzAtMF7Sx0dsVHxt8L+/wD4jHuMxXS9yIBvBv8Aiv8A0Lhx4i/wT/Uv/cMe4zFT/wBn7D7hXAv8P5nAfiP/ABF/pOMxmIjoT9w1rfAn/tH9sEeEf8D+euMxmKjszeglPhP9Jwl4J8Df1n9sZjMKQLR//9k="/>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l-GR"/>
          </a:p>
        </p:txBody>
      </p:sp>
      <p:sp>
        <p:nvSpPr>
          <p:cNvPr id="34820" name="AutoShape 4" descr="data:image/jpeg;base64,/9j/4AAQSkZJRgABAQAAAQABAAD/2wCEAAkGBxQSEhUUExQWFhUXGB0bGBgYGRwaHBwaHxoYHBwaHx0cHSggHB8lHxwYITEhJSkrLi4uGh8zODMsNygtLisBCgoKDg0OGxAQGywkICQsLDQsNDQsLCwsLywsLCwsLSw0LCwsLCwsLDQ0LCwsLCwsLCwsLCwsLCwsLCwsLCwsLP/AABEIALEBHAMBIgACEQEDEQH/xAAcAAACAgMBAQAAAAAAAAAAAAAEBQMGAAIHAQj/xABCEAACAQIEBAQCCQIEBQMFAAABAhEDIQAEEjEFIkFRBhNhcTKBFCNCUpGhscHwctEzguHxB2KSssIVc6IWNENT0v/EABkBAAMBAQEAAAAAAAAAAAAAAAABAgMEBf/EACkRAAICAgEDBAEEAwAAAAAAAAABAhEhMRIDQWETMlFxIlKRofAEM4H/2gAMAwEAAhEDEQA/AL2FxsoxSG47Vy1XRW5kJsRh4vGWp0vMqCJkqvWOmPFs7eDHwtj1qgxXuC8ZauSYle/TDxWkYE7E41s8q51UEk2xXq3iRA5hjfqcMq1KSQcK8/l6bMsqDpMx3xLZcUhitRKihtJPrFsJKGaVa5RlPcybYbZjNco6AdMVDjkTym5NzgeWOCDs3x2rUZqYjy1+7gTw1mmq5wdEWSwP74UcN4dUqVfLpEz1I7YsGWFLKlqTIy1D9recU0lnZp4R0NuNUVsWAjEFPxFRYwpk+mKJUyruQSdINlB3ODanAawkU+Voue+JU5Mj0oLbOhUswGEg42LRiseFKVSmmlzOLKi41i7RjKKi6I61chThHms0VQkCT2xYno2xX85Q0nCkmOFCeilN21VmJHYYa0uHFDqVoU7d4xXcznlo1gzAx26Ti8ZTiFGpSDEwp72wQS7l9RtaBRkqsgltS/gcTZCpqBBIsd8ELpUa9WpRtfAvLJIpmTte2N1gxuwk0F1TPzBwbRygA5YwuymTEzBn8sTV6hU7+2KRLGCjUIIiMC1aBBsbY1NSou6EiNxiH6YahhJA6sRtgbQJMiXOnmgWQwcTU8wGFr4myOUVdQEkm5PQ4E4rR0HWikg2IX9cRlKx4bo2qVEUyzQD0xvCvs0jtgXw/SRxqa7hjv8A26YMzfD1uUhWPrAnArasHSdAuRQqzUxuOZf3GCEYq2oCxNxvgLK1WFTURJW0d8MfpQKsQObpHT3w0DNM1XkhVeGnpiNOVS1UwZt0OAxqplbEqDJIucQZ+u9dhbSBIA6+5wWFDnLMKgFSAJHz+eMq5BWJJmD0/fCbNVHColgswQvX59MGUMw9McvOo+y3xfI4V/IV8BWWpuhhjI6Hr88a18+FMfscA0uMltQqDyyPhJuI7Hsce/8Aqh6IT6yI+XphWkPi+5Q+HDzGOYrCaa/CD9ph+2F+Z4g+aqMu46noBifjOd8wrQpWGw9Bh54f4IlNRG259fU4w/qOi6yT0KbUaQ07AWGJ8lxQQCfnhmtPvthFnMwtWqKSCe7DYYlqiU7GGcrydSXJ6DA2TyjEamsTvgShXGWqFWBKnbDylm0YSGEYFTButAlfKh10k/PFZznBhSYsZdOt74tozKsTBFu2A+PlRl2uFtg+gjJp0KvBrolZ9M3X8vfDmlWo1mYMw1A2OOfcM4u1Os1oEEbHDnhPhyvUZamjkm5YwSPbFuL7lNK7svgpARo0sB1PTGvEM5TbUBUAdR0OEXEuA1aaF6TM97pcWwDwHhX0qo0sKcbqPi/0xLvVCUVV2Wngp8xwQxMDtiwI2NMllFpKFUQBiVlvjSKpGMpWzbfrgPOU1JuMFA41ahqM4oSwUrO8IJq69Oozyjpgivl6tQgVIRRso3xaGy0XjG9TLioIYXGxwlA09QRZXh6Abn8bYbUzAjGwyWnfENSvB0xYdT1xawQ8mpzjEEokgGMEZbKu0O5EjYdsAVn8tvMWf+YdD/rgnKZ7kLoSQSZEyZw1LOROLrA1pZgn7NvfELZwBgoWCcDrxBStxc/jjakpqDVA9D1w+V6J4/JI6spLIfcdMS0K4cSAR6HAmWztSm2motujDr74KepqFxp6hhhJ2DQNmMkUfWqAk7+nrjWr9YSjAj1GDsrWZjBv3I2OPHRT8Vo7bj0OHQWA0W8kGQSSdztHv3wur1WTn3DXJ7T3/vhhnM0VkEakNtpOBkynlkuoLKRcb/yMLwil5NstntQ+H541WdRLCB0Pf+2JMnS0g+XcAfCev82nBGXzqNaYPY7+2KXkl+CVMujKCRuML6uRNO4JIGw/Y+mDSzLOkAjtiRa4Nlsw3Bw6QrYKUlbgQdrfr2wh+iVAz6HCrqsDHYdxh/XGs2PSInfv/vgLMLTUwzFTFwJj9MZzVouLo5d4Myvm5hnb7GOiJTLbWGKZ4S4ZUpqSBLNvOw/viz5jWiks3yXGU3bLZtnsuzQoJAJufTBuUyaqogf3xW6PiWlq0trB7nbBtLxApJCsOsdcThA0wviGTpspD33v2xUeIZcUkMNMbGfXDfO5t2BYEEbYRZbhuZzZimkLsWbYd474ErZccbIvBKtVzTCWjSTE4tHibKhUUHefxw18O+GKeTWQdTtGpj+g9MS+LMv5lElfiGxjF9RJ6I53Ipfg4KMw/mqCY5Zx0FOIKAASATsMco4Yan0xUNidyPTHRMhw4nRYSDLP1PbA7HOrHmYz6pTZm2AxQMtTquamborpCt069/cYccbzDZmqMtTNjuR0HUnFtyGWpUKS0xGkCPfCrkJS4LywXw1xb6TS1aSpFjI6+mHEYUcS45QyqF3IWmu5i09ABuWPQC+K5Q4/xLO3yeXShSO1SvdmHcKCAP8A5YpMnjbtYLsRjC8XxWsrkuJrepm6TH7opJH/AGg/nj0+I6uWIXP0AlMmPpNGTTH/ALiEkoP+YE/LAnmh8PhplgymeWoTpMgWJ6TgsYX1clphqRtuIPKQbz6g4myOcDg2IIMGbbftik2nTIaW0TV8wq2briOpllqLt7d8TPTVhe4xvTIAgdMUL6EjZNlaIlTgClSGWdmiabkSOxnfFlzFcfhhLxqiGKaj9XqGqP5tjOVJYNYO8MPq5dNYMFTuG6YkcaDbUBO8/pibK16dVSEIYLY+mJFy4jSbjscab0Zt/JqDqENv69R3xC2TvKsQOwxNWQKt7KNj2/0xoxAEjZryt59Y/tg+yQLJ1fLJADEGSSREGex/bBKtJJF5gi8fhgN0NQwakBWDEMBf0xMCBChgDGwvPthJlMHy9YtVYbBRDK3r6i0j98M6OUKmxhT0O8++BKddTTIJOoC7dTH3gL4Hfj/lkI4udiOu0fj3w00tg03oLzPDOYOkqR26+mPMtTSpTut2HN3n3xuM4xWTItcdR/rjbKoQq6rGLx/N8V3wTkT5lqtKppOpl3UqJOn1jqMC1qbPDamQ3idm/se2HNQo4aGvqF5g9oJ6dY+WIc2xqK9KwYyBPa1/nPTacJopMVHIhtILElYMix/EbX7dsNQKnS4wuyVYNabqSGE3sSLRuMH/AEgrAVCR6Efhc4lFM55mPFryQFCDpIwLT8QazparBPXYR6nEHEPCLg6vNV1j7Z0xhZmuFPSbmTT3vPTE8YPuWiw0eFU6pBLh/RDaT3O+Geb4L5ahaQUR7n/fFb4d4drVRqRNIOxuJ9cO8t4dzMQazrvpGqbRviHHtYN+SI8PrLGplG/T0wbwHjrZUilUUtSLGGA+Gf2wp4jSr0QWNUuo3DbjpbEFfzXpnmDCLL6HqTgSDezrCkN6zgHPVCBpiQcIvDGbqVKFOXuvKQB2Mb+2GvFOMZekIetTVvVwD/fFmVUUwIKWfDFTsRAHph7xDj5p04smoTfeMJM9xTKvWRkzCyDJAVzP/Sp74A49Vp5qqujN5daY++7I0+zKP1wlBvBdou3hnIpTpmtVYa6gm5iB0GCzxuheDIG+nCfw34WpGKj1jmfUPKfKCcXCrw2n5LpTRV1IwEDqQRg4vsS5KyhrlX4hxDUU1ZbLPoVT8OuJZyOp2A9MdGURYYrv/D7y0yKsPiY6aq/aFZAEcH306vY4eZXiNKtq8qorFSQYIMEdMCpYsJtv6RLUrAYEzWYBBBAZSIINwRiOqT1wpp1KtVnNLToQwZ3JG4GIlIqMQrw/m1oUxlybLWKUgTfyzT8wAei3X2jDXM0FchgRI/A++KHRzX0jiiKtlytNjU9KrgDT7gQPcHFoXiX1hpqjuwEtA2HfC54/IuUM2hrk86DIIIIt6H2xv5SklrA4XfS16kAjod8CZjipUI5SEYkAz29Plh80lkSg28DavXeQsKR+P+2NQlNjaUI3B2ntBwBR4sjXWSBGpgJUT3PTGVc/TIuwj3wc0HBkp4bp1MHKFjLBJv2Pv7Y9y+eqJ8RZlj01SDuP7HA6cYplT5brItzGwwpyFarmarUw8KqkmpAO5sB26/hieSv8SuLafIc53MLWoBzV005OskGeU/DA2wXwh6rSzQtMxoQiCF7+h9MKOHcMeilSm1QtzFipgBlIEEHp6+uG2U4mGApgFXECDeB0M7EwPzxcXnJElike8QUpLCT2gbT3H2sJ2zDWqANY3IETBMQPaffDZeKq7tTRXfRZmAsCOk9T6DA65dKY1INQcqBflEm3sP74qWdErGzQ5PzQKlOo0mCCSYi9o+fXEVCkp1M+skAAgr8LCZgjv672xNrqUtwAC24EjT96Okftg6tqKkbMdmUWI3mTta2GkDZlKoFWWJ0lZnTAEdO/49sR0+IKQWD6h7QR023ONVRlVQ8mBcjmm15Edf5GNKNVCQlPTOkkGNiNwes3H4YtMVEq5ZXC3gbxEHeSe95vgbPKVZfMPLcAgSRt6bRv++NDRIfzKlSIc6Rq5R0Hz339cGoTUdlmyhQYMcxkn8tJ+eANC3P5Emovkka4lybCJGmQOsBhbtfG485LNTLHuhEH/qYEYZUkSmW5hMgtJkgmFWZ7wAMSCoDtf2wUFnKOLZ1qolh/SJj2n5/piLOV9VFW1E8kNN7rvh43AKQEVOaSB8RsP5+uKrlqesvSWFGowLmWFoJO0g/ljFJGlnU8tUUJa8QB+WJFALar7R6d8UjgXEH+j3ZtQime4kHSRPy/PDVPEapSapUKqtP4mgweggdydl3/AFw+9GbVGniXK65Rel94+cmwAE3OKXmPF9DKjTT+vqDqLUh893Htb1xXPGHjKrnGZRKUZ+AG7di5HxH0+EepuaoWx19P/Hx+Rm+p2RZeI+M8zVBXX5aEnkpjQL943+c4SfSTvJnAmPcdCgloi2TNVxvTzBHpgeMexh0AzyvE3ptrR2R/vKSrf9Qv+eOieFP+L1WkQmbHnJ98QKi/s/zg/wDNjk+MBxLgmFn0RxKsjZbN5vLVqKUKqz5oB1aiADTYboxO8jqMcg4Nn61LMpUpsUYMLjYyfhPcHA3hPxPVyVTUsPTcaatFrpUTqrD8YPT8QeuZDwpkatOnmaLOaFUkqn3DBmmxG2kzv+J3PLPprpptdzeE72WitxemtJXrVKdKVBYO6iDFxc4pH/1Q7Cpl+GqXaoxLV9JCIDaVm7H1IA/qxC/hjKnMGmAqKnNUZ2+z6d8XLJ8eytFdFJPLowPrVUBSe/c++OS47ZtVayD+F/CyUMv5bK+ppZqhN2c7lp/LDLgnD6iV2qltSFdMDeRt7x6YOFF+VlcuCIbUbQesAYJy9E02PMNG4Ui47mcHG3bJc3TNMxkKLzNNdRN9QP6jbA2ZS3lsiCmBYKA0Dv6HDA8RSDftuO+3vOB/NRyFI9VkRPthvj2JTfcG4PXy9On5dIjSSfiET333HTC7jPDNPNSpoesEXFunp+mHlfKBlg2BiYtsZwsPD6q1dakVFvpVzGkn5fLEyTqmi4yzdgXCuGrmaeqvTG/KSNJK+t/1wxqUxRIampFMActMAht9/wAr4m4jw4VU0g6THQ2ibj57T64jyeauaNRAAIACqSqggwrHbYb7XGBKsA5cs/wSkfSEEjSdJlWuLkfaUxMgYGp5Yoo5jTgbBTpU3+12vv8ApgjMzROtDYzybybSQLWAB9cTpxBGWTaZld7f5Z6YvF52RmsaFnlNBol2pMxksgBkndpjlm9/0OCKeUVBTy6EhVGqSZaVZT+pnHodHDU9LMKbRI6CAQJJE2MYGalmGB0jQ5kB2KsFUkGANwfxuL+ggHDkOCDBU/t/rhdUq1MvB+OmTfYFdydhH7W6YXcA80KuhTHmP5rVHOowSJK9GNja2HtWsq8rXkG0SY62HTF3YqrBPTrBhqUyPS+FdRfqj5YmqZVOwJkfENgL/hj3NHyfrVbkMagTAg9R3+X57Y9ymcasjPSIAOxYRfqZFmHT5YqxULM7RqVBpr5V4IhjTYPIH54ccOzZYGEYqLMSNLavbrA039fTHtehqEIfrFgsCSSJ+6SYGx/viCvWsyBFYzdWJm9yZJmbCAY9Jw9BsIz1MVBIZv8ALEyG7nYgiL+uF2T4gxBioIBtcC0AzzJJ3364GoPU06UUoTHKb6Z1airbtB6fwDZDxLRVAKrg1BOoqhEmd4IF4jpiW7KSogzFImmyg8x2MbE7fhbHMlznluLQyvqtcFw0k/hb5DHUaNXVBFxPTtjknH8k+WrMjAqL6TeGXaQfbf1nC6CTdA3R0/w3kVp5LXU+KoS5LC4BEAGemkT8zjkXjDj4zD6KUighOgdz1c+p9dhbvNo8aeKS+TpU0N3porH/ACjX+y/Nsczc46uh088mYzfY8JxgGPBiVO0Xx0mZqBjcX2GJfJje/pjelSJIA6n2wrGQaSDjNJPbDP6AJG3rPQSexOI6uRPSP58sFiAYI6Y0iTg/6E/QY1q5QqYIg4LGB6Yx1P8A4K8aipUyLtCZgEp/y1QJBE9SP0GOXsO+GPh3iBy2Zo1pjy6iP8lYE/lI+eFJJoEdp4jl4OmpRLMDoVlMuYO8QAO8YPrZNXpFIggfCP2w+4tmKdKoWImWJBHsD++EOe4gxYsoA/M+4x4/Uioto64ybo08Ocdr1WagxGpL+ZEWsApA2MzcYbNnvrSj0hpi5ZgXY7DSsyRv2xTOG540c9ABZczYHqrAMZj53Hzw3oo71CuYUvUDfV1RTBCjf4jaLDpYk3wm8FtKy4mipKtAldvTG2Yoh1ItNoMbQZ/bFX4Zxx1+qzCOhFhUNx2EsBAnoTv6Y14jxfMZd0UaHpwNTvCknsTqABPt8sVzRHpystCZXVGty0XiwWfaNh740zdAqJRZt99hHyEyPQYV5rNVXCVKLLGnUUkHX1gNBm1gRHzxNl+IM7kKuqCASGggkSeVgLC1/Xa2Dkg4vZvwfihcNNNtKmzWM7TEmY6ycF52mtZdJ1LfdTcW3MG4g/nOAs1kKqg1Kbgva0BZGqSJuBIt29jfAhzwqAFyU0GWXWQw7QBzk3HKYiRbByaVMfG3aNzrplEdvqweUiAsgGJO8Cw0XZiO2Jawp1YamVFU8waSJ0wpYQbxa197jCenxAVhVVFeogYlwzQxYwsX2GkT2kCDuMa8Cyrf4zgpVGrVT6aRZbAweUC4+1PtibLce7HOaWoBrD6XiairdXgEblZUxF/SIxEuabUy00qalUkPYh7A7kwZkQT2O0YWZbOswBplyahIBeDpcGWUgGYC3jpYDeAecs60mWkxWrM6xHN7gjSPw/DFJkuNE+XztIt5bLU1BeZ5Zf8AqMg3v6e2PeI8XpZflppNQxYKY0gjmZo+G+4m5wFlKZeQ1RhVAgynllpkQ1yrkdh07jBUgroKnUllNMFSIja3KOkXkCR6aJkNKw1a6GncaVBEioDGwPIdwbiPaIF8bUXpPIQWCiNAsB6dNgNhIwHmM1pQhKJvtzKwnuVnaLkjrPvjPo9NGWohWnWYQqn7zfZI3j8Nt8WmKifJ1lFQrTVgxFwxi4gkGSe+/wC2NOIZtXqBfLqBrjVyqYjoxO1+nX85KTioSRpYjf7Nza4uV2j+xGN6uXFVAC7gWkBux2nre3rhi7gnEOJU8vAqCJkjmDEDfrBAmAPlgGpwPzOfzqqk3hHAF79FE7xPYDEeY4SQ4aoxIUgipvOwNmJkxy7HbrIg/KcRQIoeooaLhiAwi1wdj39ZxNlfQj8OvKQY5SRbp2/nQ4J4vlKdWiy1VBTSSe4gTI7Eb/LCfw5nhqPMGmCYmINyfwHygg3w38TjTla5H/62/MRiKyS9nD/Erc6p0Smoj1Yaz+TAfLCI4sviqgRmqw7N+QVQPywryuT1sYIEd/8AXHpxdIwewalSEdP5+eGOXyITSHaCdzBOkd46zg7hmQHmHWFKoNRYTFr94P4dDiIy7FjuT/BgsQTnuEpTghgdQBXTcEQZaZntuB1tbHlHKDBGSBUhlJBGxxceA8Oo5sg6RTqpzuu1OoqxP9E7WtfbsiWyv5Lg7NRquUMBVIJBg8wmDsbTgVcp6Y6/xvx3kWyxppqfzF0lNOnQpFyZEcok2nYY1bhOQ4dprNrzDPJpKYgARcnbqLn5DfBYqKDwrwVma7AU6Zn7RNkUHoxNieukSR2w+rZTKcKDM9dMxmiw1ppmmoG6k/ZNxc3t8IBONPEnjatUBUuKNPpTpGLdi259rD0xRyHzDBFTlO1j29BMbbYh5Lg+Ls38Y8WGdclVRdNlVFAAHuBc+pxWvoJAMj0MX/PbFwyPARSdNSmSdNwRNheD6ziXIcHFXMiiBE1FF26TzER6X9hhKVKkat8nZ0Pxk1QZUGnGtVpzq6SIJ9Y3j+2K01Q0RTIzCV1ZtJ2UhokxEgjYX7jFo43XDswkQZt1gKIiL2MjFJzOVamQkKymoHkzOwBWQbA8u3WDtfHF1alJmvT0FcMTz8w9VQ0ZZSdKHnLnUAAY2ien44c+GsxWzL1VepoUGygy47EMwkqRBuJv0BjHnghadAtRvrqMaimLlQBykjqt/ffuAerGhU+sqlGqVSVVV+rC6goH9Tysk3km1jiGkXYRxLhblPrHV6aXYEMmpdjqIbSbSYiCR0xHncozny1TWVF6gYqizGkMFPO0CY/MTgrjuWdhrBqPTjmpIQC1xcHf3E37dDL4f4wjqEEJUUAvSkSp9h6g9Ae4GJ4qxKTqxSwGWdAaalS4CuxEzA2CJOr4zG0LvfDPNcOVwa9AhapEhwBJ9BPwki026TthzXr04moojqdo7GenvhCuSGXqM9M1ShJ1AiRYG5LMABsNZkmIJAjBxoanf2EcG40XJp1P8RLMQDBN9xFjHpBkEE4X+I+JVVqaKKgyBAnTqbm1X2JUBDBnl1EAxg6vwVKoVy+uANUFea6sA4W1iF2/TEfEOHtTWmyXqUzFJDLBmKkaSZmYnnJtcnrgyNcbtAXB8tTQsatIGpUgs2kFQQI0rawH8jYTVc15SVgunlaFOksOeCEIHYEDtBW4xYVqCy1ApEXWxv7+mBOKcCFVClFlUvc6hMiI+f2dwRFsCiw5pvJX+EVdLUtVNwW1KA4+GddSVN+SISbEQgtcYcs61EOkqVBIJDbMDBEg2IPrYjDHJcMQVW1CTTACDoEZVkwLXIYemm0XmHjnB6NSDoAZSJ0kLYk7i0ybd8aKDohzTZVszxamxp0TrNRWVVDI2pSJjXPxCwvv1F8OKNI1m+tp6hzLqCqOoM2Ykg2t+VsbcSoM48p4ptphWI1Ge6t0jaSd52tjanwCA1Q13IaAx1TZNoIgbzJMf3pITaJWKTqeozjSRpIggm3xCII26QZwQMiFrJU5fKCnSFtDH7ZEwbWkYWDJ0UsDLHUQsS7C3MVuCRPuJE+gWc+lQ0WEQt7KZ30kW3j7XQwBOKFQfUzjrVDOSFkrEE6h96PhHQwL2O84l4lTc0nbLECpB6bnsVP2uxIxXsy1b6PzwaiXY6Z5ZM2C3lOwgkWxDmePtTyTmmyalphQyi9oAHS8beuEnkdGtPNVViuahcxfWJgbkgAWIO4H5b42bxW0nkpTsdRQGfnVEj/aTE4T8JzqeVtOoXA3g/nN+53A+7qPyObyun6+kS4sGVGIZYGknTYGN/UT1wnguhbwqo9PoBLEdbAwJ2jTvP8AlPTFqzv1uUqDqabW7GDY+o2xX+GMMwgTXLoDLFeVxJDQAQJnpNhBvNj+GVGpldRbRcEaVEyRpY9rcpjsMOSMigeNsv8AXJVW61qVNwYgToCN/wDJG/HCrhxencNSAN+ZgTtH2TqFsXnjPDfOylSgL1cmxq0x97LPdgP6TB9g2EfhZaGkmp5AZSSTVKksIkAIyGR05WU3x2RdoxlhkWXpN9GrvrDlnA5dUAkgkcyiJk7YecW4fSShVNNHBkSTT8tPjEQGYkELawE3J3xF4YeiaFYNSNREIdkLxqi82Agcvw/KTjpPAuNLUpsaC6KaNplYVSxgmByj3JA364HKiNnPfDXhCpmvhqUwBuRqaPQlRon01Ti20+H5HhwqpUrvWrVabUmWmoOkNEmJsdt2n0wt8a+JKpqeTTqFUVRq02km+42tG0dcJ+HlMtT+k1bsZ8in1J61D2UGwJ63vAwJ2J4FmZ4a9N/LKguGjYiZiLt3mI9cWtuMV6GUQIgrFQSW1EgA8xK6GhgCSDeRAtHMabwvPvWzRLGSwFug0ur2/Bj+JMnEHhbitbLtqptYmSpup9x39RB9cKMaKm7Q2qcXzNYy9TSOygD89/zxIjFmXWWa/Vr77amkD3OCc/VoVQalMCi+70vsH1pnp/QflO2AmpsFDlWCHZoOk3ix2N8DEi053IoBRFMIBrUkIC4HK5M1tnNthEY28PZQq9fMtBVZSkAQZY2Y26hbX6uMAeEOGtUZnFgBGo7L95j7D8SYxZcppJUU5FGjZO7N1c9zMn39hjObpWaRQt8SZhaIoLILEOGIgnUSsjfvJj0xWeJ5tKrUaYIZWqoHE3IJH2um59b4feIqUgKDq1G07hiQQR0mREfrhdk+DeSq1XpCEGvXYs9TXq1WmIEWIuJ7jHNjZutEXH8i2XzSInmaBDKR8agmG0N13Cgnrv3xceE5kcQV1ZWVFEAixmd9UyrDbTtuTIIwSmRr1cqHINOo5LOikjWpEDlYkAkQdMr7jE3h1aNCmy61BDsCWIBaDESSSwX4RJkRGEJyx5AsvUfJsKVRfqmYikKYLaRJgAG8AFRpBJuSAFGJ874bct5qVProALBVXVBEySGi3QCD6XOJfEmZreUGocwJBHI0qRJDGJMWAsu5E2kiv8N8QVvNZRTWsqAFec8pa8gwdXxRM+k3usFK3lFhTj1ICr5w0eV8Zgssaigi0ySNiPaRfCenx4MaJFR0QAB6ZpO0nqJ0HVMqBDCNzOoYDqjza7Pmai6pEUg5hZBiBe8A7XIk3sCxqZMEiDaIIAGki/ym8RcEH1+sWS0ooK4F4iyd6dMMl9vKfczEkKRe8XwXXomq7MKiKquQVciy6FHwn4SQam+liGFwN6zUy1OmzrVpeZTY6mAMMBGgkH7QIB3Mghubc4s+YylHP0Q9NrE3OkXIsVYMCfw98NZwKSSdm+ZpwFbL+W9JCOVVDEEb6SvxEgxG98RZSumYYTU01Ax0AL5ZvoMga9RAiDBEgntiHh1Zsq3lVECrPxA1GtEarliRqkSSsDocHcc4UtUB10iqt1Y7E+pF/mNux2wUTdY/kMyWWNBdMM97vuT2kTNhYRNgMJxkcx54qO4ZV+EuSlz2UC3SxN77zjMl4oYN5dYKGm7FlWJ+EadRN9g0AHoMH57NyjTpiDIeykdibxi8UT+SeTTO1qh3gKAYZZEHYgkXA9QDtfbC3KcSq0QC4ZqT3LBhU08ohphZB7QZmx6YziVaYarRJC2nUA89IIgEfFa5NvXHnB83SeiyxNJOXQwvpBEFtQgb3FwIBEYpMKwFZl6dTmp1tLol2WICG95BAuJtB6bWxtQ4iAW1kal6iVVv6S0D8/WYxCCqqTTdmJMMKjN3+AX5De0em++FfEOI0KLaIZX6Jq0zLDqp21Ab+wI2wyaLEIqAVEOo9NJkMJuDeO9+hwq8XZOjUy1WVCtyzIgkgyBPXaxuMEcNz4tTbVq3lV5dPQkyZB31Wn0wk8bU3OitTuU+JfT73qRffoTtvhpgti5PD6sitTaDHX5z09/z/wCbVA/DKymNI/X8OU/zvuSMj4gDKDEW/Pb239Ow7Bihx4D09sZPybJsphBSmtWmxCiYII+rOnT3mdN9wQSQB2LHFvM3RfM31CQriAYgtaZmD+W2APJalUam5J1ATtDLIh0vIaJUiZv7Ss4igK6AJUTBIN+oNvQ9Ae8743pMyHg4tUp10rU4D0zAO4I6q3oRHznG/EuA06gGaydMPTc89JmgZd9yGAg6LEhtUDYg2mpNmiSVNh9m+8gWMfhh54Y489GqGRglUWM/C6/cYdffGiXFEtKQ5yWrLVVNWqhpaYdQpVVZp5QgWzEXuAYuYtO/FeJVsqgy1MhaRkqy7uGMkT3G1uw74ZVsnR4hy06n0Z/iOVYhaTkAwabgcu56GJ2GFGcy9eirU89RNKmsaGEwpsF0MJ1QLzJIEzM4vDRi4tPIHmOG1EWk+nU1TzG8vqBT0ltRkQTNxuPcwE2dzL1mLuZJ+UAWAA2AAsANsPc9lcy2XVKZFaiGZta3dixDEN97mEwNzBIsIE4DkA9YLVVtCAvVAB1aF3HcSYHzwxIE4CwpZim7WAJBPoVK/viLLppAxcs1wfLUGpRVpl6WYUVNTKfMpMysGCyZ0DlIj72Gvh3hOujSmk9Nlo1B9IWaY5jUGmoX0hhpZSCpJBH4gWUVKmOg8PzHmUR9HnLUt6lTzWNNNQh10tu8jlVZ3DWnCvh/h+hTuT9KcdElaI93PM/+UAeuJ81nl1L5rK4X4KSDTTT0AH89cYvqpYRounew9qgemKdFTTyq9TZ6pHUnt+k98K81xkLA2ERA6AWj/TG3EuOBlifaOmKNxfOBjpF2NsYZm8m6jSLBluLebWXVGlLAGCCTNjO9gevfYSRdstXDIbdLj8bGb/e39Zg6hjmHBKFSmyqoDk3P2doLGbC0hiCwMCReCLNl+IO9ahSpVADVLfWEalhVJOxGoiBcRsNoUKOK7Ay2+Ajp+kliOVgu+wUHcdN/S8iBEYfGlRr6nouuu8tTYbwBzaDcwBBNx0xz6mDWaqGR0rAAVEUwSBF4JCssQ28QOoHL4lb6PVVzrXy6i6jE6VJljAJMaJGm/wC7K+wOFuy2cZ4lmF00RC1Wg+aYI09YkQzbzbqLXwo4dw40mdiTUZ5LsQJ69BA+9+cQA2JqGc+mVhmObQhimpiwI3JGxJnb27YZZKslRhpDQTCkrYne0XiwM7QB2UCQ0qFS8MqAtUpRo3ZCpI1aixey6je5AGoEKJUWQ2nmg7MVSFiQgGrl3JZgdIYhpFNZIBlisyJeH16wrLSqE6xMhVEEAEa2JMGnLKAo553O4HviDh1NmQsIO/Ja8zqiCRJ3K72mbKwO80zTNoHEMD+jAmL7e147WMooA8I8TTLHMU3mfNDAqJBlTaB8MBCSSY9cDZriyujqDoPMqsSBJBg6b7SdMSLtvJ1MJ4OyPnU1qJUddLxWVpIqEXm5uCpAhgYj54XkuvxaZba9WlmSylGMadSvqiLlSPsnrcYVZfKVKDeUqM9NmDBg4QLe9lA099Is3zIxlXItlQWoaiqgfVRqBF7Xe0TuBO06tsS5fjtKrTNQNABhwRdD2YdPfbrhNkrxom4lkaVVlZ0VymxN/kR19jOBeKVXq6Eo6ZVg7atuUhlQxcapmewxCfEOXmPNB5SxIusf1bSbxe+K35HE9bvT8pBUbVDQSBAABMdAAMC2A+zE5j/Dd0Vag10+VvLYGxgCRzT3Gx22OCSqypVyVUxYbywndZGoQLGRE9Kpl+F8SUowehqTa5kgmSGOnmBN/e+Lhms3yhGUO7LJWYAiCTPQAxB3mMWSxdx/zwrBYZSDFgGABmJ2PQX6bjeIkyyBrA1FcEshBYmCJmZIM2G/ba4I4fmHraZPIqwWR2lntYmFaw/XDPKZBaephYkQWYyYG2/QdsOxaPchkOQaXdViyNB0jp7W6fpis+LKjioEUkBbs5mCu5NjMDaRediMWJKdQOPNLFQbOHVRtM6QoMdIk43zlahW1UWZWkXWene3XDFeSgeHaCamUmUkxqP9/Q+n5w1gXK0ew+bEH5jUP5+AW8V8MPT1GgQVAkMTBEbhrX63H5XkDh3FCyCZJFrx/cYU85NF4GWboF4KjmW6np6iY2O3+2K5xTKgcygAMRqUmCrC/wCvW426G12qZU0wYup/L/TFY4/w/VzqOcCCPvDt79sRCVSpiKpneHA/FPv+EXj+2EqggTblI27dPniwEiIvbb0jYH8+mF1VfrCD1EehM239jjuhLsZSQTw/jDAQx1Dswn89wfXFr4R45amAnm1An3W+sT25r459mEg2t3GA6lUjrh8E9DU2vJ2/L+L6Bg+XlZjoDTMSTcCBuTiet4ry5ADUsqY21Nq/U44UubOPWzfrhenL9RXqw/QjtLeL1S9J8tR9aNEE/jGE3EvF9MmW8zMP0NZuUeyCwxzannTAE40bN4n0n3Y3OL0ki457xbVqWLQvRVsMK24vE39cV8Zg4j1k4tdJEuY+qcYZhAwVwbLajqbCHJpJnoN/5/P3xdeCIJA2/n8/3tjLq/isFwzsZjJAiHUMpj2PoYEzvtcdJBK48yvDa8I3nXQ8mkdCDzSt9ZkkgWZSSurY2jh9EMsESCPywSvBI+A95n8fwncd7iDJPJGbobqxBkcvUl61Sp5juumTAgBV0mQIPQyBFpjbDzKZmpUARlVvhDO2pCwvpOkqNRgEggg2tBBB2p8NdWutjcE9DJmY9bz1mbNOr052pSapTIR1VQ6UwIZheVHNvIkDTF7QBZ8rDZN/6eytybfhH8+Q22toIqZY0YejMiPqwdK9R7aZOoqBJvB6Y9q52QDtbY7ieh9cCNmidgfc4hySGk2M8rxxKsaSNd5AmDB0llJA1LPUe2IeI1w0XtEz84/Hpt1g76Wq1ZRrLU5RzvpgXkww5ZaDq5DYmR8Q0md6xMkXG9zvaJk9xsxt0Mi4HMfppAvGuH0WWozTqgmZNj0b1H42ESbHBXhDj1BMstMwjI2k6iIZjzalPUET+GK9m9ebzAy6NpWCzP2gwRvMyYKnr1O5a8L4J5FY0hTdlaPrpIYEAwwIstyRG/W4xV0slNdmO+K8aqjy1oBCajEayeRQLmY3bssjY4TVq1WkproCYJHlBgKZAlQQArQD8W4jqTiFMolCo6Zi61NZDsxiCObqb7SSBB74gp5N8tVlpqLOoaWsuqASQBExJkwsC18QCSQwzOULacwg08omjU0lQBLdA8dPhjBmV8QUayqQwDk6dE3n+3r69MEpVBAIZSDsQRf2xXs4alGsPLtqa1PzFVWBFuU3BJmYHrgTsWx5Vruavlq2jk1AwDJkiLgwBabdcVvjubCqKNUuKzEMz2KkxEEqVOkbiO2xwwr1agqG+ioRKyAwKBZKKTYHV+OA6lGtmOatFMBBDC03MzsV9QSR2xcWlkVE3hiq9CkWZAQTJCSWIFpMnm7jr0wenjJKzNROulJhdSkahEGYHKJgagcITmGpsVdmTSAFaA4AJiTK/CYH2se8V4fUB86jyv1i4YDY+8dOuKUs57icUNeEeIaaBsvWFQhYXnHLMbCe+4En5bY04nnEpOKyLKqBymbdCwvHw2n9cV6ihzLkVH08soh+K/2oIPWbdOmCMlnKifVVAupSAWYwAm0k9+3fBLx/0OJYqniUVcvUdENlMqw9O+xGKvwXL1DSkMBc2IB/Y2wZXajQpV1OWKqVMVBPMSeW23qCMQ8EKmisSfeLel1OBuouvkEi00c5IhrdCOxwtz6dtsZ5oqqtWkQZHfcdj6+uNPMtK3HY9MZO7JRXc9RIJIEg/EO/qPXFd4igmx32/wBu/vi75k/LFZ4vkd3Ue4/ceuOvpT+QmsFdrMYIj/fv/BgF0w2qUz1Fuh6H8cLsytwBt/P9MdkWc7ByMaE4mb+fz8cRPi0JkoWw9cbBcbUjyjHoGJsujVAcTU01GBvjRafbDXIZWel/5/P5aJOhpE3D8kRdfmP5+v8ADbeEcPm637rsfWP/AOf2ghdkKLSNIGqbf2/n95fZOm/xKdJG4gfL5dj09oI4+rOzZKi1cDcABTboOh9jP8/UvhUUDvikU826sDJP3h7dRGx329Y6riz5XOhwB+G1/wDX/cYxTJkgmpmmP/LioeJqcZmk4CSVkEkA6kaReR97bUB74tdTAOdyyVV01FDL2OE2VHAJwepUrK3n0vKZXt2K9+34E4kztfQCgHuf5/PfB6QAB02GFHEkIY9j/P5/JzZpHLF9cgc/a5/D1PaBv2BMaWCCtxOvVVjIVdelWgwW6gnpIuZ39STiTxSWVF0tALDb5g2677evrJsmRyFLLUxlRSaqHGttoPqZIvYRG1sWqUbZbdCTwrRp+cdDsXIhnINgIlIiASRuTcDvi7rUix/PCI06iB/o50oCdSlJYNEyCSNQPrJx54fzL1UZap1QAYcQ19wRAt2PviW7yS1Y14qFamyMurUDpG0neATafTCDL0/KRkzC0wlTlEKtKQOhIa9r7WvgTjVBabQtNmO+pixKg3kEyLdDEjDqvVSrTCVKbOsqJMG/RiAZHvhWFUhE5ZK6VHpkpqOgAWJNpWCRqNzJMRthpxLJDNUjBUkE+WwMiR94fkR0w1egpTy9I0REf2jbFbSm2QqiwNGowBdjGn0IFgY69euKWdbJuzzN5pk8pazjzhccvKZtDQbdtQ/DGzqmauCVdZVqZY6WixWzAex/LB+ZzFCtpMBzqIHLLDue4GEsfR6ja1OlnlWHw36HqD72wX8bBE+Tq0qqtQKeW6jlFSGgmdg28dsZkcwaCinmGVfubm0xvERg/O8OWsgamYfcGYkjYE+hxHlEqVkFOqqKRAaW5o9hsTHfDtNCI+LcF8zmoFRWEHpJHS+4/fHuULVmRXVNadWBDyN20jYT9k74Y0qqZcsoWmjarQLle8bk4OqZHz0DiJYR5lPeOluo/TB2omxdUyNapNOqQyNuQgAj3O3eIkd8VTyXplkXnUMQG7jHQOIZ76NSCqGYgbm8ja+5xSqoYmUJQHdQJAPXFJ0OLAvC3+C39bYOynxP/V+wxmMxr1PcyY6B+N/CP6lwlo/4VT+rGYzFdP2ilsHzf+EvuP1xW8z/AD8MZjMdPTMpEdTEZ2/nrjMZjdEM3o7fPEmXxmMxLKQRkNz/AFD9cWDIdP59oYzGYx6hpEsHCviH86Jh/lvjH9Lf+eMxmOGezRmVtvkv/hgzh3x/Nf8AvbGYzGaH2Hr9cRHc4zGYGSj3C/ivxf5f2fHuMxLNI7Kd4v2T+of9xxduJ/8A4/f9sZjMU/Yin7idNsV7hv8A99V+f7YzGYkI9xrn/wDDf+lv0OEHhHd/b/ybGYzAtMF7Sx0dsVHxt8L+/wD4jHuMxXS9yIBvBv8Aiv8A0Lhx4i/wT/Uv/cMe4zFT/wBn7D7hXAv8P5nAfiP/ABF/pOMxmIjoT9w1rfAn/tH9sEeEf8D+euMxmKjszeglPhP9Jwl4J8Df1n9sZjMKQLR//9k="/>
          <p:cNvSpPr>
            <a:spLocks noChangeAspect="1" noChangeArrowheads="1"/>
          </p:cNvSpPr>
          <p:nvPr/>
        </p:nvSpPr>
        <p:spPr bwMode="auto">
          <a:xfrm>
            <a:off x="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l-GR"/>
          </a:p>
        </p:txBody>
      </p:sp>
      <p:pic>
        <p:nvPicPr>
          <p:cNvPr id="34822" name="Picture 6" descr="https://encrypted-tbn1.gstatic.com/images?q=tbn:ANd9GcSPxOKCNWeIY-T1IVnODHWOatTmBUREKQlS0h9OubzjlLFuOKhR"/>
          <p:cNvPicPr>
            <a:picLocks noChangeAspect="1" noChangeArrowheads="1"/>
          </p:cNvPicPr>
          <p:nvPr/>
        </p:nvPicPr>
        <p:blipFill>
          <a:blip r:embed="rId3" cstate="print"/>
          <a:srcRect/>
          <a:stretch>
            <a:fillRect/>
          </a:stretch>
        </p:blipFill>
        <p:spPr bwMode="auto">
          <a:xfrm>
            <a:off x="7248525" y="1"/>
            <a:ext cx="1895475" cy="1714488"/>
          </a:xfrm>
          <a:prstGeom prst="rect">
            <a:avLst/>
          </a:prstGeom>
          <a:noFill/>
        </p:spPr>
      </p:pic>
      <p:pic>
        <p:nvPicPr>
          <p:cNvPr id="34826" name="Picture 10" descr="https://encrypted-tbn0.gstatic.com/images?q=tbn:ANd9GcS-qBDEbkwpgLTIvhI0wZjDZ2-V6sS0W8e7T07Ld8zrF8DiiSia"/>
          <p:cNvPicPr>
            <a:picLocks noChangeAspect="1" noChangeArrowheads="1"/>
          </p:cNvPicPr>
          <p:nvPr/>
        </p:nvPicPr>
        <p:blipFill>
          <a:blip r:embed="rId4" cstate="print"/>
          <a:srcRect/>
          <a:stretch>
            <a:fillRect/>
          </a:stretch>
        </p:blipFill>
        <p:spPr bwMode="auto">
          <a:xfrm>
            <a:off x="0" y="1"/>
            <a:ext cx="2152650" cy="1214422"/>
          </a:xfrm>
          <a:prstGeom prst="rect">
            <a:avLst/>
          </a:prstGeom>
          <a:noFill/>
        </p:spPr>
      </p:pic>
      <p:sp>
        <p:nvSpPr>
          <p:cNvPr id="9" name="8 - Ορθογώνιο"/>
          <p:cNvSpPr/>
          <p:nvPr/>
        </p:nvSpPr>
        <p:spPr>
          <a:xfrm>
            <a:off x="6929454" y="6215082"/>
            <a:ext cx="1808700" cy="338554"/>
          </a:xfrm>
          <a:prstGeom prst="rect">
            <a:avLst/>
          </a:prstGeom>
        </p:spPr>
        <p:txBody>
          <a:bodyPr wrap="none">
            <a:spAutoFit/>
          </a:bodyPr>
          <a:lstStyle/>
          <a:p>
            <a:pPr algn="r">
              <a:buNone/>
            </a:pPr>
            <a:r>
              <a:rPr lang="en-US" sz="1600" dirty="0"/>
              <a:t>(</a:t>
            </a:r>
            <a:r>
              <a:rPr lang="el-GR" sz="1600" dirty="0"/>
              <a:t>Παπαδάκης, 20</a:t>
            </a:r>
            <a:r>
              <a:rPr lang="en-US" sz="1600" dirty="0"/>
              <a:t>16</a:t>
            </a:r>
            <a:r>
              <a:rPr lang="el-GR" sz="1600" dirty="0"/>
              <a:t>)</a:t>
            </a:r>
          </a:p>
        </p:txBody>
      </p:sp>
      <p:sp>
        <p:nvSpPr>
          <p:cNvPr id="10" name="9 - Θέση αριθμού διαφάνειας"/>
          <p:cNvSpPr>
            <a:spLocks noGrp="1"/>
          </p:cNvSpPr>
          <p:nvPr>
            <p:ph type="sldNum" sz="quarter" idx="12"/>
          </p:nvPr>
        </p:nvSpPr>
        <p:spPr/>
        <p:txBody>
          <a:bodyPr/>
          <a:lstStyle/>
          <a:p>
            <a:fld id="{448718A6-AD2E-4DB9-8DD9-9BA3CCEBC289}" type="slidenum">
              <a:rPr lang="el-GR" smtClean="0"/>
              <a:pPr/>
              <a:t>15</a:t>
            </a:fld>
            <a:endParaRPr lang="el-G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normAutofit/>
          </a:bodyPr>
          <a:lstStyle/>
          <a:p>
            <a:pPr eaLnBrk="1" hangingPunct="1"/>
            <a:r>
              <a:rPr lang="el-GR" sz="2400" b="1" dirty="0"/>
              <a:t>Πιθανοί κίνδυνοι</a:t>
            </a:r>
          </a:p>
        </p:txBody>
      </p:sp>
      <p:sp>
        <p:nvSpPr>
          <p:cNvPr id="3" name="Content Placeholder 2"/>
          <p:cNvSpPr>
            <a:spLocks noGrp="1"/>
          </p:cNvSpPr>
          <p:nvPr>
            <p:ph idx="1"/>
          </p:nvPr>
        </p:nvSpPr>
        <p:spPr/>
        <p:txBody>
          <a:bodyPr rtlCol="0">
            <a:normAutofit/>
          </a:bodyPr>
          <a:lstStyle/>
          <a:p>
            <a:pPr algn="just" eaLnBrk="1" fontAlgn="auto" hangingPunct="1">
              <a:spcAft>
                <a:spcPts val="0"/>
              </a:spcAft>
              <a:defRPr/>
            </a:pPr>
            <a:r>
              <a:rPr lang="el-GR" sz="2000" dirty="0"/>
              <a:t>υψηλός κίνδυνος να είναι ανακριβείς οι μακροπρόθεσμες προβλέψεις</a:t>
            </a:r>
          </a:p>
          <a:p>
            <a:pPr algn="just" eaLnBrk="1" fontAlgn="auto" hangingPunct="1">
              <a:spcAft>
                <a:spcPts val="0"/>
              </a:spcAft>
              <a:defRPr/>
            </a:pPr>
            <a:endParaRPr lang="el-GR" sz="2000" dirty="0"/>
          </a:p>
          <a:p>
            <a:pPr algn="just">
              <a:defRPr/>
            </a:pPr>
            <a:r>
              <a:rPr lang="el-GR" sz="2000" dirty="0"/>
              <a:t>πιθανές ξαφνικές και απροσδόκητες μεταβολές στα διάφορα περιβάλλοντα (π.χ. νόμοι και κανονισμοί σχετικά με τις τεχνικές προδιαγραφές)</a:t>
            </a:r>
          </a:p>
          <a:p>
            <a:pPr algn="just">
              <a:defRPr/>
            </a:pPr>
            <a:endParaRPr lang="el-GR" sz="2000" dirty="0"/>
          </a:p>
          <a:p>
            <a:pPr algn="just">
              <a:defRPr/>
            </a:pPr>
            <a:r>
              <a:rPr lang="el-GR" sz="2000" dirty="0"/>
              <a:t> κόστος και απαιτούμενος χρόνος</a:t>
            </a:r>
          </a:p>
          <a:p>
            <a:pPr algn="just" eaLnBrk="1" fontAlgn="auto" hangingPunct="1">
              <a:spcAft>
                <a:spcPts val="0"/>
              </a:spcAft>
              <a:defRPr/>
            </a:pPr>
            <a:endParaRPr lang="el-GR" sz="2000" dirty="0"/>
          </a:p>
        </p:txBody>
      </p:sp>
      <p:sp>
        <p:nvSpPr>
          <p:cNvPr id="4" name="3 - Θέση αριθμού διαφάνειας"/>
          <p:cNvSpPr>
            <a:spLocks noGrp="1"/>
          </p:cNvSpPr>
          <p:nvPr>
            <p:ph type="sldNum" sz="quarter" idx="12"/>
          </p:nvPr>
        </p:nvSpPr>
        <p:spPr/>
        <p:txBody>
          <a:bodyPr/>
          <a:lstStyle/>
          <a:p>
            <a:fld id="{448718A6-AD2E-4DB9-8DD9-9BA3CCEBC289}" type="slidenum">
              <a:rPr lang="el-GR" smtClean="0"/>
              <a:pPr/>
              <a:t>16</a:t>
            </a:fld>
            <a:endParaRPr lang="el-G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l-GR" sz="2400" b="1" dirty="0"/>
              <a:t>Τα 5 </a:t>
            </a:r>
            <a:r>
              <a:rPr lang="en-US" sz="2400" b="1" dirty="0"/>
              <a:t>Ps</a:t>
            </a:r>
            <a:r>
              <a:rPr lang="el-GR" sz="2400" b="1" dirty="0"/>
              <a:t> της στρατηγικής κατά τον </a:t>
            </a:r>
            <a:r>
              <a:rPr lang="en-US" sz="2400" b="1" dirty="0" err="1"/>
              <a:t>Mintzberg</a:t>
            </a:r>
            <a:br>
              <a:rPr lang="el-GR" sz="2400" b="1" dirty="0"/>
            </a:br>
            <a:endParaRPr lang="el-GR" sz="2400" b="1" dirty="0"/>
          </a:p>
        </p:txBody>
      </p:sp>
      <p:sp>
        <p:nvSpPr>
          <p:cNvPr id="3" name="2 - Θέση περιεχομένου"/>
          <p:cNvSpPr>
            <a:spLocks noGrp="1"/>
          </p:cNvSpPr>
          <p:nvPr>
            <p:ph idx="1"/>
          </p:nvPr>
        </p:nvSpPr>
        <p:spPr/>
        <p:txBody>
          <a:bodyPr>
            <a:normAutofit/>
          </a:bodyPr>
          <a:lstStyle/>
          <a:p>
            <a:pPr lvl="0"/>
            <a:r>
              <a:rPr lang="el-GR" sz="2000" dirty="0"/>
              <a:t>Σχέδιο (</a:t>
            </a:r>
            <a:r>
              <a:rPr lang="en-US" sz="2000" dirty="0"/>
              <a:t>plan</a:t>
            </a:r>
            <a:r>
              <a:rPr lang="el-GR" sz="2000" dirty="0"/>
              <a:t>)</a:t>
            </a:r>
          </a:p>
          <a:p>
            <a:pPr lvl="0"/>
            <a:endParaRPr lang="el-GR" sz="2000" dirty="0"/>
          </a:p>
          <a:p>
            <a:pPr lvl="0"/>
            <a:r>
              <a:rPr lang="el-GR" sz="2000" dirty="0"/>
              <a:t>Τέχνασμα (</a:t>
            </a:r>
            <a:r>
              <a:rPr lang="en-US" sz="2000" dirty="0"/>
              <a:t>ploy</a:t>
            </a:r>
            <a:r>
              <a:rPr lang="el-GR" sz="2000" dirty="0"/>
              <a:t>)</a:t>
            </a:r>
          </a:p>
          <a:p>
            <a:pPr lvl="0"/>
            <a:endParaRPr lang="el-GR" sz="2000" dirty="0"/>
          </a:p>
          <a:p>
            <a:pPr lvl="0"/>
            <a:r>
              <a:rPr lang="el-GR" sz="2000" dirty="0"/>
              <a:t>Υπόδειγμα (</a:t>
            </a:r>
            <a:r>
              <a:rPr lang="en-US" sz="2000" dirty="0"/>
              <a:t>pattern</a:t>
            </a:r>
            <a:r>
              <a:rPr lang="el-GR" sz="2000" dirty="0"/>
              <a:t>)</a:t>
            </a:r>
          </a:p>
          <a:p>
            <a:pPr lvl="0"/>
            <a:endParaRPr lang="el-GR" sz="2000" dirty="0"/>
          </a:p>
          <a:p>
            <a:pPr lvl="0"/>
            <a:r>
              <a:rPr lang="el-GR" sz="2000" dirty="0"/>
              <a:t>Τοποθέτηση</a:t>
            </a:r>
            <a:r>
              <a:rPr lang="en-US" sz="2000" dirty="0"/>
              <a:t> (position)</a:t>
            </a:r>
            <a:endParaRPr lang="el-GR" sz="2000" dirty="0"/>
          </a:p>
          <a:p>
            <a:pPr lvl="0"/>
            <a:endParaRPr lang="el-GR" sz="2000" dirty="0"/>
          </a:p>
          <a:p>
            <a:pPr lvl="0"/>
            <a:r>
              <a:rPr lang="el-GR" sz="2000" dirty="0"/>
              <a:t>Προοπτική </a:t>
            </a:r>
            <a:r>
              <a:rPr lang="en-US" sz="2000" dirty="0"/>
              <a:t>(perspective)</a:t>
            </a:r>
            <a:endParaRPr lang="el-GR" sz="2000" dirty="0"/>
          </a:p>
          <a:p>
            <a:pPr algn="r">
              <a:buNone/>
            </a:pPr>
            <a:endParaRPr lang="el-GR" sz="1600" dirty="0"/>
          </a:p>
          <a:p>
            <a:pPr algn="r">
              <a:buNone/>
            </a:pPr>
            <a:r>
              <a:rPr lang="el-GR" sz="1600" dirty="0"/>
              <a:t>(</a:t>
            </a:r>
            <a:r>
              <a:rPr lang="en-US" sz="1600" dirty="0" err="1"/>
              <a:t>Mintzberg</a:t>
            </a:r>
            <a:r>
              <a:rPr lang="el-GR" sz="1600" dirty="0"/>
              <a:t>, 1987)</a:t>
            </a:r>
            <a:r>
              <a:rPr lang="el-GR" sz="2000" dirty="0"/>
              <a:t> </a:t>
            </a:r>
            <a:br>
              <a:rPr lang="el-GR" sz="2000" dirty="0"/>
            </a:br>
            <a:endParaRPr lang="el-GR" sz="2000" dirty="0"/>
          </a:p>
        </p:txBody>
      </p:sp>
      <p:sp>
        <p:nvSpPr>
          <p:cNvPr id="4" name="3 - Θέση αριθμού διαφάνειας"/>
          <p:cNvSpPr>
            <a:spLocks noGrp="1"/>
          </p:cNvSpPr>
          <p:nvPr>
            <p:ph type="sldNum" sz="quarter" idx="12"/>
          </p:nvPr>
        </p:nvSpPr>
        <p:spPr/>
        <p:txBody>
          <a:bodyPr/>
          <a:lstStyle/>
          <a:p>
            <a:fld id="{448718A6-AD2E-4DB9-8DD9-9BA3CCEBC289}" type="slidenum">
              <a:rPr lang="el-GR" smtClean="0"/>
              <a:pPr/>
              <a:t>17</a:t>
            </a:fld>
            <a:endParaRPr lang="el-G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a:xfrm>
            <a:off x="457200" y="274638"/>
            <a:ext cx="8229600" cy="725470"/>
          </a:xfrm>
        </p:spPr>
        <p:txBody>
          <a:bodyPr>
            <a:normAutofit/>
          </a:bodyPr>
          <a:lstStyle/>
          <a:p>
            <a:r>
              <a:rPr lang="el-GR" sz="2400" b="1" dirty="0"/>
              <a:t>Η Στρατηγική </a:t>
            </a:r>
          </a:p>
        </p:txBody>
      </p:sp>
      <p:sp>
        <p:nvSpPr>
          <p:cNvPr id="3" name="2 - Θέση περιεχομένου"/>
          <p:cNvSpPr>
            <a:spLocks noGrp="1"/>
          </p:cNvSpPr>
          <p:nvPr>
            <p:ph idx="1"/>
          </p:nvPr>
        </p:nvSpPr>
        <p:spPr>
          <a:xfrm>
            <a:off x="428596" y="1000108"/>
            <a:ext cx="8229600" cy="5000660"/>
          </a:xfrm>
        </p:spPr>
        <p:txBody>
          <a:bodyPr>
            <a:noAutofit/>
          </a:bodyPr>
          <a:lstStyle/>
          <a:p>
            <a:pPr>
              <a:buNone/>
            </a:pPr>
            <a:r>
              <a:rPr lang="el-GR" sz="2000" b="1" dirty="0"/>
              <a:t>			διαφέρει από…</a:t>
            </a:r>
          </a:p>
          <a:p>
            <a:r>
              <a:rPr lang="el-GR" sz="2000" dirty="0"/>
              <a:t>το στρατηγικό σχεδιασμό και προγραμματισμό</a:t>
            </a:r>
          </a:p>
          <a:p>
            <a:endParaRPr lang="el-GR" sz="2000" dirty="0"/>
          </a:p>
          <a:p>
            <a:r>
              <a:rPr lang="el-GR" sz="2000" dirty="0"/>
              <a:t>τη λειτουργική αποτελεσματικότητα</a:t>
            </a:r>
          </a:p>
          <a:p>
            <a:endParaRPr lang="el-GR" sz="2000" dirty="0"/>
          </a:p>
          <a:p>
            <a:r>
              <a:rPr lang="el-GR" sz="2000" dirty="0"/>
              <a:t>την τακτική </a:t>
            </a:r>
          </a:p>
          <a:p>
            <a:pPr>
              <a:buNone/>
            </a:pPr>
            <a:endParaRPr lang="el-GR" sz="2000" dirty="0"/>
          </a:p>
          <a:p>
            <a:pPr>
              <a:buNone/>
            </a:pPr>
            <a:r>
              <a:rPr lang="el-GR" sz="2000" dirty="0"/>
              <a:t>			</a:t>
            </a:r>
            <a:r>
              <a:rPr lang="el-GR" sz="2000" b="1" dirty="0"/>
              <a:t>διακρίνεται σε …</a:t>
            </a:r>
          </a:p>
          <a:p>
            <a:r>
              <a:rPr lang="el-GR" sz="2000" u="sng" dirty="0"/>
              <a:t>Προγραμματισμένη (</a:t>
            </a:r>
            <a:r>
              <a:rPr lang="en-US" sz="2000" u="sng" dirty="0"/>
              <a:t>deliberate</a:t>
            </a:r>
            <a:r>
              <a:rPr lang="el-GR" sz="2000" u="sng" dirty="0"/>
              <a:t>) στρατηγική</a:t>
            </a:r>
          </a:p>
          <a:p>
            <a:pPr algn="ctr">
              <a:buNone/>
            </a:pPr>
            <a:endParaRPr lang="el-GR" sz="2000" dirty="0"/>
          </a:p>
          <a:p>
            <a:r>
              <a:rPr lang="el-GR" sz="2000" u="sng" dirty="0"/>
              <a:t>Αναδυόμενη (</a:t>
            </a:r>
            <a:r>
              <a:rPr lang="en-US" sz="2000" u="sng" dirty="0"/>
              <a:t>emergent</a:t>
            </a:r>
            <a:r>
              <a:rPr lang="el-GR" sz="2000" u="sng" dirty="0"/>
              <a:t>) στρατηγική</a:t>
            </a:r>
          </a:p>
          <a:p>
            <a:endParaRPr lang="el-GR" sz="2000" dirty="0"/>
          </a:p>
          <a:p>
            <a:r>
              <a:rPr lang="el-GR" sz="2000" u="sng" dirty="0"/>
              <a:t>Επιβαλλόμενη (</a:t>
            </a:r>
            <a:r>
              <a:rPr lang="en-US" sz="2000" u="sng" dirty="0"/>
              <a:t>imposed</a:t>
            </a:r>
            <a:r>
              <a:rPr lang="el-GR" sz="2000" u="sng" dirty="0"/>
              <a:t>)</a:t>
            </a:r>
            <a:r>
              <a:rPr lang="en-US" sz="2000" u="sng" dirty="0"/>
              <a:t> </a:t>
            </a:r>
            <a:r>
              <a:rPr lang="el-GR" sz="2000" u="sng" dirty="0"/>
              <a:t> στρατηγική</a:t>
            </a:r>
          </a:p>
          <a:p>
            <a:pPr>
              <a:buNone/>
            </a:pPr>
            <a:r>
              <a:rPr lang="el-GR" sz="2000" dirty="0"/>
              <a:t>από την κυβέρνηση</a:t>
            </a:r>
          </a:p>
          <a:p>
            <a:pPr>
              <a:buNone/>
            </a:pPr>
            <a:r>
              <a:rPr lang="el-GR" sz="2000" dirty="0"/>
              <a:t>από τη μητρική εταιρεία</a:t>
            </a:r>
          </a:p>
          <a:p>
            <a:endParaRPr lang="el-GR" sz="2000" dirty="0"/>
          </a:p>
        </p:txBody>
      </p:sp>
      <p:sp>
        <p:nvSpPr>
          <p:cNvPr id="4" name="3 - Θέση αριθμού διαφάνειας"/>
          <p:cNvSpPr>
            <a:spLocks noGrp="1"/>
          </p:cNvSpPr>
          <p:nvPr>
            <p:ph type="sldNum" sz="quarter" idx="12"/>
          </p:nvPr>
        </p:nvSpPr>
        <p:spPr/>
        <p:txBody>
          <a:bodyPr/>
          <a:lstStyle/>
          <a:p>
            <a:fld id="{448718A6-AD2E-4DB9-8DD9-9BA3CCEBC289}" type="slidenum">
              <a:rPr lang="el-GR" smtClean="0"/>
              <a:pPr/>
              <a:t>18</a:t>
            </a:fld>
            <a:endParaRPr lang="el-G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n-US" sz="2400" b="1" dirty="0"/>
              <a:t>Site </a:t>
            </a:r>
            <a:r>
              <a:rPr lang="el-GR" sz="2400" b="1" dirty="0"/>
              <a:t>για στρατηγική ανάλυση</a:t>
            </a:r>
          </a:p>
        </p:txBody>
      </p:sp>
      <p:sp>
        <p:nvSpPr>
          <p:cNvPr id="3" name="2 - Θέση περιεχομένου"/>
          <p:cNvSpPr>
            <a:spLocks noGrp="1"/>
          </p:cNvSpPr>
          <p:nvPr>
            <p:ph idx="1"/>
          </p:nvPr>
        </p:nvSpPr>
        <p:spPr/>
        <p:txBody>
          <a:bodyPr/>
          <a:lstStyle/>
          <a:p>
            <a:r>
              <a:rPr lang="en-US" sz="2000" dirty="0">
                <a:hlinkClick r:id="rId3"/>
              </a:rPr>
              <a:t>www.bnet.com</a:t>
            </a:r>
            <a:endParaRPr lang="el-GR" sz="2000" dirty="0"/>
          </a:p>
          <a:p>
            <a:endParaRPr lang="en-US" sz="2000" dirty="0"/>
          </a:p>
          <a:p>
            <a:r>
              <a:rPr lang="en-US" sz="2000" dirty="0">
                <a:hlinkClick r:id="rId4"/>
              </a:rPr>
              <a:t>www.netmba.com</a:t>
            </a:r>
            <a:endParaRPr lang="el-GR" sz="2000" dirty="0"/>
          </a:p>
          <a:p>
            <a:endParaRPr lang="en-US" sz="2000" dirty="0"/>
          </a:p>
          <a:p>
            <a:r>
              <a:rPr lang="en-US" sz="2000" dirty="0">
                <a:hlinkClick r:id="rId5"/>
              </a:rPr>
              <a:t>www.quickmba.com</a:t>
            </a:r>
            <a:endParaRPr lang="el-GR" sz="2000" dirty="0"/>
          </a:p>
          <a:p>
            <a:endParaRPr lang="en-US" sz="2000" dirty="0"/>
          </a:p>
          <a:p>
            <a:r>
              <a:rPr lang="en-US" sz="2000" dirty="0">
                <a:hlinkClick r:id="rId6"/>
              </a:rPr>
              <a:t>www.tutor2u.net</a:t>
            </a:r>
            <a:endParaRPr lang="el-GR" sz="2000" dirty="0"/>
          </a:p>
          <a:p>
            <a:endParaRPr lang="en-US" sz="2000" dirty="0"/>
          </a:p>
          <a:p>
            <a:r>
              <a:rPr lang="en-US" sz="2000" dirty="0"/>
              <a:t>www.mindtools.com</a:t>
            </a:r>
          </a:p>
          <a:p>
            <a:endParaRPr lang="el-GR" dirty="0"/>
          </a:p>
        </p:txBody>
      </p:sp>
      <p:sp>
        <p:nvSpPr>
          <p:cNvPr id="4" name="3 - Θέση αριθμού διαφάνειας"/>
          <p:cNvSpPr>
            <a:spLocks noGrp="1"/>
          </p:cNvSpPr>
          <p:nvPr>
            <p:ph type="sldNum" sz="quarter" idx="12"/>
          </p:nvPr>
        </p:nvSpPr>
        <p:spPr/>
        <p:txBody>
          <a:bodyPr/>
          <a:lstStyle/>
          <a:p>
            <a:fld id="{448718A6-AD2E-4DB9-8DD9-9BA3CCEBC289}" type="slidenum">
              <a:rPr lang="el-GR" smtClean="0"/>
              <a:pPr/>
              <a:t>19</a:t>
            </a:fld>
            <a:endParaRPr lang="el-G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fontScale="90000"/>
          </a:bodyPr>
          <a:lstStyle/>
          <a:p>
            <a:br>
              <a:rPr lang="el-GR" sz="2400" b="1" dirty="0"/>
            </a:br>
            <a:r>
              <a:rPr lang="el-GR" sz="2700" b="1" dirty="0"/>
              <a:t>Εννοιολογική προσέγγιση Στρατηγικής</a:t>
            </a:r>
            <a:br>
              <a:rPr lang="el-GR" sz="2400" b="1" dirty="0"/>
            </a:br>
            <a:br>
              <a:rPr lang="el-GR" sz="2400" b="1" dirty="0"/>
            </a:br>
            <a:endParaRPr lang="el-GR" sz="2400" b="1" dirty="0"/>
          </a:p>
        </p:txBody>
      </p:sp>
      <p:sp>
        <p:nvSpPr>
          <p:cNvPr id="3" name="2 - Θέση περιεχομένου"/>
          <p:cNvSpPr>
            <a:spLocks noGrp="1"/>
          </p:cNvSpPr>
          <p:nvPr>
            <p:ph idx="1"/>
          </p:nvPr>
        </p:nvSpPr>
        <p:spPr/>
        <p:txBody>
          <a:bodyPr/>
          <a:lstStyle/>
          <a:p>
            <a:pPr>
              <a:buNone/>
            </a:pPr>
            <a:r>
              <a:rPr lang="el-GR" sz="2000" dirty="0"/>
              <a:t>Με την ολοκλήρωση της ενότητας αυτής οι φοιτητές θα είναι σε θέση :</a:t>
            </a:r>
          </a:p>
          <a:p>
            <a:pPr>
              <a:buNone/>
            </a:pPr>
            <a:endParaRPr lang="el-GR" sz="2000" dirty="0"/>
          </a:p>
          <a:p>
            <a:r>
              <a:rPr lang="el-GR" sz="2000" dirty="0"/>
              <a:t>Να κατανοήσουν την έννοια της στρατηγικής</a:t>
            </a:r>
          </a:p>
          <a:p>
            <a:pPr>
              <a:buNone/>
            </a:pPr>
            <a:endParaRPr lang="el-GR" sz="2000" dirty="0"/>
          </a:p>
          <a:p>
            <a:r>
              <a:rPr lang="el-GR" sz="2000" dirty="0"/>
              <a:t>Να προσδιορίσουν τα οφέλη από την ύπαρξη και εφαρμογή της</a:t>
            </a:r>
          </a:p>
          <a:p>
            <a:endParaRPr lang="el-GR" sz="2000" dirty="0"/>
          </a:p>
          <a:p>
            <a:r>
              <a:rPr lang="el-GR" sz="2000" dirty="0"/>
              <a:t>Να διαχωρίζουν τα επίπεδα των Στρατηγικών που υπάρχουν σε μια επιχείρηση</a:t>
            </a:r>
            <a:br>
              <a:rPr lang="el-GR" b="1" dirty="0"/>
            </a:br>
            <a:endParaRPr lang="el-GR" dirty="0"/>
          </a:p>
        </p:txBody>
      </p:sp>
      <p:sp>
        <p:nvSpPr>
          <p:cNvPr id="4" name="3 - Θέση αριθμού διαφάνειας"/>
          <p:cNvSpPr>
            <a:spLocks noGrp="1"/>
          </p:cNvSpPr>
          <p:nvPr>
            <p:ph type="sldNum" sz="quarter" idx="12"/>
          </p:nvPr>
        </p:nvSpPr>
        <p:spPr/>
        <p:txBody>
          <a:bodyPr/>
          <a:lstStyle/>
          <a:p>
            <a:fld id="{448718A6-AD2E-4DB9-8DD9-9BA3CCEBC289}" type="slidenum">
              <a:rPr lang="el-GR" smtClean="0"/>
              <a:pPr/>
              <a:t>2</a:t>
            </a:fld>
            <a:endParaRPr lang="el-G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l-GR" sz="2400" b="1" dirty="0"/>
              <a:t>Στρατηγική…</a:t>
            </a:r>
          </a:p>
        </p:txBody>
      </p:sp>
      <p:sp>
        <p:nvSpPr>
          <p:cNvPr id="3" name="2 - Θέση περιεχομένου"/>
          <p:cNvSpPr>
            <a:spLocks noGrp="1"/>
          </p:cNvSpPr>
          <p:nvPr>
            <p:ph idx="1"/>
          </p:nvPr>
        </p:nvSpPr>
        <p:spPr>
          <a:xfrm>
            <a:off x="457200" y="1285860"/>
            <a:ext cx="8229600" cy="5214974"/>
          </a:xfrm>
        </p:spPr>
        <p:txBody>
          <a:bodyPr>
            <a:normAutofit/>
          </a:bodyPr>
          <a:lstStyle/>
          <a:p>
            <a:pPr algn="ctr">
              <a:buNone/>
            </a:pPr>
            <a:r>
              <a:rPr lang="el-GR" sz="2000" dirty="0"/>
              <a:t>«Οι αρχές της στρατηγικής είναι να ξέρεις το πεδίο μάχης, να </a:t>
            </a:r>
          </a:p>
          <a:p>
            <a:pPr algn="ctr">
              <a:buNone/>
            </a:pPr>
            <a:r>
              <a:rPr lang="el-GR" sz="2000" dirty="0"/>
              <a:t>ξέρεις τις δυνάμεις του αντιπάλου σου και να κάνεις κάτι που ο</a:t>
            </a:r>
          </a:p>
          <a:p>
            <a:pPr algn="ctr">
              <a:buNone/>
            </a:pPr>
            <a:r>
              <a:rPr lang="el-GR" sz="2000" dirty="0"/>
              <a:t>αντίπαλος σου δεν περιμένει»</a:t>
            </a:r>
            <a:r>
              <a:rPr lang="en-US" sz="2000" dirty="0"/>
              <a:t> </a:t>
            </a:r>
            <a:endParaRPr lang="el-GR" sz="2000" dirty="0"/>
          </a:p>
          <a:p>
            <a:pPr algn="ctr">
              <a:buNone/>
            </a:pPr>
            <a:r>
              <a:rPr lang="en-US" sz="2000" i="1" dirty="0"/>
              <a:t>Sun Tzu 5</a:t>
            </a:r>
            <a:r>
              <a:rPr lang="el-GR" sz="2000" i="1" baseline="30000" dirty="0" err="1"/>
              <a:t>ος</a:t>
            </a:r>
            <a:r>
              <a:rPr lang="el-GR" sz="2000" i="1" dirty="0"/>
              <a:t> αιώνας π.Χ. Κινέζος θεωρητικός της στρατηγικής</a:t>
            </a:r>
            <a:endParaRPr lang="el-GR" sz="2000" dirty="0"/>
          </a:p>
          <a:p>
            <a:pPr algn="ctr">
              <a:buNone/>
            </a:pPr>
            <a:endParaRPr lang="el-GR" sz="2000" dirty="0"/>
          </a:p>
          <a:p>
            <a:pPr algn="ctr">
              <a:buNone/>
            </a:pPr>
            <a:r>
              <a:rPr lang="el-GR" sz="2000" dirty="0"/>
              <a:t>«Αυτό που ονομάζουμε στρατηγική, βασικά έχει να κάνει με το</a:t>
            </a:r>
          </a:p>
          <a:p>
            <a:pPr algn="ctr">
              <a:buNone/>
            </a:pPr>
            <a:r>
              <a:rPr lang="el-GR" sz="2000" dirty="0"/>
              <a:t>να περνάμε τα ποτάμια από τις γέφυρες και να διασχίζουμε τα</a:t>
            </a:r>
          </a:p>
          <a:p>
            <a:pPr algn="ctr">
              <a:buNone/>
            </a:pPr>
            <a:r>
              <a:rPr lang="el-GR" sz="2000" dirty="0"/>
              <a:t>βουνά από τα μονοπάτια» </a:t>
            </a:r>
          </a:p>
          <a:p>
            <a:pPr algn="ctr">
              <a:buNone/>
            </a:pPr>
            <a:r>
              <a:rPr lang="el-GR" sz="2000" i="1" dirty="0" err="1"/>
              <a:t>Anatole</a:t>
            </a:r>
            <a:r>
              <a:rPr lang="el-GR" sz="2000" i="1" dirty="0"/>
              <a:t> </a:t>
            </a:r>
            <a:r>
              <a:rPr lang="el-GR" sz="2000" i="1" dirty="0" err="1"/>
              <a:t>France</a:t>
            </a:r>
            <a:r>
              <a:rPr lang="el-GR" sz="2000" i="1" dirty="0"/>
              <a:t>,   1844-1924,   Γάλλος Συγγραφέας, Νόμπελ 1921</a:t>
            </a:r>
          </a:p>
          <a:p>
            <a:pPr algn="ctr">
              <a:buNone/>
            </a:pPr>
            <a:endParaRPr lang="el-GR" sz="2000" dirty="0"/>
          </a:p>
          <a:p>
            <a:pPr algn="ctr">
              <a:buNone/>
            </a:pPr>
            <a:r>
              <a:rPr lang="el-GR" sz="2000" dirty="0"/>
              <a:t>«Αυτός που είναι καλός στην τακτική ξέρει τι πρέπει να κάνει όταν</a:t>
            </a:r>
          </a:p>
          <a:p>
            <a:pPr algn="ctr">
              <a:buNone/>
            </a:pPr>
            <a:r>
              <a:rPr lang="el-GR" sz="2000" dirty="0"/>
              <a:t>υπάρχει κάτι να κάνει. Αυτός που είναι καλός στη στρατηγική, ξέρει τι</a:t>
            </a:r>
          </a:p>
          <a:p>
            <a:pPr algn="ctr">
              <a:buNone/>
            </a:pPr>
            <a:r>
              <a:rPr lang="el-GR" sz="2000" dirty="0"/>
              <a:t>πρέπει να κάνει όταν δεν υπάρχει τίποτα να κάνει»</a:t>
            </a:r>
          </a:p>
          <a:p>
            <a:pPr algn="ctr">
              <a:buNone/>
            </a:pPr>
            <a:r>
              <a:rPr lang="el-GR" sz="2000" i="1" dirty="0" err="1"/>
              <a:t>Gerald</a:t>
            </a:r>
            <a:r>
              <a:rPr lang="el-GR" sz="2000" i="1" dirty="0"/>
              <a:t> </a:t>
            </a:r>
            <a:r>
              <a:rPr lang="el-GR" sz="2000" i="1" dirty="0" err="1"/>
              <a:t>Abrahams</a:t>
            </a:r>
            <a:r>
              <a:rPr lang="el-GR" sz="2000" i="1" dirty="0"/>
              <a:t>,   1907-1980,   Άγγλος σκακιστής</a:t>
            </a:r>
          </a:p>
        </p:txBody>
      </p:sp>
      <p:pic>
        <p:nvPicPr>
          <p:cNvPr id="5122" name="Picture 2" descr="https://encrypted-tbn1.gstatic.com/images?q=tbn:ANd9GcT-FwyuyeDlZA3bVRIRGNi1leAYha0CLapgkjaF2Ijbo-emecOP"/>
          <p:cNvPicPr>
            <a:picLocks noChangeAspect="1" noChangeArrowheads="1"/>
          </p:cNvPicPr>
          <p:nvPr/>
        </p:nvPicPr>
        <p:blipFill>
          <a:blip r:embed="rId3" cstate="print"/>
          <a:srcRect/>
          <a:stretch>
            <a:fillRect/>
          </a:stretch>
        </p:blipFill>
        <p:spPr bwMode="auto">
          <a:xfrm>
            <a:off x="0" y="0"/>
            <a:ext cx="2214546" cy="1385862"/>
          </a:xfrm>
          <a:prstGeom prst="rect">
            <a:avLst/>
          </a:prstGeom>
          <a:noFill/>
        </p:spPr>
      </p:pic>
      <p:sp>
        <p:nvSpPr>
          <p:cNvPr id="5" name="4 - Θέση αριθμού διαφάνειας"/>
          <p:cNvSpPr>
            <a:spLocks noGrp="1"/>
          </p:cNvSpPr>
          <p:nvPr>
            <p:ph type="sldNum" sz="quarter" idx="12"/>
          </p:nvPr>
        </p:nvSpPr>
        <p:spPr/>
        <p:txBody>
          <a:bodyPr/>
          <a:lstStyle/>
          <a:p>
            <a:fld id="{448718A6-AD2E-4DB9-8DD9-9BA3CCEBC289}" type="slidenum">
              <a:rPr lang="el-GR" smtClean="0"/>
              <a:pPr/>
              <a:t>3</a:t>
            </a:fld>
            <a:endParaRPr lang="el-G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l-GR" sz="2400" b="1" dirty="0"/>
              <a:t>Η μάχη στα Γαυγάμηλα</a:t>
            </a:r>
          </a:p>
        </p:txBody>
      </p:sp>
      <p:sp>
        <p:nvSpPr>
          <p:cNvPr id="3" name="2 - Θέση περιεχομένου"/>
          <p:cNvSpPr>
            <a:spLocks noGrp="1"/>
          </p:cNvSpPr>
          <p:nvPr>
            <p:ph idx="1"/>
          </p:nvPr>
        </p:nvSpPr>
        <p:spPr/>
        <p:txBody>
          <a:bodyPr/>
          <a:lstStyle/>
          <a:p>
            <a:pPr algn="ctr">
              <a:buNone/>
            </a:pPr>
            <a:r>
              <a:rPr lang="en-US" sz="2000" dirty="0">
                <a:hlinkClick r:id="rId3"/>
              </a:rPr>
              <a:t>http://youtu.be/_QEGO1V9d-Q</a:t>
            </a:r>
            <a:endParaRPr lang="en-US" sz="2000" dirty="0"/>
          </a:p>
          <a:p>
            <a:pPr algn="ctr">
              <a:buNone/>
            </a:pPr>
            <a:endParaRPr lang="en-US" sz="2000" dirty="0"/>
          </a:p>
          <a:p>
            <a:pPr algn="ctr">
              <a:buNone/>
            </a:pPr>
            <a:r>
              <a:rPr lang="el-GR" sz="2000" dirty="0"/>
              <a:t>Παρακολουθήστε το βίντεο και διαμορφώστε άποψη </a:t>
            </a:r>
          </a:p>
          <a:p>
            <a:pPr algn="ctr">
              <a:buNone/>
            </a:pPr>
            <a:r>
              <a:rPr lang="el-GR" sz="2000" dirty="0"/>
              <a:t>για την στρατηγική που ακολουθήθηκε στην συγκεκριμένη μάχη.</a:t>
            </a:r>
          </a:p>
          <a:p>
            <a:pPr algn="ctr">
              <a:buNone/>
            </a:pPr>
            <a:endParaRPr lang="el-GR" sz="2000" dirty="0"/>
          </a:p>
          <a:p>
            <a:pPr algn="ctr">
              <a:buNone/>
            </a:pPr>
            <a:r>
              <a:rPr lang="el-GR" sz="2000" dirty="0"/>
              <a:t>Ποια τα χαρακτηριστικά της;</a:t>
            </a:r>
          </a:p>
          <a:p>
            <a:pPr algn="ctr">
              <a:buNone/>
            </a:pPr>
            <a:endParaRPr lang="el-GR" sz="2000" dirty="0"/>
          </a:p>
          <a:p>
            <a:pPr algn="ctr">
              <a:buNone/>
            </a:pPr>
            <a:endParaRPr lang="el-GR" dirty="0"/>
          </a:p>
          <a:p>
            <a:pPr>
              <a:buNone/>
            </a:pPr>
            <a:endParaRPr lang="el-GR" dirty="0"/>
          </a:p>
        </p:txBody>
      </p:sp>
      <p:sp>
        <p:nvSpPr>
          <p:cNvPr id="4" name="3 - Θέση αριθμού διαφάνειας"/>
          <p:cNvSpPr>
            <a:spLocks noGrp="1"/>
          </p:cNvSpPr>
          <p:nvPr>
            <p:ph type="sldNum" sz="quarter" idx="12"/>
          </p:nvPr>
        </p:nvSpPr>
        <p:spPr/>
        <p:txBody>
          <a:bodyPr/>
          <a:lstStyle/>
          <a:p>
            <a:fld id="{448718A6-AD2E-4DB9-8DD9-9BA3CCEBC289}" type="slidenum">
              <a:rPr lang="el-GR" smtClean="0"/>
              <a:pPr/>
              <a:t>4</a:t>
            </a:fld>
            <a:endParaRPr lang="el-G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l-GR" sz="2400" b="1" dirty="0"/>
              <a:t>Εννοιολογική προσέγγιση </a:t>
            </a:r>
            <a:r>
              <a:rPr lang="en-US" sz="2400" dirty="0"/>
              <a:t>(1/2)</a:t>
            </a:r>
            <a:br>
              <a:rPr lang="el-GR" sz="2400" b="1" dirty="0"/>
            </a:br>
            <a:endParaRPr lang="el-GR" sz="2400" u="sng" dirty="0"/>
          </a:p>
        </p:txBody>
      </p:sp>
      <p:sp>
        <p:nvSpPr>
          <p:cNvPr id="3" name="2 - Θέση περιεχομένου"/>
          <p:cNvSpPr>
            <a:spLocks noGrp="1"/>
          </p:cNvSpPr>
          <p:nvPr>
            <p:ph idx="1"/>
          </p:nvPr>
        </p:nvSpPr>
        <p:spPr>
          <a:xfrm>
            <a:off x="428596" y="857232"/>
            <a:ext cx="8229600" cy="5715040"/>
          </a:xfrm>
        </p:spPr>
        <p:txBody>
          <a:bodyPr>
            <a:normAutofit/>
          </a:bodyPr>
          <a:lstStyle/>
          <a:p>
            <a:pPr algn="ctr">
              <a:buNone/>
            </a:pPr>
            <a:r>
              <a:rPr lang="el-GR" sz="2200" u="sng" dirty="0"/>
              <a:t>Στρατηγική είναι …</a:t>
            </a:r>
            <a:endParaRPr lang="en-US" sz="2200" u="sng" dirty="0"/>
          </a:p>
          <a:p>
            <a:pPr algn="ctr">
              <a:buNone/>
            </a:pPr>
            <a:endParaRPr lang="en-US" sz="2200" u="sng" dirty="0"/>
          </a:p>
          <a:p>
            <a:pPr algn="ctr">
              <a:buNone/>
            </a:pPr>
            <a:r>
              <a:rPr lang="el-GR" sz="2200" i="1" dirty="0"/>
              <a:t>ο καθορισμός των μακροπρόθεσμων στόχων</a:t>
            </a:r>
          </a:p>
          <a:p>
            <a:pPr algn="ctr">
              <a:buNone/>
            </a:pPr>
            <a:r>
              <a:rPr lang="el-GR" sz="2200" i="1" dirty="0"/>
              <a:t>μιας επιχείρησης και η υιοθέτηση της πορείας και των απαραίτητων μέσων για την επίτευξη αυτών των στόχων</a:t>
            </a:r>
            <a:r>
              <a:rPr lang="en-US" sz="2200" i="1" dirty="0"/>
              <a:t> </a:t>
            </a:r>
            <a:endParaRPr lang="el-GR" sz="2200" i="1" dirty="0"/>
          </a:p>
          <a:p>
            <a:pPr algn="ctr">
              <a:buNone/>
            </a:pPr>
            <a:r>
              <a:rPr lang="en-US" sz="1800" dirty="0"/>
              <a:t>(Dyson, 1990 )</a:t>
            </a:r>
          </a:p>
          <a:p>
            <a:pPr algn="ctr">
              <a:buNone/>
            </a:pPr>
            <a:endParaRPr lang="en-US" sz="2200" dirty="0"/>
          </a:p>
          <a:p>
            <a:pPr algn="ctr">
              <a:buNone/>
            </a:pPr>
            <a:r>
              <a:rPr lang="el-GR" sz="2200" i="1" dirty="0"/>
              <a:t>η μακροπρόθεσμη κατεύθυνση ενός</a:t>
            </a:r>
            <a:r>
              <a:rPr lang="en-US" sz="2200" i="1" dirty="0"/>
              <a:t> </a:t>
            </a:r>
            <a:r>
              <a:rPr lang="el-GR" sz="2200" i="1" dirty="0"/>
              <a:t>οργανισμού </a:t>
            </a:r>
          </a:p>
          <a:p>
            <a:pPr algn="ctr">
              <a:buNone/>
            </a:pPr>
            <a:r>
              <a:rPr lang="el-GR" sz="1800" dirty="0"/>
              <a:t>(</a:t>
            </a:r>
            <a:r>
              <a:rPr lang="el-GR" sz="1800" dirty="0" err="1"/>
              <a:t>Johnson</a:t>
            </a:r>
            <a:r>
              <a:rPr lang="el-GR" sz="1800" dirty="0"/>
              <a:t> &amp;</a:t>
            </a:r>
            <a:r>
              <a:rPr lang="en-US" sz="1800" dirty="0"/>
              <a:t> </a:t>
            </a:r>
            <a:r>
              <a:rPr lang="en-US" sz="1800" dirty="0" err="1"/>
              <a:t>Scholes</a:t>
            </a:r>
            <a:r>
              <a:rPr lang="en-US" sz="1800" dirty="0"/>
              <a:t>, 1999)</a:t>
            </a:r>
            <a:endParaRPr lang="el-GR" sz="1800" dirty="0"/>
          </a:p>
          <a:p>
            <a:pPr algn="ctr">
              <a:buNone/>
            </a:pPr>
            <a:endParaRPr lang="en-US" sz="2200" dirty="0"/>
          </a:p>
          <a:p>
            <a:pPr algn="ctr">
              <a:buNone/>
            </a:pPr>
            <a:r>
              <a:rPr lang="el-GR" sz="2200" i="1" dirty="0"/>
              <a:t>μια διαμόρφωση αποστολής, στόχων ή σκοπών και πολιτικών</a:t>
            </a:r>
          </a:p>
          <a:p>
            <a:pPr algn="ctr">
              <a:buNone/>
            </a:pPr>
            <a:r>
              <a:rPr lang="el-GR" sz="2200" i="1" dirty="0"/>
              <a:t>και σχεδίων για την επίτευξή τους, που διατυπώνονται έτσι ώστε να καθορίζουν την έκταση της επιχειρηματικής δραστηριότητας και την ταυτότητα της επιχείρησης</a:t>
            </a:r>
          </a:p>
          <a:p>
            <a:pPr algn="ctr">
              <a:buNone/>
            </a:pPr>
            <a:r>
              <a:rPr lang="el-GR" sz="1800" dirty="0"/>
              <a:t>(</a:t>
            </a:r>
            <a:r>
              <a:rPr lang="en-US" sz="1800" dirty="0"/>
              <a:t>Chandler, 1962)</a:t>
            </a:r>
            <a:endParaRPr lang="el-GR" sz="1800" dirty="0"/>
          </a:p>
          <a:p>
            <a:pPr algn="ctr">
              <a:buNone/>
            </a:pPr>
            <a:endParaRPr lang="el-GR" sz="2400" dirty="0"/>
          </a:p>
        </p:txBody>
      </p:sp>
      <p:sp>
        <p:nvSpPr>
          <p:cNvPr id="4" name="3 - Θέση αριθμού διαφάνειας"/>
          <p:cNvSpPr>
            <a:spLocks noGrp="1"/>
          </p:cNvSpPr>
          <p:nvPr>
            <p:ph type="sldNum" sz="quarter" idx="12"/>
          </p:nvPr>
        </p:nvSpPr>
        <p:spPr/>
        <p:txBody>
          <a:bodyPr/>
          <a:lstStyle/>
          <a:p>
            <a:fld id="{448718A6-AD2E-4DB9-8DD9-9BA3CCEBC289}" type="slidenum">
              <a:rPr lang="el-GR" smtClean="0"/>
              <a:pPr/>
              <a:t>5</a:t>
            </a:fld>
            <a:endParaRPr lang="el-G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l-GR" sz="2400" b="1" dirty="0"/>
              <a:t>Εννοιολογική προσέγγιση</a:t>
            </a:r>
            <a:r>
              <a:rPr lang="en-US" sz="2400" dirty="0"/>
              <a:t> (2/2)</a:t>
            </a:r>
            <a:endParaRPr lang="el-GR" sz="2400" b="1" dirty="0"/>
          </a:p>
        </p:txBody>
      </p:sp>
      <p:sp>
        <p:nvSpPr>
          <p:cNvPr id="3" name="2 - Θέση περιεχομένου"/>
          <p:cNvSpPr>
            <a:spLocks noGrp="1"/>
          </p:cNvSpPr>
          <p:nvPr>
            <p:ph idx="1"/>
          </p:nvPr>
        </p:nvSpPr>
        <p:spPr/>
        <p:txBody>
          <a:bodyPr>
            <a:normAutofit/>
          </a:bodyPr>
          <a:lstStyle/>
          <a:p>
            <a:pPr algn="ctr">
              <a:buNone/>
            </a:pPr>
            <a:r>
              <a:rPr lang="el-GR" sz="2000" u="sng" dirty="0"/>
              <a:t>Στρατηγική είναι …</a:t>
            </a:r>
            <a:endParaRPr lang="en-US" sz="2000" u="sng" dirty="0"/>
          </a:p>
          <a:p>
            <a:pPr algn="ctr">
              <a:buNone/>
            </a:pPr>
            <a:endParaRPr lang="en-US" sz="2000" u="sng" dirty="0"/>
          </a:p>
          <a:p>
            <a:pPr algn="ctr">
              <a:buNone/>
            </a:pPr>
            <a:r>
              <a:rPr lang="el-GR" sz="2000" u="sng" dirty="0"/>
              <a:t>η κατεύθυνση </a:t>
            </a:r>
            <a:r>
              <a:rPr lang="el-GR" sz="2000" dirty="0"/>
              <a:t>και </a:t>
            </a:r>
            <a:r>
              <a:rPr lang="el-GR" sz="2000" u="sng" dirty="0"/>
              <a:t>το εύρος και είδος δραστηριοτήτων</a:t>
            </a:r>
            <a:r>
              <a:rPr lang="el-GR" sz="2000" dirty="0"/>
              <a:t> μιας επιχείρησης μακροπρόθεσμα, η οποία της εξασφαλίζει </a:t>
            </a:r>
            <a:r>
              <a:rPr lang="el-GR" sz="2000" u="sng" dirty="0"/>
              <a:t>ανταγωνιστικό πλεονέκτημα </a:t>
            </a:r>
            <a:r>
              <a:rPr lang="el-GR" sz="2000" dirty="0"/>
              <a:t>σε ένα </a:t>
            </a:r>
            <a:r>
              <a:rPr lang="el-GR" sz="2000" u="sng" dirty="0"/>
              <a:t>μεταβαλλόμενο περιβάλλον</a:t>
            </a:r>
            <a:r>
              <a:rPr lang="el-GR" sz="2000" dirty="0"/>
              <a:t>, μέσω της εναρμόνισης των </a:t>
            </a:r>
            <a:r>
              <a:rPr lang="el-GR" sz="2000" u="sng" dirty="0"/>
              <a:t>πόρων και ικανοτήτων</a:t>
            </a:r>
            <a:r>
              <a:rPr lang="el-GR" sz="2000" dirty="0"/>
              <a:t>, με στόχο να ανταποκριθεί στις προσδοκίες των </a:t>
            </a:r>
            <a:r>
              <a:rPr lang="el-GR" sz="2000" u="sng" dirty="0"/>
              <a:t>ομάδων ενδιαφερομένων</a:t>
            </a:r>
            <a:endParaRPr lang="en-US" sz="2000" dirty="0"/>
          </a:p>
          <a:p>
            <a:pPr algn="r">
              <a:buNone/>
            </a:pPr>
            <a:r>
              <a:rPr lang="en-US" sz="2000" dirty="0"/>
              <a:t>(</a:t>
            </a:r>
            <a:r>
              <a:rPr lang="el-GR" sz="2000" dirty="0"/>
              <a:t>Παπαδάκης, 2012)</a:t>
            </a:r>
          </a:p>
          <a:p>
            <a:endParaRPr lang="el-GR" sz="2000" dirty="0"/>
          </a:p>
        </p:txBody>
      </p:sp>
      <p:sp>
        <p:nvSpPr>
          <p:cNvPr id="4" name="3 - Θέση αριθμού διαφάνειας"/>
          <p:cNvSpPr>
            <a:spLocks noGrp="1"/>
          </p:cNvSpPr>
          <p:nvPr>
            <p:ph type="sldNum" sz="quarter" idx="12"/>
          </p:nvPr>
        </p:nvSpPr>
        <p:spPr/>
        <p:txBody>
          <a:bodyPr/>
          <a:lstStyle/>
          <a:p>
            <a:fld id="{448718A6-AD2E-4DB9-8DD9-9BA3CCEBC289}" type="slidenum">
              <a:rPr lang="el-GR" smtClean="0"/>
              <a:pPr/>
              <a:t>6</a:t>
            </a:fld>
            <a:endParaRPr lang="el-G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l-GR" sz="2400" b="1" dirty="0"/>
              <a:t>Παραδείγματα</a:t>
            </a:r>
          </a:p>
        </p:txBody>
      </p:sp>
      <p:sp>
        <p:nvSpPr>
          <p:cNvPr id="3" name="2 - Θέση περιεχομένου"/>
          <p:cNvSpPr>
            <a:spLocks noGrp="1"/>
          </p:cNvSpPr>
          <p:nvPr>
            <p:ph idx="1"/>
          </p:nvPr>
        </p:nvSpPr>
        <p:spPr>
          <a:xfrm>
            <a:off x="457200" y="1214422"/>
            <a:ext cx="8229600" cy="4911741"/>
          </a:xfrm>
        </p:spPr>
        <p:txBody>
          <a:bodyPr>
            <a:normAutofit/>
          </a:bodyPr>
          <a:lstStyle/>
          <a:p>
            <a:pPr algn="just">
              <a:buNone/>
              <a:defRPr/>
            </a:pPr>
            <a:r>
              <a:rPr lang="el-GR" sz="2000" u="sng" dirty="0"/>
              <a:t>Παραδείγματα στρατηγικών αποφάσεων αποτελούν</a:t>
            </a:r>
            <a:r>
              <a:rPr lang="en-US" sz="2000" u="sng" dirty="0"/>
              <a:t>:</a:t>
            </a:r>
            <a:endParaRPr lang="el-GR" sz="2000" u="sng" dirty="0"/>
          </a:p>
          <a:p>
            <a:pPr algn="just">
              <a:buNone/>
              <a:defRPr/>
            </a:pPr>
            <a:endParaRPr lang="en-US" sz="2000" dirty="0"/>
          </a:p>
          <a:p>
            <a:pPr algn="just">
              <a:defRPr/>
            </a:pPr>
            <a:r>
              <a:rPr lang="el-GR" sz="2000" dirty="0"/>
              <a:t>το χαρτοφυλάκιο των προϊόντων που θα προσφέρει η επιχείρηση</a:t>
            </a:r>
            <a:endParaRPr lang="en-US" sz="2000" dirty="0"/>
          </a:p>
          <a:p>
            <a:pPr algn="just">
              <a:defRPr/>
            </a:pPr>
            <a:r>
              <a:rPr lang="el-GR" sz="2000" dirty="0"/>
              <a:t>οι αγορές στις οποίες θα δραστηριοποιηθεί</a:t>
            </a:r>
            <a:endParaRPr lang="en-US" sz="2000" dirty="0"/>
          </a:p>
          <a:p>
            <a:pPr algn="just">
              <a:defRPr/>
            </a:pPr>
            <a:r>
              <a:rPr lang="el-GR" sz="2000" dirty="0"/>
              <a:t>η ιεραρχική δομή της επιχείρηση (πλήθος διευθύνσεων και τμημάτων)</a:t>
            </a:r>
          </a:p>
          <a:p>
            <a:pPr algn="just">
              <a:defRPr/>
            </a:pPr>
            <a:r>
              <a:rPr lang="el-GR" sz="2000" dirty="0"/>
              <a:t>η επιλογή καθετοποίησης (προς τα εμπρός ή προς τα πίσω)</a:t>
            </a:r>
            <a:endParaRPr lang="en-US" sz="2000" dirty="0"/>
          </a:p>
          <a:p>
            <a:pPr algn="just">
              <a:defRPr/>
            </a:pPr>
            <a:r>
              <a:rPr lang="el-GR" sz="2000" dirty="0"/>
              <a:t>η επιλογή εξαγοράς ή συγχώνευσης</a:t>
            </a:r>
          </a:p>
          <a:p>
            <a:pPr algn="just">
              <a:defRPr/>
            </a:pPr>
            <a:r>
              <a:rPr lang="el-GR" sz="2000" dirty="0"/>
              <a:t>η επιλογή ανάπτυξης ή συρρίκνωσης </a:t>
            </a:r>
            <a:endParaRPr lang="en-US" sz="2000" dirty="0"/>
          </a:p>
          <a:p>
            <a:pPr algn="just">
              <a:defRPr/>
            </a:pPr>
            <a:r>
              <a:rPr lang="el-GR" sz="2000" dirty="0"/>
              <a:t>ο τρόπος και το ύψος χρηματοδότησης των δραστηριοτήτων της</a:t>
            </a:r>
            <a:endParaRPr lang="en-US" sz="2000" dirty="0"/>
          </a:p>
          <a:p>
            <a:pPr algn="just">
              <a:buNone/>
              <a:defRPr/>
            </a:pPr>
            <a:endParaRPr lang="el-GR" sz="2000" dirty="0"/>
          </a:p>
          <a:p>
            <a:pPr algn="ctr">
              <a:buNone/>
              <a:defRPr/>
            </a:pPr>
            <a:r>
              <a:rPr lang="el-GR" sz="2000" dirty="0"/>
              <a:t>Η στρατηγική καλύπτει όλες τις λειτουργίες της επιχείρησης, </a:t>
            </a:r>
          </a:p>
          <a:p>
            <a:pPr algn="ctr">
              <a:buNone/>
              <a:defRPr/>
            </a:pPr>
            <a:r>
              <a:rPr lang="el-GR" sz="2000" dirty="0"/>
              <a:t>(προγραμματισμός, οργάνωση, καθοδήγηση και έλεγχος)</a:t>
            </a:r>
          </a:p>
          <a:p>
            <a:pPr algn="just">
              <a:defRPr/>
            </a:pPr>
            <a:endParaRPr lang="el-GR" sz="2000" dirty="0"/>
          </a:p>
          <a:p>
            <a:endParaRPr lang="el-GR" sz="2000" dirty="0"/>
          </a:p>
        </p:txBody>
      </p:sp>
      <p:sp>
        <p:nvSpPr>
          <p:cNvPr id="4" name="3 - Θέση αριθμού διαφάνειας"/>
          <p:cNvSpPr>
            <a:spLocks noGrp="1"/>
          </p:cNvSpPr>
          <p:nvPr>
            <p:ph type="sldNum" sz="quarter" idx="12"/>
          </p:nvPr>
        </p:nvSpPr>
        <p:spPr/>
        <p:txBody>
          <a:bodyPr/>
          <a:lstStyle/>
          <a:p>
            <a:fld id="{448718A6-AD2E-4DB9-8DD9-9BA3CCEBC289}" type="slidenum">
              <a:rPr lang="el-GR" smtClean="0"/>
              <a:pPr/>
              <a:t>7</a:t>
            </a:fld>
            <a:endParaRPr lang="el-G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l-GR" sz="2400" b="1" dirty="0"/>
              <a:t>Στάδια στρατηγικού σχεδιασμού 1/3 </a:t>
            </a:r>
          </a:p>
        </p:txBody>
      </p:sp>
      <p:sp>
        <p:nvSpPr>
          <p:cNvPr id="3" name="2 - Θέση περιεχομένου"/>
          <p:cNvSpPr>
            <a:spLocks noGrp="1"/>
          </p:cNvSpPr>
          <p:nvPr>
            <p:ph idx="1"/>
          </p:nvPr>
        </p:nvSpPr>
        <p:spPr>
          <a:xfrm>
            <a:off x="500034" y="1285860"/>
            <a:ext cx="8229600" cy="4525963"/>
          </a:xfrm>
        </p:spPr>
        <p:txBody>
          <a:bodyPr>
            <a:normAutofit/>
          </a:bodyPr>
          <a:lstStyle/>
          <a:p>
            <a:pPr>
              <a:lnSpc>
                <a:spcPct val="90000"/>
              </a:lnSpc>
              <a:buFontTx/>
              <a:buNone/>
            </a:pPr>
            <a:r>
              <a:rPr lang="el-GR" sz="2000" dirty="0">
                <a:latin typeface="+mj-lt"/>
              </a:rPr>
              <a:t>1. Διαμόρφωση στρατηγικής</a:t>
            </a:r>
          </a:p>
          <a:p>
            <a:pPr>
              <a:lnSpc>
                <a:spcPct val="90000"/>
              </a:lnSpc>
            </a:pPr>
            <a:r>
              <a:rPr lang="el-GR" sz="2000" dirty="0">
                <a:latin typeface="+mj-lt"/>
              </a:rPr>
              <a:t>Διαμόρφωση οράματος και δήλωσης αποστολής</a:t>
            </a:r>
          </a:p>
          <a:p>
            <a:pPr>
              <a:lnSpc>
                <a:spcPct val="90000"/>
              </a:lnSpc>
            </a:pPr>
            <a:r>
              <a:rPr lang="el-GR" sz="2000" dirty="0">
                <a:latin typeface="+mj-lt"/>
              </a:rPr>
              <a:t>Καθορισμός στρατηγικών στόχων</a:t>
            </a:r>
          </a:p>
          <a:p>
            <a:pPr>
              <a:lnSpc>
                <a:spcPct val="90000"/>
              </a:lnSpc>
            </a:pPr>
            <a:r>
              <a:rPr lang="el-GR" sz="2000" dirty="0">
                <a:latin typeface="+mj-lt"/>
              </a:rPr>
              <a:t>Επιλογή στρατηγικής</a:t>
            </a:r>
          </a:p>
          <a:p>
            <a:pPr>
              <a:lnSpc>
                <a:spcPct val="90000"/>
              </a:lnSpc>
            </a:pPr>
            <a:r>
              <a:rPr lang="el-GR" sz="2000" dirty="0">
                <a:latin typeface="+mj-lt"/>
              </a:rPr>
              <a:t>Επιλογή πολιτικών</a:t>
            </a:r>
          </a:p>
          <a:p>
            <a:pPr>
              <a:lnSpc>
                <a:spcPct val="90000"/>
              </a:lnSpc>
            </a:pPr>
            <a:endParaRPr lang="el-GR" sz="2000" dirty="0">
              <a:latin typeface="+mj-lt"/>
            </a:endParaRPr>
          </a:p>
          <a:p>
            <a:pPr>
              <a:lnSpc>
                <a:spcPct val="90000"/>
              </a:lnSpc>
              <a:buFontTx/>
              <a:buNone/>
            </a:pPr>
            <a:r>
              <a:rPr lang="en-US" sz="2000" dirty="0">
                <a:latin typeface="+mj-lt"/>
              </a:rPr>
              <a:t>2. </a:t>
            </a:r>
            <a:r>
              <a:rPr lang="el-GR" sz="2000" dirty="0">
                <a:latin typeface="+mj-lt"/>
              </a:rPr>
              <a:t>Εφαρμογή στρατηγικής </a:t>
            </a:r>
            <a:endParaRPr lang="en-US" sz="2000" dirty="0">
              <a:latin typeface="+mj-lt"/>
            </a:endParaRPr>
          </a:p>
          <a:p>
            <a:pPr>
              <a:lnSpc>
                <a:spcPct val="90000"/>
              </a:lnSpc>
            </a:pPr>
            <a:r>
              <a:rPr lang="el-GR" sz="2000" dirty="0">
                <a:latin typeface="+mj-lt"/>
              </a:rPr>
              <a:t>Διαμόρφωση προγραμμάτων δράσης</a:t>
            </a:r>
          </a:p>
          <a:p>
            <a:pPr>
              <a:lnSpc>
                <a:spcPct val="90000"/>
              </a:lnSpc>
            </a:pPr>
            <a:r>
              <a:rPr lang="el-GR" sz="2000" dirty="0">
                <a:latin typeface="+mj-lt"/>
              </a:rPr>
              <a:t>Προϋπολογισμοί </a:t>
            </a:r>
          </a:p>
          <a:p>
            <a:pPr>
              <a:lnSpc>
                <a:spcPct val="90000"/>
              </a:lnSpc>
            </a:pPr>
            <a:r>
              <a:rPr lang="el-GR" sz="2000" dirty="0">
                <a:latin typeface="+mj-lt"/>
              </a:rPr>
              <a:t>Καθορισμός διαδικασιών</a:t>
            </a:r>
          </a:p>
          <a:p>
            <a:pPr>
              <a:lnSpc>
                <a:spcPct val="90000"/>
              </a:lnSpc>
            </a:pPr>
            <a:endParaRPr lang="en-US" sz="2000" dirty="0">
              <a:latin typeface="+mj-lt"/>
            </a:endParaRPr>
          </a:p>
          <a:p>
            <a:pPr>
              <a:lnSpc>
                <a:spcPct val="90000"/>
              </a:lnSpc>
              <a:buNone/>
            </a:pPr>
            <a:r>
              <a:rPr lang="en-US" sz="2000" dirty="0">
                <a:latin typeface="+mj-lt"/>
              </a:rPr>
              <a:t>3. </a:t>
            </a:r>
            <a:r>
              <a:rPr lang="el-GR" sz="2000" dirty="0">
                <a:latin typeface="+mj-lt"/>
              </a:rPr>
              <a:t>Αξιολόγηση και έλεγχος</a:t>
            </a:r>
            <a:r>
              <a:rPr lang="en-US" sz="2000" dirty="0">
                <a:latin typeface="+mj-lt"/>
              </a:rPr>
              <a:t> </a:t>
            </a:r>
            <a:endParaRPr lang="el-GR" sz="2000" dirty="0">
              <a:latin typeface="+mj-lt"/>
            </a:endParaRPr>
          </a:p>
          <a:p>
            <a:pPr>
              <a:lnSpc>
                <a:spcPct val="90000"/>
              </a:lnSpc>
              <a:buFontTx/>
              <a:buNone/>
            </a:pPr>
            <a:endParaRPr lang="el-GR" sz="2000" dirty="0">
              <a:latin typeface="+mj-lt"/>
            </a:endParaRPr>
          </a:p>
          <a:p>
            <a:pPr>
              <a:buNone/>
            </a:pPr>
            <a:endParaRPr lang="el-GR" sz="2000" dirty="0">
              <a:latin typeface="+mj-lt"/>
            </a:endParaRPr>
          </a:p>
        </p:txBody>
      </p:sp>
      <p:pic>
        <p:nvPicPr>
          <p:cNvPr id="4" name="Picture 4" descr="https://encrypted-tbn1.gstatic.com/images?q=tbn:ANd9GcSFbt1EPlkAJipefbYNl99RtxT7ij_DprfykvEi3Ik4iyitS4iVew"/>
          <p:cNvPicPr>
            <a:picLocks noChangeAspect="1" noChangeArrowheads="1"/>
          </p:cNvPicPr>
          <p:nvPr/>
        </p:nvPicPr>
        <p:blipFill>
          <a:blip r:embed="rId2" cstate="print"/>
          <a:srcRect/>
          <a:stretch>
            <a:fillRect/>
          </a:stretch>
        </p:blipFill>
        <p:spPr bwMode="auto">
          <a:xfrm>
            <a:off x="6215074" y="4857760"/>
            <a:ext cx="2638425" cy="1285860"/>
          </a:xfrm>
          <a:prstGeom prst="rect">
            <a:avLst/>
          </a:prstGeom>
          <a:noFill/>
        </p:spPr>
      </p:pic>
      <p:sp>
        <p:nvSpPr>
          <p:cNvPr id="5" name="4 - Θέση αριθμού διαφάνειας"/>
          <p:cNvSpPr>
            <a:spLocks noGrp="1"/>
          </p:cNvSpPr>
          <p:nvPr>
            <p:ph type="sldNum" sz="quarter" idx="12"/>
          </p:nvPr>
        </p:nvSpPr>
        <p:spPr/>
        <p:txBody>
          <a:bodyPr/>
          <a:lstStyle/>
          <a:p>
            <a:fld id="{448718A6-AD2E-4DB9-8DD9-9BA3CCEBC289}" type="slidenum">
              <a:rPr lang="el-GR" smtClean="0"/>
              <a:pPr/>
              <a:t>8</a:t>
            </a:fld>
            <a:endParaRPr lang="el-G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 Τίτλος"/>
          <p:cNvSpPr>
            <a:spLocks noGrp="1"/>
          </p:cNvSpPr>
          <p:nvPr>
            <p:ph type="title"/>
          </p:nvPr>
        </p:nvSpPr>
        <p:spPr/>
        <p:txBody>
          <a:bodyPr>
            <a:normAutofit/>
          </a:bodyPr>
          <a:lstStyle/>
          <a:p>
            <a:r>
              <a:rPr lang="el-GR" sz="2400" b="1" dirty="0"/>
              <a:t>Στάδια στρατηγικού σχεδιασμού 2/3 </a:t>
            </a:r>
            <a:br>
              <a:rPr lang="el-GR" sz="2400" b="1" dirty="0"/>
            </a:br>
            <a:endParaRPr lang="el-GR" sz="2400" b="1" dirty="0"/>
          </a:p>
        </p:txBody>
      </p:sp>
      <p:sp>
        <p:nvSpPr>
          <p:cNvPr id="3" name="2 - Θέση περιεχομένου"/>
          <p:cNvSpPr>
            <a:spLocks noGrp="1"/>
          </p:cNvSpPr>
          <p:nvPr>
            <p:ph idx="1"/>
          </p:nvPr>
        </p:nvSpPr>
        <p:spPr>
          <a:xfrm>
            <a:off x="428596" y="928670"/>
            <a:ext cx="8429684" cy="5929330"/>
          </a:xfrm>
        </p:spPr>
        <p:txBody>
          <a:bodyPr>
            <a:noAutofit/>
          </a:bodyPr>
          <a:lstStyle/>
          <a:p>
            <a:r>
              <a:rPr lang="el-GR" sz="2000" dirty="0"/>
              <a:t>Διαμόρφωση</a:t>
            </a:r>
            <a:endParaRPr lang="en-US" sz="2000" dirty="0"/>
          </a:p>
          <a:p>
            <a:pPr>
              <a:buNone/>
            </a:pPr>
            <a:r>
              <a:rPr lang="el-GR" sz="2000" dirty="0"/>
              <a:t>      ανάπτυξη των μακροπρόθεσμων στρατηγικών σχεδίων για την αποτελεσματική διαχείριση των περιβαλλοντικών ευκαιριών και των απειλών σύμφωνα με τα πλεονεκτήματα και τις αδυναμίες μιας εταιρίας. Καθορίζονται αποστολή, σκοποί, και αναπτύσσονται στρατηγικές και πολιτικές.</a:t>
            </a:r>
          </a:p>
          <a:p>
            <a:pPr>
              <a:buNone/>
            </a:pPr>
            <a:endParaRPr lang="el-GR" sz="2000" dirty="0"/>
          </a:p>
          <a:p>
            <a:r>
              <a:rPr lang="el-GR" sz="2000" dirty="0"/>
              <a:t>Υλοποίηση </a:t>
            </a:r>
          </a:p>
          <a:p>
            <a:pPr>
              <a:buNone/>
            </a:pPr>
            <a:r>
              <a:rPr lang="el-GR" sz="2000" dirty="0"/>
              <a:t>       μεταφράζονται οι στρατηγικές και πολιτικές της επιχείρησης σε συγκεκριμένες ενέργειες μέσω της ανάπτυξης προγραμμάτων , προϋπολογισμών και διαδικασιών.</a:t>
            </a:r>
          </a:p>
          <a:p>
            <a:pPr>
              <a:buNone/>
            </a:pPr>
            <a:endParaRPr lang="el-GR" sz="2000" dirty="0"/>
          </a:p>
          <a:p>
            <a:r>
              <a:rPr lang="el-GR" sz="2000" dirty="0"/>
              <a:t>Αξιολόγηση και έλεγχος</a:t>
            </a:r>
            <a:endParaRPr lang="en-US" sz="2000" dirty="0"/>
          </a:p>
          <a:p>
            <a:pPr>
              <a:buNone/>
            </a:pPr>
            <a:r>
              <a:rPr lang="el-GR" sz="2000" dirty="0"/>
              <a:t>       λήψη πληροφοριών για τ</a:t>
            </a:r>
            <a:r>
              <a:rPr lang="en-US" sz="2000" dirty="0"/>
              <a:t>o </a:t>
            </a:r>
            <a:r>
              <a:rPr lang="el-GR" sz="2000" dirty="0"/>
              <a:t>βαθμό υλοποίησης των στρατηγικών σχεδίων και τη σύγκριση επιτευχθέντων και προγραμματισθέντων. Ανάληψη διορθωτικών ενεργειών  για την αντιμετώπιση των αποκλίσεων.</a:t>
            </a:r>
          </a:p>
          <a:p>
            <a:pPr algn="r">
              <a:buNone/>
            </a:pPr>
            <a:r>
              <a:rPr lang="el-GR" sz="1600" dirty="0"/>
              <a:t>  (</a:t>
            </a:r>
            <a:r>
              <a:rPr lang="en-US" sz="1600" dirty="0" err="1"/>
              <a:t>Wheelen</a:t>
            </a:r>
            <a:r>
              <a:rPr lang="en-US" sz="1600" dirty="0"/>
              <a:t> &amp; Hunger, 2012)</a:t>
            </a:r>
            <a:endParaRPr lang="el-GR" sz="1600" dirty="0"/>
          </a:p>
          <a:p>
            <a:endParaRPr lang="el-GR" sz="2000" dirty="0"/>
          </a:p>
          <a:p>
            <a:endParaRPr lang="el-GR" sz="2000" dirty="0"/>
          </a:p>
        </p:txBody>
      </p:sp>
      <p:sp>
        <p:nvSpPr>
          <p:cNvPr id="4" name="3 - Θέση αριθμού διαφάνειας"/>
          <p:cNvSpPr>
            <a:spLocks noGrp="1"/>
          </p:cNvSpPr>
          <p:nvPr>
            <p:ph type="sldNum" sz="quarter" idx="12"/>
          </p:nvPr>
        </p:nvSpPr>
        <p:spPr/>
        <p:txBody>
          <a:bodyPr/>
          <a:lstStyle/>
          <a:p>
            <a:fld id="{448718A6-AD2E-4DB9-8DD9-9BA3CCEBC289}" type="slidenum">
              <a:rPr lang="el-GR" smtClean="0"/>
              <a:pPr/>
              <a:t>9</a:t>
            </a:fld>
            <a:endParaRPr lang="el-GR"/>
          </a:p>
        </p:txBody>
      </p:sp>
    </p:spTree>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360</TotalTime>
  <Words>1068</Words>
  <Application>Microsoft Office PowerPoint</Application>
  <PresentationFormat>On-screen Show (4:3)</PresentationFormat>
  <Paragraphs>239</Paragraphs>
  <Slides>19</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Θέμα του Office</vt:lpstr>
      <vt:lpstr>Στρατηγική Επιχειρήσεων (Business Strategy )</vt:lpstr>
      <vt:lpstr> Εννοιολογική προσέγγιση Στρατηγικής  </vt:lpstr>
      <vt:lpstr>Στρατηγική…</vt:lpstr>
      <vt:lpstr>Η μάχη στα Γαυγάμηλα</vt:lpstr>
      <vt:lpstr>Εννοιολογική προσέγγιση (1/2) </vt:lpstr>
      <vt:lpstr>Εννοιολογική προσέγγιση (2/2)</vt:lpstr>
      <vt:lpstr>Παραδείγματα</vt:lpstr>
      <vt:lpstr>Στάδια στρατηγικού σχεδιασμού 1/3 </vt:lpstr>
      <vt:lpstr>Στάδια στρατηγικού σχεδιασμού 2/3  </vt:lpstr>
      <vt:lpstr>Στάδια στρατηγικού σχεδιασμού 3/3</vt:lpstr>
      <vt:lpstr>Επίπεδα στρατηγικής 1/3 </vt:lpstr>
      <vt:lpstr>Επίπεδα στρατηγικής 2/3</vt:lpstr>
      <vt:lpstr>Επίπεδα στρατηγικής 3/3</vt:lpstr>
      <vt:lpstr>Χαρακτηριστικά στρατηγικών αποφάσεων</vt:lpstr>
      <vt:lpstr>Oφέλη στρατηγικής</vt:lpstr>
      <vt:lpstr>Πιθανοί κίνδυνοι</vt:lpstr>
      <vt:lpstr>Τα 5 Ps της στρατηγικής κατά τον Mintzberg </vt:lpstr>
      <vt:lpstr>Η Στρατηγική </vt:lpstr>
      <vt:lpstr>Site για στρατηγική ανάλυση</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Επιχειρησιακή Στρατηγική και Πολιτική</dc:title>
  <dc:creator>Nancy Bouranta</dc:creator>
  <cp:lastModifiedBy>Nancy</cp:lastModifiedBy>
  <cp:revision>38</cp:revision>
  <dcterms:created xsi:type="dcterms:W3CDTF">2015-01-05T11:12:03Z</dcterms:created>
  <dcterms:modified xsi:type="dcterms:W3CDTF">2022-10-03T12:08:28Z</dcterms:modified>
</cp:coreProperties>
</file>