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81" r:id="rId2"/>
    <p:sldId id="287" r:id="rId3"/>
    <p:sldId id="286" r:id="rId4"/>
    <p:sldId id="288" r:id="rId5"/>
    <p:sldId id="258" r:id="rId6"/>
    <p:sldId id="259" r:id="rId7"/>
    <p:sldId id="291" r:id="rId8"/>
    <p:sldId id="260" r:id="rId9"/>
    <p:sldId id="325" r:id="rId10"/>
    <p:sldId id="293" r:id="rId11"/>
    <p:sldId id="261" r:id="rId12"/>
    <p:sldId id="294" r:id="rId13"/>
    <p:sldId id="262" r:id="rId14"/>
    <p:sldId id="263" r:id="rId15"/>
    <p:sldId id="265" r:id="rId16"/>
    <p:sldId id="297" r:id="rId17"/>
    <p:sldId id="296" r:id="rId18"/>
    <p:sldId id="298" r:id="rId19"/>
    <p:sldId id="266" r:id="rId20"/>
    <p:sldId id="299" r:id="rId21"/>
    <p:sldId id="302" r:id="rId22"/>
    <p:sldId id="303" r:id="rId23"/>
    <p:sldId id="300" r:id="rId24"/>
    <p:sldId id="267" r:id="rId25"/>
    <p:sldId id="268" r:id="rId26"/>
    <p:sldId id="270" r:id="rId27"/>
    <p:sldId id="271" r:id="rId28"/>
    <p:sldId id="272" r:id="rId29"/>
    <p:sldId id="304" r:id="rId30"/>
    <p:sldId id="273" r:id="rId31"/>
    <p:sldId id="313" r:id="rId32"/>
    <p:sldId id="319" r:id="rId33"/>
    <p:sldId id="318" r:id="rId34"/>
    <p:sldId id="307" r:id="rId35"/>
    <p:sldId id="323" r:id="rId36"/>
    <p:sldId id="315" r:id="rId37"/>
    <p:sldId id="326" r:id="rId38"/>
    <p:sldId id="312" r:id="rId39"/>
    <p:sldId id="320" r:id="rId40"/>
    <p:sldId id="321" r:id="rId4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9A081-A5DB-467C-B6B9-AB9690095EAC}" type="datetimeFigureOut">
              <a:rPr lang="el-GR" smtClean="0"/>
              <a:pPr/>
              <a:t>3/10/2022</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6ADD6-4ADA-4E0D-ABE7-F7BA0AD62646}"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FFFF0BCE-0C71-4D57-85D2-DF4EE33A9F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1202DFE-99A8-4733-BF17-B7D4B486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l-GR" altLang="el-GR"/>
          </a:p>
        </p:txBody>
      </p:sp>
      <p:sp>
        <p:nvSpPr>
          <p:cNvPr id="4100" name="Slide Number Placeholder 3">
            <a:extLst>
              <a:ext uri="{FF2B5EF4-FFF2-40B4-BE49-F238E27FC236}">
                <a16:creationId xmlns:a16="http://schemas.microsoft.com/office/drawing/2014/main" id="{DDBBD974-711F-40C2-BF97-C7F4C3225E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E0003A-ACEE-458C-A391-A7C91B1F26E1}" type="slidenum">
              <a:rPr lang="el-GR" altLang="el-GR"/>
              <a:pPr>
                <a:spcBef>
                  <a:spcPct val="0"/>
                </a:spcBef>
              </a:pPr>
              <a:t>1</a:t>
            </a:fld>
            <a:endParaRPr lang="el-GR" alt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15</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15</a:t>
            </a:fld>
            <a:endParaRPr lang="el-GR"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17</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17</a:t>
            </a:fld>
            <a:endParaRPr lang="el-GR" sz="12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18</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18</a:t>
            </a:fld>
            <a:endParaRPr lang="el-GR" sz="120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19</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19</a:t>
            </a:fld>
            <a:endParaRPr lang="el-GR" sz="120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20</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20</a:t>
            </a:fld>
            <a:endParaRPr lang="el-GR" sz="120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21</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21</a:t>
            </a:fld>
            <a:endParaRPr lang="el-GR" sz="120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22</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22</a:t>
            </a:fld>
            <a:endParaRPr lang="el-GR" sz="120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23</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23</a:t>
            </a:fld>
            <a:endParaRPr lang="el-GR" sz="120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24</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24</a:t>
            </a:fld>
            <a:endParaRPr lang="el-GR" sz="120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25</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25</a:t>
            </a:fld>
            <a:endParaRPr lang="el-GR"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5</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5</a:t>
            </a:fld>
            <a:endParaRPr lang="el-GR" sz="120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26</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26</a:t>
            </a:fld>
            <a:endParaRPr lang="el-GR" sz="12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27</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27</a:t>
            </a:fld>
            <a:endParaRPr lang="el-GR" sz="120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28</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28</a:t>
            </a:fld>
            <a:endParaRPr lang="el-GR" sz="120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30</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30</a:t>
            </a:fld>
            <a:endParaRPr lang="el-GR" sz="120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31</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31</a:t>
            </a:fld>
            <a:endParaRPr lang="el-GR" sz="120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32</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32</a:t>
            </a:fld>
            <a:endParaRPr lang="el-GR" sz="120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33</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33</a:t>
            </a:fld>
            <a:endParaRPr lang="el-GR" sz="120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34</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34</a:t>
            </a:fld>
            <a:endParaRPr lang="el-GR" sz="120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35</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35</a:t>
            </a:fld>
            <a:endParaRPr lang="el-GR" sz="120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36</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36</a:t>
            </a:fld>
            <a:endParaRPr lang="el-GR"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6</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6</a:t>
            </a:fld>
            <a:endParaRPr lang="el-GR" sz="120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37</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37</a:t>
            </a:fld>
            <a:endParaRPr lang="el-GR" sz="120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38</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38</a:t>
            </a:fld>
            <a:endParaRPr lang="el-GR" sz="120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39C6ADD6-4ADA-4E0D-ABE7-F7BA0AD62646}" type="slidenum">
              <a:rPr lang="el-GR" smtClean="0"/>
              <a:pPr/>
              <a:t>40</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7</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7</a:t>
            </a:fld>
            <a:endParaRPr lang="el-GR" sz="12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8</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8</a:t>
            </a:fld>
            <a:endParaRPr lang="el-GR"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10</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10</a:t>
            </a:fld>
            <a:endParaRPr lang="el-GR" sz="12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11</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11</a:t>
            </a:fld>
            <a:endParaRPr lang="el-GR"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13</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13</a:t>
            </a:fld>
            <a:endParaRPr lang="el-GR" sz="12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F480F-5B96-463D-8075-B619636D7864}" type="slidenum">
              <a:rPr lang="el-GR"/>
              <a:pPr/>
              <a:t>14</a:t>
            </a:fld>
            <a:endParaRPr lang="el-GR"/>
          </a:p>
        </p:txBody>
      </p:sp>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p:txBody>
          <a:bodyPr/>
          <a:lstStyle/>
          <a:p>
            <a:pPr>
              <a:spcBef>
                <a:spcPct val="0"/>
              </a:spcBef>
            </a:pPr>
            <a:endParaRPr lang="el-G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18DDD3-B343-4F72-A1D6-662A0C9DC2AD}" type="slidenum">
              <a:rPr lang="el-GR" sz="1200">
                <a:latin typeface="Times New Roman" pitchFamily="18" charset="0"/>
              </a:rPr>
              <a:pPr algn="r"/>
              <a:t>14</a:t>
            </a:fld>
            <a:endParaRPr lang="el-GR"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43B57FC1-4A93-460E-8235-5C66B7C3496F}"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EA7644F7-2D0C-4623-88FE-23DC840D584B}"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3FC21E9-8921-42F4-8C5D-C77E4985514F}"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1FAD54ED-5F18-400D-B472-69137B47B163}"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EEE0DAA3-D06B-477C-B62E-26DE212C42D2}"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8DA2F1FF-02AB-4DF5-8CF2-DC21FB29F15A}"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46491FB1-DF0A-448B-9DF0-7B493EC74F53}" type="datetime1">
              <a:rPr lang="el-GR" smtClean="0"/>
              <a:pPr/>
              <a:t>3/10/2022</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10A19333-EB4C-4649-9A9D-1EF5A5F2914C}" type="datetime1">
              <a:rPr lang="el-GR" smtClean="0"/>
              <a:pPr/>
              <a:t>3/10/2022</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4248B4C-D4E9-4059-91A8-007E24419F3B}" type="datetime1">
              <a:rPr lang="el-GR" smtClean="0"/>
              <a:pPr/>
              <a:t>3/10/2022</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16E51996-DEA1-49F4-A9D0-E1E8C5904BF0}"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D4E1620-EC9E-48BC-8BC7-277C348EA8C0}"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B020F3C-86CF-4C67-8904-4B328712343E}"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B4A8B-B0C5-4326-BBD9-264CA9F00289}" type="datetime1">
              <a:rPr lang="el-GR" smtClean="0"/>
              <a:pPr/>
              <a:t>3/10/2022</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20F3C-86CF-4C67-8904-4B328712343E}"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saracakis.gr/inner2950a.html?menu_id=2&amp;submenu_id=16" TargetMode="External"/><Relationship Id="rId13" Type="http://schemas.openxmlformats.org/officeDocument/2006/relationships/hyperlink" Target="http://www.saracakis.gr/inner20566.html?menu_id=2&amp;submenu_id=23" TargetMode="External"/><Relationship Id="rId18" Type="http://schemas.openxmlformats.org/officeDocument/2006/relationships/image" Target="../media/image4.gif"/><Relationship Id="rId3" Type="http://schemas.openxmlformats.org/officeDocument/2006/relationships/hyperlink" Target="http://www.saracakis.gr/inner2d233.html?menu_id=2&amp;submenu_id=11" TargetMode="External"/><Relationship Id="rId7" Type="http://schemas.openxmlformats.org/officeDocument/2006/relationships/hyperlink" Target="http://www.saracakis.gr/inner23b0b.html?menu_id=2&amp;submenu_id=15" TargetMode="External"/><Relationship Id="rId12" Type="http://schemas.openxmlformats.org/officeDocument/2006/relationships/hyperlink" Target="http://www.saracakis.gr/inner29a39.html?menu_id=2&amp;submenu_id=22" TargetMode="External"/><Relationship Id="rId17" Type="http://schemas.openxmlformats.org/officeDocument/2006/relationships/hyperlink" Target="http://world.honda.com/index.html" TargetMode="External"/><Relationship Id="rId2" Type="http://schemas.openxmlformats.org/officeDocument/2006/relationships/notesSlide" Target="../notesSlides/notesSlide14.xml"/><Relationship Id="rId16" Type="http://schemas.openxmlformats.org/officeDocument/2006/relationships/hyperlink" Target="http://www.saracakis.gr/inner228b2.html?menu_id=2&amp;submenu_id=33" TargetMode="External"/><Relationship Id="rId1" Type="http://schemas.openxmlformats.org/officeDocument/2006/relationships/slideLayout" Target="../slideLayouts/slideLayout7.xml"/><Relationship Id="rId6" Type="http://schemas.openxmlformats.org/officeDocument/2006/relationships/hyperlink" Target="http://www.saracakis.gr/inner22809.html?menu_id=2&amp;submenu_id=14" TargetMode="External"/><Relationship Id="rId11" Type="http://schemas.openxmlformats.org/officeDocument/2006/relationships/hyperlink" Target="http://www.saracakis.gr/inner23290.html?menu_id=2&amp;submenu_id=21" TargetMode="External"/><Relationship Id="rId5" Type="http://schemas.openxmlformats.org/officeDocument/2006/relationships/hyperlink" Target="http://www.saracakis.gr/inner25435.html?menu_id=2&amp;submenu_id=13" TargetMode="External"/><Relationship Id="rId15" Type="http://schemas.openxmlformats.org/officeDocument/2006/relationships/hyperlink" Target="http://www.saracakis.gr/inner2bdc0.html?menu_id=2&amp;submenu_id=25" TargetMode="External"/><Relationship Id="rId10" Type="http://schemas.openxmlformats.org/officeDocument/2006/relationships/hyperlink" Target="http://www.saracakis.gr/inner3836d22.html?menu_id=2&amp;submenu_id=19" TargetMode="External"/><Relationship Id="rId4" Type="http://schemas.openxmlformats.org/officeDocument/2006/relationships/hyperlink" Target="http://www.saracakis.gr/inner2785b.html?menu_id=2&amp;submenu_id=12" TargetMode="External"/><Relationship Id="rId9" Type="http://schemas.openxmlformats.org/officeDocument/2006/relationships/hyperlink" Target="http://www.saracakis.gr/inner2fb37.html?menu_id=2&amp;submenu_id=17" TargetMode="External"/><Relationship Id="rId14" Type="http://schemas.openxmlformats.org/officeDocument/2006/relationships/hyperlink" Target="http://www.saracakis.gr/inner2dcf2.html?menu_id=2&amp;submenu_id=2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nestle.gr/"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Banki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en.wikipedia.org/wiki/File:Virgin.svg"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olutions.3m.com/wps/portal/3M/el_GR/EU-ElectronicsElectrical/Home/ProdInfo/ElectronicsManufacturing/" TargetMode="External"/><Relationship Id="rId13" Type="http://schemas.openxmlformats.org/officeDocument/2006/relationships/hyperlink" Target="http://solutions.3m.com/wps/portal/3M/el_GR/Products2/ProdServ/Dir/HealthCare/" TargetMode="External"/><Relationship Id="rId18" Type="http://schemas.openxmlformats.org/officeDocument/2006/relationships/hyperlink" Target="http://solutions.3m.com/wps/portal/3M/el_GR/EU-SafetySecurityProtection/Home/ProdInfo/PersonalSafety/" TargetMode="External"/><Relationship Id="rId26" Type="http://schemas.openxmlformats.org/officeDocument/2006/relationships/hyperlink" Target="http://solutions.3m.com/wps/portal/3M/el_GR/Products2/ProdServ/Dir/Mfg-Ind/" TargetMode="External"/><Relationship Id="rId39" Type="http://schemas.openxmlformats.org/officeDocument/2006/relationships/hyperlink" Target="http://solutions.3m.com/wps/portal/3M/el_GR/EU-Office/Home/ProdInfo/ScotchTape/" TargetMode="External"/><Relationship Id="rId3" Type="http://schemas.openxmlformats.org/officeDocument/2006/relationships/hyperlink" Target="http://solutions.3m.com/wps/portal/3M/el_GR/Products2/ProdServ/Dir/Display-Graphics/" TargetMode="External"/><Relationship Id="rId21" Type="http://schemas.openxmlformats.org/officeDocument/2006/relationships/hyperlink" Target="http://solutions.3m.com/wps/portal/3M/el_GR/3MWindowFilm/WindowFilm/" TargetMode="External"/><Relationship Id="rId34" Type="http://schemas.openxmlformats.org/officeDocument/2006/relationships/hyperlink" Target="http://solutions.3m.com/wps/portal/3M/el_GR/EU-Office/Home/ProdInfo/MeetingsPresentations/" TargetMode="External"/><Relationship Id="rId42" Type="http://schemas.openxmlformats.org/officeDocument/2006/relationships/hyperlink" Target="http://solutions.3m.com/wps/portal/3M/el_GR/EU-HomeLeisure/Home/ProdInfo/CleaningCare/" TargetMode="External"/><Relationship Id="rId47" Type="http://schemas.openxmlformats.org/officeDocument/2006/relationships/hyperlink" Target="http://solutions.3m.com/wps/portal/3M/el_GR/EU2/Country/" TargetMode="External"/><Relationship Id="rId7" Type="http://schemas.openxmlformats.org/officeDocument/2006/relationships/hyperlink" Target="http://solutions.3m.com/wps/portal/3M/el_GR/Products2/ProdServ/Dir/Elect-Telecom/" TargetMode="External"/><Relationship Id="rId12" Type="http://schemas.openxmlformats.org/officeDocument/2006/relationships/hyperlink" Target="http://solutions.3m.com/wps/portal/3M/el_GR/EU-ElectronicsElectrical/Home/ProdInfo/Telecoms/" TargetMode="External"/><Relationship Id="rId17" Type="http://schemas.openxmlformats.org/officeDocument/2006/relationships/hyperlink" Target="http://solutions.3m.com/wps/portal/3M/el_GR/EU-SafetySecurityProtection/Home/ProdInfo/BuildingProtection/" TargetMode="External"/><Relationship Id="rId25" Type="http://schemas.openxmlformats.org/officeDocument/2006/relationships/hyperlink" Target="http://solutions.3m.com/wps/portal/3M/el_GR/Industrial-Solutions/-/SolutionsFor/AutoCare/CarCare/" TargetMode="External"/><Relationship Id="rId33" Type="http://schemas.openxmlformats.org/officeDocument/2006/relationships/hyperlink" Target="http://solutions.3m.com/wps/portal/3M/el_GR/EU-Office/Home/ProdInfo/ErgonomicWorkspace/" TargetMode="External"/><Relationship Id="rId38" Type="http://schemas.openxmlformats.org/officeDocument/2006/relationships/hyperlink" Target="http://solutions.3m.com/wps/portal/3M/el_GR/EU-Office/Home/ProdInfo/PromotionalPost-it/" TargetMode="External"/><Relationship Id="rId46" Type="http://schemas.openxmlformats.org/officeDocument/2006/relationships/hyperlink" Target="http://solutions.3m.com/wps/portal/3M/el_GR/EUFuturo/Global/" TargetMode="External"/><Relationship Id="rId2" Type="http://schemas.openxmlformats.org/officeDocument/2006/relationships/notesSlide" Target="../notesSlides/notesSlide17.xml"/><Relationship Id="rId16" Type="http://schemas.openxmlformats.org/officeDocument/2006/relationships/hyperlink" Target="http://solutions.3m.com/wps/portal/3M/el_GR/Products2/ProdServ/Dir/Safety-Security/" TargetMode="External"/><Relationship Id="rId20" Type="http://schemas.openxmlformats.org/officeDocument/2006/relationships/hyperlink" Target="http://solutions.3m.com/wps/portal/3M/el_GR/PPE_SafetySolutions_EU/Safety/" TargetMode="External"/><Relationship Id="rId29" Type="http://schemas.openxmlformats.org/officeDocument/2006/relationships/hyperlink" Target="http://solutions.3m.com/wps/portal/3M/el_GR/EU-Transportation/Home/ProdInfo/AutomotiveManufacturing/" TargetMode="External"/><Relationship Id="rId41" Type="http://schemas.openxmlformats.org/officeDocument/2006/relationships/hyperlink" Target="http://solutions.3m.com/wps/portal/3M/el_GR/EU-HomeLeisure/Home/ProdInfo/BoatCare/" TargetMode="External"/><Relationship Id="rId1" Type="http://schemas.openxmlformats.org/officeDocument/2006/relationships/slideLayout" Target="../slideLayouts/slideLayout4.xml"/><Relationship Id="rId6" Type="http://schemas.openxmlformats.org/officeDocument/2006/relationships/hyperlink" Target="http://solutions.3m.com/wps/portal/3M/el_GR/Traffic-Safety-Systems/Traffic-Safety-Systems/" TargetMode="External"/><Relationship Id="rId11" Type="http://schemas.openxmlformats.org/officeDocument/2006/relationships/hyperlink" Target="http://solutions.3m.com/wps/portal/3M/el_GR/EU-ElectronicsElectrical/Home/ProdInfo/PipelineCableLocators/" TargetMode="External"/><Relationship Id="rId24" Type="http://schemas.openxmlformats.org/officeDocument/2006/relationships/hyperlink" Target="http://solutions.3m.com/wps/portal/3M/el_GR/EU-Transportation/Home/ProdInfo/Aerospace/" TargetMode="External"/><Relationship Id="rId32" Type="http://schemas.openxmlformats.org/officeDocument/2006/relationships/hyperlink" Target="http://solutions.3m.com/wps/portal/3M/el_GR/Products2/ProdServ/Dir/Office/" TargetMode="External"/><Relationship Id="rId37" Type="http://schemas.openxmlformats.org/officeDocument/2006/relationships/hyperlink" Target="http://solutions.3m.com/wps/portal/3M/el_GR/PostIt-EU-Global/PostIt/" TargetMode="External"/><Relationship Id="rId40" Type="http://schemas.openxmlformats.org/officeDocument/2006/relationships/hyperlink" Target="http://solutions.3m.com/wps/portal/3M/el_GR/Products2/ProdServ/Dir/Home-Leisure/" TargetMode="External"/><Relationship Id="rId45" Type="http://schemas.openxmlformats.org/officeDocument/2006/relationships/hyperlink" Target="http://solutions.3m.com/wps/portal/3M/el_GR/AutoFilms/Home/" TargetMode="External"/><Relationship Id="rId5" Type="http://schemas.openxmlformats.org/officeDocument/2006/relationships/hyperlink" Target="http://solutions.3m.com/wps/portal/3M/el_GR/EU-DisplaysGraphics/Home/ProdInfo/Vikuiti/" TargetMode="External"/><Relationship Id="rId15" Type="http://schemas.openxmlformats.org/officeDocument/2006/relationships/hyperlink" Target="http://solutions.3m.com/wps/portal/3M/el_GR/EU-HomeLeisure/Home/ProdInfo/FirstAidFamilyCare/" TargetMode="External"/><Relationship Id="rId23" Type="http://schemas.openxmlformats.org/officeDocument/2006/relationships/hyperlink" Target="http://solutions.3m.com/wps/portal/3M/el_GR/Industrial-Solutions/-/" TargetMode="External"/><Relationship Id="rId28" Type="http://schemas.openxmlformats.org/officeDocument/2006/relationships/hyperlink" Target="http://solutions.3m.com/wps/portal/3M/el_GR/Industrial-Solutions/-/Products/Abrasives/" TargetMode="External"/><Relationship Id="rId36" Type="http://schemas.openxmlformats.org/officeDocument/2006/relationships/hyperlink" Target="http://solutions.3m.com/wps/portal/3M/el_GR/PocketProjectors/HomePage/" TargetMode="External"/><Relationship Id="rId10" Type="http://schemas.openxmlformats.org/officeDocument/2006/relationships/hyperlink" Target="http://solutions.3m.com/wps/portal/3M/el_GR/EU-ElectronicsElectrical/Home/ProdInfo/JointsTerminations/" TargetMode="External"/><Relationship Id="rId19" Type="http://schemas.openxmlformats.org/officeDocument/2006/relationships/hyperlink" Target="http://solutions.3m.com/wps/portal/3M/en_EU/Library_Systems/Library_System/" TargetMode="External"/><Relationship Id="rId31" Type="http://schemas.openxmlformats.org/officeDocument/2006/relationships/hyperlink" Target="http://solutions.3m.com/wps/portal/3M/el_GR/Industrial-Solutions/-/Products/Adhesives-Tapes/" TargetMode="External"/><Relationship Id="rId44" Type="http://schemas.openxmlformats.org/officeDocument/2006/relationships/hyperlink" Target="http://solutions.3m.com/wps/portal/3M/el_GR/EU-HomeLeisure/Home/ProdInfo/HomeImprovement/" TargetMode="External"/><Relationship Id="rId4" Type="http://schemas.openxmlformats.org/officeDocument/2006/relationships/hyperlink" Target="http://solutions.3m.com/wps/portal/3M/el_GR/EU-DisplaysGraphics/Home/ProdInfo/AdvertisingPromotional/" TargetMode="External"/><Relationship Id="rId9" Type="http://schemas.openxmlformats.org/officeDocument/2006/relationships/hyperlink" Target="http://solutions.3m.com/wps/portal/3M/el_GR/EU-ElectronicsElectrical/Home/ProdInfo/Interconnects/" TargetMode="External"/><Relationship Id="rId14" Type="http://schemas.openxmlformats.org/officeDocument/2006/relationships/hyperlink" Target="http://solutions.3m.com/wps/portal/3M/el_GR/EU-ManufacturingIndustry/Home/ProdInfo/FoodSafety/" TargetMode="External"/><Relationship Id="rId22" Type="http://schemas.openxmlformats.org/officeDocument/2006/relationships/hyperlink" Target="http://solutions.3m.com/wps/portal/3M/el_GR/Products2/ProdServ/Dir/Trans/" TargetMode="External"/><Relationship Id="rId27" Type="http://schemas.openxmlformats.org/officeDocument/2006/relationships/hyperlink" Target="http://solutions.3m.com/wps/portal/3M/el_GR/EU-ManufacturingIndustry/Home/ProdInfo/FacilitiesCleaningCare/" TargetMode="External"/><Relationship Id="rId30" Type="http://schemas.openxmlformats.org/officeDocument/2006/relationships/hyperlink" Target="http://solutions.3m.com/wps/portal/3M/el_GR/Corrosion/Protection/" TargetMode="External"/><Relationship Id="rId35" Type="http://schemas.openxmlformats.org/officeDocument/2006/relationships/hyperlink" Target="http://solutions.3m.com/wps/portal/3M/el_GR/EU-Office/Home/ProdInfo/MountingHooksAdhesivesTapes/" TargetMode="External"/><Relationship Id="rId43" Type="http://schemas.openxmlformats.org/officeDocument/2006/relationships/hyperlink" Target="http://solutions.3m.com/wps/portal/3M/el_GR/EU-HomeLeisure/Home/ProdInfo/MountingFastening/" TargetMode="External"/><Relationship Id="rId48" Type="http://schemas.openxmlformats.org/officeDocument/2006/relationships/image" Target="../media/image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gr/url?sa=i&amp;rct=j&amp;q=&amp;esrc=s&amp;source=images&amp;cd=&amp;cad=rja&amp;uact=8&amp;ved=0CAcQjRw&amp;url=http://www.m4bmarketing.com/marketing-strategies-brand-grow/&amp;ei=MfOuVPXPEYLsarqkgmA&amp;bvm=bv.83339334,d.d2s&amp;psig=AFQjCNHr6LwwYmllGmD1bwWKdj-pvJEt0w&amp;ust=1420838012167479"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35E5BCE-FA30-42DD-84F9-927262A9528E}"/>
              </a:ext>
            </a:extLst>
          </p:cNvPr>
          <p:cNvSpPr>
            <a:spLocks noGrp="1"/>
          </p:cNvSpPr>
          <p:nvPr>
            <p:ph type="ctrTitle"/>
          </p:nvPr>
        </p:nvSpPr>
        <p:spPr>
          <a:xfrm>
            <a:off x="793750" y="2636838"/>
            <a:ext cx="7772400" cy="1470025"/>
          </a:xfrm>
        </p:spPr>
        <p:txBody>
          <a:bodyPr/>
          <a:lstStyle/>
          <a:p>
            <a:pPr eaLnBrk="1" hangingPunct="1"/>
            <a:r>
              <a:rPr lang="el-GR" altLang="el-GR" sz="4000" b="1" dirty="0"/>
              <a:t>Στρατηγική Επιχειρήσεων</a:t>
            </a:r>
            <a:br>
              <a:rPr lang="el-GR" altLang="el-GR" sz="4000" b="1" dirty="0"/>
            </a:br>
            <a:r>
              <a:rPr lang="el-GR" altLang="el-GR" sz="2000" dirty="0"/>
              <a:t>(</a:t>
            </a:r>
            <a:r>
              <a:rPr lang="en-US" altLang="el-GR" sz="2000" dirty="0"/>
              <a:t>Business Strategy </a:t>
            </a:r>
            <a:r>
              <a:rPr lang="el-GR" altLang="el-GR" sz="2000" dirty="0"/>
              <a:t>)</a:t>
            </a:r>
            <a:endParaRPr lang="el-GR" altLang="el-GR" sz="2000" b="1" dirty="0"/>
          </a:p>
        </p:txBody>
      </p:sp>
      <p:sp>
        <p:nvSpPr>
          <p:cNvPr id="3075" name="Subtitle 2">
            <a:extLst>
              <a:ext uri="{FF2B5EF4-FFF2-40B4-BE49-F238E27FC236}">
                <a16:creationId xmlns:a16="http://schemas.microsoft.com/office/drawing/2014/main" id="{D0535A17-97A9-4E8A-998A-19FF748567E5}"/>
              </a:ext>
            </a:extLst>
          </p:cNvPr>
          <p:cNvSpPr>
            <a:spLocks noGrp="1"/>
          </p:cNvSpPr>
          <p:nvPr>
            <p:ph type="subTitle" idx="1"/>
          </p:nvPr>
        </p:nvSpPr>
        <p:spPr>
          <a:xfrm>
            <a:off x="1331913" y="5373688"/>
            <a:ext cx="6400800" cy="1223962"/>
          </a:xfrm>
        </p:spPr>
        <p:txBody>
          <a:bodyPr>
            <a:normAutofit fontScale="40000" lnSpcReduction="20000"/>
          </a:bodyPr>
          <a:lstStyle/>
          <a:p>
            <a:pPr eaLnBrk="1" hangingPunct="1"/>
            <a:r>
              <a:rPr lang="el-GR" altLang="el-GR" sz="5900" dirty="0">
                <a:solidFill>
                  <a:schemeClr val="tx1"/>
                </a:solidFill>
              </a:rPr>
              <a:t>Νάνσυ </a:t>
            </a:r>
            <a:r>
              <a:rPr lang="el-GR" altLang="el-GR" sz="5900" dirty="0" err="1">
                <a:solidFill>
                  <a:schemeClr val="tx1"/>
                </a:solidFill>
              </a:rPr>
              <a:t>Μπουραντά</a:t>
            </a:r>
            <a:endParaRPr lang="en-US" altLang="el-GR" sz="5900" dirty="0">
              <a:solidFill>
                <a:schemeClr val="tx1"/>
              </a:solidFill>
            </a:endParaRPr>
          </a:p>
          <a:p>
            <a:pPr eaLnBrk="1" hangingPunct="1"/>
            <a:r>
              <a:rPr lang="el-GR" altLang="el-GR" sz="5900" dirty="0">
                <a:solidFill>
                  <a:schemeClr val="tx1"/>
                </a:solidFill>
              </a:rPr>
              <a:t> </a:t>
            </a:r>
            <a:r>
              <a:rPr lang="en-US" sz="5900" dirty="0">
                <a:solidFill>
                  <a:schemeClr val="tx1"/>
                </a:solidFill>
              </a:rPr>
              <a:t>nbouranta@unipi.gr</a:t>
            </a:r>
            <a:endParaRPr lang="el-GR" altLang="el-GR" sz="5900" dirty="0">
              <a:solidFill>
                <a:schemeClr val="tx1"/>
              </a:solidFill>
            </a:endParaRPr>
          </a:p>
          <a:p>
            <a:pPr eaLnBrk="1" hangingPunct="1"/>
            <a:endParaRPr lang="en-US" altLang="el-GR" sz="2800" dirty="0">
              <a:solidFill>
                <a:schemeClr val="tx1"/>
              </a:solidFill>
            </a:endParaRPr>
          </a:p>
          <a:p>
            <a:pPr eaLnBrk="1" hangingPunct="1"/>
            <a:r>
              <a:rPr lang="el-GR" altLang="el-GR" sz="2800" dirty="0">
                <a:solidFill>
                  <a:schemeClr val="tx1"/>
                </a:solidFill>
              </a:rPr>
              <a:t> </a:t>
            </a:r>
          </a:p>
        </p:txBody>
      </p:sp>
      <p:graphicFrame>
        <p:nvGraphicFramePr>
          <p:cNvPr id="2" name="Table 1">
            <a:extLst>
              <a:ext uri="{FF2B5EF4-FFF2-40B4-BE49-F238E27FC236}">
                <a16:creationId xmlns:a16="http://schemas.microsoft.com/office/drawing/2014/main" id="{4BE231C6-F761-AA7C-2B5E-1AD38F1AA839}"/>
              </a:ext>
            </a:extLst>
          </p:cNvPr>
          <p:cNvGraphicFramePr>
            <a:graphicFrameLocks noGrp="1"/>
          </p:cNvGraphicFramePr>
          <p:nvPr/>
        </p:nvGraphicFramePr>
        <p:xfrm>
          <a:off x="3707904" y="426439"/>
          <a:ext cx="5292080" cy="990600"/>
        </p:xfrm>
        <a:graphic>
          <a:graphicData uri="http://schemas.openxmlformats.org/drawingml/2006/table">
            <a:tbl>
              <a:tblPr>
                <a:tableStyleId>{5C22544A-7EE6-4342-B048-85BDC9FD1C3A}</a:tableStyleId>
              </a:tblPr>
              <a:tblGrid>
                <a:gridCol w="5292080">
                  <a:extLst>
                    <a:ext uri="{9D8B030D-6E8A-4147-A177-3AD203B41FA5}">
                      <a16:colId xmlns:a16="http://schemas.microsoft.com/office/drawing/2014/main" val="631817466"/>
                    </a:ext>
                  </a:extLst>
                </a:gridCol>
              </a:tblGrid>
              <a:tr h="182880">
                <a:tc>
                  <a:txBody>
                    <a:bodyPr/>
                    <a:lstStyle/>
                    <a:p>
                      <a:pPr algn="l" fontAlgn="b"/>
                      <a:r>
                        <a:rPr lang="el-GR" sz="1600" b="1" u="none" strike="noStrike" dirty="0">
                          <a:solidFill>
                            <a:schemeClr val="tx1"/>
                          </a:solidFill>
                          <a:effectLst/>
                        </a:rPr>
                        <a:t>ΠΜΣ «ΔΙΟΙΚΗΣΗ, ΑΝΑΛΥΤΙΚΗ ΚΑΙ ΠΛΗΡΟΦΟΡΙΑΚΑ ΣΥΣΤΗΜΑΤΑ ΕΠΙΧΕΙΡΗΣΕΩΝ» </a:t>
                      </a:r>
                      <a:endParaRPr lang="el-GR" sz="1600" b="1" i="0" u="none" strike="noStrike" dirty="0">
                        <a:solidFill>
                          <a:schemeClr val="tx1"/>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404569390"/>
                  </a:ext>
                </a:extLst>
              </a:tr>
              <a:tr h="182880">
                <a:tc>
                  <a:txBody>
                    <a:bodyPr/>
                    <a:lstStyle/>
                    <a:p>
                      <a:pPr algn="l" fontAlgn="b"/>
                      <a:r>
                        <a:rPr lang="el-GR" sz="1600" b="1" u="none" strike="noStrike" dirty="0">
                          <a:solidFill>
                            <a:schemeClr val="tx1"/>
                          </a:solidFill>
                          <a:effectLst/>
                        </a:rPr>
                        <a:t>ΣΤΡΑΤΗΓΙΚΗ ΔΙΟΙΚΗΣΗ, ΟΡΓΑΝΩΣΙΑΚΗ ΣΥΜΠΕΡΙΦΟΡΑ, ΔΙΟΙΚΗΣΗ ΠΡΟΣΩΠΙΚΟΥ, ΗΓΕΣΙΑ </a:t>
                      </a:r>
                      <a:endParaRPr lang="el-GR" sz="1600" b="1" i="0" u="none" strike="noStrike" dirty="0">
                        <a:solidFill>
                          <a:schemeClr val="tx1"/>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082762917"/>
                  </a:ext>
                </a:extLst>
              </a:tr>
            </a:tbl>
          </a:graphicData>
        </a:graphic>
      </p:graphicFrame>
      <p:pic>
        <p:nvPicPr>
          <p:cNvPr id="4" name="Picture 3">
            <a:extLst>
              <a:ext uri="{FF2B5EF4-FFF2-40B4-BE49-F238E27FC236}">
                <a16:creationId xmlns:a16="http://schemas.microsoft.com/office/drawing/2014/main" id="{60FE643E-7460-AC8A-8738-67E915F83658}"/>
              </a:ext>
            </a:extLst>
          </p:cNvPr>
          <p:cNvPicPr>
            <a:picLocks noChangeAspect="1"/>
          </p:cNvPicPr>
          <p:nvPr/>
        </p:nvPicPr>
        <p:blipFill>
          <a:blip r:embed="rId3"/>
          <a:stretch>
            <a:fillRect/>
          </a:stretch>
        </p:blipFill>
        <p:spPr>
          <a:xfrm>
            <a:off x="251520" y="350239"/>
            <a:ext cx="3324225" cy="114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42976" y="357166"/>
            <a:ext cx="7267575" cy="993775"/>
          </a:xfrm>
        </p:spPr>
        <p:txBody>
          <a:bodyPr>
            <a:normAutofit/>
          </a:bodyPr>
          <a:lstStyle/>
          <a:p>
            <a:r>
              <a:rPr lang="el-GR" sz="2400" b="1" dirty="0"/>
              <a:t>1. </a:t>
            </a:r>
            <a:r>
              <a:rPr lang="en-US" sz="2400" b="1" dirty="0"/>
              <a:t>O</a:t>
            </a:r>
            <a:r>
              <a:rPr lang="el-GR" sz="2400" b="1" dirty="0" err="1"/>
              <a:t>λοκλήρωση</a:t>
            </a:r>
            <a:r>
              <a:rPr lang="el-GR" sz="2400" b="1" dirty="0"/>
              <a:t> δραστηριοτήτων (</a:t>
            </a:r>
            <a:r>
              <a:rPr lang="en-US" sz="2400" b="1" dirty="0"/>
              <a:t>Integration</a:t>
            </a:r>
            <a:r>
              <a:rPr lang="el-GR" sz="2400" b="1" dirty="0"/>
              <a:t>)</a:t>
            </a: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500034" y="1357298"/>
            <a:ext cx="8229600" cy="5072098"/>
          </a:xfrm>
        </p:spPr>
        <p:txBody>
          <a:bodyPr>
            <a:normAutofit lnSpcReduction="10000"/>
          </a:bodyPr>
          <a:lstStyle/>
          <a:p>
            <a:pPr lvl="0">
              <a:buNone/>
            </a:pPr>
            <a:r>
              <a:rPr lang="el-GR" sz="2000" u="sng" dirty="0"/>
              <a:t>Διακρίνονται σε:</a:t>
            </a:r>
          </a:p>
          <a:p>
            <a:pPr lvl="0">
              <a:buNone/>
            </a:pPr>
            <a:endParaRPr lang="el-GR" sz="2000" u="sng" dirty="0"/>
          </a:p>
          <a:p>
            <a:r>
              <a:rPr lang="el-GR" sz="2000" dirty="0"/>
              <a:t>Κάθετη ολοκλήρωση (</a:t>
            </a:r>
            <a:r>
              <a:rPr lang="en-US" sz="2000" dirty="0"/>
              <a:t>vertical integration</a:t>
            </a:r>
            <a:r>
              <a:rPr lang="el-GR" sz="2000" dirty="0"/>
              <a:t>) </a:t>
            </a:r>
          </a:p>
          <a:p>
            <a:pPr>
              <a:buNone/>
            </a:pPr>
            <a:r>
              <a:rPr lang="el-GR" sz="2000" dirty="0"/>
              <a:t>Εφαρμόζεται κυρίως με τη μορφή εξαγορών, συγχωνεύσεων ή στρατηγικών</a:t>
            </a:r>
          </a:p>
          <a:p>
            <a:pPr>
              <a:buNone/>
            </a:pPr>
            <a:r>
              <a:rPr lang="el-GR" sz="2000" dirty="0"/>
              <a:t>συμμαχιών μεταξύ επιχειρήσεων που δραστηριοποιούνται στον ίδιο κλάδο </a:t>
            </a:r>
          </a:p>
          <a:p>
            <a:pPr>
              <a:buNone/>
            </a:pPr>
            <a:r>
              <a:rPr lang="el-GR" sz="2000" dirty="0"/>
              <a:t>και βρίσκονται σε άλλο στάδιο (προηγούμενο ή επόμενο) της αλυσίδας αξίας</a:t>
            </a:r>
          </a:p>
          <a:p>
            <a:pPr>
              <a:buNone/>
            </a:pPr>
            <a:r>
              <a:rPr lang="el-GR" sz="2000" dirty="0"/>
              <a:t>(προμηθευτές, διανομείς,  μεταπωλητές)</a:t>
            </a:r>
            <a:r>
              <a:rPr lang="en-US" sz="2000" dirty="0"/>
              <a:t> </a:t>
            </a:r>
            <a:r>
              <a:rPr lang="el-GR" sz="2000" dirty="0"/>
              <a:t>ή ακόμη και με τη δημιουργία νέων</a:t>
            </a:r>
          </a:p>
          <a:p>
            <a:pPr>
              <a:buNone/>
            </a:pPr>
            <a:r>
              <a:rPr lang="el-GR" sz="2000" dirty="0"/>
              <a:t>τμημάτων. Επιδίωξη ο καλύτερος έλεγχος και η μείωση του κόστους.</a:t>
            </a:r>
          </a:p>
          <a:p>
            <a:pPr>
              <a:buNone/>
            </a:pPr>
            <a:endParaRPr lang="el-GR" sz="2000" dirty="0"/>
          </a:p>
          <a:p>
            <a:r>
              <a:rPr lang="el-GR" sz="2000" dirty="0"/>
              <a:t>Οριζόντια ολοκλήρωση (</a:t>
            </a:r>
            <a:r>
              <a:rPr lang="en-US" sz="2000" dirty="0"/>
              <a:t>horizontal integration</a:t>
            </a:r>
            <a:r>
              <a:rPr lang="el-GR" sz="2000" dirty="0"/>
              <a:t>)</a:t>
            </a:r>
          </a:p>
          <a:p>
            <a:pPr>
              <a:buNone/>
            </a:pPr>
            <a:r>
              <a:rPr lang="el-GR" sz="2000" dirty="0"/>
              <a:t>Η επιχείρηση επιδιώκει την ανάπτυξη της μέσω της δημιουργίας παρόμοιων</a:t>
            </a:r>
          </a:p>
          <a:p>
            <a:pPr>
              <a:buNone/>
            </a:pPr>
            <a:r>
              <a:rPr lang="el-GR" sz="2000" dirty="0"/>
              <a:t>επιχειρήσεων ή εξαγοράς άλλων που δραστηριοποιούνται στον ίδιο τομέα</a:t>
            </a:r>
          </a:p>
          <a:p>
            <a:pPr>
              <a:buNone/>
            </a:pPr>
            <a:r>
              <a:rPr lang="el-GR" sz="2000" dirty="0"/>
              <a:t>και στο ίδιο  στάδιο της αλυσίδας παραγωγής. Στόχος η διεύρυνση του</a:t>
            </a:r>
          </a:p>
          <a:p>
            <a:pPr>
              <a:buNone/>
            </a:pPr>
            <a:r>
              <a:rPr lang="el-GR" sz="2000" dirty="0"/>
              <a:t>χαρτοφυλακίου προϊόντων και η επέκταση σε νέες αγορές.</a:t>
            </a: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10</a:t>
            </a:fld>
            <a:endParaRPr lang="el-G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42976" y="428605"/>
            <a:ext cx="7267575" cy="642942"/>
          </a:xfrm>
        </p:spPr>
        <p:txBody>
          <a:bodyPr>
            <a:noAutofit/>
          </a:bodyPr>
          <a:lstStyle/>
          <a:p>
            <a:pPr lvl="0"/>
            <a:br>
              <a:rPr lang="el-GR" sz="2400" b="1" dirty="0"/>
            </a:br>
            <a:r>
              <a:rPr lang="el-GR" sz="2400" b="1" dirty="0"/>
              <a:t>Στρατηγική κάθετης ολοκλήρωσης</a:t>
            </a:r>
            <a:br>
              <a:rPr lang="el-GR" sz="2400" dirty="0"/>
            </a:br>
            <a:br>
              <a:rPr lang="en-US" sz="2400" b="1" dirty="0">
                <a:solidFill>
                  <a:srgbClr val="000000"/>
                </a:solidFill>
                <a:cs typeface="Times New Roman" pitchFamily="18" charset="0"/>
              </a:rPr>
            </a:b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428596" y="1142984"/>
            <a:ext cx="8229600" cy="5072098"/>
          </a:xfrm>
        </p:spPr>
        <p:txBody>
          <a:bodyPr>
            <a:normAutofit/>
          </a:bodyPr>
          <a:lstStyle/>
          <a:p>
            <a:pPr algn="ctr">
              <a:buNone/>
            </a:pPr>
            <a:r>
              <a:rPr lang="el-GR" sz="2000" dirty="0"/>
              <a:t>προσπάθεια της επιχείρησης να αποκτήσει παρουσία </a:t>
            </a:r>
          </a:p>
          <a:p>
            <a:pPr algn="ctr">
              <a:buNone/>
            </a:pPr>
            <a:r>
              <a:rPr lang="el-GR" sz="2000" dirty="0"/>
              <a:t>είτε προς τα μπροστά (διανομείς ή/και λιανοπωλητές της) </a:t>
            </a:r>
          </a:p>
          <a:p>
            <a:pPr algn="ctr">
              <a:buNone/>
            </a:pPr>
            <a:r>
              <a:rPr lang="el-GR" sz="2000" dirty="0"/>
              <a:t>είτε προς τα πίσω (προμηθευτές της)</a:t>
            </a:r>
          </a:p>
          <a:p>
            <a:pPr algn="ctr">
              <a:buNone/>
            </a:pPr>
            <a:endParaRPr lang="el-GR" sz="2000" dirty="0"/>
          </a:p>
          <a:p>
            <a:pPr algn="ctr">
              <a:buNone/>
            </a:pPr>
            <a:endParaRPr lang="el-GR" sz="2000" dirty="0"/>
          </a:p>
          <a:p>
            <a:pPr>
              <a:buNone/>
            </a:pPr>
            <a:r>
              <a:rPr lang="el-GR" sz="2000" dirty="0"/>
              <a:t>Κατά συνέπεια υπάρχουν </a:t>
            </a:r>
            <a:r>
              <a:rPr lang="el-GR" sz="2000" u="sng" dirty="0"/>
              <a:t>2 στρατηγικές κάθετης ολοκλήρωσης</a:t>
            </a:r>
            <a:r>
              <a:rPr lang="el-GR" sz="2000" dirty="0"/>
              <a:t>:</a:t>
            </a:r>
          </a:p>
          <a:p>
            <a:pPr lvl="0"/>
            <a:r>
              <a:rPr lang="el-GR" sz="2000" dirty="0"/>
              <a:t>Προς τα εμπρός</a:t>
            </a:r>
            <a:r>
              <a:rPr lang="en-US" sz="2000" dirty="0"/>
              <a:t> (forward integration)</a:t>
            </a:r>
            <a:endParaRPr lang="el-GR" sz="2000" dirty="0"/>
          </a:p>
          <a:p>
            <a:pPr lvl="0"/>
            <a:r>
              <a:rPr lang="el-GR" sz="2000" dirty="0"/>
              <a:t>Προς τα πίσω</a:t>
            </a:r>
            <a:r>
              <a:rPr lang="en-US" sz="2000" dirty="0"/>
              <a:t> (backward integration)</a:t>
            </a:r>
            <a:endParaRPr lang="el-GR" sz="2000" dirty="0"/>
          </a:p>
          <a:p>
            <a:pPr algn="ctr">
              <a:buFontTx/>
              <a:buNone/>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11</a:t>
            </a:fld>
            <a:endParaRPr lang="el-G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TextBox"/>
          <p:cNvSpPr txBox="1"/>
          <p:nvPr/>
        </p:nvSpPr>
        <p:spPr>
          <a:xfrm>
            <a:off x="2928926" y="1857364"/>
            <a:ext cx="3442630" cy="646331"/>
          </a:xfrm>
          <a:prstGeom prst="rect">
            <a:avLst/>
          </a:prstGeom>
          <a:noFill/>
          <a:ln>
            <a:solidFill>
              <a:schemeClr val="tx1"/>
            </a:solidFill>
          </a:ln>
        </p:spPr>
        <p:txBody>
          <a:bodyPr wrap="square" rtlCol="0">
            <a:spAutoFit/>
          </a:bodyPr>
          <a:lstStyle/>
          <a:p>
            <a:pPr algn="ctr"/>
            <a:r>
              <a:rPr lang="el-GR" dirty="0"/>
              <a:t>Κτηνοτροφική μονάδα</a:t>
            </a:r>
          </a:p>
          <a:p>
            <a:pPr algn="ctr"/>
            <a:endParaRPr lang="el-GR" dirty="0"/>
          </a:p>
        </p:txBody>
      </p:sp>
      <p:sp>
        <p:nvSpPr>
          <p:cNvPr id="3" name="2 - TextBox"/>
          <p:cNvSpPr txBox="1"/>
          <p:nvPr/>
        </p:nvSpPr>
        <p:spPr>
          <a:xfrm>
            <a:off x="2928926" y="2714620"/>
            <a:ext cx="3429024" cy="646331"/>
          </a:xfrm>
          <a:prstGeom prst="rect">
            <a:avLst/>
          </a:prstGeom>
          <a:noFill/>
          <a:ln>
            <a:solidFill>
              <a:schemeClr val="tx1"/>
            </a:solidFill>
          </a:ln>
        </p:spPr>
        <p:txBody>
          <a:bodyPr wrap="square" rtlCol="0">
            <a:spAutoFit/>
          </a:bodyPr>
          <a:lstStyle/>
          <a:p>
            <a:pPr algn="ctr"/>
            <a:r>
              <a:rPr lang="el-GR" dirty="0">
                <a:solidFill>
                  <a:srgbClr val="FF0000"/>
                </a:solidFill>
              </a:rPr>
              <a:t>Μονάδα επεξεργασίας γάλακτος</a:t>
            </a:r>
            <a:endParaRPr lang="en-US" dirty="0">
              <a:solidFill>
                <a:srgbClr val="FF0000"/>
              </a:solidFill>
            </a:endParaRPr>
          </a:p>
          <a:p>
            <a:pPr algn="ctr"/>
            <a:endParaRPr lang="el-GR" dirty="0">
              <a:solidFill>
                <a:srgbClr val="FF0000"/>
              </a:solidFill>
            </a:endParaRPr>
          </a:p>
        </p:txBody>
      </p:sp>
      <p:sp>
        <p:nvSpPr>
          <p:cNvPr id="4" name="3 - TextBox"/>
          <p:cNvSpPr txBox="1"/>
          <p:nvPr/>
        </p:nvSpPr>
        <p:spPr>
          <a:xfrm>
            <a:off x="2928926" y="3571876"/>
            <a:ext cx="3429024" cy="646331"/>
          </a:xfrm>
          <a:prstGeom prst="rect">
            <a:avLst/>
          </a:prstGeom>
          <a:noFill/>
          <a:ln>
            <a:solidFill>
              <a:schemeClr val="tx1"/>
            </a:solidFill>
          </a:ln>
        </p:spPr>
        <p:txBody>
          <a:bodyPr wrap="square" rtlCol="0">
            <a:spAutoFit/>
          </a:bodyPr>
          <a:lstStyle/>
          <a:p>
            <a:pPr algn="ctr"/>
            <a:r>
              <a:rPr lang="el-GR" dirty="0"/>
              <a:t>Συσκευασία</a:t>
            </a:r>
          </a:p>
          <a:p>
            <a:pPr algn="ctr"/>
            <a:r>
              <a:rPr lang="el-GR" dirty="0"/>
              <a:t>Τυποποίηση</a:t>
            </a:r>
          </a:p>
        </p:txBody>
      </p:sp>
      <p:sp>
        <p:nvSpPr>
          <p:cNvPr id="5" name="4 - TextBox"/>
          <p:cNvSpPr txBox="1"/>
          <p:nvPr/>
        </p:nvSpPr>
        <p:spPr>
          <a:xfrm>
            <a:off x="2928926" y="4500570"/>
            <a:ext cx="3429024" cy="646331"/>
          </a:xfrm>
          <a:prstGeom prst="rect">
            <a:avLst/>
          </a:prstGeom>
          <a:noFill/>
          <a:ln>
            <a:solidFill>
              <a:schemeClr val="tx1"/>
            </a:solidFill>
          </a:ln>
        </p:spPr>
        <p:txBody>
          <a:bodyPr wrap="square" rtlCol="0">
            <a:spAutoFit/>
          </a:bodyPr>
          <a:lstStyle/>
          <a:p>
            <a:pPr algn="ctr"/>
            <a:r>
              <a:rPr lang="el-GR" dirty="0"/>
              <a:t>Διανομή</a:t>
            </a:r>
          </a:p>
          <a:p>
            <a:pPr algn="ctr"/>
            <a:endParaRPr lang="el-GR" dirty="0"/>
          </a:p>
        </p:txBody>
      </p:sp>
      <p:sp>
        <p:nvSpPr>
          <p:cNvPr id="6" name="5 - TextBox"/>
          <p:cNvSpPr txBox="1"/>
          <p:nvPr/>
        </p:nvSpPr>
        <p:spPr>
          <a:xfrm>
            <a:off x="2928926" y="5429264"/>
            <a:ext cx="3429024" cy="646331"/>
          </a:xfrm>
          <a:prstGeom prst="rect">
            <a:avLst/>
          </a:prstGeom>
          <a:noFill/>
          <a:ln>
            <a:solidFill>
              <a:schemeClr val="tx1"/>
            </a:solidFill>
          </a:ln>
        </p:spPr>
        <p:txBody>
          <a:bodyPr wrap="square" rtlCol="0">
            <a:spAutoFit/>
          </a:bodyPr>
          <a:lstStyle/>
          <a:p>
            <a:pPr algn="ctr"/>
            <a:r>
              <a:rPr lang="el-GR" dirty="0"/>
              <a:t>Σημεία Πώλησης</a:t>
            </a:r>
          </a:p>
          <a:p>
            <a:pPr algn="ctr"/>
            <a:endParaRPr lang="el-GR" dirty="0"/>
          </a:p>
        </p:txBody>
      </p:sp>
      <p:sp>
        <p:nvSpPr>
          <p:cNvPr id="7" name="6 - Λυγισμένο βέλος"/>
          <p:cNvSpPr/>
          <p:nvPr/>
        </p:nvSpPr>
        <p:spPr>
          <a:xfrm rot="16200000">
            <a:off x="2178827" y="2393149"/>
            <a:ext cx="928694" cy="4286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8" name="7 - Λυγισμένο βέλος"/>
          <p:cNvSpPr/>
          <p:nvPr/>
        </p:nvSpPr>
        <p:spPr>
          <a:xfrm rot="16200000" flipH="1">
            <a:off x="2214981" y="3428719"/>
            <a:ext cx="928540" cy="3579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9" name="8 - TextBox"/>
          <p:cNvSpPr txBox="1"/>
          <p:nvPr/>
        </p:nvSpPr>
        <p:spPr>
          <a:xfrm rot="16200000">
            <a:off x="1220485" y="3637243"/>
            <a:ext cx="2071702" cy="369332"/>
          </a:xfrm>
          <a:prstGeom prst="rect">
            <a:avLst/>
          </a:prstGeom>
          <a:noFill/>
        </p:spPr>
        <p:txBody>
          <a:bodyPr wrap="square" rtlCol="0">
            <a:spAutoFit/>
          </a:bodyPr>
          <a:lstStyle/>
          <a:p>
            <a:r>
              <a:rPr lang="el-GR" dirty="0"/>
              <a:t>Προς τα εμπρός </a:t>
            </a:r>
          </a:p>
        </p:txBody>
      </p:sp>
      <p:sp>
        <p:nvSpPr>
          <p:cNvPr id="10" name="9 - TextBox"/>
          <p:cNvSpPr txBox="1"/>
          <p:nvPr/>
        </p:nvSpPr>
        <p:spPr>
          <a:xfrm rot="16200000">
            <a:off x="1220485" y="1708417"/>
            <a:ext cx="2071702" cy="369332"/>
          </a:xfrm>
          <a:prstGeom prst="rect">
            <a:avLst/>
          </a:prstGeom>
          <a:noFill/>
        </p:spPr>
        <p:txBody>
          <a:bodyPr wrap="square" rtlCol="0">
            <a:spAutoFit/>
          </a:bodyPr>
          <a:lstStyle/>
          <a:p>
            <a:r>
              <a:rPr lang="el-GR" dirty="0"/>
              <a:t>Προς τα πίσω </a:t>
            </a:r>
          </a:p>
        </p:txBody>
      </p:sp>
      <p:sp>
        <p:nvSpPr>
          <p:cNvPr id="11" name="Rectangle 2"/>
          <p:cNvSpPr txBox="1">
            <a:spLocks noChangeArrowheads="1"/>
          </p:cNvSpPr>
          <p:nvPr/>
        </p:nvSpPr>
        <p:spPr>
          <a:xfrm>
            <a:off x="1142976" y="714356"/>
            <a:ext cx="7267575" cy="64294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l-GR" sz="2400" b="1" i="0" u="none" strike="noStrike" kern="1200" cap="none" spc="0" normalizeH="0" baseline="0" noProof="0" dirty="0">
                <a:ln>
                  <a:noFill/>
                </a:ln>
                <a:solidFill>
                  <a:schemeClr val="tx1"/>
                </a:solidFill>
                <a:effectLst/>
                <a:uLnTx/>
                <a:uFillTx/>
                <a:latin typeface="+mj-lt"/>
                <a:ea typeface="+mj-ea"/>
                <a:cs typeface="+mj-cs"/>
              </a:rPr>
            </a:br>
            <a:r>
              <a:rPr kumimoji="0" lang="el-GR" sz="2400" b="1" i="0" u="none" strike="noStrike" kern="1200" cap="none" spc="0" normalizeH="0" baseline="0" noProof="0" dirty="0">
                <a:ln>
                  <a:noFill/>
                </a:ln>
                <a:solidFill>
                  <a:schemeClr val="tx1"/>
                </a:solidFill>
                <a:effectLst/>
                <a:uLnTx/>
                <a:uFillTx/>
                <a:latin typeface="+mj-lt"/>
                <a:ea typeface="+mj-ea"/>
                <a:cs typeface="+mj-cs"/>
              </a:rPr>
              <a:t>Στρατηγική κάθετης ολοκλήρωσης</a:t>
            </a:r>
          </a:p>
          <a:p>
            <a:pPr marL="0" marR="0" lvl="0" indent="0" algn="ctr" defTabSz="914400" rtl="0" eaLnBrk="1" fontAlgn="auto" latinLnBrk="0" hangingPunct="1">
              <a:lnSpc>
                <a:spcPct val="100000"/>
              </a:lnSpc>
              <a:spcBef>
                <a:spcPct val="0"/>
              </a:spcBef>
              <a:spcAft>
                <a:spcPts val="0"/>
              </a:spcAft>
              <a:buClrTx/>
              <a:buSzTx/>
              <a:buFontTx/>
              <a:buNone/>
              <a:tabLst/>
              <a:defRPr/>
            </a:pPr>
            <a:r>
              <a:rPr lang="el-GR" sz="2400" b="1" dirty="0">
                <a:latin typeface="+mj-lt"/>
                <a:ea typeface="+mj-ea"/>
                <a:cs typeface="+mj-cs"/>
              </a:rPr>
              <a:t>Παράδειγμα</a:t>
            </a:r>
            <a:br>
              <a:rPr kumimoji="0" lang="el-GR" sz="2400" b="0" i="0" u="none" strike="noStrike" kern="1200" cap="none" spc="0" normalizeH="0" baseline="0" noProof="0" dirty="0">
                <a:ln>
                  <a:noFill/>
                </a:ln>
                <a:solidFill>
                  <a:schemeClr val="tx1"/>
                </a:solidFill>
                <a:effectLst/>
                <a:uLnTx/>
                <a:uFillTx/>
                <a:latin typeface="+mj-lt"/>
                <a:ea typeface="+mj-ea"/>
                <a:cs typeface="+mj-cs"/>
              </a:rPr>
            </a:br>
            <a:br>
              <a:rPr kumimoji="0" lang="en-US" sz="2400" b="1" i="0" u="none" strike="noStrike" kern="1200" cap="none" spc="0" normalizeH="0" baseline="0" noProof="0" dirty="0">
                <a:ln>
                  <a:noFill/>
                </a:ln>
                <a:solidFill>
                  <a:srgbClr val="000000"/>
                </a:solidFill>
                <a:effectLst/>
                <a:uLnTx/>
                <a:uFillTx/>
                <a:latin typeface="+mj-lt"/>
                <a:ea typeface="+mj-ea"/>
                <a:cs typeface="Times New Roman" pitchFamily="18" charset="0"/>
              </a:rPr>
            </a:br>
            <a:endParaRPr kumimoji="0" lang="el-GR" sz="2400" b="1" i="0" u="none" strike="noStrike" kern="1200" cap="none" spc="0" normalizeH="0" baseline="0" noProof="0" dirty="0">
              <a:ln>
                <a:noFill/>
              </a:ln>
              <a:solidFill>
                <a:srgbClr val="000000"/>
              </a:solidFill>
              <a:effectLst/>
              <a:uLnTx/>
              <a:uFillTx/>
              <a:latin typeface="+mj-lt"/>
              <a:ea typeface="+mj-ea"/>
              <a:cs typeface="Times New Roman" pitchFamily="18" charset="0"/>
            </a:endParaRPr>
          </a:p>
        </p:txBody>
      </p:sp>
      <p:sp>
        <p:nvSpPr>
          <p:cNvPr id="12" name="11 - Θέση αριθμού διαφάνειας"/>
          <p:cNvSpPr>
            <a:spLocks noGrp="1"/>
          </p:cNvSpPr>
          <p:nvPr>
            <p:ph type="sldNum" sz="quarter" idx="12"/>
          </p:nvPr>
        </p:nvSpPr>
        <p:spPr/>
        <p:txBody>
          <a:bodyPr/>
          <a:lstStyle/>
          <a:p>
            <a:fld id="{CB020F3C-86CF-4C67-8904-4B328712343E}" type="slidenum">
              <a:rPr lang="el-GR" smtClean="0"/>
              <a:pPr/>
              <a:t>12</a:t>
            </a:fld>
            <a:endParaRPr lang="el-G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00100" y="428604"/>
            <a:ext cx="7267575" cy="642942"/>
          </a:xfrm>
        </p:spPr>
        <p:txBody>
          <a:bodyPr>
            <a:noAutofit/>
          </a:bodyPr>
          <a:lstStyle/>
          <a:p>
            <a:r>
              <a:rPr lang="el-GR" sz="2400" b="1" dirty="0"/>
              <a:t>Λόγοι εφαρμογής κάθετης ολοκλήρωσης</a:t>
            </a:r>
            <a:br>
              <a:rPr lang="el-GR" sz="2400" dirty="0"/>
            </a:br>
            <a:endParaRPr lang="el-GR" sz="2400" b="1" dirty="0">
              <a:solidFill>
                <a:srgbClr val="000000"/>
              </a:solidFill>
              <a:latin typeface="Cambria" pitchFamily="18" charset="0"/>
              <a:cs typeface="Times New Roman" pitchFamily="18" charset="0"/>
            </a:endParaRPr>
          </a:p>
        </p:txBody>
      </p:sp>
      <p:sp>
        <p:nvSpPr>
          <p:cNvPr id="61444" name="Rectangle 3"/>
          <p:cNvSpPr>
            <a:spLocks noGrp="1" noChangeArrowheads="1"/>
          </p:cNvSpPr>
          <p:nvPr>
            <p:ph type="body" idx="4294967295"/>
          </p:nvPr>
        </p:nvSpPr>
        <p:spPr>
          <a:xfrm>
            <a:off x="428596" y="1000108"/>
            <a:ext cx="8229600" cy="5857892"/>
          </a:xfrm>
        </p:spPr>
        <p:txBody>
          <a:bodyPr>
            <a:normAutofit fontScale="92500" lnSpcReduction="10000"/>
          </a:bodyPr>
          <a:lstStyle/>
          <a:p>
            <a:pPr marL="457200" indent="-457200"/>
            <a:r>
              <a:rPr lang="el-GR" sz="2000" dirty="0"/>
              <a:t>Έλεγχος της ποιότητας και ποσότητας  αυλών και των προϊόντων. </a:t>
            </a:r>
          </a:p>
          <a:p>
            <a:pPr marL="457200" indent="-457200"/>
            <a:endParaRPr lang="el-GR" sz="2000" dirty="0"/>
          </a:p>
          <a:p>
            <a:pPr marL="457200" indent="-457200"/>
            <a:r>
              <a:rPr lang="el-GR" sz="2000" dirty="0"/>
              <a:t>Μείωση του κόστους (αποθήκευση, διανομή, οικονομίες κλίμακας)</a:t>
            </a:r>
          </a:p>
          <a:p>
            <a:pPr marL="457200" indent="-457200"/>
            <a:endParaRPr lang="el-GR" sz="2000" dirty="0"/>
          </a:p>
          <a:p>
            <a:pPr marL="457200" lvl="0" indent="-457200"/>
            <a:r>
              <a:rPr lang="el-GR" sz="2000" dirty="0"/>
              <a:t>Διαθεσιμότητα ανθρώπινων και χρηματοοικονομικών πόρων</a:t>
            </a:r>
          </a:p>
          <a:p>
            <a:pPr marL="457200" indent="-457200"/>
            <a:endParaRPr lang="el-GR" sz="2000" dirty="0"/>
          </a:p>
          <a:p>
            <a:pPr marL="457200" indent="-457200"/>
            <a:r>
              <a:rPr lang="el-GR" sz="2000" dirty="0"/>
              <a:t>Ύπαρξη ακριβών ή αναξιόπιστων προμηθευτών – διανομέων. Μείωση της εξάρτησης από τους προμηθευτές ή διανομείς, ιδίως εάν έχουν ισχυρή διαπραγματευτική δύναμη</a:t>
            </a:r>
          </a:p>
          <a:p>
            <a:pPr marL="457200" indent="-457200">
              <a:buNone/>
            </a:pPr>
            <a:endParaRPr lang="el-GR" sz="2000" dirty="0"/>
          </a:p>
          <a:p>
            <a:pPr marL="457200" indent="-457200"/>
            <a:r>
              <a:rPr lang="el-GR" sz="2000" dirty="0"/>
              <a:t>Ανάληψη επενδύσεων σε εξειδικευμένους πόρους που θα της προσδώσουν ανταγωνιστικό πλεονέκτημα</a:t>
            </a:r>
          </a:p>
          <a:p>
            <a:pPr marL="457200" indent="-457200"/>
            <a:endParaRPr lang="el-GR" sz="2000" dirty="0"/>
          </a:p>
          <a:p>
            <a:pPr marL="457200" indent="-457200"/>
            <a:r>
              <a:rPr lang="el-GR" sz="2000" dirty="0"/>
              <a:t>Χτίσιμο φραγμών εισόδου σε πιθανούς ανταγωνιστές</a:t>
            </a:r>
          </a:p>
          <a:p>
            <a:pPr marL="457200" indent="-457200"/>
            <a:endParaRPr lang="el-GR" sz="2000" dirty="0"/>
          </a:p>
          <a:p>
            <a:pPr marL="457200" indent="-457200"/>
            <a:r>
              <a:rPr lang="el-GR" sz="2000" dirty="0"/>
              <a:t>Ύπαρξη πλεονεκτημάτων σταθερής παραγωγής</a:t>
            </a:r>
          </a:p>
          <a:p>
            <a:pPr marL="457200" indent="-457200"/>
            <a:endParaRPr lang="el-GR" sz="2000" dirty="0"/>
          </a:p>
          <a:p>
            <a:pPr marL="457200" indent="-457200"/>
            <a:r>
              <a:rPr lang="el-GR" sz="2000" dirty="0"/>
              <a:t>Ταχεία ανάπτυξη του κλάδου (πρόβλεψη για αυξημένη ζήτηση προϊόντων) </a:t>
            </a:r>
          </a:p>
          <a:p>
            <a:pPr algn="ctr">
              <a:buFontTx/>
              <a:buNone/>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13</a:t>
            </a:fld>
            <a:endParaRPr lang="el-G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42976" y="285728"/>
            <a:ext cx="7267575" cy="993775"/>
          </a:xfrm>
        </p:spPr>
        <p:txBody>
          <a:bodyPr>
            <a:noAutofit/>
          </a:bodyPr>
          <a:lstStyle/>
          <a:p>
            <a:r>
              <a:rPr lang="el-GR" sz="2400" b="1" dirty="0"/>
              <a:t>Μειονεκτήματα κάθετης ολοκλήρωσης</a:t>
            </a:r>
            <a:endParaRPr lang="el-GR" sz="2400" dirty="0"/>
          </a:p>
        </p:txBody>
      </p:sp>
      <p:sp>
        <p:nvSpPr>
          <p:cNvPr id="61444" name="Rectangle 3"/>
          <p:cNvSpPr>
            <a:spLocks noGrp="1" noChangeArrowheads="1"/>
          </p:cNvSpPr>
          <p:nvPr>
            <p:ph type="body" idx="4294967295"/>
          </p:nvPr>
        </p:nvSpPr>
        <p:spPr>
          <a:xfrm>
            <a:off x="457200" y="1142984"/>
            <a:ext cx="8229600" cy="5429288"/>
          </a:xfrm>
        </p:spPr>
        <p:txBody>
          <a:bodyPr>
            <a:normAutofit/>
          </a:bodyPr>
          <a:lstStyle/>
          <a:p>
            <a:pPr lvl="0"/>
            <a:r>
              <a:rPr lang="el-GR" sz="2000" dirty="0"/>
              <a:t>Μειονεκτήματα κόστους (ενδεχόμενο εμφάνισης φθηνότερων προμηθευτών ή διανομέων)</a:t>
            </a:r>
          </a:p>
          <a:p>
            <a:pPr lvl="0"/>
            <a:endParaRPr lang="el-GR" sz="2000" dirty="0"/>
          </a:p>
          <a:p>
            <a:pPr lvl="0"/>
            <a:r>
              <a:rPr lang="el-GR" sz="2000" dirty="0"/>
              <a:t>Αποτυχία επίτευξης συνεργειών (κακός συντονισμός)</a:t>
            </a:r>
          </a:p>
          <a:p>
            <a:pPr lvl="0"/>
            <a:endParaRPr lang="el-GR" sz="2000" dirty="0"/>
          </a:p>
          <a:p>
            <a:pPr lvl="0"/>
            <a:r>
              <a:rPr lang="el-GR" sz="2000" dirty="0"/>
              <a:t>Δυσκολία εξόδου από συγκεκριμένο κλάδο - σύνδεση με τον κλάδο και τις εξελίξεις του</a:t>
            </a:r>
          </a:p>
          <a:p>
            <a:pPr lvl="0"/>
            <a:endParaRPr lang="el-GR" sz="2000" dirty="0"/>
          </a:p>
          <a:p>
            <a:pPr lvl="0"/>
            <a:r>
              <a:rPr lang="el-GR" sz="2000" dirty="0"/>
              <a:t>Έλλειψη τεχνογνωσίας και εμπειρίας</a:t>
            </a:r>
          </a:p>
          <a:p>
            <a:pPr lvl="0"/>
            <a:endParaRPr lang="el-GR" sz="2000" dirty="0"/>
          </a:p>
          <a:p>
            <a:pPr lvl="0"/>
            <a:r>
              <a:rPr lang="el-GR" sz="2000" dirty="0"/>
              <a:t>Διαιώνιση απαρχαιωμένων διαδικασιών</a:t>
            </a:r>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14</a:t>
            </a:fld>
            <a:endParaRPr lang="el-G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85728"/>
            <a:ext cx="7267575" cy="993775"/>
          </a:xfrm>
        </p:spPr>
        <p:txBody>
          <a:bodyPr>
            <a:noAutofit/>
          </a:bodyPr>
          <a:lstStyle/>
          <a:p>
            <a:pPr lvl="0"/>
            <a:br>
              <a:rPr lang="el-GR" sz="2400" b="1" dirty="0"/>
            </a:br>
            <a:r>
              <a:rPr lang="el-GR" sz="2400" b="1" dirty="0"/>
              <a:t>Στρατηγική οριζόντιας ολοκλήρωσης </a:t>
            </a:r>
            <a:br>
              <a:rPr lang="el-GR" sz="2400" b="1" dirty="0"/>
            </a:br>
            <a:r>
              <a:rPr lang="el-GR" sz="2400" dirty="0"/>
              <a:t>(</a:t>
            </a:r>
            <a:r>
              <a:rPr lang="en-US" sz="2400" dirty="0"/>
              <a:t>horizontal integration</a:t>
            </a:r>
            <a:r>
              <a:rPr lang="el-GR" sz="2400" dirty="0"/>
              <a:t>)</a:t>
            </a: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marL="457200" indent="-457200" algn="ctr">
              <a:buNone/>
            </a:pPr>
            <a:endParaRPr lang="el-GR" sz="2000" dirty="0"/>
          </a:p>
          <a:p>
            <a:pPr algn="ctr">
              <a:buNone/>
            </a:pPr>
            <a:r>
              <a:rPr lang="el-GR" sz="2000" dirty="0"/>
              <a:t>Η επιχείρηση επιδιώκει την ανάπτυξή της μέσω της δημιουργίας παρόμοιων</a:t>
            </a:r>
          </a:p>
          <a:p>
            <a:pPr algn="ctr">
              <a:buNone/>
            </a:pPr>
            <a:r>
              <a:rPr lang="el-GR" sz="2000" dirty="0"/>
              <a:t>επιχειρήσεων ή εξαγοράς άλλων που δραστηριοποιούνται στον ίδιο τομέα</a:t>
            </a:r>
          </a:p>
          <a:p>
            <a:pPr algn="ctr">
              <a:buNone/>
            </a:pPr>
            <a:r>
              <a:rPr lang="el-GR" sz="2000" dirty="0"/>
              <a:t>και στο ίδιο  στάδιο της αλυσίδας παραγωγής. Στόχος η διεύρυνση του</a:t>
            </a:r>
          </a:p>
          <a:p>
            <a:pPr algn="ctr">
              <a:buNone/>
            </a:pPr>
            <a:r>
              <a:rPr lang="el-GR" sz="2000" dirty="0"/>
              <a:t>χαρτοφυλακίου προϊόντων και η επέκταση σε νέες αγορές.</a:t>
            </a:r>
          </a:p>
          <a:p>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15</a:t>
            </a:fld>
            <a:endParaRPr lang="el-G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1025" name="Εικόνα 2"/>
          <p:cNvPicPr>
            <a:picLocks noChangeAspect="1" noChangeArrowheads="1"/>
          </p:cNvPicPr>
          <p:nvPr/>
        </p:nvPicPr>
        <p:blipFill>
          <a:blip r:embed="rId2" cstate="print"/>
          <a:srcRect/>
          <a:stretch>
            <a:fillRect/>
          </a:stretch>
        </p:blipFill>
        <p:spPr bwMode="auto">
          <a:xfrm>
            <a:off x="428596" y="1071546"/>
            <a:ext cx="8429652" cy="4900626"/>
          </a:xfrm>
          <a:prstGeom prst="rect">
            <a:avLst/>
          </a:prstGeom>
          <a:noFill/>
        </p:spPr>
      </p:pic>
      <p:sp>
        <p:nvSpPr>
          <p:cNvPr id="1027" name="Rectangle 3"/>
          <p:cNvSpPr>
            <a:spLocks noChangeArrowheads="1"/>
          </p:cNvSpPr>
          <p:nvPr/>
        </p:nvSpPr>
        <p:spPr bwMode="auto">
          <a:xfrm>
            <a:off x="1643042" y="5572140"/>
            <a:ext cx="6513642"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i="0" u="none" strike="noStrike" cap="none" normalizeH="0" baseline="0" dirty="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Ανάπτυξη της </a:t>
            </a:r>
            <a:r>
              <a:rPr kumimoji="0" lang="en-GB" sz="2000" i="0" u="none" strike="noStrike" cap="none" normalizeH="0" baseline="0" dirty="0" err="1">
                <a:ln>
                  <a:noFill/>
                </a:ln>
                <a:solidFill>
                  <a:schemeClr val="tx1"/>
                </a:solidFill>
                <a:effectLst/>
                <a:latin typeface="+mj-lt"/>
                <a:ea typeface="Times New Roman" pitchFamily="18" charset="0"/>
                <a:cs typeface="Arial" pitchFamily="34" charset="0"/>
              </a:rPr>
              <a:t>Sanofi</a:t>
            </a:r>
            <a:r>
              <a:rPr kumimoji="0" lang="en-GB" sz="2000" i="0" u="none" strike="noStrike" cap="none" normalizeH="0" baseline="0" dirty="0">
                <a:ln>
                  <a:noFill/>
                </a:ln>
                <a:solidFill>
                  <a:schemeClr val="tx1"/>
                </a:solidFill>
                <a:effectLst/>
                <a:latin typeface="+mj-lt"/>
                <a:ea typeface="Times New Roman" pitchFamily="18" charset="0"/>
                <a:cs typeface="Arial" pitchFamily="34" charset="0"/>
              </a:rPr>
              <a:t> S</a:t>
            </a: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a:t>
            </a:r>
            <a:r>
              <a:rPr kumimoji="0" lang="en-GB" sz="2000" i="0" u="none" strike="noStrike" cap="none" normalizeH="0" baseline="0" dirty="0">
                <a:ln>
                  <a:noFill/>
                </a:ln>
                <a:solidFill>
                  <a:schemeClr val="tx1"/>
                </a:solidFill>
                <a:effectLst/>
                <a:latin typeface="+mj-lt"/>
                <a:ea typeface="Times New Roman" pitchFamily="18" charset="0"/>
                <a:cs typeface="Arial" pitchFamily="34" charset="0"/>
              </a:rPr>
              <a:t>A</a:t>
            </a: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 μέσω συγχωνεύσεων και εξαγορών</a:t>
            </a:r>
            <a:endParaRPr kumimoji="0" lang="el-GR" sz="2000" i="0" u="none" strike="noStrike" cap="none" normalizeH="0" baseline="0" dirty="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Πηγή: </a:t>
            </a:r>
            <a:r>
              <a:rPr kumimoji="0" lang="en-GB" sz="2000" i="0" u="none" strike="noStrike" cap="none" normalizeH="0" baseline="0" dirty="0">
                <a:ln>
                  <a:noFill/>
                </a:ln>
                <a:solidFill>
                  <a:schemeClr val="tx1"/>
                </a:solidFill>
                <a:effectLst/>
                <a:latin typeface="+mj-lt"/>
                <a:ea typeface="Times New Roman" pitchFamily="18" charset="0"/>
                <a:cs typeface="Arial" pitchFamily="34" charset="0"/>
              </a:rPr>
              <a:t>http</a:t>
            </a: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a:t>
            </a:r>
            <a:r>
              <a:rPr kumimoji="0" lang="en-GB" sz="2000" i="0" u="none" strike="noStrike" cap="none" normalizeH="0" baseline="0" dirty="0">
                <a:ln>
                  <a:noFill/>
                </a:ln>
                <a:solidFill>
                  <a:schemeClr val="tx1"/>
                </a:solidFill>
                <a:effectLst/>
                <a:latin typeface="+mj-lt"/>
                <a:ea typeface="Times New Roman" pitchFamily="18" charset="0"/>
                <a:cs typeface="Arial" pitchFamily="34" charset="0"/>
              </a:rPr>
              <a:t>en</a:t>
            </a: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a:t>
            </a:r>
            <a:r>
              <a:rPr kumimoji="0" lang="en-GB" sz="2000" i="0" u="none" strike="noStrike" cap="none" normalizeH="0" baseline="0" dirty="0" err="1">
                <a:ln>
                  <a:noFill/>
                </a:ln>
                <a:solidFill>
                  <a:schemeClr val="tx1"/>
                </a:solidFill>
                <a:effectLst/>
                <a:latin typeface="+mj-lt"/>
                <a:ea typeface="Times New Roman" pitchFamily="18" charset="0"/>
                <a:cs typeface="Arial" pitchFamily="34" charset="0"/>
              </a:rPr>
              <a:t>sanofi</a:t>
            </a:r>
            <a:r>
              <a:rPr kumimoji="0" lang="el-GR" sz="2000" i="0" u="none" strike="noStrike" cap="none" normalizeH="0" baseline="0" dirty="0">
                <a:ln>
                  <a:noFill/>
                </a:ln>
                <a:solidFill>
                  <a:schemeClr val="tx1"/>
                </a:solidFill>
                <a:effectLst/>
                <a:latin typeface="+mj-lt"/>
                <a:ea typeface="Times New Roman" pitchFamily="18" charset="0"/>
                <a:cs typeface="Arial" pitchFamily="34" charset="0"/>
              </a:rPr>
              <a:t>.</a:t>
            </a:r>
            <a:r>
              <a:rPr kumimoji="0" lang="en-GB" sz="2000" i="0" u="none" strike="noStrike" cap="none" normalizeH="0" baseline="0" dirty="0">
                <a:ln>
                  <a:noFill/>
                </a:ln>
                <a:solidFill>
                  <a:schemeClr val="tx1"/>
                </a:solidFill>
                <a:effectLst/>
                <a:latin typeface="+mj-lt"/>
                <a:ea typeface="Times New Roman" pitchFamily="18" charset="0"/>
                <a:cs typeface="Arial" pitchFamily="34" charset="0"/>
              </a:rPr>
              <a:t>com</a:t>
            </a:r>
            <a:endParaRPr kumimoji="0" lang="en-GB" sz="2000" i="0" u="none" strike="noStrike" cap="none" normalizeH="0" baseline="0" dirty="0">
              <a:ln>
                <a:noFill/>
              </a:ln>
              <a:solidFill>
                <a:schemeClr val="tx1"/>
              </a:solidFill>
              <a:effectLst/>
              <a:latin typeface="+mj-lt"/>
              <a:cs typeface="Arial" pitchFamily="34" charset="0"/>
            </a:endParaRPr>
          </a:p>
        </p:txBody>
      </p:sp>
      <p:sp>
        <p:nvSpPr>
          <p:cNvPr id="5" name="Rectangle 2"/>
          <p:cNvSpPr txBox="1">
            <a:spLocks noChangeArrowheads="1"/>
          </p:cNvSpPr>
          <p:nvPr/>
        </p:nvSpPr>
        <p:spPr>
          <a:xfrm>
            <a:off x="1000100" y="500042"/>
            <a:ext cx="7267575" cy="8572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l-GR" sz="2400" b="1" i="0" u="none" strike="noStrike" kern="1200" cap="none" spc="0" normalizeH="0" baseline="0" noProof="0" dirty="0">
                <a:ln>
                  <a:noFill/>
                </a:ln>
                <a:solidFill>
                  <a:schemeClr val="tx1"/>
                </a:solidFill>
                <a:effectLst/>
                <a:uLnTx/>
                <a:uFillTx/>
                <a:latin typeface="+mj-lt"/>
                <a:ea typeface="+mj-ea"/>
                <a:cs typeface="+mj-cs"/>
              </a:rPr>
            </a:br>
            <a:r>
              <a:rPr kumimoji="0" lang="el-GR" sz="2400" b="1" i="0" u="none" strike="noStrike" kern="1200" cap="none" spc="0" normalizeH="0" baseline="0" noProof="0" dirty="0">
                <a:ln>
                  <a:noFill/>
                </a:ln>
                <a:solidFill>
                  <a:schemeClr val="tx1"/>
                </a:solidFill>
                <a:effectLst/>
                <a:uLnTx/>
                <a:uFillTx/>
                <a:latin typeface="+mj-lt"/>
                <a:ea typeface="+mj-ea"/>
                <a:cs typeface="+mj-cs"/>
              </a:rPr>
              <a:t>Στρατηγική οριζόντιας ολοκλήρωσης</a:t>
            </a:r>
          </a:p>
          <a:p>
            <a:pPr marL="0" marR="0" lvl="0" indent="0" algn="ctr" defTabSz="914400" rtl="0" eaLnBrk="1" fontAlgn="auto" latinLnBrk="0" hangingPunct="1">
              <a:lnSpc>
                <a:spcPct val="100000"/>
              </a:lnSpc>
              <a:spcBef>
                <a:spcPct val="0"/>
              </a:spcBef>
              <a:spcAft>
                <a:spcPts val="0"/>
              </a:spcAft>
              <a:buClrTx/>
              <a:buSzTx/>
              <a:buFontTx/>
              <a:buNone/>
              <a:tabLst/>
              <a:defRPr/>
            </a:pPr>
            <a:r>
              <a:rPr lang="el-GR" sz="2400" b="1" dirty="0">
                <a:latin typeface="+mj-lt"/>
                <a:ea typeface="+mj-ea"/>
                <a:cs typeface="+mj-cs"/>
              </a:rPr>
              <a:t>Παράδειγμα</a:t>
            </a:r>
            <a:br>
              <a:rPr kumimoji="0" lang="el-GR" sz="2400" b="0" i="0" u="none" strike="noStrike" kern="1200" cap="none" spc="0" normalizeH="0" baseline="0" noProof="0" dirty="0">
                <a:ln>
                  <a:noFill/>
                </a:ln>
                <a:solidFill>
                  <a:schemeClr val="tx1"/>
                </a:solidFill>
                <a:effectLst/>
                <a:uLnTx/>
                <a:uFillTx/>
                <a:latin typeface="+mj-lt"/>
                <a:ea typeface="+mj-ea"/>
                <a:cs typeface="+mj-cs"/>
              </a:rPr>
            </a:br>
            <a:br>
              <a:rPr kumimoji="0" lang="en-US" sz="2400" b="1" i="0" u="none" strike="noStrike" kern="1200" cap="none" spc="0" normalizeH="0" baseline="0" noProof="0" dirty="0">
                <a:ln>
                  <a:noFill/>
                </a:ln>
                <a:solidFill>
                  <a:srgbClr val="000000"/>
                </a:solidFill>
                <a:effectLst/>
                <a:uLnTx/>
                <a:uFillTx/>
                <a:latin typeface="+mj-lt"/>
                <a:ea typeface="+mj-ea"/>
                <a:cs typeface="Times New Roman" pitchFamily="18" charset="0"/>
              </a:rPr>
            </a:br>
            <a:endParaRPr kumimoji="0" lang="el-GR" sz="2400" b="1" i="0" u="none" strike="noStrike" kern="1200" cap="none" spc="0" normalizeH="0" baseline="0" noProof="0" dirty="0">
              <a:ln>
                <a:noFill/>
              </a:ln>
              <a:solidFill>
                <a:srgbClr val="000000"/>
              </a:solidFill>
              <a:effectLst/>
              <a:uLnTx/>
              <a:uFillTx/>
              <a:latin typeface="+mj-lt"/>
              <a:ea typeface="+mj-ea"/>
              <a:cs typeface="Times New Roman" pitchFamily="18" charset="0"/>
            </a:endParaRPr>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16</a:t>
            </a:fld>
            <a:endParaRPr lang="el-G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00100" y="428604"/>
            <a:ext cx="7267575" cy="642942"/>
          </a:xfrm>
        </p:spPr>
        <p:txBody>
          <a:bodyPr>
            <a:noAutofit/>
          </a:bodyPr>
          <a:lstStyle/>
          <a:p>
            <a:r>
              <a:rPr lang="el-GR" sz="2400" b="1" dirty="0"/>
              <a:t>Λόγοι εφαρμογής οριζόντιας ολοκλήρωσης</a:t>
            </a:r>
            <a:br>
              <a:rPr lang="el-GR" sz="2400" dirty="0"/>
            </a:br>
            <a:endParaRPr lang="el-GR" sz="2400" b="1" dirty="0">
              <a:solidFill>
                <a:srgbClr val="000000"/>
              </a:solidFill>
              <a:latin typeface="Cambria" pitchFamily="18" charset="0"/>
              <a:cs typeface="Times New Roman" pitchFamily="18" charset="0"/>
            </a:endParaRPr>
          </a:p>
        </p:txBody>
      </p:sp>
      <p:sp>
        <p:nvSpPr>
          <p:cNvPr id="61444" name="Rectangle 3"/>
          <p:cNvSpPr>
            <a:spLocks noGrp="1" noChangeArrowheads="1"/>
          </p:cNvSpPr>
          <p:nvPr>
            <p:ph type="body" idx="4294967295"/>
          </p:nvPr>
        </p:nvSpPr>
        <p:spPr>
          <a:xfrm>
            <a:off x="428596" y="1000108"/>
            <a:ext cx="8229600" cy="5857892"/>
          </a:xfrm>
        </p:spPr>
        <p:txBody>
          <a:bodyPr>
            <a:normAutofit/>
          </a:bodyPr>
          <a:lstStyle/>
          <a:p>
            <a:pPr marL="457200" indent="-457200"/>
            <a:r>
              <a:rPr lang="el-GR" sz="2000" dirty="0"/>
              <a:t>Απόκτηση μονοπωλιακών πλεονεκτημάτων σε συγκεκριμένη αγορά</a:t>
            </a:r>
          </a:p>
          <a:p>
            <a:pPr marL="457200" indent="-457200"/>
            <a:endParaRPr lang="el-GR" sz="2000" dirty="0"/>
          </a:p>
          <a:p>
            <a:pPr marL="457200" indent="-457200"/>
            <a:r>
              <a:rPr lang="el-GR" sz="2000" dirty="0"/>
              <a:t>Αύξηση μεριδίου αγοράς</a:t>
            </a:r>
          </a:p>
          <a:p>
            <a:pPr marL="457200" indent="-457200">
              <a:buNone/>
            </a:pPr>
            <a:endParaRPr lang="el-GR" sz="2000" dirty="0"/>
          </a:p>
          <a:p>
            <a:pPr marL="457200" indent="-457200"/>
            <a:r>
              <a:rPr lang="el-GR" sz="2000" dirty="0"/>
              <a:t>Ταχεία ανάπτυξη του κλάδου (πρόβλεψη για αυξημένη ζήτηση προϊόντων) </a:t>
            </a:r>
          </a:p>
          <a:p>
            <a:pPr marL="457200" indent="-457200"/>
            <a:endParaRPr lang="el-GR" sz="2000" dirty="0"/>
          </a:p>
          <a:p>
            <a:pPr marL="457200" indent="-457200"/>
            <a:r>
              <a:rPr lang="el-GR" sz="2000" dirty="0"/>
              <a:t>Μείωση του κόστους (οικονομίες κλίμακας)</a:t>
            </a:r>
          </a:p>
          <a:p>
            <a:pPr marL="457200" indent="-457200"/>
            <a:endParaRPr lang="el-GR" sz="2000" dirty="0"/>
          </a:p>
          <a:p>
            <a:pPr marL="457200" lvl="0" indent="-457200"/>
            <a:r>
              <a:rPr lang="el-GR" sz="2000" dirty="0"/>
              <a:t>Διαθεσιμότητα ανθρώπινων και χρηματοοικονομικών πόρων</a:t>
            </a:r>
          </a:p>
          <a:p>
            <a:pPr marL="457200" lvl="0" indent="-457200"/>
            <a:endParaRPr lang="el-GR" sz="2000" dirty="0"/>
          </a:p>
          <a:p>
            <a:pPr marL="457200" indent="-457200"/>
            <a:r>
              <a:rPr lang="el-GR" sz="2000" dirty="0"/>
              <a:t>Αξιοποίηση ευκαιριών (οικονομική δυσχέρεια ανταγωνιστών)</a:t>
            </a:r>
          </a:p>
          <a:p>
            <a:pPr algn="ctr">
              <a:buFontTx/>
              <a:buNone/>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17</a:t>
            </a:fld>
            <a:endParaRPr lang="el-G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42976" y="285728"/>
            <a:ext cx="7267575" cy="993775"/>
          </a:xfrm>
        </p:spPr>
        <p:txBody>
          <a:bodyPr>
            <a:noAutofit/>
          </a:bodyPr>
          <a:lstStyle/>
          <a:p>
            <a:r>
              <a:rPr lang="el-GR" sz="2400" b="1" dirty="0"/>
              <a:t>Μειονεκτήματα οριζόντιας ολοκλήρωσης</a:t>
            </a:r>
            <a:endParaRPr lang="el-GR" sz="2400" dirty="0"/>
          </a:p>
        </p:txBody>
      </p:sp>
      <p:sp>
        <p:nvSpPr>
          <p:cNvPr id="61444" name="Rectangle 3"/>
          <p:cNvSpPr>
            <a:spLocks noGrp="1" noChangeArrowheads="1"/>
          </p:cNvSpPr>
          <p:nvPr>
            <p:ph type="body" idx="4294967295"/>
          </p:nvPr>
        </p:nvSpPr>
        <p:spPr>
          <a:xfrm>
            <a:off x="457200" y="1142984"/>
            <a:ext cx="8229600" cy="5429288"/>
          </a:xfrm>
        </p:spPr>
        <p:txBody>
          <a:bodyPr>
            <a:normAutofit/>
          </a:bodyPr>
          <a:lstStyle/>
          <a:p>
            <a:pPr lvl="0">
              <a:buNone/>
            </a:pPr>
            <a:endParaRPr lang="el-GR" sz="2000" dirty="0"/>
          </a:p>
          <a:p>
            <a:pPr lvl="0"/>
            <a:r>
              <a:rPr lang="el-GR" sz="2000" dirty="0"/>
              <a:t>Αποτυχία επίτευξης συνεργειών (κακός συντονισμός, διαφορετική κουλτούρα)</a:t>
            </a:r>
          </a:p>
          <a:p>
            <a:pPr lvl="0"/>
            <a:endParaRPr lang="el-GR" sz="2000" dirty="0"/>
          </a:p>
          <a:p>
            <a:pPr lvl="0"/>
            <a:r>
              <a:rPr lang="el-GR" sz="2000" dirty="0"/>
              <a:t>Δυσκολία εξόδου από συγκεκριμένο κλάδο - σύνδεση με τον κλάδο και τις εξελίξεις του</a:t>
            </a:r>
          </a:p>
          <a:p>
            <a:pPr lvl="0"/>
            <a:endParaRPr lang="el-GR" sz="2000" dirty="0"/>
          </a:p>
          <a:p>
            <a:r>
              <a:rPr lang="el-GR" sz="2000" dirty="0"/>
              <a:t>Προβλήματα σε περιπτώσεις αντιμονοπωλιακών κανονισμών της επιχείρησης</a:t>
            </a: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18</a:t>
            </a:fld>
            <a:endParaRPr lang="el-G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l-GR" sz="2400" b="1" dirty="0"/>
              <a:t>2. Διαφοροποίηση δραστηριοτήτων </a:t>
            </a:r>
            <a:br>
              <a:rPr lang="el-GR" sz="2400" b="1" dirty="0"/>
            </a:br>
            <a:r>
              <a:rPr lang="el-GR" sz="2400" dirty="0"/>
              <a:t>(</a:t>
            </a:r>
            <a:r>
              <a:rPr lang="en-US" sz="2400" dirty="0"/>
              <a:t>Diversification</a:t>
            </a:r>
            <a:r>
              <a:rPr lang="el-GR" sz="2400" dirty="0"/>
              <a:t>)</a:t>
            </a: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endParaRPr lang="el-GR" sz="2000" dirty="0"/>
          </a:p>
          <a:p>
            <a:pPr>
              <a:buNone/>
            </a:pPr>
            <a:r>
              <a:rPr lang="el-GR" sz="2000" u="sng" dirty="0"/>
              <a:t>Διακρίνεται σε:</a:t>
            </a:r>
          </a:p>
          <a:p>
            <a:pPr lvl="0"/>
            <a:r>
              <a:rPr lang="el-GR" sz="2000" dirty="0"/>
              <a:t>Συσχετισμένη διαφοροποίηση (</a:t>
            </a:r>
            <a:r>
              <a:rPr lang="en-US" sz="2000" dirty="0"/>
              <a:t>related diversification)</a:t>
            </a:r>
            <a:endParaRPr lang="el-GR" sz="2000" dirty="0"/>
          </a:p>
          <a:p>
            <a:pPr lvl="0"/>
            <a:r>
              <a:rPr lang="el-GR" sz="2000" dirty="0"/>
              <a:t>Ασυσχέτιστη</a:t>
            </a:r>
            <a:r>
              <a:rPr lang="en-US" sz="2000" dirty="0"/>
              <a:t> </a:t>
            </a:r>
            <a:r>
              <a:rPr lang="el-GR" sz="2000" dirty="0"/>
              <a:t>διαφοροποίηση </a:t>
            </a:r>
            <a:r>
              <a:rPr lang="en-US" sz="2000" dirty="0"/>
              <a:t>(unrelated diversification)</a:t>
            </a:r>
            <a:endParaRPr lang="el-GR" sz="2000" dirty="0"/>
          </a:p>
          <a:p>
            <a:endParaRPr lang="el-GR" sz="2000" dirty="0"/>
          </a:p>
          <a:p>
            <a:r>
              <a:rPr lang="el-GR" sz="2000" dirty="0"/>
              <a:t> Μια επιχείρηση εφαρμόζει </a:t>
            </a:r>
            <a:r>
              <a:rPr lang="el-GR" sz="2000" b="1" u="sng" dirty="0"/>
              <a:t>συσχετισμένη διαφοροποίηση,</a:t>
            </a:r>
            <a:r>
              <a:rPr lang="el-GR" sz="2000" dirty="0"/>
              <a:t> όταν οι δραστηριότητες στις οποίες δραστηριοποιείται συνδέονται μεταξύ τους (ως προς την τεχνολογία, τις μεθόδους παραγωγής ή τις μεθόδους προώθησής τους στην αγορά).</a:t>
            </a:r>
          </a:p>
          <a:p>
            <a:endParaRPr lang="el-GR" sz="2000" dirty="0"/>
          </a:p>
          <a:p>
            <a:pPr marL="457200" indent="-457200"/>
            <a:r>
              <a:rPr lang="el-GR" sz="2000" dirty="0"/>
              <a:t>Μια επιχείρηση εφαρμόζει </a:t>
            </a:r>
            <a:r>
              <a:rPr lang="el-GR" sz="2000" b="1" u="sng" dirty="0"/>
              <a:t>ασυσχέτιστη διαφοροποίηση,</a:t>
            </a:r>
            <a:r>
              <a:rPr lang="el-GR" sz="2000" dirty="0"/>
              <a:t> όταν οι δραστηριότητές της δεν συνδέονται μεταξύ τους. Επεκτείνει το χαρτοφυλάκιο των προϊόντων της σε διαφορετικούς κλάδους.</a:t>
            </a:r>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19</a:t>
            </a:fld>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Εταιρικές στρατηγικές</a:t>
            </a:r>
            <a:br>
              <a:rPr lang="el-GR" sz="2400" b="1" dirty="0"/>
            </a:br>
            <a:endParaRPr lang="el-GR" sz="2400" b="1" dirty="0"/>
          </a:p>
        </p:txBody>
      </p:sp>
      <p:sp>
        <p:nvSpPr>
          <p:cNvPr id="3" name="2 - Θέση περιεχομένου"/>
          <p:cNvSpPr>
            <a:spLocks noGrp="1"/>
          </p:cNvSpPr>
          <p:nvPr>
            <p:ph idx="1"/>
          </p:nvPr>
        </p:nvSpPr>
        <p:spPr>
          <a:xfrm>
            <a:off x="500034" y="1214422"/>
            <a:ext cx="8229600" cy="4525963"/>
          </a:xfrm>
        </p:spPr>
        <p:txBody>
          <a:bodyPr>
            <a:normAutofit/>
          </a:bodyPr>
          <a:lstStyle/>
          <a:p>
            <a:pPr>
              <a:buNone/>
            </a:pPr>
            <a:r>
              <a:rPr lang="el-GR" sz="2000" dirty="0"/>
              <a:t>Με την ολοκλήρωση της ενότητας αυτής οι φοιτητές θα είναι σε θέση :</a:t>
            </a:r>
          </a:p>
          <a:p>
            <a:pPr>
              <a:buNone/>
            </a:pPr>
            <a:endParaRPr lang="el-GR" sz="2000" dirty="0"/>
          </a:p>
          <a:p>
            <a:r>
              <a:rPr lang="el-GR" sz="2000" dirty="0"/>
              <a:t>να διακρίνουν τις στρατηγικές σταθερότητας, ανάπτυξης και διάσωσης (χαρακτηριστικά, πλεονεκτήματα και αδυναμίες) και </a:t>
            </a:r>
          </a:p>
          <a:p>
            <a:endParaRPr lang="el-GR" sz="2000" dirty="0"/>
          </a:p>
          <a:p>
            <a:r>
              <a:rPr lang="el-GR" sz="2000" dirty="0"/>
              <a:t>να επιλέξουν την κατάλληλη ανάλογα με τις εσωτερικές και εξωτερικές συνθήκες της επιχείρησης.</a:t>
            </a:r>
          </a:p>
          <a:p>
            <a:endParaRPr lang="el-GR" sz="2000" dirty="0"/>
          </a:p>
          <a:p>
            <a:endParaRPr lang="el-GR" sz="2000" dirty="0"/>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a:t>
            </a:fld>
            <a:endParaRPr lang="el-G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n-US" sz="2400" b="1" dirty="0"/>
              <a:t>1o </a:t>
            </a:r>
            <a:r>
              <a:rPr lang="el-GR" sz="2400" b="1" dirty="0"/>
              <a:t>Παράδειγμα</a:t>
            </a:r>
            <a:br>
              <a:rPr lang="el-GR" sz="2400" b="1" dirty="0"/>
            </a:br>
            <a:r>
              <a:rPr lang="el-GR" sz="2400" b="1" dirty="0"/>
              <a:t>Συσχετισμένη Διαφοροποίηση </a:t>
            </a:r>
            <a:br>
              <a:rPr lang="el-GR" sz="2400" b="1" dirty="0"/>
            </a:br>
            <a:br>
              <a:rPr lang="el-GR" sz="2400" dirty="0"/>
            </a:br>
            <a:endParaRPr lang="el-GR" sz="2400" dirty="0"/>
          </a:p>
        </p:txBody>
      </p:sp>
      <p:sp>
        <p:nvSpPr>
          <p:cNvPr id="61444" name="Rectangle 3"/>
          <p:cNvSpPr>
            <a:spLocks noGrp="1" noChangeArrowheads="1"/>
          </p:cNvSpPr>
          <p:nvPr>
            <p:ph type="body" idx="4294967295"/>
          </p:nvPr>
        </p:nvSpPr>
        <p:spPr>
          <a:xfrm>
            <a:off x="500034" y="1071546"/>
            <a:ext cx="8229600" cy="5000660"/>
          </a:xfrm>
        </p:spPr>
        <p:txBody>
          <a:bodyPr>
            <a:normAutofit lnSpcReduction="10000"/>
          </a:bodyPr>
          <a:lstStyle/>
          <a:p>
            <a:pPr marL="457200" lvl="0" indent="-457200">
              <a:buNone/>
            </a:pPr>
            <a:r>
              <a:rPr lang="en-US" sz="2000" i="1" dirty="0"/>
              <a:t>Honda Motor Company</a:t>
            </a:r>
            <a:endParaRPr lang="el-GR" sz="2000" i="1" dirty="0"/>
          </a:p>
          <a:p>
            <a:pPr marL="457200" indent="-457200"/>
            <a:r>
              <a:rPr lang="el-GR" sz="2000" i="1" dirty="0">
                <a:hlinkClick r:id="rId3"/>
              </a:rPr>
              <a:t>Επιβατικά </a:t>
            </a:r>
            <a:r>
              <a:rPr lang="el-GR" sz="2000" i="1" dirty="0"/>
              <a:t> </a:t>
            </a:r>
            <a:r>
              <a:rPr lang="el-GR" sz="2000" i="1" dirty="0">
                <a:hlinkClick r:id="rId4"/>
              </a:rPr>
              <a:t>Φορτηγά </a:t>
            </a:r>
            <a:endParaRPr lang="en-US" sz="2000" i="1" dirty="0"/>
          </a:p>
          <a:p>
            <a:pPr marL="457200" indent="-457200"/>
            <a:r>
              <a:rPr lang="el-GR" sz="2000" i="1" dirty="0">
                <a:hlinkClick r:id="rId5"/>
              </a:rPr>
              <a:t>Λεωφορεία </a:t>
            </a:r>
            <a:r>
              <a:rPr lang="el-GR" sz="2000" i="1" dirty="0"/>
              <a:t> </a:t>
            </a:r>
            <a:endParaRPr lang="en-US" sz="2000" i="1" dirty="0"/>
          </a:p>
          <a:p>
            <a:pPr marL="457200" indent="-457200"/>
            <a:r>
              <a:rPr lang="el-GR" sz="2000" i="1" dirty="0">
                <a:hlinkClick r:id="rId6"/>
              </a:rPr>
              <a:t>Μοτοσυκλέτες </a:t>
            </a:r>
            <a:r>
              <a:rPr lang="el-GR" sz="2000" i="1" dirty="0"/>
              <a:t> </a:t>
            </a:r>
            <a:endParaRPr lang="en-US" sz="2000" i="1" dirty="0"/>
          </a:p>
          <a:p>
            <a:pPr marL="457200" indent="-457200"/>
            <a:r>
              <a:rPr lang="el-GR" sz="2000" i="1" dirty="0">
                <a:hlinkClick r:id="rId7"/>
              </a:rPr>
              <a:t>Μηχανές Θαλάσσης </a:t>
            </a:r>
            <a:r>
              <a:rPr lang="el-GR" sz="2000" i="1" dirty="0"/>
              <a:t> </a:t>
            </a:r>
            <a:endParaRPr lang="en-US" sz="2000" i="1" dirty="0"/>
          </a:p>
          <a:p>
            <a:pPr marL="457200" indent="-457200"/>
            <a:r>
              <a:rPr lang="el-GR" sz="2000" i="1" dirty="0">
                <a:hlinkClick r:id="rId8"/>
              </a:rPr>
              <a:t>Σκάφη Αναψυχής </a:t>
            </a:r>
            <a:r>
              <a:rPr lang="el-GR" sz="2000" i="1" dirty="0"/>
              <a:t> </a:t>
            </a:r>
            <a:endParaRPr lang="en-US" sz="2000" i="1" dirty="0"/>
          </a:p>
          <a:p>
            <a:pPr marL="457200" indent="-457200"/>
            <a:r>
              <a:rPr lang="el-GR" sz="2000" i="1" dirty="0">
                <a:hlinkClick r:id="rId9"/>
              </a:rPr>
              <a:t>Μηχανήματα Έργων </a:t>
            </a:r>
            <a:r>
              <a:rPr lang="el-GR" sz="2000" i="1" dirty="0"/>
              <a:t> </a:t>
            </a:r>
            <a:endParaRPr lang="en-US" sz="2000" i="1" dirty="0"/>
          </a:p>
          <a:p>
            <a:pPr marL="457200" indent="-457200"/>
            <a:r>
              <a:rPr lang="el-GR" sz="2000" i="1" dirty="0" err="1">
                <a:hlinkClick r:id="rId10"/>
              </a:rPr>
              <a:t>Sigma</a:t>
            </a:r>
            <a:r>
              <a:rPr lang="el-GR" sz="2000" i="1" dirty="0">
                <a:hlinkClick r:id="rId10"/>
              </a:rPr>
              <a:t> </a:t>
            </a:r>
            <a:r>
              <a:rPr lang="el-GR" sz="2000" i="1" dirty="0" err="1">
                <a:hlinkClick r:id="rId10"/>
              </a:rPr>
              <a:t>Motion</a:t>
            </a:r>
            <a:r>
              <a:rPr lang="el-GR" sz="2000" i="1" dirty="0">
                <a:hlinkClick r:id="rId10"/>
              </a:rPr>
              <a:t> </a:t>
            </a:r>
            <a:r>
              <a:rPr lang="el-GR" sz="2000" i="1" dirty="0"/>
              <a:t> </a:t>
            </a:r>
            <a:endParaRPr lang="en-US" sz="2000" i="1" dirty="0"/>
          </a:p>
          <a:p>
            <a:pPr marL="457200" indent="-457200"/>
            <a:r>
              <a:rPr lang="el-GR" sz="2000" i="1" dirty="0">
                <a:hlinkClick r:id="rId11"/>
              </a:rPr>
              <a:t>Ανυψωτικά </a:t>
            </a:r>
            <a:r>
              <a:rPr lang="el-GR" sz="2000" i="1" dirty="0"/>
              <a:t> </a:t>
            </a:r>
            <a:endParaRPr lang="en-US" sz="2000" i="1" dirty="0"/>
          </a:p>
          <a:p>
            <a:pPr marL="457200" indent="-457200"/>
            <a:r>
              <a:rPr lang="el-GR" sz="2000" i="1" dirty="0" err="1">
                <a:hlinkClick r:id="rId12"/>
              </a:rPr>
              <a:t>Εκχιoνιστικά</a:t>
            </a:r>
            <a:r>
              <a:rPr lang="el-GR" sz="2000" i="1" dirty="0">
                <a:hlinkClick r:id="rId12"/>
              </a:rPr>
              <a:t> </a:t>
            </a:r>
            <a:r>
              <a:rPr lang="el-GR" sz="2000" i="1" dirty="0"/>
              <a:t> </a:t>
            </a:r>
            <a:endParaRPr lang="en-US" sz="2000" i="1" dirty="0"/>
          </a:p>
          <a:p>
            <a:pPr marL="457200" indent="-457200"/>
            <a:r>
              <a:rPr lang="el-GR" sz="2000" i="1" dirty="0">
                <a:hlinkClick r:id="rId13"/>
              </a:rPr>
              <a:t>Αντλίες Νερού </a:t>
            </a:r>
            <a:r>
              <a:rPr lang="el-GR" sz="2000" i="1" dirty="0"/>
              <a:t> </a:t>
            </a:r>
            <a:endParaRPr lang="en-US" sz="2000" i="1" dirty="0"/>
          </a:p>
          <a:p>
            <a:pPr marL="457200" indent="-457200"/>
            <a:r>
              <a:rPr lang="el-GR" sz="2000" i="1" dirty="0">
                <a:hlinkClick r:id="rId14"/>
              </a:rPr>
              <a:t>Κινητήρες </a:t>
            </a:r>
            <a:endParaRPr lang="en-US" sz="2000" i="1" dirty="0"/>
          </a:p>
          <a:p>
            <a:pPr marL="457200" indent="-457200"/>
            <a:r>
              <a:rPr lang="el-GR" sz="2000" i="1" dirty="0"/>
              <a:t> </a:t>
            </a:r>
            <a:r>
              <a:rPr lang="el-GR" sz="2000" i="1" dirty="0">
                <a:hlinkClick r:id="rId15"/>
              </a:rPr>
              <a:t>Δασικά Μηχανήματα </a:t>
            </a:r>
            <a:r>
              <a:rPr lang="el-GR" sz="2000" i="1" dirty="0"/>
              <a:t> </a:t>
            </a:r>
            <a:endParaRPr lang="en-US" sz="2000" i="1" dirty="0"/>
          </a:p>
          <a:p>
            <a:pPr marL="457200" indent="-457200"/>
            <a:r>
              <a:rPr lang="el-GR" sz="2000" i="1" dirty="0">
                <a:hlinkClick r:id="rId16"/>
              </a:rPr>
              <a:t>Αξεσουάρ</a:t>
            </a:r>
            <a:endParaRPr lang="en-US" sz="2000" i="1" dirty="0"/>
          </a:p>
        </p:txBody>
      </p:sp>
      <p:pic>
        <p:nvPicPr>
          <p:cNvPr id="72706" name="Picture 2" descr="Honda The Power of Dreams">
            <a:hlinkClick r:id="rId17"/>
          </p:cNvPr>
          <p:cNvPicPr>
            <a:picLocks noChangeAspect="1" noChangeArrowheads="1"/>
          </p:cNvPicPr>
          <p:nvPr/>
        </p:nvPicPr>
        <p:blipFill>
          <a:blip r:embed="rId18" cstate="print"/>
          <a:srcRect/>
          <a:stretch>
            <a:fillRect/>
          </a:stretch>
        </p:blipFill>
        <p:spPr bwMode="auto">
          <a:xfrm>
            <a:off x="7358082" y="1071546"/>
            <a:ext cx="1162050" cy="642942"/>
          </a:xfrm>
          <a:prstGeom prst="rect">
            <a:avLst/>
          </a:prstGeom>
          <a:noFill/>
        </p:spPr>
      </p:pic>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20</a:t>
            </a:fld>
            <a:endParaRPr lang="el-GR" dirty="0"/>
          </a:p>
        </p:txBody>
      </p:sp>
      <p:sp>
        <p:nvSpPr>
          <p:cNvPr id="6" name="5 - Ορθογώνιο"/>
          <p:cNvSpPr/>
          <p:nvPr/>
        </p:nvSpPr>
        <p:spPr>
          <a:xfrm>
            <a:off x="6643702" y="5643578"/>
            <a:ext cx="1542730" cy="338554"/>
          </a:xfrm>
          <a:prstGeom prst="rect">
            <a:avLst/>
          </a:prstGeom>
        </p:spPr>
        <p:txBody>
          <a:bodyPr wrap="none">
            <a:spAutoFit/>
          </a:bodyPr>
          <a:lstStyle/>
          <a:p>
            <a:r>
              <a:rPr lang="en-US" sz="1600" dirty="0"/>
              <a:t>(www.honda.gr)</a:t>
            </a:r>
            <a:endParaRPr lang="el-G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357166"/>
            <a:ext cx="7267575" cy="714380"/>
          </a:xfrm>
        </p:spPr>
        <p:txBody>
          <a:bodyPr>
            <a:noAutofit/>
          </a:bodyPr>
          <a:lstStyle/>
          <a:p>
            <a:br>
              <a:rPr lang="el-GR" sz="2400" b="1" dirty="0"/>
            </a:br>
            <a:r>
              <a:rPr lang="en-US" sz="2400" b="1" dirty="0"/>
              <a:t>2o </a:t>
            </a:r>
            <a:r>
              <a:rPr lang="el-GR" sz="2400" b="1" dirty="0"/>
              <a:t>Παράδειγμα</a:t>
            </a:r>
            <a:br>
              <a:rPr lang="el-GR" sz="2400" b="1" dirty="0"/>
            </a:br>
            <a:r>
              <a:rPr lang="el-GR" sz="2400" b="1" dirty="0"/>
              <a:t>Συσχετισμένη Διαφοροποίηση </a:t>
            </a:r>
            <a:br>
              <a:rPr lang="el-GR" sz="2400" b="1" dirty="0"/>
            </a:br>
            <a:br>
              <a:rPr lang="el-GR" sz="2400" dirty="0"/>
            </a:br>
            <a:endParaRPr lang="el-GR" sz="2400" dirty="0"/>
          </a:p>
        </p:txBody>
      </p:sp>
      <p:sp>
        <p:nvSpPr>
          <p:cNvPr id="61444" name="Rectangle 3"/>
          <p:cNvSpPr>
            <a:spLocks noGrp="1" noChangeArrowheads="1"/>
          </p:cNvSpPr>
          <p:nvPr>
            <p:ph type="body" idx="4294967295"/>
          </p:nvPr>
        </p:nvSpPr>
        <p:spPr>
          <a:xfrm>
            <a:off x="500034" y="857232"/>
            <a:ext cx="8229600" cy="5643602"/>
          </a:xfrm>
        </p:spPr>
        <p:txBody>
          <a:bodyPr>
            <a:noAutofit/>
          </a:bodyPr>
          <a:lstStyle/>
          <a:p>
            <a:pPr>
              <a:buNone/>
            </a:pPr>
            <a:r>
              <a:rPr lang="en-US" sz="1400" b="1" dirty="0"/>
              <a:t>          </a:t>
            </a:r>
            <a:r>
              <a:rPr lang="el-GR" sz="1800" b="1" dirty="0"/>
              <a:t>Προϊόντα διατροφής για βρέφη και παιδιά</a:t>
            </a:r>
          </a:p>
          <a:p>
            <a:pPr>
              <a:buNone/>
            </a:pPr>
            <a:r>
              <a:rPr lang="en-US" sz="1800" i="1" dirty="0"/>
              <a:t>Nan</a:t>
            </a:r>
            <a:r>
              <a:rPr lang="en-US" sz="1800" dirty="0"/>
              <a:t>, </a:t>
            </a:r>
            <a:r>
              <a:rPr lang="en-US" sz="1800" i="1" dirty="0" err="1"/>
              <a:t>Neslac</a:t>
            </a:r>
            <a:r>
              <a:rPr lang="en-US" sz="1800" dirty="0"/>
              <a:t>,</a:t>
            </a:r>
            <a:r>
              <a:rPr lang="en-US" sz="1800" i="1" dirty="0"/>
              <a:t> </a:t>
            </a:r>
            <a:r>
              <a:rPr lang="el-GR" sz="1800" i="1" dirty="0"/>
              <a:t>Βρεφικές κρέμες </a:t>
            </a:r>
            <a:br>
              <a:rPr lang="el-GR" sz="1800" i="1" dirty="0"/>
            </a:br>
            <a:r>
              <a:rPr lang="el-GR" sz="1800" b="1" dirty="0"/>
              <a:t>Καφές (για οικιακή και επαγγελματική χρήση) </a:t>
            </a:r>
          </a:p>
          <a:p>
            <a:pPr>
              <a:buNone/>
            </a:pPr>
            <a:r>
              <a:rPr lang="en-US" sz="1800" i="1" dirty="0" err="1"/>
              <a:t>Nescafé</a:t>
            </a:r>
            <a:r>
              <a:rPr lang="en-US" sz="1800" dirty="0"/>
              <a:t>, </a:t>
            </a:r>
            <a:r>
              <a:rPr lang="el-GR" sz="1800" i="1" dirty="0" err="1"/>
              <a:t>Λουμίδης</a:t>
            </a:r>
            <a:r>
              <a:rPr lang="el-GR" sz="1800" i="1" dirty="0"/>
              <a:t> Παπαγάλος</a:t>
            </a:r>
            <a:r>
              <a:rPr lang="el-GR" sz="1800" dirty="0"/>
              <a:t>, </a:t>
            </a:r>
            <a:r>
              <a:rPr lang="en-US" sz="1800" i="1" dirty="0" err="1"/>
              <a:t>Nescafé</a:t>
            </a:r>
            <a:r>
              <a:rPr lang="en-US" sz="1800" i="1" dirty="0"/>
              <a:t> Dolce Gusto</a:t>
            </a:r>
            <a:r>
              <a:rPr lang="en-US" sz="1800" dirty="0"/>
              <a:t>, </a:t>
            </a:r>
            <a:r>
              <a:rPr lang="en-US" sz="1800" i="1" dirty="0" err="1"/>
              <a:t>Nespresso</a:t>
            </a:r>
            <a:r>
              <a:rPr lang="en-US" sz="1800" dirty="0"/>
              <a:t>, </a:t>
            </a:r>
            <a:r>
              <a:rPr lang="en-US" sz="1800" i="1" dirty="0" err="1"/>
              <a:t>Buondi</a:t>
            </a:r>
            <a:r>
              <a:rPr lang="en-US" sz="1800" dirty="0"/>
              <a:t>, </a:t>
            </a:r>
            <a:r>
              <a:rPr lang="en-US" sz="1800" i="1" dirty="0" err="1"/>
              <a:t>Freddoccino</a:t>
            </a:r>
            <a:br>
              <a:rPr lang="en-US" sz="1800" dirty="0"/>
            </a:br>
            <a:r>
              <a:rPr lang="el-GR" sz="1800" b="1" dirty="0"/>
              <a:t>Στιγμιαία ροφήματα</a:t>
            </a:r>
          </a:p>
          <a:p>
            <a:pPr>
              <a:buNone/>
            </a:pPr>
            <a:r>
              <a:rPr lang="en-US" sz="1800" i="1" dirty="0" err="1"/>
              <a:t>Nesquik</a:t>
            </a:r>
            <a:r>
              <a:rPr lang="en-US" sz="1800" dirty="0"/>
              <a:t>, </a:t>
            </a:r>
            <a:r>
              <a:rPr lang="en-US" sz="1800" i="1" dirty="0"/>
              <a:t>Le </a:t>
            </a:r>
            <a:r>
              <a:rPr lang="en-US" sz="1800" i="1" dirty="0" err="1"/>
              <a:t>Chocolat</a:t>
            </a:r>
            <a:r>
              <a:rPr lang="en-US" sz="1800" dirty="0"/>
              <a:t>, </a:t>
            </a:r>
            <a:r>
              <a:rPr lang="en-US" sz="1800" i="1" dirty="0"/>
              <a:t>Nestea</a:t>
            </a:r>
            <a:br>
              <a:rPr lang="en-US" sz="1800" dirty="0"/>
            </a:br>
            <a:r>
              <a:rPr lang="el-GR" sz="1800" b="1" dirty="0" err="1"/>
              <a:t>Σοκολατοειδή</a:t>
            </a:r>
            <a:r>
              <a:rPr lang="el-GR" sz="1800" b="1" dirty="0"/>
              <a:t> </a:t>
            </a:r>
          </a:p>
          <a:p>
            <a:pPr>
              <a:buNone/>
            </a:pPr>
            <a:r>
              <a:rPr lang="en-US" sz="1800" i="1" dirty="0"/>
              <a:t>Kit Kat</a:t>
            </a:r>
            <a:r>
              <a:rPr lang="en-US" sz="1800" dirty="0"/>
              <a:t>, </a:t>
            </a:r>
            <a:r>
              <a:rPr lang="en-US" sz="1800" i="1" dirty="0"/>
              <a:t>Crunch</a:t>
            </a:r>
            <a:r>
              <a:rPr lang="en-US" sz="1800" dirty="0"/>
              <a:t>, </a:t>
            </a:r>
            <a:r>
              <a:rPr lang="en-US" sz="1800" i="1" dirty="0"/>
              <a:t>Nestlé Dessert</a:t>
            </a:r>
            <a:r>
              <a:rPr lang="en-US" sz="1800" dirty="0"/>
              <a:t>, </a:t>
            </a:r>
            <a:r>
              <a:rPr lang="en-US" sz="1800" i="1" dirty="0" err="1"/>
              <a:t>Smarties</a:t>
            </a:r>
            <a:br>
              <a:rPr lang="en-US" sz="1800" dirty="0"/>
            </a:br>
            <a:r>
              <a:rPr lang="el-GR" sz="1800" b="1" dirty="0"/>
              <a:t>Προϊόντα μαγειρικής</a:t>
            </a:r>
          </a:p>
          <a:p>
            <a:pPr>
              <a:buNone/>
            </a:pPr>
            <a:r>
              <a:rPr lang="en-US" sz="1800" i="1" dirty="0" err="1"/>
              <a:t>Maggi</a:t>
            </a:r>
            <a:r>
              <a:rPr lang="en-US" sz="1800" i="1" dirty="0"/>
              <a:t> (</a:t>
            </a:r>
            <a:r>
              <a:rPr lang="el-GR" sz="1800" i="1" dirty="0"/>
              <a:t>κύβοι, σούπες, πουρές), Νοστιμιά, </a:t>
            </a:r>
            <a:r>
              <a:rPr lang="el-GR" sz="1800" i="1" dirty="0" err="1"/>
              <a:t>Ψητονοστιμιά</a:t>
            </a:r>
            <a:r>
              <a:rPr lang="el-GR" sz="1800" i="1" dirty="0"/>
              <a:t>, Αγαπημένη Συνταγή</a:t>
            </a:r>
            <a:br>
              <a:rPr lang="el-GR" sz="1800" dirty="0"/>
            </a:br>
            <a:r>
              <a:rPr lang="el-GR" sz="1800" b="1" dirty="0"/>
              <a:t>Νερό</a:t>
            </a:r>
          </a:p>
          <a:p>
            <a:pPr>
              <a:buNone/>
            </a:pPr>
            <a:r>
              <a:rPr lang="el-GR" sz="1800" i="1" dirty="0"/>
              <a:t>Κ</a:t>
            </a:r>
            <a:r>
              <a:rPr lang="en-US" sz="1800" i="1" dirty="0"/>
              <a:t>o</a:t>
            </a:r>
            <a:r>
              <a:rPr lang="el-GR" sz="1800" i="1" dirty="0" err="1"/>
              <a:t>ρπή</a:t>
            </a:r>
            <a:r>
              <a:rPr lang="el-GR" sz="1800" dirty="0"/>
              <a:t>, </a:t>
            </a:r>
            <a:r>
              <a:rPr lang="en-US" sz="1800" i="1" dirty="0"/>
              <a:t>Perrier</a:t>
            </a:r>
            <a:r>
              <a:rPr lang="en-US" sz="1800" dirty="0"/>
              <a:t>, </a:t>
            </a:r>
            <a:r>
              <a:rPr lang="en-US" sz="1800" i="1" dirty="0" err="1"/>
              <a:t>Contrex</a:t>
            </a:r>
            <a:r>
              <a:rPr lang="en-US" sz="1800" dirty="0"/>
              <a:t>, </a:t>
            </a:r>
            <a:r>
              <a:rPr lang="en-US" sz="1800" i="1" dirty="0"/>
              <a:t>S. Pellegrino</a:t>
            </a:r>
            <a:r>
              <a:rPr lang="en-US" sz="1800" dirty="0"/>
              <a:t>, </a:t>
            </a:r>
            <a:r>
              <a:rPr lang="en-US" sz="1800" i="1" dirty="0" err="1"/>
              <a:t>Vittel</a:t>
            </a:r>
            <a:r>
              <a:rPr lang="en-US" sz="1800" dirty="0"/>
              <a:t>, </a:t>
            </a:r>
            <a:r>
              <a:rPr lang="en-US" sz="1800" i="1" dirty="0"/>
              <a:t>Aqua </a:t>
            </a:r>
            <a:r>
              <a:rPr lang="en-US" sz="1800" i="1" dirty="0" err="1"/>
              <a:t>Panna</a:t>
            </a:r>
            <a:r>
              <a:rPr lang="en-US" sz="1800" dirty="0"/>
              <a:t>, </a:t>
            </a:r>
            <a:r>
              <a:rPr lang="en-US" sz="1800" i="1" dirty="0"/>
              <a:t>Aqua Spring</a:t>
            </a:r>
            <a:br>
              <a:rPr lang="en-US" sz="1800" dirty="0"/>
            </a:br>
            <a:r>
              <a:rPr lang="el-GR" sz="1800" b="1" dirty="0"/>
              <a:t>Δημητριακά πρωινού </a:t>
            </a:r>
          </a:p>
          <a:p>
            <a:pPr>
              <a:buNone/>
            </a:pPr>
            <a:r>
              <a:rPr lang="en-US" sz="1800" i="1" dirty="0"/>
              <a:t>Fitness</a:t>
            </a:r>
            <a:r>
              <a:rPr lang="en-US" sz="1800" dirty="0"/>
              <a:t>, </a:t>
            </a:r>
            <a:r>
              <a:rPr lang="en-US" sz="1800" i="1" dirty="0"/>
              <a:t>Clusters</a:t>
            </a:r>
            <a:r>
              <a:rPr lang="en-US" sz="1800" dirty="0"/>
              <a:t>, </a:t>
            </a:r>
            <a:r>
              <a:rPr lang="en-US" sz="1800" i="1" dirty="0"/>
              <a:t>Cheerios</a:t>
            </a:r>
            <a:r>
              <a:rPr lang="en-US" sz="1800" dirty="0"/>
              <a:t>, </a:t>
            </a:r>
            <a:r>
              <a:rPr lang="en-US" sz="1800" i="1" dirty="0"/>
              <a:t>Cookie Crisp</a:t>
            </a:r>
            <a:r>
              <a:rPr lang="en-US" sz="1800" dirty="0"/>
              <a:t>, </a:t>
            </a:r>
            <a:r>
              <a:rPr lang="en-US" sz="1800" i="1" dirty="0" err="1"/>
              <a:t>Nesquik</a:t>
            </a:r>
            <a:br>
              <a:rPr lang="en-US" sz="1800" dirty="0"/>
            </a:br>
            <a:r>
              <a:rPr lang="el-GR" sz="1800" b="1" dirty="0"/>
              <a:t>Παγωτά </a:t>
            </a:r>
          </a:p>
          <a:p>
            <a:pPr>
              <a:buNone/>
            </a:pPr>
            <a:r>
              <a:rPr lang="en-US" sz="1800" i="1" dirty="0"/>
              <a:t>Boss</a:t>
            </a:r>
            <a:r>
              <a:rPr lang="en-US" sz="1800" dirty="0"/>
              <a:t>, </a:t>
            </a:r>
            <a:r>
              <a:rPr lang="en-US" sz="1800" i="1" dirty="0"/>
              <a:t>Magnum</a:t>
            </a:r>
            <a:r>
              <a:rPr lang="en-US" sz="1800" dirty="0"/>
              <a:t>, </a:t>
            </a:r>
            <a:r>
              <a:rPr lang="en-US" sz="1800" i="1" dirty="0"/>
              <a:t>Nirvana</a:t>
            </a:r>
            <a:r>
              <a:rPr lang="en-US" sz="1800" dirty="0"/>
              <a:t>, </a:t>
            </a:r>
            <a:r>
              <a:rPr lang="en-US" sz="1800" i="1" dirty="0" err="1"/>
              <a:t>Aloma</a:t>
            </a:r>
            <a:r>
              <a:rPr lang="en-US" sz="1800" dirty="0"/>
              <a:t>, </a:t>
            </a:r>
            <a:r>
              <a:rPr lang="en-US" sz="1800" i="1" dirty="0"/>
              <a:t>La </a:t>
            </a:r>
            <a:r>
              <a:rPr lang="en-US" sz="1800" i="1" dirty="0" err="1"/>
              <a:t>Cremeria</a:t>
            </a:r>
            <a:br>
              <a:rPr lang="en-US" sz="1800" dirty="0"/>
            </a:br>
            <a:r>
              <a:rPr lang="el-GR" sz="1800" b="1" dirty="0"/>
              <a:t>Προϊόντα διατροφής κατοικίδιων ζώων </a:t>
            </a:r>
          </a:p>
          <a:p>
            <a:pPr>
              <a:buNone/>
            </a:pPr>
            <a:r>
              <a:rPr lang="en-US" sz="1800" i="1" dirty="0"/>
              <a:t>Friskies</a:t>
            </a:r>
            <a:r>
              <a:rPr lang="en-US" sz="1800" dirty="0"/>
              <a:t>, </a:t>
            </a:r>
            <a:r>
              <a:rPr lang="en-US" sz="1800" i="1" dirty="0"/>
              <a:t>Gourmet</a:t>
            </a:r>
            <a:r>
              <a:rPr lang="en-US" sz="1800" dirty="0"/>
              <a:t>, </a:t>
            </a:r>
            <a:r>
              <a:rPr lang="en-US" sz="1800" i="1" dirty="0"/>
              <a:t>Pro Plan,</a:t>
            </a:r>
            <a:r>
              <a:rPr lang="el-GR" sz="1800" i="1" dirty="0"/>
              <a:t>  Τ</a:t>
            </a:r>
            <a:r>
              <a:rPr lang="en-US" sz="1800" i="1" dirty="0"/>
              <a:t>onus, Purina ONE, Felix, PVD</a:t>
            </a:r>
            <a:r>
              <a:rPr lang="en-US" sz="1800" dirty="0"/>
              <a:t> </a:t>
            </a:r>
            <a:endParaRPr lang="el-GR" sz="1800" i="1" dirty="0"/>
          </a:p>
        </p:txBody>
      </p:sp>
      <p:pic>
        <p:nvPicPr>
          <p:cNvPr id="67586" name="Picture 2" descr="Nestlé">
            <a:hlinkClick r:id="rId3" tooltip="Nestlé"/>
          </p:cNvPr>
          <p:cNvPicPr>
            <a:picLocks noChangeAspect="1" noChangeArrowheads="1"/>
          </p:cNvPicPr>
          <p:nvPr/>
        </p:nvPicPr>
        <p:blipFill>
          <a:blip r:embed="rId4" cstate="print"/>
          <a:srcRect/>
          <a:stretch>
            <a:fillRect/>
          </a:stretch>
        </p:blipFill>
        <p:spPr bwMode="auto">
          <a:xfrm>
            <a:off x="5572132" y="928670"/>
            <a:ext cx="3571868" cy="466726"/>
          </a:xfrm>
          <a:prstGeom prst="rect">
            <a:avLst/>
          </a:prstGeom>
          <a:noFill/>
        </p:spPr>
      </p:pic>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21</a:t>
            </a:fld>
            <a:endParaRPr lang="el-GR" dirty="0"/>
          </a:p>
        </p:txBody>
      </p:sp>
      <p:sp>
        <p:nvSpPr>
          <p:cNvPr id="6" name="5 - Ορθογώνιο"/>
          <p:cNvSpPr/>
          <p:nvPr/>
        </p:nvSpPr>
        <p:spPr>
          <a:xfrm>
            <a:off x="6643702" y="6286520"/>
            <a:ext cx="1519583" cy="338554"/>
          </a:xfrm>
          <a:prstGeom prst="rect">
            <a:avLst/>
          </a:prstGeom>
        </p:spPr>
        <p:txBody>
          <a:bodyPr wrap="none">
            <a:spAutoFit/>
          </a:bodyPr>
          <a:lstStyle/>
          <a:p>
            <a:r>
              <a:rPr lang="en-US" sz="1600" dirty="0"/>
              <a:t>(www.nestle.gr)</a:t>
            </a:r>
            <a:endParaRPr lang="el-G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l-GR" sz="2400" b="1" dirty="0"/>
              <a:t>1</a:t>
            </a:r>
            <a:r>
              <a:rPr lang="en-US" sz="2400" b="1" baseline="30000" dirty="0"/>
              <a:t>o</a:t>
            </a:r>
            <a:r>
              <a:rPr lang="en-US" sz="2400" b="1" dirty="0"/>
              <a:t> </a:t>
            </a:r>
            <a:r>
              <a:rPr lang="el-GR" sz="2400" b="1" dirty="0"/>
              <a:t>Παράδειγμα</a:t>
            </a:r>
            <a:br>
              <a:rPr lang="el-GR" sz="2400" b="1" dirty="0"/>
            </a:br>
            <a:r>
              <a:rPr lang="el-GR" sz="2400" b="1" dirty="0"/>
              <a:t>Ασυσχέτιστη Διαφοροποίηση </a:t>
            </a:r>
            <a:br>
              <a:rPr lang="el-GR" sz="2400" b="1" dirty="0"/>
            </a:br>
            <a:br>
              <a:rPr lang="el-GR" sz="2400" dirty="0"/>
            </a:br>
            <a:endParaRPr lang="el-GR" sz="2400" dirty="0"/>
          </a:p>
        </p:txBody>
      </p:sp>
      <p:sp>
        <p:nvSpPr>
          <p:cNvPr id="61444" name="Rectangle 3"/>
          <p:cNvSpPr>
            <a:spLocks noGrp="1" noChangeArrowheads="1"/>
          </p:cNvSpPr>
          <p:nvPr>
            <p:ph type="body" idx="4294967295"/>
          </p:nvPr>
        </p:nvSpPr>
        <p:spPr>
          <a:xfrm>
            <a:off x="500034" y="1071546"/>
            <a:ext cx="8229600" cy="5000660"/>
          </a:xfrm>
        </p:spPr>
        <p:txBody>
          <a:bodyPr>
            <a:noAutofit/>
          </a:bodyPr>
          <a:lstStyle/>
          <a:p>
            <a:pPr>
              <a:buNone/>
            </a:pPr>
            <a:r>
              <a:rPr lang="en-US" sz="2000" b="1" dirty="0"/>
              <a:t>Virgin Group Ltd.</a:t>
            </a:r>
            <a:endParaRPr lang="en-US" sz="2000" dirty="0"/>
          </a:p>
          <a:p>
            <a:pPr>
              <a:buNone/>
            </a:pPr>
            <a:r>
              <a:rPr lang="el-GR" sz="2000" dirty="0"/>
              <a:t>Τράπεζες</a:t>
            </a:r>
          </a:p>
          <a:p>
            <a:pPr>
              <a:buNone/>
            </a:pPr>
            <a:r>
              <a:rPr lang="el-GR" sz="2000" dirty="0"/>
              <a:t>Ποτά</a:t>
            </a:r>
          </a:p>
          <a:p>
            <a:pPr>
              <a:buNone/>
            </a:pPr>
            <a:r>
              <a:rPr lang="el-GR" sz="2000" dirty="0"/>
              <a:t> Ταξίδια </a:t>
            </a:r>
          </a:p>
          <a:p>
            <a:pPr>
              <a:buNone/>
            </a:pPr>
            <a:r>
              <a:rPr lang="el-GR" sz="2000" dirty="0"/>
              <a:t>Βιντεοπαιχνίδια</a:t>
            </a:r>
          </a:p>
          <a:p>
            <a:pPr>
              <a:buNone/>
            </a:pPr>
            <a:r>
              <a:rPr lang="el-GR" sz="2000" dirty="0" err="1"/>
              <a:t>Χρηματοπιστωτικες</a:t>
            </a:r>
            <a:r>
              <a:rPr lang="el-GR" sz="2000" dirty="0"/>
              <a:t> υπηρεσίες</a:t>
            </a:r>
          </a:p>
          <a:p>
            <a:pPr>
              <a:buNone/>
            </a:pPr>
            <a:r>
              <a:rPr lang="el-GR" sz="2000" dirty="0"/>
              <a:t>Ταινίες</a:t>
            </a:r>
          </a:p>
          <a:p>
            <a:pPr>
              <a:buNone/>
            </a:pPr>
            <a:r>
              <a:rPr lang="el-GR" sz="2000" dirty="0"/>
              <a:t>Διαδίκτυο </a:t>
            </a:r>
          </a:p>
          <a:p>
            <a:pPr>
              <a:buNone/>
            </a:pPr>
            <a:r>
              <a:rPr lang="el-GR" sz="2000" dirty="0"/>
              <a:t>Μουσική</a:t>
            </a:r>
          </a:p>
          <a:p>
            <a:pPr>
              <a:buNone/>
            </a:pPr>
            <a:r>
              <a:rPr lang="el-GR" sz="2000" dirty="0"/>
              <a:t>Βιβλία </a:t>
            </a:r>
          </a:p>
          <a:p>
            <a:pPr>
              <a:buNone/>
            </a:pPr>
            <a:r>
              <a:rPr lang="el-GR" sz="2000" dirty="0"/>
              <a:t>Ραδιόφωνο</a:t>
            </a:r>
          </a:p>
          <a:p>
            <a:pPr>
              <a:buNone/>
            </a:pPr>
            <a:r>
              <a:rPr lang="el-GR" sz="2000" dirty="0"/>
              <a:t>Καλλυντικά</a:t>
            </a:r>
          </a:p>
          <a:p>
            <a:pPr>
              <a:buNone/>
            </a:pPr>
            <a:r>
              <a:rPr lang="el-GR" sz="2000" dirty="0"/>
              <a:t>Κοσμήματα </a:t>
            </a:r>
          </a:p>
          <a:p>
            <a:pPr>
              <a:buNone/>
            </a:pPr>
            <a:r>
              <a:rPr lang="el-GR" sz="2000" dirty="0"/>
              <a:t>Κινητά τηλέφωνα</a:t>
            </a:r>
          </a:p>
          <a:p>
            <a:pPr>
              <a:buNone/>
            </a:pPr>
            <a:r>
              <a:rPr lang="el-GR" sz="2000" dirty="0"/>
              <a:t>Εμπορική διαστημικές πτήσεις</a:t>
            </a:r>
            <a:endParaRPr lang="el-GR" sz="2000" dirty="0">
              <a:hlinkClick r:id="rId3" tooltip="Banking"/>
            </a:endParaRPr>
          </a:p>
        </p:txBody>
      </p:sp>
      <p:pic>
        <p:nvPicPr>
          <p:cNvPr id="65538" name="Picture 2" descr="Virgin.svg">
            <a:hlinkClick r:id="rId4"/>
          </p:cNvPr>
          <p:cNvPicPr>
            <a:picLocks noChangeAspect="1" noChangeArrowheads="1"/>
          </p:cNvPicPr>
          <p:nvPr/>
        </p:nvPicPr>
        <p:blipFill>
          <a:blip r:embed="rId5" cstate="print"/>
          <a:srcRect/>
          <a:stretch>
            <a:fillRect/>
          </a:stretch>
        </p:blipFill>
        <p:spPr bwMode="auto">
          <a:xfrm>
            <a:off x="5929322" y="3357562"/>
            <a:ext cx="1905000" cy="1695451"/>
          </a:xfrm>
          <a:prstGeom prst="rect">
            <a:avLst/>
          </a:prstGeom>
          <a:noFill/>
        </p:spPr>
      </p:pic>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22</a:t>
            </a:fld>
            <a:endParaRPr lang="el-GR" dirty="0"/>
          </a:p>
        </p:txBody>
      </p:sp>
      <p:sp>
        <p:nvSpPr>
          <p:cNvPr id="6" name="5 - Ορθογώνιο"/>
          <p:cNvSpPr/>
          <p:nvPr/>
        </p:nvSpPr>
        <p:spPr>
          <a:xfrm>
            <a:off x="5786446" y="5929330"/>
            <a:ext cx="1651734" cy="338554"/>
          </a:xfrm>
          <a:prstGeom prst="rect">
            <a:avLst/>
          </a:prstGeom>
        </p:spPr>
        <p:txBody>
          <a:bodyPr wrap="none">
            <a:spAutoFit/>
          </a:bodyPr>
          <a:lstStyle/>
          <a:p>
            <a:r>
              <a:rPr lang="en-US" sz="1600" dirty="0"/>
              <a:t>(www.virgin.com)</a:t>
            </a:r>
            <a:endParaRPr lang="el-GR"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Autofit/>
          </a:bodyPr>
          <a:lstStyle/>
          <a:p>
            <a:br>
              <a:rPr lang="el-GR" sz="2400" b="1" dirty="0"/>
            </a:br>
            <a:br>
              <a:rPr lang="el-GR" sz="2400" b="1" dirty="0"/>
            </a:br>
            <a:r>
              <a:rPr lang="el-GR" sz="2400" b="1" dirty="0"/>
              <a:t>2</a:t>
            </a:r>
            <a:r>
              <a:rPr lang="el-GR" sz="2400" b="1" baseline="30000" dirty="0"/>
              <a:t>Ο</a:t>
            </a:r>
            <a:r>
              <a:rPr lang="el-GR" sz="2400" b="1" dirty="0"/>
              <a:t> Παράδειγμα</a:t>
            </a:r>
            <a:br>
              <a:rPr lang="el-GR" sz="2400" b="1" dirty="0"/>
            </a:br>
            <a:r>
              <a:rPr lang="el-GR" sz="2400" b="1" dirty="0"/>
              <a:t>Ασυσχέτιστη Διαφοροποίηση </a:t>
            </a:r>
            <a:br>
              <a:rPr lang="el-GR" sz="2400" b="1" dirty="0"/>
            </a:br>
            <a:br>
              <a:rPr lang="el-GR" sz="2400" dirty="0"/>
            </a:br>
            <a:br>
              <a:rPr lang="el-GR" sz="2400" dirty="0"/>
            </a:br>
            <a:endParaRPr lang="el-GR" sz="2400" dirty="0"/>
          </a:p>
        </p:txBody>
      </p:sp>
      <p:sp>
        <p:nvSpPr>
          <p:cNvPr id="5" name="4 - Θέση περιεχομένου"/>
          <p:cNvSpPr>
            <a:spLocks noGrp="1"/>
          </p:cNvSpPr>
          <p:nvPr>
            <p:ph sz="half" idx="1"/>
          </p:nvPr>
        </p:nvSpPr>
        <p:spPr>
          <a:xfrm>
            <a:off x="457200" y="1071546"/>
            <a:ext cx="4038600" cy="5054617"/>
          </a:xfrm>
        </p:spPr>
        <p:txBody>
          <a:bodyPr>
            <a:normAutofit fontScale="25000" lnSpcReduction="20000"/>
          </a:bodyPr>
          <a:lstStyle/>
          <a:p>
            <a:r>
              <a:rPr lang="el-GR" sz="4800" b="1" dirty="0">
                <a:hlinkClick r:id="rId3"/>
              </a:rPr>
              <a:t>Προβολή και Γραφικά</a:t>
            </a:r>
            <a:endParaRPr lang="el-GR" sz="4800" b="1" dirty="0"/>
          </a:p>
          <a:p>
            <a:pPr>
              <a:buNone/>
            </a:pPr>
            <a:r>
              <a:rPr lang="el-GR" sz="4800" dirty="0">
                <a:hlinkClick r:id="rId4"/>
              </a:rPr>
              <a:t>Γραφικά για Προώθηση Προϊόντων &amp; Υπηρεσιών</a:t>
            </a:r>
            <a:r>
              <a:rPr lang="el-GR" sz="4800" dirty="0"/>
              <a:t> </a:t>
            </a:r>
          </a:p>
          <a:p>
            <a:pPr>
              <a:buNone/>
            </a:pPr>
            <a:r>
              <a:rPr lang="el-GR" sz="4800" dirty="0">
                <a:hlinkClick r:id="rId5"/>
              </a:rPr>
              <a:t>Μεμβράνες </a:t>
            </a:r>
            <a:r>
              <a:rPr lang="el-GR" sz="4800" dirty="0" err="1">
                <a:hlinkClick r:id="rId5"/>
              </a:rPr>
              <a:t>Vikuiti™</a:t>
            </a:r>
            <a:r>
              <a:rPr lang="el-GR" sz="4800" dirty="0"/>
              <a:t> </a:t>
            </a:r>
          </a:p>
          <a:p>
            <a:pPr>
              <a:buNone/>
            </a:pPr>
            <a:r>
              <a:rPr lang="el-GR" sz="4800" dirty="0">
                <a:hlinkClick r:id="rId6"/>
              </a:rPr>
              <a:t>Προϊόντα Οδικής Σήμανσης</a:t>
            </a:r>
            <a:r>
              <a:rPr lang="el-GR" sz="4800" dirty="0"/>
              <a:t> </a:t>
            </a:r>
            <a:endParaRPr lang="en-US" sz="4800" dirty="0"/>
          </a:p>
          <a:p>
            <a:pPr>
              <a:buNone/>
            </a:pPr>
            <a:endParaRPr lang="el-GR" sz="4800" dirty="0"/>
          </a:p>
          <a:p>
            <a:r>
              <a:rPr lang="el-GR" sz="4800" b="1" dirty="0">
                <a:hlinkClick r:id="rId7"/>
              </a:rPr>
              <a:t>Ηλεκτρολογικά, Ηλεκτρονικά και Τηλεπικοινωνιακά</a:t>
            </a:r>
            <a:endParaRPr lang="el-GR" sz="4800" b="1" dirty="0"/>
          </a:p>
          <a:p>
            <a:pPr>
              <a:buNone/>
            </a:pPr>
            <a:r>
              <a:rPr lang="el-GR" sz="4800" dirty="0">
                <a:hlinkClick r:id="rId8"/>
              </a:rPr>
              <a:t>Παραγωγή Ηλεκτρονικών</a:t>
            </a:r>
            <a:r>
              <a:rPr lang="el-GR" sz="4800" dirty="0"/>
              <a:t> </a:t>
            </a:r>
          </a:p>
          <a:p>
            <a:pPr>
              <a:buNone/>
            </a:pPr>
            <a:r>
              <a:rPr lang="el-GR" sz="4800" dirty="0">
                <a:hlinkClick r:id="rId9"/>
              </a:rPr>
              <a:t>Διασυνδέσεων</a:t>
            </a:r>
            <a:r>
              <a:rPr lang="el-GR" sz="4800" dirty="0"/>
              <a:t> </a:t>
            </a:r>
          </a:p>
          <a:p>
            <a:pPr>
              <a:buNone/>
            </a:pPr>
            <a:r>
              <a:rPr lang="el-GR" sz="4800" dirty="0">
                <a:hlinkClick r:id="rId10"/>
              </a:rPr>
              <a:t>Ενώσεις και Τερματισμοί</a:t>
            </a:r>
            <a:r>
              <a:rPr lang="el-GR" sz="4800" dirty="0"/>
              <a:t> </a:t>
            </a:r>
          </a:p>
          <a:p>
            <a:pPr>
              <a:buNone/>
            </a:pPr>
            <a:r>
              <a:rPr lang="el-GR" sz="4800" dirty="0">
                <a:hlinkClick r:id="rId11"/>
              </a:rPr>
              <a:t>Αισθητήρες Εντοπισμού Σωλήνων και Καλωδίων</a:t>
            </a:r>
            <a:r>
              <a:rPr lang="el-GR" sz="4800" dirty="0"/>
              <a:t> </a:t>
            </a:r>
          </a:p>
          <a:p>
            <a:pPr>
              <a:buNone/>
            </a:pPr>
            <a:r>
              <a:rPr lang="el-GR" sz="4800" dirty="0">
                <a:hlinkClick r:id="rId12"/>
              </a:rPr>
              <a:t>Τηλεπικοινωνίες</a:t>
            </a:r>
            <a:r>
              <a:rPr lang="el-GR" sz="4800" dirty="0"/>
              <a:t> </a:t>
            </a:r>
            <a:endParaRPr lang="en-US" sz="4800" dirty="0"/>
          </a:p>
          <a:p>
            <a:pPr>
              <a:buNone/>
            </a:pPr>
            <a:endParaRPr lang="el-GR" sz="4800" dirty="0"/>
          </a:p>
          <a:p>
            <a:r>
              <a:rPr lang="el-GR" sz="4800" b="1" dirty="0">
                <a:hlinkClick r:id="rId13"/>
              </a:rPr>
              <a:t>Φροντίδα Υγείας</a:t>
            </a:r>
            <a:endParaRPr lang="el-GR" sz="4800" b="1" dirty="0"/>
          </a:p>
          <a:p>
            <a:pPr>
              <a:buNone/>
            </a:pPr>
            <a:r>
              <a:rPr lang="el-GR" sz="4800" dirty="0">
                <a:hlinkClick r:id="rId14"/>
              </a:rPr>
              <a:t>Ασφάλεια Τροφίμων</a:t>
            </a:r>
            <a:endParaRPr lang="el-GR" sz="4800" dirty="0"/>
          </a:p>
          <a:p>
            <a:pPr>
              <a:buNone/>
            </a:pPr>
            <a:r>
              <a:rPr lang="el-GR" sz="4800" dirty="0" err="1">
                <a:hlinkClick r:id="rId15"/>
              </a:rPr>
              <a:t>Nexcare™</a:t>
            </a:r>
            <a:r>
              <a:rPr lang="el-GR" sz="4800" dirty="0">
                <a:hlinkClick r:id="rId15"/>
              </a:rPr>
              <a:t> Πρώτες Βοήθειες</a:t>
            </a:r>
            <a:endParaRPr lang="en-US" sz="4800" dirty="0"/>
          </a:p>
          <a:p>
            <a:pPr>
              <a:buNone/>
            </a:pPr>
            <a:endParaRPr lang="el-GR" sz="4800" dirty="0"/>
          </a:p>
          <a:p>
            <a:r>
              <a:rPr lang="el-GR" sz="4800" b="1" dirty="0">
                <a:hlinkClick r:id="rId16"/>
              </a:rPr>
              <a:t>Ασφάλεια και Προστασία</a:t>
            </a:r>
            <a:endParaRPr lang="el-GR" sz="4800" b="1" dirty="0"/>
          </a:p>
          <a:p>
            <a:pPr>
              <a:buNone/>
            </a:pPr>
            <a:r>
              <a:rPr lang="el-GR" sz="4800" dirty="0">
                <a:hlinkClick r:id="rId17"/>
              </a:rPr>
              <a:t>Ασφάλεια και Προστασία Κτιρίων</a:t>
            </a:r>
            <a:endParaRPr lang="el-GR" sz="4800" dirty="0"/>
          </a:p>
          <a:p>
            <a:pPr>
              <a:buNone/>
            </a:pPr>
            <a:r>
              <a:rPr lang="el-GR" sz="4800" dirty="0">
                <a:hlinkClick r:id="rId18"/>
              </a:rPr>
              <a:t>Προσωπική Ασφάλεια</a:t>
            </a:r>
            <a:endParaRPr lang="el-GR" sz="4800" dirty="0"/>
          </a:p>
          <a:p>
            <a:pPr>
              <a:buNone/>
            </a:pPr>
            <a:r>
              <a:rPr lang="el-GR" sz="4800" dirty="0">
                <a:hlinkClick r:id="rId6"/>
              </a:rPr>
              <a:t>Προϊόντα Οδικής Σήμανσης</a:t>
            </a:r>
            <a:endParaRPr lang="el-GR" sz="4800" dirty="0"/>
          </a:p>
          <a:p>
            <a:pPr>
              <a:buNone/>
            </a:pPr>
            <a:r>
              <a:rPr lang="el-GR" sz="4800" dirty="0">
                <a:hlinkClick r:id="rId19"/>
              </a:rPr>
              <a:t>Συστήματα Βιβλιοθηκών (στα αγγλικά)</a:t>
            </a:r>
            <a:endParaRPr lang="el-GR" sz="4800" dirty="0"/>
          </a:p>
          <a:p>
            <a:pPr>
              <a:buNone/>
            </a:pPr>
            <a:r>
              <a:rPr lang="el-GR" sz="4800" dirty="0">
                <a:hlinkClick r:id="rId20"/>
              </a:rPr>
              <a:t>Προϊόντα Ασφαλείας ΜΑΠ</a:t>
            </a:r>
            <a:endParaRPr lang="el-GR" sz="4800" dirty="0"/>
          </a:p>
          <a:p>
            <a:pPr>
              <a:buNone/>
            </a:pPr>
            <a:r>
              <a:rPr lang="el-GR" sz="4800" dirty="0">
                <a:hlinkClick r:id="rId21"/>
              </a:rPr>
              <a:t>Μεμβράνες Υαλοπινάκων</a:t>
            </a:r>
            <a:endParaRPr lang="en-US" sz="4800" dirty="0"/>
          </a:p>
          <a:p>
            <a:pPr>
              <a:buNone/>
            </a:pPr>
            <a:endParaRPr lang="el-GR" sz="4800" dirty="0"/>
          </a:p>
          <a:p>
            <a:r>
              <a:rPr lang="el-GR" sz="4800" b="1" dirty="0">
                <a:hlinkClick r:id="rId22"/>
              </a:rPr>
              <a:t>Βιομηχανία Μεταφορικών Μέσων</a:t>
            </a:r>
            <a:endParaRPr lang="el-GR" sz="4800" b="1" dirty="0"/>
          </a:p>
          <a:p>
            <a:pPr>
              <a:buNone/>
            </a:pPr>
            <a:r>
              <a:rPr lang="el-GR" sz="4800" dirty="0">
                <a:hlinkClick r:id="rId23"/>
              </a:rPr>
              <a:t>Βιομηχανικές Λύσεις &amp; Προϊόντα</a:t>
            </a:r>
            <a:endParaRPr lang="el-GR" sz="4800" dirty="0"/>
          </a:p>
          <a:p>
            <a:pPr>
              <a:buNone/>
            </a:pPr>
            <a:r>
              <a:rPr lang="el-GR" sz="4800" dirty="0">
                <a:hlinkClick r:id="rId24"/>
              </a:rPr>
              <a:t>Αεροδιαστημική</a:t>
            </a:r>
            <a:r>
              <a:rPr lang="el-GR" sz="4800" dirty="0"/>
              <a:t> </a:t>
            </a:r>
          </a:p>
          <a:p>
            <a:pPr>
              <a:buNone/>
            </a:pPr>
            <a:r>
              <a:rPr lang="el-GR" sz="4800" dirty="0">
                <a:hlinkClick r:id="rId6"/>
              </a:rPr>
              <a:t>Προϊόντα Οδικής Σήμανσης</a:t>
            </a:r>
            <a:r>
              <a:rPr lang="el-GR" sz="4800" dirty="0"/>
              <a:t> </a:t>
            </a:r>
          </a:p>
          <a:p>
            <a:pPr>
              <a:buNone/>
            </a:pPr>
            <a:r>
              <a:rPr lang="el-GR" sz="4800" dirty="0">
                <a:hlinkClick r:id="rId25"/>
              </a:rPr>
              <a:t>Λύσεις &amp; Προϊόντα </a:t>
            </a:r>
            <a:r>
              <a:rPr lang="el-GR" sz="4800" dirty="0" err="1">
                <a:hlinkClick r:id="rId25"/>
              </a:rPr>
              <a:t>Auto</a:t>
            </a:r>
            <a:r>
              <a:rPr lang="el-GR" sz="4800" dirty="0">
                <a:hlinkClick r:id="rId25"/>
              </a:rPr>
              <a:t> </a:t>
            </a:r>
            <a:r>
              <a:rPr lang="el-GR" sz="4800" dirty="0" err="1">
                <a:hlinkClick r:id="rId25"/>
              </a:rPr>
              <a:t>Care</a:t>
            </a:r>
            <a:r>
              <a:rPr lang="el-GR" sz="4800" dirty="0"/>
              <a:t> </a:t>
            </a:r>
          </a:p>
          <a:p>
            <a:endParaRPr lang="el-GR" dirty="0"/>
          </a:p>
        </p:txBody>
      </p:sp>
      <p:sp>
        <p:nvSpPr>
          <p:cNvPr id="7" name="6 - Θέση περιεχομένου"/>
          <p:cNvSpPr>
            <a:spLocks noGrp="1"/>
          </p:cNvSpPr>
          <p:nvPr>
            <p:ph sz="half" idx="2"/>
          </p:nvPr>
        </p:nvSpPr>
        <p:spPr>
          <a:xfrm>
            <a:off x="4648200" y="1071546"/>
            <a:ext cx="4038600" cy="5429288"/>
          </a:xfrm>
        </p:spPr>
        <p:txBody>
          <a:bodyPr>
            <a:normAutofit fontScale="25000" lnSpcReduction="20000"/>
          </a:bodyPr>
          <a:lstStyle/>
          <a:p>
            <a:r>
              <a:rPr lang="el-GR" sz="4800" b="1" dirty="0">
                <a:solidFill>
                  <a:srgbClr val="FF0000"/>
                </a:solidFill>
                <a:hlinkClick r:id="rId26"/>
              </a:rPr>
              <a:t>Κατασκευές και Βιομηχανία</a:t>
            </a:r>
            <a:endParaRPr lang="el-GR" sz="4800" b="1" dirty="0">
              <a:solidFill>
                <a:srgbClr val="FF0000"/>
              </a:solidFill>
            </a:endParaRPr>
          </a:p>
          <a:p>
            <a:pPr>
              <a:buNone/>
            </a:pPr>
            <a:r>
              <a:rPr lang="el-GR" sz="4800" dirty="0">
                <a:solidFill>
                  <a:srgbClr val="FF0000"/>
                </a:solidFill>
                <a:hlinkClick r:id="rId23"/>
              </a:rPr>
              <a:t>Βιομηχανικές Λύσεις &amp; Προϊόντα</a:t>
            </a:r>
            <a:endParaRPr lang="el-GR" sz="4800" dirty="0">
              <a:solidFill>
                <a:srgbClr val="FF0000"/>
              </a:solidFill>
            </a:endParaRPr>
          </a:p>
          <a:p>
            <a:pPr>
              <a:buNone/>
            </a:pPr>
            <a:r>
              <a:rPr lang="el-GR" sz="4800" dirty="0">
                <a:solidFill>
                  <a:srgbClr val="FF0000"/>
                </a:solidFill>
                <a:hlinkClick r:id="rId27"/>
              </a:rPr>
              <a:t>Λύσεις Καθαρισμού και Φροντίδας</a:t>
            </a:r>
            <a:endParaRPr lang="el-GR" sz="4800" dirty="0">
              <a:solidFill>
                <a:srgbClr val="FF0000"/>
              </a:solidFill>
            </a:endParaRPr>
          </a:p>
          <a:p>
            <a:pPr>
              <a:buNone/>
            </a:pPr>
            <a:r>
              <a:rPr lang="el-GR" sz="4800" dirty="0">
                <a:solidFill>
                  <a:srgbClr val="FF0000"/>
                </a:solidFill>
                <a:hlinkClick r:id="rId28"/>
              </a:rPr>
              <a:t>Συστήματα Λείανσης</a:t>
            </a:r>
            <a:r>
              <a:rPr lang="el-GR" sz="4800" dirty="0">
                <a:solidFill>
                  <a:srgbClr val="FF0000"/>
                </a:solidFill>
              </a:rPr>
              <a:t> </a:t>
            </a:r>
          </a:p>
          <a:p>
            <a:pPr>
              <a:buNone/>
            </a:pPr>
            <a:r>
              <a:rPr lang="el-GR" sz="4800" dirty="0">
                <a:solidFill>
                  <a:srgbClr val="FF0000"/>
                </a:solidFill>
                <a:hlinkClick r:id="rId29"/>
              </a:rPr>
              <a:t>Μεμβράνες Αυτοκινήτου</a:t>
            </a:r>
            <a:r>
              <a:rPr lang="el-GR" sz="4800" dirty="0">
                <a:solidFill>
                  <a:srgbClr val="FF0000"/>
                </a:solidFill>
              </a:rPr>
              <a:t> </a:t>
            </a:r>
          </a:p>
          <a:p>
            <a:pPr>
              <a:buNone/>
            </a:pPr>
            <a:r>
              <a:rPr lang="el-GR" sz="4800" dirty="0">
                <a:solidFill>
                  <a:srgbClr val="FF0000"/>
                </a:solidFill>
                <a:hlinkClick r:id="rId30"/>
              </a:rPr>
              <a:t>Προϊόντα Προστασίας έναντι Διάβρωσης</a:t>
            </a:r>
            <a:r>
              <a:rPr lang="el-GR" sz="4800" dirty="0">
                <a:solidFill>
                  <a:srgbClr val="FF0000"/>
                </a:solidFill>
              </a:rPr>
              <a:t> </a:t>
            </a:r>
          </a:p>
          <a:p>
            <a:pPr>
              <a:buNone/>
            </a:pPr>
            <a:r>
              <a:rPr lang="el-GR" sz="4800" dirty="0">
                <a:solidFill>
                  <a:srgbClr val="FF0000"/>
                </a:solidFill>
                <a:hlinkClick r:id="rId31"/>
              </a:rPr>
              <a:t>Ταινίες και Κόλλες</a:t>
            </a:r>
            <a:r>
              <a:rPr lang="el-GR" sz="4800" dirty="0">
                <a:solidFill>
                  <a:srgbClr val="FF0000"/>
                </a:solidFill>
              </a:rPr>
              <a:t> </a:t>
            </a:r>
          </a:p>
          <a:p>
            <a:pPr>
              <a:buNone/>
            </a:pPr>
            <a:r>
              <a:rPr lang="el-GR" sz="4800" dirty="0">
                <a:solidFill>
                  <a:srgbClr val="FF0000"/>
                </a:solidFill>
                <a:hlinkClick r:id="rId21"/>
              </a:rPr>
              <a:t>Μεμβράνες Υαλοπινάκων</a:t>
            </a:r>
            <a:r>
              <a:rPr lang="el-GR" sz="4800" dirty="0">
                <a:solidFill>
                  <a:srgbClr val="FF0000"/>
                </a:solidFill>
              </a:rPr>
              <a:t> </a:t>
            </a:r>
            <a:endParaRPr lang="en-US" sz="4800" dirty="0">
              <a:solidFill>
                <a:srgbClr val="FF0000"/>
              </a:solidFill>
            </a:endParaRPr>
          </a:p>
          <a:p>
            <a:endParaRPr lang="el-GR" sz="4800" dirty="0">
              <a:solidFill>
                <a:srgbClr val="FF0000"/>
              </a:solidFill>
            </a:endParaRPr>
          </a:p>
          <a:p>
            <a:r>
              <a:rPr lang="el-GR" sz="4800" b="1" dirty="0">
                <a:solidFill>
                  <a:srgbClr val="FF0000"/>
                </a:solidFill>
                <a:hlinkClick r:id="rId32"/>
              </a:rPr>
              <a:t>Προϊόντα Γραφείου</a:t>
            </a:r>
            <a:endParaRPr lang="el-GR" sz="4800" b="1" dirty="0">
              <a:solidFill>
                <a:srgbClr val="FF0000"/>
              </a:solidFill>
            </a:endParaRPr>
          </a:p>
          <a:p>
            <a:pPr>
              <a:buNone/>
            </a:pPr>
            <a:r>
              <a:rPr lang="el-GR" sz="4800" dirty="0">
                <a:solidFill>
                  <a:srgbClr val="FF0000"/>
                </a:solidFill>
                <a:hlinkClick r:id="rId33"/>
              </a:rPr>
              <a:t>Εργονομικά Προϊόντα</a:t>
            </a:r>
            <a:r>
              <a:rPr lang="el-GR" sz="4800" dirty="0">
                <a:solidFill>
                  <a:srgbClr val="FF0000"/>
                </a:solidFill>
              </a:rPr>
              <a:t> </a:t>
            </a:r>
          </a:p>
          <a:p>
            <a:pPr>
              <a:buNone/>
            </a:pPr>
            <a:r>
              <a:rPr lang="el-GR" sz="4800" dirty="0">
                <a:solidFill>
                  <a:srgbClr val="FF0000"/>
                </a:solidFill>
                <a:hlinkClick r:id="rId34"/>
              </a:rPr>
              <a:t>Προϊόντα Εποπτικών Μέσων και Παρουσιάσεων</a:t>
            </a:r>
            <a:endParaRPr lang="el-GR" sz="4800" dirty="0">
              <a:solidFill>
                <a:srgbClr val="FF0000"/>
              </a:solidFill>
            </a:endParaRPr>
          </a:p>
          <a:p>
            <a:pPr>
              <a:buNone/>
            </a:pPr>
            <a:r>
              <a:rPr lang="el-GR" sz="4800" dirty="0">
                <a:solidFill>
                  <a:srgbClr val="FF0000"/>
                </a:solidFill>
                <a:hlinkClick r:id="rId35"/>
              </a:rPr>
              <a:t>Λύσεις Οργάνωσης, Αυτοκόλλητα Προϊόντα και Ταινίες</a:t>
            </a:r>
            <a:r>
              <a:rPr lang="el-GR" sz="4800" dirty="0">
                <a:solidFill>
                  <a:srgbClr val="FF0000"/>
                </a:solidFill>
              </a:rPr>
              <a:t> </a:t>
            </a:r>
          </a:p>
          <a:p>
            <a:pPr>
              <a:buNone/>
            </a:pPr>
            <a:r>
              <a:rPr lang="el-GR" sz="4800" dirty="0" err="1">
                <a:solidFill>
                  <a:srgbClr val="FF0000"/>
                </a:solidFill>
                <a:hlinkClick r:id="rId36"/>
              </a:rPr>
              <a:t>Pocket</a:t>
            </a:r>
            <a:r>
              <a:rPr lang="el-GR" sz="4800" dirty="0">
                <a:solidFill>
                  <a:srgbClr val="FF0000"/>
                </a:solidFill>
                <a:hlinkClick r:id="rId36"/>
              </a:rPr>
              <a:t> </a:t>
            </a:r>
            <a:r>
              <a:rPr lang="el-GR" sz="4800" dirty="0" err="1">
                <a:solidFill>
                  <a:srgbClr val="FF0000"/>
                </a:solidFill>
                <a:hlinkClick r:id="rId36"/>
              </a:rPr>
              <a:t>Projectors</a:t>
            </a:r>
            <a:endParaRPr lang="el-GR" sz="4800" dirty="0">
              <a:solidFill>
                <a:srgbClr val="FF0000"/>
              </a:solidFill>
            </a:endParaRPr>
          </a:p>
          <a:p>
            <a:pPr>
              <a:buNone/>
            </a:pPr>
            <a:r>
              <a:rPr lang="el-GR" sz="4800" dirty="0" err="1">
                <a:solidFill>
                  <a:srgbClr val="FF0000"/>
                </a:solidFill>
                <a:hlinkClick r:id="rId37"/>
              </a:rPr>
              <a:t>Post</a:t>
            </a:r>
            <a:r>
              <a:rPr lang="el-GR" sz="4800" dirty="0">
                <a:solidFill>
                  <a:srgbClr val="FF0000"/>
                </a:solidFill>
                <a:hlinkClick r:id="rId37"/>
              </a:rPr>
              <a:t>-</a:t>
            </a:r>
            <a:r>
              <a:rPr lang="el-GR" sz="4800" dirty="0" err="1">
                <a:solidFill>
                  <a:srgbClr val="FF0000"/>
                </a:solidFill>
                <a:hlinkClick r:id="rId37"/>
              </a:rPr>
              <a:t>it</a:t>
            </a:r>
            <a:r>
              <a:rPr lang="el-GR" sz="4800" dirty="0">
                <a:solidFill>
                  <a:srgbClr val="FF0000"/>
                </a:solidFill>
                <a:hlinkClick r:id="rId37"/>
              </a:rPr>
              <a:t>® Προϊόντα </a:t>
            </a:r>
            <a:endParaRPr lang="el-GR" sz="4800" dirty="0">
              <a:solidFill>
                <a:srgbClr val="FF0000"/>
              </a:solidFill>
            </a:endParaRPr>
          </a:p>
          <a:p>
            <a:pPr>
              <a:buNone/>
            </a:pPr>
            <a:r>
              <a:rPr lang="el-GR" sz="4800" dirty="0">
                <a:solidFill>
                  <a:srgbClr val="FF0000"/>
                </a:solidFill>
                <a:hlinkClick r:id="rId38"/>
              </a:rPr>
              <a:t>Τυπωμένα </a:t>
            </a:r>
            <a:r>
              <a:rPr lang="el-GR" sz="4800" dirty="0" err="1">
                <a:solidFill>
                  <a:srgbClr val="FF0000"/>
                </a:solidFill>
                <a:hlinkClick r:id="rId38"/>
              </a:rPr>
              <a:t>Post</a:t>
            </a:r>
            <a:r>
              <a:rPr lang="el-GR" sz="4800" dirty="0">
                <a:solidFill>
                  <a:srgbClr val="FF0000"/>
                </a:solidFill>
                <a:hlinkClick r:id="rId38"/>
              </a:rPr>
              <a:t>-</a:t>
            </a:r>
            <a:r>
              <a:rPr lang="el-GR" sz="4800" dirty="0" err="1">
                <a:solidFill>
                  <a:srgbClr val="FF0000"/>
                </a:solidFill>
                <a:hlinkClick r:id="rId38"/>
              </a:rPr>
              <a:t>it</a:t>
            </a:r>
            <a:r>
              <a:rPr lang="el-GR" sz="4800" dirty="0">
                <a:solidFill>
                  <a:srgbClr val="FF0000"/>
                </a:solidFill>
                <a:hlinkClick r:id="rId38"/>
              </a:rPr>
              <a:t>® Προϊόντα</a:t>
            </a:r>
            <a:endParaRPr lang="el-GR" sz="4800" dirty="0">
              <a:solidFill>
                <a:srgbClr val="FF0000"/>
              </a:solidFill>
            </a:endParaRPr>
          </a:p>
          <a:p>
            <a:pPr>
              <a:buNone/>
            </a:pPr>
            <a:r>
              <a:rPr lang="el-GR" sz="4800" dirty="0" err="1">
                <a:solidFill>
                  <a:srgbClr val="FF0000"/>
                </a:solidFill>
                <a:hlinkClick r:id="rId39"/>
              </a:rPr>
              <a:t>Scotch</a:t>
            </a:r>
            <a:r>
              <a:rPr lang="el-GR" sz="4800" dirty="0">
                <a:solidFill>
                  <a:srgbClr val="FF0000"/>
                </a:solidFill>
                <a:hlinkClick r:id="rId39"/>
              </a:rPr>
              <a:t>® Ταινίες</a:t>
            </a:r>
            <a:endParaRPr lang="en-US" sz="4800" dirty="0">
              <a:solidFill>
                <a:srgbClr val="FF0000"/>
              </a:solidFill>
            </a:endParaRPr>
          </a:p>
          <a:p>
            <a:pPr>
              <a:buNone/>
            </a:pPr>
            <a:endParaRPr lang="el-GR" sz="4800" dirty="0">
              <a:solidFill>
                <a:srgbClr val="FF0000"/>
              </a:solidFill>
            </a:endParaRPr>
          </a:p>
          <a:p>
            <a:r>
              <a:rPr lang="el-GR" sz="4800" b="1" dirty="0">
                <a:solidFill>
                  <a:srgbClr val="FF0000"/>
                </a:solidFill>
                <a:hlinkClick r:id="rId40"/>
              </a:rPr>
              <a:t>Ιδέες και Λύσεις για το σπίτι και τον ελεύθερο χρόνο</a:t>
            </a:r>
            <a:endParaRPr lang="el-GR" sz="4800" b="1" dirty="0">
              <a:solidFill>
                <a:srgbClr val="FF0000"/>
              </a:solidFill>
            </a:endParaRPr>
          </a:p>
          <a:p>
            <a:pPr>
              <a:buNone/>
            </a:pPr>
            <a:r>
              <a:rPr lang="el-GR" sz="4800" dirty="0">
                <a:solidFill>
                  <a:srgbClr val="FF0000"/>
                </a:solidFill>
                <a:hlinkClick r:id="rId41"/>
              </a:rPr>
              <a:t>Περιποίηση Σκαφών </a:t>
            </a:r>
            <a:endParaRPr lang="el-GR" sz="4800" dirty="0">
              <a:solidFill>
                <a:srgbClr val="FF0000"/>
              </a:solidFill>
            </a:endParaRPr>
          </a:p>
          <a:p>
            <a:pPr>
              <a:buNone/>
            </a:pPr>
            <a:r>
              <a:rPr lang="el-GR" sz="4800" dirty="0">
                <a:solidFill>
                  <a:srgbClr val="FF0000"/>
                </a:solidFill>
                <a:hlinkClick r:id="rId42"/>
              </a:rPr>
              <a:t>Καθαρισμός και Φροντίδα </a:t>
            </a:r>
            <a:endParaRPr lang="el-GR" sz="4800" dirty="0">
              <a:solidFill>
                <a:srgbClr val="FF0000"/>
              </a:solidFill>
            </a:endParaRPr>
          </a:p>
          <a:p>
            <a:pPr>
              <a:buNone/>
            </a:pPr>
            <a:r>
              <a:rPr lang="el-GR" sz="4800" dirty="0" err="1">
                <a:solidFill>
                  <a:srgbClr val="FF0000"/>
                </a:solidFill>
                <a:hlinkClick r:id="rId15"/>
              </a:rPr>
              <a:t>Nexcare@trade</a:t>
            </a:r>
            <a:r>
              <a:rPr lang="el-GR" sz="4800" dirty="0">
                <a:solidFill>
                  <a:srgbClr val="FF0000"/>
                </a:solidFill>
                <a:hlinkClick r:id="rId15"/>
              </a:rPr>
              <a:t>; Πρώτες Βοήθειες </a:t>
            </a:r>
            <a:endParaRPr lang="el-GR" sz="4800" dirty="0">
              <a:solidFill>
                <a:srgbClr val="FF0000"/>
              </a:solidFill>
            </a:endParaRPr>
          </a:p>
          <a:p>
            <a:pPr>
              <a:buNone/>
            </a:pPr>
            <a:r>
              <a:rPr lang="el-GR" sz="4800" dirty="0">
                <a:solidFill>
                  <a:srgbClr val="FF0000"/>
                </a:solidFill>
                <a:hlinkClick r:id="rId43"/>
              </a:rPr>
              <a:t>Λύσεις Οργάνωσης, Αυτοκόλλητα Προϊόντα και Ταινίες </a:t>
            </a:r>
            <a:endParaRPr lang="el-GR" sz="4800" dirty="0">
              <a:solidFill>
                <a:srgbClr val="FF0000"/>
              </a:solidFill>
            </a:endParaRPr>
          </a:p>
          <a:p>
            <a:pPr>
              <a:buNone/>
            </a:pPr>
            <a:r>
              <a:rPr lang="el-GR" sz="4800" dirty="0">
                <a:solidFill>
                  <a:srgbClr val="FF0000"/>
                </a:solidFill>
                <a:hlinkClick r:id="rId44"/>
              </a:rPr>
              <a:t>Γυαλόχαρτα και Λειαντικά </a:t>
            </a:r>
            <a:endParaRPr lang="el-GR" sz="4800" dirty="0">
              <a:solidFill>
                <a:srgbClr val="FF0000"/>
              </a:solidFill>
            </a:endParaRPr>
          </a:p>
          <a:p>
            <a:pPr>
              <a:buNone/>
            </a:pPr>
            <a:r>
              <a:rPr lang="el-GR" sz="4800" dirty="0">
                <a:solidFill>
                  <a:srgbClr val="FF0000"/>
                </a:solidFill>
                <a:hlinkClick r:id="rId39"/>
              </a:rPr>
              <a:t>Προϊόντα </a:t>
            </a:r>
            <a:r>
              <a:rPr lang="el-GR" sz="4800" dirty="0" err="1">
                <a:solidFill>
                  <a:srgbClr val="FF0000"/>
                </a:solidFill>
                <a:hlinkClick r:id="rId39"/>
              </a:rPr>
              <a:t>Scotch</a:t>
            </a:r>
            <a:r>
              <a:rPr lang="el-GR" sz="4800" dirty="0">
                <a:solidFill>
                  <a:srgbClr val="FF0000"/>
                </a:solidFill>
                <a:hlinkClick r:id="rId39"/>
              </a:rPr>
              <a:t>® </a:t>
            </a:r>
            <a:endParaRPr lang="el-GR" sz="4800" dirty="0">
              <a:solidFill>
                <a:srgbClr val="FF0000"/>
              </a:solidFill>
            </a:endParaRPr>
          </a:p>
          <a:p>
            <a:pPr>
              <a:buNone/>
            </a:pPr>
            <a:r>
              <a:rPr lang="el-GR" sz="4800" dirty="0">
                <a:solidFill>
                  <a:srgbClr val="FF0000"/>
                </a:solidFill>
                <a:hlinkClick r:id="rId45"/>
              </a:rPr>
              <a:t>Αντηλιακές Μεμβράνες Αυτοκινήτων</a:t>
            </a:r>
            <a:endParaRPr lang="el-GR" sz="4800" dirty="0">
              <a:solidFill>
                <a:srgbClr val="FF0000"/>
              </a:solidFill>
            </a:endParaRPr>
          </a:p>
          <a:p>
            <a:pPr>
              <a:buNone/>
            </a:pPr>
            <a:r>
              <a:rPr lang="el-GR" sz="4800" dirty="0" err="1">
                <a:solidFill>
                  <a:srgbClr val="FF0000"/>
                </a:solidFill>
                <a:hlinkClick r:id="rId46"/>
              </a:rPr>
              <a:t>Futuro™</a:t>
            </a:r>
            <a:r>
              <a:rPr lang="el-GR" sz="4800" dirty="0">
                <a:solidFill>
                  <a:srgbClr val="FF0000"/>
                </a:solidFill>
                <a:hlinkClick r:id="rId46"/>
              </a:rPr>
              <a:t> </a:t>
            </a:r>
            <a:r>
              <a:rPr lang="el-GR" sz="4800" dirty="0" err="1">
                <a:solidFill>
                  <a:srgbClr val="FF0000"/>
                </a:solidFill>
                <a:hlinkClick r:id="rId46"/>
              </a:rPr>
              <a:t>Live</a:t>
            </a:r>
            <a:r>
              <a:rPr lang="el-GR" sz="4800" dirty="0">
                <a:solidFill>
                  <a:srgbClr val="FF0000"/>
                </a:solidFill>
                <a:hlinkClick r:id="rId46"/>
              </a:rPr>
              <a:t> </a:t>
            </a:r>
            <a:r>
              <a:rPr lang="el-GR" sz="4800" dirty="0" err="1">
                <a:solidFill>
                  <a:srgbClr val="FF0000"/>
                </a:solidFill>
                <a:hlinkClick r:id="rId46"/>
              </a:rPr>
              <a:t>More</a:t>
            </a:r>
            <a:endParaRPr lang="el-GR" sz="4800" dirty="0">
              <a:solidFill>
                <a:srgbClr val="FF0000"/>
              </a:solidFill>
            </a:endParaRPr>
          </a:p>
          <a:p>
            <a:pPr>
              <a:buNone/>
            </a:pPr>
            <a:r>
              <a:rPr lang="el-GR" sz="4800" dirty="0">
                <a:solidFill>
                  <a:srgbClr val="FF0000"/>
                </a:solidFill>
                <a:hlinkClick r:id="rId21"/>
              </a:rPr>
              <a:t>Μεμβράνες Υαλοπινάκων</a:t>
            </a:r>
            <a:endParaRPr lang="el-GR" sz="4800" dirty="0">
              <a:solidFill>
                <a:srgbClr val="FF0000"/>
              </a:solidFill>
            </a:endParaRPr>
          </a:p>
          <a:p>
            <a:endParaRPr lang="el-GR" dirty="0"/>
          </a:p>
        </p:txBody>
      </p:sp>
      <p:pic>
        <p:nvPicPr>
          <p:cNvPr id="70658" name="Picture 2" descr="Λογότυπο 3Μ">
            <a:hlinkClick r:id="rId47" tooltip="3M Ελλάς"/>
          </p:cNvPr>
          <p:cNvPicPr>
            <a:picLocks noChangeAspect="1" noChangeArrowheads="1"/>
          </p:cNvPicPr>
          <p:nvPr/>
        </p:nvPicPr>
        <p:blipFill>
          <a:blip r:embed="rId48" cstate="print"/>
          <a:srcRect/>
          <a:stretch>
            <a:fillRect/>
          </a:stretch>
        </p:blipFill>
        <p:spPr bwMode="auto">
          <a:xfrm>
            <a:off x="7500958" y="785794"/>
            <a:ext cx="904875" cy="609600"/>
          </a:xfrm>
          <a:prstGeom prst="rect">
            <a:avLst/>
          </a:prstGeom>
          <a:noFill/>
        </p:spPr>
      </p:pic>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23</a:t>
            </a:fld>
            <a:endParaRPr lang="el-GR" dirty="0"/>
          </a:p>
        </p:txBody>
      </p:sp>
      <p:sp>
        <p:nvSpPr>
          <p:cNvPr id="8" name="7 - Ορθογώνιο"/>
          <p:cNvSpPr/>
          <p:nvPr/>
        </p:nvSpPr>
        <p:spPr>
          <a:xfrm>
            <a:off x="3857620" y="6211669"/>
            <a:ext cx="4572000" cy="338554"/>
          </a:xfrm>
          <a:prstGeom prst="rect">
            <a:avLst/>
          </a:prstGeom>
        </p:spPr>
        <p:txBody>
          <a:bodyPr>
            <a:spAutoFit/>
          </a:bodyPr>
          <a:lstStyle/>
          <a:p>
            <a:pPr algn="r"/>
            <a:r>
              <a:rPr lang="en-US" sz="1600" dirty="0"/>
              <a:t>(www.solutions.3m.com)</a:t>
            </a:r>
            <a:endParaRPr lang="el-G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l-GR" sz="2400" b="1" dirty="0"/>
              <a:t>Πότε ενδείκνυται η Συσχετισμένη Διαφοροποίηση</a:t>
            </a:r>
            <a:br>
              <a:rPr lang="el-GR" sz="2400" dirty="0"/>
            </a:br>
            <a:endParaRPr lang="el-GR" sz="2400" dirty="0"/>
          </a:p>
        </p:txBody>
      </p:sp>
      <p:sp>
        <p:nvSpPr>
          <p:cNvPr id="61444" name="Rectangle 3"/>
          <p:cNvSpPr>
            <a:spLocks noGrp="1" noChangeArrowheads="1"/>
          </p:cNvSpPr>
          <p:nvPr>
            <p:ph type="body" idx="4294967295"/>
          </p:nvPr>
        </p:nvSpPr>
        <p:spPr>
          <a:xfrm>
            <a:off x="500034" y="1214398"/>
            <a:ext cx="8229600" cy="5643602"/>
          </a:xfrm>
        </p:spPr>
        <p:txBody>
          <a:bodyPr>
            <a:normAutofit/>
          </a:bodyPr>
          <a:lstStyle/>
          <a:p>
            <a:pPr lvl="1">
              <a:buFont typeface="Arial" pitchFamily="34" charset="0"/>
              <a:buChar char="•"/>
            </a:pPr>
            <a:r>
              <a:rPr lang="el-GR" sz="2000" dirty="0"/>
              <a:t>Απόκτηση πληροφοριών</a:t>
            </a:r>
          </a:p>
          <a:p>
            <a:pPr lvl="1">
              <a:buFont typeface="Arial" pitchFamily="34" charset="0"/>
              <a:buChar char="•"/>
            </a:pPr>
            <a:r>
              <a:rPr lang="el-GR" sz="2000" dirty="0"/>
              <a:t>Μείωση κόστους</a:t>
            </a:r>
          </a:p>
          <a:p>
            <a:pPr lvl="1">
              <a:buFont typeface="Arial" pitchFamily="34" charset="0"/>
              <a:buChar char="•"/>
            </a:pPr>
            <a:r>
              <a:rPr lang="el-GR" sz="2000" dirty="0"/>
              <a:t>Αύξηση κερδών και αύξηση μεριδίου στην αγορά</a:t>
            </a:r>
          </a:p>
          <a:p>
            <a:pPr lvl="1">
              <a:buFont typeface="Arial" pitchFamily="34" charset="0"/>
              <a:buChar char="•"/>
            </a:pPr>
            <a:r>
              <a:rPr lang="el-GR" sz="2000" dirty="0"/>
              <a:t>Διασπορά κινδύνου</a:t>
            </a:r>
          </a:p>
          <a:p>
            <a:pPr lvl="1">
              <a:buFont typeface="Arial" pitchFamily="34" charset="0"/>
              <a:buChar char="•"/>
            </a:pPr>
            <a:r>
              <a:rPr lang="el-GR" sz="2000" dirty="0"/>
              <a:t>Αξιοποίηση πόρων</a:t>
            </a:r>
          </a:p>
          <a:p>
            <a:pPr lvl="1">
              <a:buFont typeface="Arial" pitchFamily="34" charset="0"/>
              <a:buChar char="•"/>
            </a:pPr>
            <a:r>
              <a:rPr lang="el-GR" sz="2000" dirty="0"/>
              <a:t>Αύξηση δύναμης στην αγορά</a:t>
            </a:r>
          </a:p>
          <a:p>
            <a:pPr lvl="1">
              <a:buFont typeface="Arial" pitchFamily="34" charset="0"/>
              <a:buChar char="•"/>
            </a:pPr>
            <a:r>
              <a:rPr lang="el-GR" sz="2000" dirty="0"/>
              <a:t>Κτίσιμο αυτοκρατορίας</a:t>
            </a:r>
          </a:p>
          <a:p>
            <a:pPr lvl="1">
              <a:buFont typeface="Arial" pitchFamily="34" charset="0"/>
              <a:buChar char="•"/>
            </a:pPr>
            <a:r>
              <a:rPr lang="el-GR" sz="2000" dirty="0"/>
              <a:t>Κίνητρα ανώτερων στελεχών</a:t>
            </a:r>
          </a:p>
          <a:p>
            <a:pPr lvl="1">
              <a:buFont typeface="Arial" pitchFamily="34" charset="0"/>
              <a:buChar char="•"/>
            </a:pPr>
            <a:r>
              <a:rPr lang="el-GR" sz="2000" dirty="0"/>
              <a:t>Διαθεσιμότητα ανθρώπινων και χρηματοοικονομικών πόρων</a:t>
            </a:r>
          </a:p>
          <a:p>
            <a:pPr lvl="1">
              <a:buFont typeface="Arial" pitchFamily="34" charset="0"/>
              <a:buChar char="•"/>
            </a:pPr>
            <a:endParaRPr lang="el-GR" sz="2000" dirty="0"/>
          </a:p>
          <a:p>
            <a:endParaRPr lang="el-GR" sz="2000" dirty="0"/>
          </a:p>
          <a:p>
            <a:endParaRPr lang="el-GR" sz="2000" dirty="0"/>
          </a:p>
          <a:p>
            <a:pPr>
              <a:buNone/>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24</a:t>
            </a:fld>
            <a:endParaRPr lang="el-G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l-GR" sz="2400" b="1" dirty="0"/>
              <a:t>Πότε ενδείκνυται η Ασυσχέτιστη Διαφοροποίηση</a:t>
            </a: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lvl="0"/>
            <a:endParaRPr lang="el-GR" sz="2000" dirty="0"/>
          </a:p>
          <a:p>
            <a:pPr lvl="0"/>
            <a:r>
              <a:rPr lang="el-GR" sz="2000" dirty="0"/>
              <a:t>Διαθεσιμότητα ανθρώπινων και χρηματοοικονομικών πόρων</a:t>
            </a:r>
          </a:p>
          <a:p>
            <a:pPr lvl="0"/>
            <a:endParaRPr lang="el-GR" sz="2000" dirty="0"/>
          </a:p>
          <a:p>
            <a:pPr lvl="0"/>
            <a:r>
              <a:rPr lang="el-GR" sz="2000" dirty="0"/>
              <a:t>Η επιχείρηση ανταγωνίζεται σε κλάδο με φθίνουσα ανάπτυξη και κέρδη</a:t>
            </a:r>
          </a:p>
          <a:p>
            <a:pPr lvl="0"/>
            <a:endParaRPr lang="el-GR" sz="2000" dirty="0"/>
          </a:p>
          <a:p>
            <a:r>
              <a:rPr lang="el-GR" sz="2000" dirty="0"/>
              <a:t>Αποφυγή εξάρτησης από ένα προϊόν - Διασπορά κινδύνου</a:t>
            </a:r>
          </a:p>
          <a:p>
            <a:endParaRPr lang="el-GR" sz="2000" dirty="0"/>
          </a:p>
          <a:p>
            <a:pPr marL="342900" lvl="1" indent="-342900">
              <a:buFont typeface="Arial" pitchFamily="34" charset="0"/>
              <a:buChar char="•"/>
            </a:pPr>
            <a:r>
              <a:rPr lang="el-GR" sz="2000" dirty="0"/>
              <a:t>Κίνητρα ανώτερων στελεχών</a:t>
            </a:r>
          </a:p>
          <a:p>
            <a:pPr marL="342900" lvl="1" indent="-342900">
              <a:buFont typeface="Arial" pitchFamily="34" charset="0"/>
              <a:buChar char="•"/>
            </a:pPr>
            <a:endParaRPr lang="el-GR" sz="2000" dirty="0"/>
          </a:p>
          <a:p>
            <a:pPr marL="342900" lvl="1" indent="-342900">
              <a:buFont typeface="Arial" pitchFamily="34" charset="0"/>
              <a:buChar char="•"/>
            </a:pPr>
            <a:r>
              <a:rPr lang="el-GR" sz="2000" dirty="0"/>
              <a:t>Ευκαιρία απόκτησης μιας άλλης εταιρίας </a:t>
            </a:r>
          </a:p>
          <a:p>
            <a:endParaRPr lang="el-GR" sz="2000" dirty="0"/>
          </a:p>
          <a:p>
            <a:endParaRPr lang="el-GR" sz="2000" dirty="0"/>
          </a:p>
          <a:p>
            <a:pPr>
              <a:buNone/>
            </a:pPr>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25</a:t>
            </a:fld>
            <a:endParaRPr lang="el-G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pPr lvl="0"/>
            <a:br>
              <a:rPr lang="el-GR" sz="2400" b="1" dirty="0"/>
            </a:br>
            <a:r>
              <a:rPr lang="el-GR" sz="2400" b="1" dirty="0"/>
              <a:t>3. Συγκέντρωση - Διείσδυση αγοράς</a:t>
            </a: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786478"/>
          </a:xfrm>
        </p:spPr>
        <p:txBody>
          <a:bodyPr>
            <a:normAutofit fontScale="85000" lnSpcReduction="10000"/>
          </a:bodyPr>
          <a:lstStyle/>
          <a:p>
            <a:pPr algn="ctr">
              <a:buNone/>
            </a:pPr>
            <a:r>
              <a:rPr lang="el-GR" sz="2400" dirty="0"/>
              <a:t>η επιχείρηση αποφασίζει να εστιάσει τις προσπάθειές της στην περαιτέρω ανάπτυξη (αύξηση μεριδίου αγοράς) ενός προϊόντος ή μιας αγοράς κλπ. με την καλύτερη αξιοποίηση των διαθέσιμων πόρων και ικανοτήτων της </a:t>
            </a:r>
          </a:p>
          <a:p>
            <a:endParaRPr lang="el-GR" sz="2100" dirty="0"/>
          </a:p>
          <a:p>
            <a:pPr>
              <a:buNone/>
            </a:pPr>
            <a:r>
              <a:rPr lang="el-GR" sz="2100" i="1" dirty="0"/>
              <a:t>Αυτό μπορεί να επιτευχθεί με 3 τρόπους:</a:t>
            </a:r>
          </a:p>
          <a:p>
            <a:r>
              <a:rPr lang="el-GR" sz="2100" dirty="0"/>
              <a:t>με την αύξηση της χρήσης του προϊόντος της από τους υφιστάμενους πελάτες</a:t>
            </a:r>
          </a:p>
          <a:p>
            <a:pPr>
              <a:buNone/>
            </a:pPr>
            <a:r>
              <a:rPr lang="el-GR" sz="2100" dirty="0"/>
              <a:t>αύξηση ποσοτήτων αγοράς από καταναλωτές </a:t>
            </a:r>
          </a:p>
          <a:p>
            <a:pPr>
              <a:buNone/>
            </a:pPr>
            <a:r>
              <a:rPr lang="el-GR" sz="2100" dirty="0"/>
              <a:t>αύξηση του ρυθμού απαξίωσης του προϊόντος </a:t>
            </a:r>
          </a:p>
          <a:p>
            <a:pPr>
              <a:buNone/>
            </a:pPr>
            <a:r>
              <a:rPr lang="el-GR" sz="2100" dirty="0"/>
              <a:t>διαφήμιση νέων χρήσεων του προϊόντος </a:t>
            </a:r>
          </a:p>
          <a:p>
            <a:pPr>
              <a:buNone/>
            </a:pPr>
            <a:r>
              <a:rPr lang="el-GR" sz="2100" dirty="0"/>
              <a:t>παροχή κινήτρων τιμής για αγορά περισσότερων μονάδων προϊόντων</a:t>
            </a:r>
          </a:p>
          <a:p>
            <a:endParaRPr lang="el-GR" sz="2100" dirty="0"/>
          </a:p>
          <a:p>
            <a:r>
              <a:rPr lang="el-GR" sz="2100" dirty="0"/>
              <a:t>με την προσέλκυση των πελατών των ανταγωνιστών</a:t>
            </a:r>
          </a:p>
          <a:p>
            <a:pPr>
              <a:buNone/>
            </a:pPr>
            <a:r>
              <a:rPr lang="el-GR" sz="2100" dirty="0"/>
              <a:t>διαφοροποίηση του προϊόντος στα μάτια του καταναλωτή</a:t>
            </a:r>
          </a:p>
          <a:p>
            <a:pPr>
              <a:buNone/>
            </a:pPr>
            <a:r>
              <a:rPr lang="el-GR" sz="2100" dirty="0"/>
              <a:t>ενίσχυση προσπαθειών προώθησης του προϊόντος </a:t>
            </a:r>
          </a:p>
          <a:p>
            <a:pPr>
              <a:buNone/>
            </a:pPr>
            <a:r>
              <a:rPr lang="el-GR" sz="2100" dirty="0"/>
              <a:t>προσφορά χαμηλότερης τιμής</a:t>
            </a:r>
          </a:p>
          <a:p>
            <a:endParaRPr lang="el-GR" sz="2100" dirty="0"/>
          </a:p>
          <a:p>
            <a:r>
              <a:rPr lang="el-GR" sz="2100" dirty="0"/>
              <a:t>με την προσέλκυση μη χρηστών του προϊόντος</a:t>
            </a:r>
          </a:p>
          <a:p>
            <a:pPr>
              <a:buNone/>
            </a:pPr>
            <a:r>
              <a:rPr lang="el-GR" sz="2100" dirty="0"/>
              <a:t>υποκίνηση δοκιμαστική χρήση μέσω δειγμάτων ή κουπονιών </a:t>
            </a:r>
          </a:p>
          <a:p>
            <a:pPr>
              <a:buNone/>
            </a:pPr>
            <a:r>
              <a:rPr lang="el-GR" sz="2100" dirty="0"/>
              <a:t>διαφήμιση τυχόν νέων χρήσεων του προϊόντος </a:t>
            </a:r>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26</a:t>
            </a:fld>
            <a:endParaRPr lang="el-G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pPr lvl="0"/>
            <a:br>
              <a:rPr lang="el-GR" sz="2400" b="1" dirty="0"/>
            </a:br>
            <a:r>
              <a:rPr lang="el-GR" sz="2400" b="1" dirty="0"/>
              <a:t> Πότε ενδείκνυται η Συγκέντρωση - Διείσδυση αγοράς </a:t>
            </a:r>
            <a:br>
              <a:rPr lang="el-GR" sz="2400" b="1" dirty="0"/>
            </a:br>
            <a:endParaRPr lang="el-GR" sz="2400" b="1"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a:buNone/>
            </a:pPr>
            <a:endParaRPr lang="el-GR" sz="2000" dirty="0"/>
          </a:p>
          <a:p>
            <a:pPr lvl="0"/>
            <a:r>
              <a:rPr lang="el-GR" sz="2000" dirty="0"/>
              <a:t>η αγορά δεν είναι κορεσμένη</a:t>
            </a:r>
          </a:p>
          <a:p>
            <a:pPr lvl="0"/>
            <a:endParaRPr lang="el-GR" sz="2000" dirty="0"/>
          </a:p>
          <a:p>
            <a:pPr lvl="0"/>
            <a:r>
              <a:rPr lang="el-GR" sz="2000" dirty="0"/>
              <a:t>υπάρχει περιθώριο αύξησης της χρήσης του προϊόντος από τους υφιστάμενους καταναλωτές</a:t>
            </a:r>
          </a:p>
          <a:p>
            <a:pPr lvl="0"/>
            <a:endParaRPr lang="el-GR" sz="2000" dirty="0"/>
          </a:p>
          <a:p>
            <a:pPr lvl="0"/>
            <a:r>
              <a:rPr lang="el-GR" sz="2000" dirty="0"/>
              <a:t>τα μερίδια αγοράς της επιχείρησης μειώνονται ενώ η αγορά αναπτύσσεται</a:t>
            </a:r>
          </a:p>
          <a:p>
            <a:pPr lvl="0"/>
            <a:endParaRPr lang="el-GR" sz="2000" dirty="0"/>
          </a:p>
          <a:p>
            <a:pPr lvl="0"/>
            <a:r>
              <a:rPr lang="el-GR" sz="2000" dirty="0"/>
              <a:t>οι οικονομίες κλίμακας προσφέρουν σημαντικά ανταγωνιστικά πλεονεκτήματα</a:t>
            </a:r>
          </a:p>
          <a:p>
            <a:pPr lvl="0"/>
            <a:endParaRPr lang="el-GR" sz="2000" dirty="0"/>
          </a:p>
          <a:p>
            <a:pPr lvl="0"/>
            <a:r>
              <a:rPr lang="el-GR" sz="2000" dirty="0"/>
              <a:t>ο κλάδος δεν είναι αντικείμενο τεχνολογικών καινοτομιών</a:t>
            </a:r>
          </a:p>
          <a:p>
            <a:pPr lvl="0"/>
            <a:endParaRPr lang="el-GR" sz="2000" dirty="0"/>
          </a:p>
          <a:p>
            <a:pPr lvl="0"/>
            <a:r>
              <a:rPr lang="el-GR" sz="2000" dirty="0"/>
              <a:t>επιδιώκονται εμπόδια εισόδου νέων ανταγωνιστών</a:t>
            </a:r>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27</a:t>
            </a:fld>
            <a:endParaRPr lang="el-G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00100" y="285728"/>
            <a:ext cx="7267575" cy="993775"/>
          </a:xfrm>
        </p:spPr>
        <p:txBody>
          <a:bodyPr>
            <a:noAutofit/>
          </a:bodyPr>
          <a:lstStyle/>
          <a:p>
            <a:pPr lvl="0"/>
            <a:r>
              <a:rPr lang="el-GR" sz="2400" b="1" dirty="0"/>
              <a:t>4. Ανάπτυξη αγοράς</a:t>
            </a: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a:buNone/>
            </a:pPr>
            <a:endParaRPr lang="el-GR" sz="2000" dirty="0"/>
          </a:p>
          <a:p>
            <a:pPr algn="ctr">
              <a:buNone/>
            </a:pPr>
            <a:r>
              <a:rPr lang="el-GR" sz="2000" dirty="0"/>
              <a:t>η επιχείρηση προσπαθεί να προωθήσει τα προϊόντα της σε νέες αγορές. </a:t>
            </a:r>
          </a:p>
          <a:p>
            <a:pPr algn="ctr">
              <a:buNone/>
            </a:pPr>
            <a:r>
              <a:rPr lang="el-GR" sz="2000" dirty="0"/>
              <a:t>Αυτό μπορεί να γίνει με την επέκταση σε νέες γεωγραφικές περιοχές (</a:t>
            </a:r>
            <a:r>
              <a:rPr lang="en-US" sz="2000" dirty="0" err="1"/>
              <a:t>geomarketing</a:t>
            </a:r>
            <a:r>
              <a:rPr lang="el-GR" sz="2000" dirty="0"/>
              <a:t>), με νέα δίκτυα διανομής</a:t>
            </a:r>
            <a:r>
              <a:rPr lang="en-US" sz="2000" dirty="0"/>
              <a:t> </a:t>
            </a:r>
            <a:r>
              <a:rPr lang="el-GR" sz="2000" dirty="0"/>
              <a:t>ή με την προσέλκυση πελατών από άλλα τμήματα της αγοράς.</a:t>
            </a:r>
          </a:p>
          <a:p>
            <a:pPr algn="ctr">
              <a:buNone/>
            </a:pPr>
            <a:endParaRPr lang="el-GR" sz="2000" dirty="0"/>
          </a:p>
          <a:p>
            <a:pPr>
              <a:buNone/>
            </a:pPr>
            <a:r>
              <a:rPr lang="el-GR" sz="2000" u="sng" dirty="0"/>
              <a:t>Αυτό μπορεί να επιτευχθεί με :</a:t>
            </a:r>
            <a:endParaRPr lang="el-GR" sz="2000" dirty="0"/>
          </a:p>
          <a:p>
            <a:r>
              <a:rPr lang="el-GR" sz="2000" dirty="0"/>
              <a:t>ανάπτυξη νέων γεωγραφικών αγορών</a:t>
            </a:r>
            <a:endParaRPr lang="en-US" sz="2000" dirty="0"/>
          </a:p>
          <a:p>
            <a:r>
              <a:rPr lang="el-GR" sz="2000" dirty="0"/>
              <a:t>προσέλκυση πελατών από άλλα τμήματα της αγοράς</a:t>
            </a:r>
          </a:p>
          <a:p>
            <a:r>
              <a:rPr lang="el-GR" sz="2000" dirty="0"/>
              <a:t>είσοδο σε νέα κανάλια διανομής</a:t>
            </a:r>
          </a:p>
          <a:p>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28</a:t>
            </a:fld>
            <a:endParaRPr lang="el-G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357158" y="285728"/>
            <a:ext cx="8229600" cy="1143000"/>
          </a:xfrm>
        </p:spPr>
        <p:txBody>
          <a:bodyPr>
            <a:normAutofit/>
          </a:bodyPr>
          <a:lstStyle/>
          <a:p>
            <a:r>
              <a:rPr lang="el-GR" sz="2400" b="1" dirty="0"/>
              <a:t>Πότε ενδείκνυται η Ανάπτυξη αγοράς</a:t>
            </a:r>
            <a:endParaRPr lang="el-GR" sz="2400" dirty="0"/>
          </a:p>
        </p:txBody>
      </p:sp>
      <p:sp>
        <p:nvSpPr>
          <p:cNvPr id="5" name="4 - Θέση περιεχομένου"/>
          <p:cNvSpPr>
            <a:spLocks noGrp="1"/>
          </p:cNvSpPr>
          <p:nvPr>
            <p:ph idx="1"/>
          </p:nvPr>
        </p:nvSpPr>
        <p:spPr>
          <a:xfrm>
            <a:off x="571472" y="1357298"/>
            <a:ext cx="8229600" cy="4525963"/>
          </a:xfrm>
        </p:spPr>
        <p:txBody>
          <a:bodyPr>
            <a:normAutofit/>
          </a:bodyPr>
          <a:lstStyle/>
          <a:p>
            <a:r>
              <a:rPr lang="el-GR" sz="2000" dirty="0"/>
              <a:t>υπάρχουν νέα, όχι ακριβά και ταυτόχρονα αξιόπιστα κανάλια διανομής</a:t>
            </a:r>
          </a:p>
          <a:p>
            <a:endParaRPr lang="el-GR" sz="2000" dirty="0"/>
          </a:p>
          <a:p>
            <a:r>
              <a:rPr lang="el-GR" sz="2000" dirty="0"/>
              <a:t>υπάρχουν ανεκμετάλλευτες ή μη κορεσμένες αγορές</a:t>
            </a:r>
          </a:p>
          <a:p>
            <a:pPr>
              <a:buNone/>
            </a:pPr>
            <a:endParaRPr lang="el-GR" sz="2000" dirty="0"/>
          </a:p>
          <a:p>
            <a:r>
              <a:rPr lang="el-GR" sz="2000" dirty="0"/>
              <a:t>υπερβάλλουσα παραγωγική δυναμικότητα</a:t>
            </a:r>
          </a:p>
          <a:p>
            <a:endParaRPr lang="el-GR" sz="2000" dirty="0"/>
          </a:p>
        </p:txBody>
      </p:sp>
      <p:sp>
        <p:nvSpPr>
          <p:cNvPr id="6" name="5 - Θέση αριθμού διαφάνειας"/>
          <p:cNvSpPr>
            <a:spLocks noGrp="1"/>
          </p:cNvSpPr>
          <p:nvPr>
            <p:ph type="sldNum" sz="quarter" idx="12"/>
          </p:nvPr>
        </p:nvSpPr>
        <p:spPr/>
        <p:txBody>
          <a:bodyPr/>
          <a:lstStyle/>
          <a:p>
            <a:fld id="{CB020F3C-86CF-4C67-8904-4B328712343E}" type="slidenum">
              <a:rPr lang="el-GR" smtClean="0"/>
              <a:pPr/>
              <a:t>29</a:t>
            </a:fld>
            <a:endParaRPr 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Είδη στρατηγικής</a:t>
            </a:r>
          </a:p>
        </p:txBody>
      </p:sp>
      <p:graphicFrame>
        <p:nvGraphicFramePr>
          <p:cNvPr id="4" name="3 - Πίνακας"/>
          <p:cNvGraphicFramePr>
            <a:graphicFrameLocks noGrp="1"/>
          </p:cNvGraphicFramePr>
          <p:nvPr>
            <p:extLst>
              <p:ext uri="{D42A27DB-BD31-4B8C-83A1-F6EECF244321}">
                <p14:modId xmlns:p14="http://schemas.microsoft.com/office/powerpoint/2010/main" val="4275077183"/>
              </p:ext>
            </p:extLst>
          </p:nvPr>
        </p:nvGraphicFramePr>
        <p:xfrm>
          <a:off x="428596" y="1142984"/>
          <a:ext cx="8501122" cy="5090160"/>
        </p:xfrm>
        <a:graphic>
          <a:graphicData uri="http://schemas.openxmlformats.org/drawingml/2006/table">
            <a:tbl>
              <a:tblPr firstRow="1" bandRow="1">
                <a:tableStyleId>{21E4AEA4-8DFA-4A89-87EB-49C32662AFE0}</a:tableStyleId>
              </a:tblPr>
              <a:tblGrid>
                <a:gridCol w="1838080">
                  <a:extLst>
                    <a:ext uri="{9D8B030D-6E8A-4147-A177-3AD203B41FA5}">
                      <a16:colId xmlns:a16="http://schemas.microsoft.com/office/drawing/2014/main" val="20000"/>
                    </a:ext>
                  </a:extLst>
                </a:gridCol>
                <a:gridCol w="3181199">
                  <a:extLst>
                    <a:ext uri="{9D8B030D-6E8A-4147-A177-3AD203B41FA5}">
                      <a16:colId xmlns:a16="http://schemas.microsoft.com/office/drawing/2014/main" val="20001"/>
                    </a:ext>
                  </a:extLst>
                </a:gridCol>
                <a:gridCol w="3481843">
                  <a:extLst>
                    <a:ext uri="{9D8B030D-6E8A-4147-A177-3AD203B41FA5}">
                      <a16:colId xmlns:a16="http://schemas.microsoft.com/office/drawing/2014/main" val="20002"/>
                    </a:ext>
                  </a:extLst>
                </a:gridCol>
              </a:tblGrid>
              <a:tr h="579120">
                <a:tc>
                  <a:txBody>
                    <a:bodyPr/>
                    <a:lstStyle/>
                    <a:p>
                      <a:r>
                        <a:rPr lang="el-GR" sz="1600" dirty="0">
                          <a:solidFill>
                            <a:srgbClr val="000066"/>
                          </a:solidFill>
                        </a:rPr>
                        <a:t>ΕΠΙΠΕΔΟ</a:t>
                      </a:r>
                      <a:r>
                        <a:rPr lang="el-GR" sz="1600" baseline="0" dirty="0">
                          <a:solidFill>
                            <a:srgbClr val="000066"/>
                          </a:solidFill>
                        </a:rPr>
                        <a:t> ΣΤΡΑΤΗΓΙΚΗΣ</a:t>
                      </a:r>
                      <a:endParaRPr lang="el-GR" sz="1600" dirty="0">
                        <a:solidFill>
                          <a:srgbClr val="000066"/>
                        </a:solidFill>
                      </a:endParaRPr>
                    </a:p>
                  </a:txBody>
                  <a:tcPr/>
                </a:tc>
                <a:tc>
                  <a:txBody>
                    <a:bodyPr/>
                    <a:lstStyle/>
                    <a:p>
                      <a:r>
                        <a:rPr lang="el-GR" sz="1600" dirty="0">
                          <a:solidFill>
                            <a:srgbClr val="000066"/>
                          </a:solidFill>
                        </a:rPr>
                        <a:t>ΚΑΤΗΓΟΡΙΑ ΣΤΡΑΤΗΓΙΚΗΣ</a:t>
                      </a:r>
                    </a:p>
                  </a:txBody>
                  <a:tcPr/>
                </a:tc>
                <a:tc>
                  <a:txBody>
                    <a:bodyPr/>
                    <a:lstStyle/>
                    <a:p>
                      <a:r>
                        <a:rPr lang="el-GR" sz="1600" dirty="0">
                          <a:solidFill>
                            <a:srgbClr val="000066"/>
                          </a:solidFill>
                        </a:rPr>
                        <a:t>ΕΙΔΟΣ</a:t>
                      </a:r>
                      <a:r>
                        <a:rPr lang="el-GR" sz="1600" baseline="0" dirty="0">
                          <a:solidFill>
                            <a:srgbClr val="000066"/>
                          </a:solidFill>
                        </a:rPr>
                        <a:t> ΣΤΡΑΤΗΓΙΚΗΣ</a:t>
                      </a:r>
                      <a:endParaRPr lang="el-GR" sz="1600" dirty="0">
                        <a:solidFill>
                          <a:srgbClr val="000066"/>
                        </a:solidFill>
                      </a:endParaRPr>
                    </a:p>
                  </a:txBody>
                  <a:tcPr/>
                </a:tc>
                <a:extLst>
                  <a:ext uri="{0D108BD9-81ED-4DB2-BD59-A6C34878D82A}">
                    <a16:rowId xmlns:a16="http://schemas.microsoft.com/office/drawing/2014/main" val="10000"/>
                  </a:ext>
                </a:extLst>
              </a:tr>
              <a:tr h="1066800">
                <a:tc>
                  <a:txBody>
                    <a:bodyPr/>
                    <a:lstStyle/>
                    <a:p>
                      <a:r>
                        <a:rPr lang="el-GR" sz="1600" b="1" dirty="0">
                          <a:solidFill>
                            <a:srgbClr val="4D4D4D"/>
                          </a:solidFill>
                        </a:rPr>
                        <a:t>Εταιρικό επίπεδο</a:t>
                      </a:r>
                    </a:p>
                  </a:txBody>
                  <a:tcPr/>
                </a:tc>
                <a:tc>
                  <a:txBody>
                    <a:bodyPr/>
                    <a:lstStyle/>
                    <a:p>
                      <a:r>
                        <a:rPr lang="el-GR" sz="1600" dirty="0">
                          <a:solidFill>
                            <a:srgbClr val="FF0000"/>
                          </a:solidFill>
                        </a:rPr>
                        <a:t>Στρατηγικές</a:t>
                      </a:r>
                      <a:r>
                        <a:rPr lang="el-GR" sz="1600" baseline="0" dirty="0">
                          <a:solidFill>
                            <a:srgbClr val="FF0000"/>
                          </a:solidFill>
                        </a:rPr>
                        <a:t> Σταθερότητας</a:t>
                      </a:r>
                      <a:endParaRPr lang="el-GR" sz="1600" dirty="0">
                        <a:solidFill>
                          <a:srgbClr val="FF0000"/>
                        </a:solidFill>
                      </a:endParaRPr>
                    </a:p>
                  </a:txBody>
                  <a:tcPr/>
                </a:tc>
                <a:tc>
                  <a:txBody>
                    <a:bodyPr/>
                    <a:lstStyle/>
                    <a:p>
                      <a:pPr>
                        <a:buFont typeface="Arial" pitchFamily="34" charset="0"/>
                        <a:buChar char="•"/>
                      </a:pPr>
                      <a:r>
                        <a:rPr lang="el-GR" sz="1600" dirty="0">
                          <a:solidFill>
                            <a:srgbClr val="4D4D4D"/>
                          </a:solidFill>
                        </a:rPr>
                        <a:t>Στρατηγική</a:t>
                      </a:r>
                      <a:r>
                        <a:rPr lang="el-GR" sz="1600" baseline="0" dirty="0">
                          <a:solidFill>
                            <a:srgbClr val="4D4D4D"/>
                          </a:solidFill>
                        </a:rPr>
                        <a:t> καμίας αλλαγής</a:t>
                      </a:r>
                    </a:p>
                    <a:p>
                      <a:pPr>
                        <a:buFont typeface="Arial" pitchFamily="34" charset="0"/>
                        <a:buChar char="•"/>
                      </a:pPr>
                      <a:r>
                        <a:rPr lang="el-GR" sz="1600" baseline="0" dirty="0">
                          <a:solidFill>
                            <a:srgbClr val="4D4D4D"/>
                          </a:solidFill>
                        </a:rPr>
                        <a:t>Στρατηγική συγκομιδής κερδών</a:t>
                      </a:r>
                    </a:p>
                    <a:p>
                      <a:pPr>
                        <a:buFont typeface="Arial" pitchFamily="34" charset="0"/>
                        <a:buChar char="•"/>
                      </a:pPr>
                      <a:r>
                        <a:rPr lang="el-GR" sz="1600" baseline="0" dirty="0">
                          <a:solidFill>
                            <a:srgbClr val="4D4D4D"/>
                          </a:solidFill>
                        </a:rPr>
                        <a:t>Στρατηγικό διάλειμμα</a:t>
                      </a:r>
                      <a:endParaRPr lang="en-US" sz="1600" baseline="0" dirty="0">
                        <a:solidFill>
                          <a:srgbClr val="4D4D4D"/>
                        </a:solidFill>
                      </a:endParaRPr>
                    </a:p>
                    <a:p>
                      <a:pPr>
                        <a:buFont typeface="Arial" pitchFamily="34" charset="0"/>
                        <a:buChar char="•"/>
                      </a:pPr>
                      <a:r>
                        <a:rPr lang="el-GR" sz="1600" kern="1200" baseline="0" dirty="0">
                          <a:solidFill>
                            <a:srgbClr val="4D4D4D"/>
                          </a:solidFill>
                          <a:latin typeface="+mn-lt"/>
                          <a:ea typeface="+mn-ea"/>
                          <a:cs typeface="+mn-cs"/>
                        </a:rPr>
                        <a:t>Στρατηγική προσεκτικών βημάτων </a:t>
                      </a:r>
                    </a:p>
                  </a:txBody>
                  <a:tcPr/>
                </a:tc>
                <a:extLst>
                  <a:ext uri="{0D108BD9-81ED-4DB2-BD59-A6C34878D82A}">
                    <a16:rowId xmlns:a16="http://schemas.microsoft.com/office/drawing/2014/main" val="10001"/>
                  </a:ext>
                </a:extLst>
              </a:tr>
              <a:tr h="1554480">
                <a:tc>
                  <a:txBody>
                    <a:bodyPr/>
                    <a:lstStyle/>
                    <a:p>
                      <a:endParaRPr lang="el-GR" sz="1600" b="1" dirty="0">
                        <a:solidFill>
                          <a:srgbClr val="4D4D4D"/>
                        </a:solidFill>
                      </a:endParaRPr>
                    </a:p>
                  </a:txBody>
                  <a:tcPr/>
                </a:tc>
                <a:tc>
                  <a:txBody>
                    <a:bodyPr/>
                    <a:lstStyle/>
                    <a:p>
                      <a:r>
                        <a:rPr lang="el-GR" sz="1600" dirty="0">
                          <a:solidFill>
                            <a:srgbClr val="FF0000"/>
                          </a:solidFill>
                        </a:rPr>
                        <a:t>Στρατηγικές Ανάπτυξης</a:t>
                      </a:r>
                    </a:p>
                  </a:txBody>
                  <a:tcPr/>
                </a:tc>
                <a:tc>
                  <a:txBody>
                    <a:bodyPr/>
                    <a:lstStyle/>
                    <a:p>
                      <a:pPr>
                        <a:buFont typeface="Arial" pitchFamily="34" charset="0"/>
                        <a:buChar char="•"/>
                      </a:pPr>
                      <a:r>
                        <a:rPr lang="el-GR" sz="1600" dirty="0">
                          <a:solidFill>
                            <a:srgbClr val="4D4D4D"/>
                          </a:solidFill>
                        </a:rPr>
                        <a:t>Κάθετης</a:t>
                      </a:r>
                      <a:r>
                        <a:rPr lang="el-GR" sz="1600" baseline="0" dirty="0">
                          <a:solidFill>
                            <a:srgbClr val="4D4D4D"/>
                          </a:solidFill>
                        </a:rPr>
                        <a:t> ολοκλήρωσης</a:t>
                      </a:r>
                    </a:p>
                    <a:p>
                      <a:pPr>
                        <a:buFont typeface="Arial" pitchFamily="34" charset="0"/>
                        <a:buChar char="•"/>
                      </a:pPr>
                      <a:r>
                        <a:rPr lang="el-GR" sz="1600" baseline="0" dirty="0">
                          <a:solidFill>
                            <a:srgbClr val="4D4D4D"/>
                          </a:solidFill>
                        </a:rPr>
                        <a:t>Οριζόντιας ολοκλήρωσης</a:t>
                      </a:r>
                    </a:p>
                    <a:p>
                      <a:pPr>
                        <a:buFont typeface="Arial" pitchFamily="34" charset="0"/>
                        <a:buChar char="•"/>
                      </a:pPr>
                      <a:r>
                        <a:rPr lang="el-GR" sz="1600" baseline="0" dirty="0">
                          <a:solidFill>
                            <a:srgbClr val="4D4D4D"/>
                          </a:solidFill>
                        </a:rPr>
                        <a:t>Διαφοροποίησης δραστηριοτήτων</a:t>
                      </a:r>
                    </a:p>
                    <a:p>
                      <a:pPr>
                        <a:buFont typeface="Arial" pitchFamily="34" charset="0"/>
                        <a:buChar char="•"/>
                      </a:pPr>
                      <a:r>
                        <a:rPr lang="el-GR" sz="1600" baseline="0" dirty="0">
                          <a:solidFill>
                            <a:srgbClr val="4D4D4D"/>
                          </a:solidFill>
                        </a:rPr>
                        <a:t>Συγκέντρωσης – διείσδυσης αγοράς</a:t>
                      </a:r>
                    </a:p>
                    <a:p>
                      <a:pPr>
                        <a:buFont typeface="Arial" pitchFamily="34" charset="0"/>
                        <a:buChar char="•"/>
                      </a:pPr>
                      <a:r>
                        <a:rPr lang="el-GR" sz="1600" baseline="0" dirty="0">
                          <a:solidFill>
                            <a:srgbClr val="4D4D4D"/>
                          </a:solidFill>
                        </a:rPr>
                        <a:t>Ανάπτυξης αγοράς</a:t>
                      </a:r>
                    </a:p>
                    <a:p>
                      <a:pPr>
                        <a:buFont typeface="Arial" pitchFamily="34" charset="0"/>
                        <a:buChar char="•"/>
                      </a:pPr>
                      <a:r>
                        <a:rPr lang="el-GR" sz="1600" baseline="0" dirty="0">
                          <a:solidFill>
                            <a:srgbClr val="4D4D4D"/>
                          </a:solidFill>
                        </a:rPr>
                        <a:t>Ανάπτυξης προϊόντων</a:t>
                      </a:r>
                      <a:endParaRPr lang="el-GR" sz="1600" dirty="0">
                        <a:solidFill>
                          <a:srgbClr val="4D4D4D"/>
                        </a:solidFill>
                      </a:endParaRPr>
                    </a:p>
                  </a:txBody>
                  <a:tcPr/>
                </a:tc>
                <a:extLst>
                  <a:ext uri="{0D108BD9-81ED-4DB2-BD59-A6C34878D82A}">
                    <a16:rowId xmlns:a16="http://schemas.microsoft.com/office/drawing/2014/main" val="10002"/>
                  </a:ext>
                </a:extLst>
              </a:tr>
              <a:tr h="1066800">
                <a:tc>
                  <a:txBody>
                    <a:bodyPr/>
                    <a:lstStyle/>
                    <a:p>
                      <a:endParaRPr lang="el-GR" sz="1600" b="1" dirty="0">
                        <a:solidFill>
                          <a:srgbClr val="4D4D4D"/>
                        </a:solidFill>
                      </a:endParaRPr>
                    </a:p>
                  </a:txBody>
                  <a:tcPr/>
                </a:tc>
                <a:tc>
                  <a:txBody>
                    <a:bodyPr/>
                    <a:lstStyle/>
                    <a:p>
                      <a:r>
                        <a:rPr lang="el-GR" sz="1600" dirty="0">
                          <a:solidFill>
                            <a:srgbClr val="FF0000"/>
                          </a:solidFill>
                        </a:rPr>
                        <a:t>Στρατηγικές</a:t>
                      </a:r>
                      <a:r>
                        <a:rPr lang="el-GR" sz="1600" baseline="0" dirty="0">
                          <a:solidFill>
                            <a:srgbClr val="FF0000"/>
                          </a:solidFill>
                        </a:rPr>
                        <a:t> Διάσωσης - Αναστροφής</a:t>
                      </a:r>
                      <a:endParaRPr lang="el-GR" sz="1600" dirty="0">
                        <a:solidFill>
                          <a:srgbClr val="FF0000"/>
                        </a:solidFill>
                      </a:endParaRPr>
                    </a:p>
                  </a:txBody>
                  <a:tcPr/>
                </a:tc>
                <a:tc>
                  <a:txBody>
                    <a:bodyPr/>
                    <a:lstStyle/>
                    <a:p>
                      <a:pPr>
                        <a:buFont typeface="Arial" pitchFamily="34" charset="0"/>
                        <a:buChar char="•"/>
                      </a:pPr>
                      <a:r>
                        <a:rPr lang="el-GR" sz="1600" dirty="0">
                          <a:solidFill>
                            <a:srgbClr val="4D4D4D"/>
                          </a:solidFill>
                        </a:rPr>
                        <a:t>Ανόρθωσης</a:t>
                      </a:r>
                    </a:p>
                    <a:p>
                      <a:pPr>
                        <a:buFont typeface="Arial" pitchFamily="34" charset="0"/>
                        <a:buChar char="•"/>
                      </a:pPr>
                      <a:r>
                        <a:rPr lang="el-GR" sz="1600" dirty="0" err="1">
                          <a:solidFill>
                            <a:srgbClr val="4D4D4D"/>
                          </a:solidFill>
                        </a:rPr>
                        <a:t>Αποεπένδυσης</a:t>
                      </a:r>
                      <a:endParaRPr lang="el-GR" sz="1600" dirty="0">
                        <a:solidFill>
                          <a:srgbClr val="4D4D4D"/>
                        </a:solidFill>
                      </a:endParaRPr>
                    </a:p>
                    <a:p>
                      <a:pPr>
                        <a:buFont typeface="Arial" pitchFamily="34" charset="0"/>
                        <a:buChar char="•"/>
                      </a:pPr>
                      <a:r>
                        <a:rPr lang="el-GR" sz="1600" dirty="0">
                          <a:solidFill>
                            <a:srgbClr val="4D4D4D"/>
                          </a:solidFill>
                        </a:rPr>
                        <a:t>Αιχμαλωσίας</a:t>
                      </a:r>
                    </a:p>
                    <a:p>
                      <a:pPr>
                        <a:buFont typeface="Arial" pitchFamily="34" charset="0"/>
                        <a:buChar char="•"/>
                      </a:pPr>
                      <a:r>
                        <a:rPr lang="el-GR" sz="1600" dirty="0">
                          <a:solidFill>
                            <a:srgbClr val="4D4D4D"/>
                          </a:solidFill>
                        </a:rPr>
                        <a:t>Ρευστοποίησης</a:t>
                      </a:r>
                    </a:p>
                  </a:txBody>
                  <a:tcPr/>
                </a:tc>
                <a:extLst>
                  <a:ext uri="{0D108BD9-81ED-4DB2-BD59-A6C34878D82A}">
                    <a16:rowId xmlns:a16="http://schemas.microsoft.com/office/drawing/2014/main" val="10003"/>
                  </a:ext>
                </a:extLst>
              </a:tr>
              <a:tr h="822960">
                <a:tc>
                  <a:txBody>
                    <a:bodyPr/>
                    <a:lstStyle/>
                    <a:p>
                      <a:r>
                        <a:rPr lang="el-GR" sz="1600" b="1" dirty="0">
                          <a:solidFill>
                            <a:srgbClr val="4D4D4D"/>
                          </a:solidFill>
                        </a:rPr>
                        <a:t>Επιχειρηματικές μονάδες</a:t>
                      </a:r>
                    </a:p>
                  </a:txBody>
                  <a:tcPr/>
                </a:tc>
                <a:tc>
                  <a:txBody>
                    <a:bodyPr/>
                    <a:lstStyle/>
                    <a:p>
                      <a:r>
                        <a:rPr lang="el-GR" sz="1600" dirty="0">
                          <a:solidFill>
                            <a:srgbClr val="4D4D4D"/>
                          </a:solidFill>
                        </a:rPr>
                        <a:t>Στρατηγικές Επίτευξης</a:t>
                      </a:r>
                      <a:r>
                        <a:rPr lang="el-GR" sz="1600" baseline="0" dirty="0">
                          <a:solidFill>
                            <a:srgbClr val="4D4D4D"/>
                          </a:solidFill>
                        </a:rPr>
                        <a:t> Συγκριτικού Πλεονεκτήματος</a:t>
                      </a:r>
                      <a:r>
                        <a:rPr lang="en-US" sz="1600" baseline="0" dirty="0">
                          <a:solidFill>
                            <a:srgbClr val="4D4D4D"/>
                          </a:solidFill>
                        </a:rPr>
                        <a:t> (</a:t>
                      </a:r>
                      <a:r>
                        <a:rPr lang="el-GR" sz="1600" baseline="0" dirty="0">
                          <a:solidFill>
                            <a:srgbClr val="4D4D4D"/>
                          </a:solidFill>
                        </a:rPr>
                        <a:t>Ανταγωνιστικές  Στρατηγικές)</a:t>
                      </a:r>
                      <a:endParaRPr lang="el-GR" sz="1600" dirty="0">
                        <a:solidFill>
                          <a:srgbClr val="4D4D4D"/>
                        </a:solidFill>
                      </a:endParaRPr>
                    </a:p>
                  </a:txBody>
                  <a:tcPr/>
                </a:tc>
                <a:tc>
                  <a:txBody>
                    <a:bodyPr/>
                    <a:lstStyle/>
                    <a:p>
                      <a:pPr>
                        <a:buFont typeface="Arial" pitchFamily="34" charset="0"/>
                        <a:buChar char="•"/>
                      </a:pPr>
                      <a:r>
                        <a:rPr lang="el-GR" sz="1600" dirty="0">
                          <a:solidFill>
                            <a:srgbClr val="4D4D4D"/>
                          </a:solidFill>
                        </a:rPr>
                        <a:t>Ηγεσίας κόστους</a:t>
                      </a:r>
                    </a:p>
                    <a:p>
                      <a:pPr>
                        <a:buFont typeface="Arial" pitchFamily="34" charset="0"/>
                        <a:buChar char="•"/>
                      </a:pPr>
                      <a:r>
                        <a:rPr lang="el-GR" sz="1600" dirty="0">
                          <a:solidFill>
                            <a:srgbClr val="4D4D4D"/>
                          </a:solidFill>
                        </a:rPr>
                        <a:t>Διαφοροποίησης</a:t>
                      </a:r>
                    </a:p>
                    <a:p>
                      <a:pPr>
                        <a:buFont typeface="Arial" pitchFamily="34" charset="0"/>
                        <a:buChar char="•"/>
                      </a:pPr>
                      <a:r>
                        <a:rPr lang="el-GR" sz="1600" dirty="0">
                          <a:solidFill>
                            <a:srgbClr val="4D4D4D"/>
                          </a:solidFill>
                        </a:rPr>
                        <a:t>Εστίασης</a:t>
                      </a:r>
                    </a:p>
                  </a:txBody>
                  <a:tcPr/>
                </a:tc>
                <a:extLst>
                  <a:ext uri="{0D108BD9-81ED-4DB2-BD59-A6C34878D82A}">
                    <a16:rowId xmlns:a16="http://schemas.microsoft.com/office/drawing/2014/main" val="10004"/>
                  </a:ext>
                </a:extLst>
              </a:tr>
            </a:tbl>
          </a:graphicData>
        </a:graphic>
      </p:graphicFrame>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3</a:t>
            </a:fld>
            <a:endParaRPr lang="el-G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14290"/>
            <a:ext cx="7267575" cy="993775"/>
          </a:xfrm>
        </p:spPr>
        <p:txBody>
          <a:bodyPr>
            <a:noAutofit/>
          </a:bodyPr>
          <a:lstStyle/>
          <a:p>
            <a:br>
              <a:rPr lang="el-GR" sz="2400" b="1" dirty="0"/>
            </a:br>
            <a:r>
              <a:rPr lang="el-GR" sz="2400" b="1" dirty="0"/>
              <a:t>5. Ανάπτυξη προϊόντων</a:t>
            </a: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algn="ctr">
              <a:buNone/>
            </a:pPr>
            <a:r>
              <a:rPr lang="el-GR" sz="2000" dirty="0"/>
              <a:t>αναπτύσσονται νέα προϊόντα για τις υπάρχουσες αγορές ή επιχειρούνται σημαντικές τροποποιήσεις των υπαρχόντων προϊόντων</a:t>
            </a:r>
          </a:p>
          <a:p>
            <a:pPr>
              <a:buNone/>
            </a:pPr>
            <a:endParaRPr lang="el-GR" sz="2000" dirty="0"/>
          </a:p>
          <a:p>
            <a:pPr>
              <a:buNone/>
            </a:pPr>
            <a:r>
              <a:rPr lang="el-GR" sz="2000" dirty="0"/>
              <a:t>Η στρατηγική αυτή μπορεί να επιτευχθεί με 3 τρόπους:</a:t>
            </a:r>
          </a:p>
          <a:p>
            <a:pPr lvl="0"/>
            <a:r>
              <a:rPr lang="el-GR" sz="2000" dirty="0"/>
              <a:t>Η επιχείρηση αναπτύσσει νέα </a:t>
            </a:r>
            <a:r>
              <a:rPr lang="el-GR" sz="2000"/>
              <a:t>χαρακτηριστικά προϊόντων </a:t>
            </a:r>
            <a:endParaRPr lang="el-GR" sz="2000" dirty="0"/>
          </a:p>
          <a:p>
            <a:pPr lvl="0">
              <a:buNone/>
            </a:pPr>
            <a:r>
              <a:rPr lang="el-GR" sz="2000" dirty="0"/>
              <a:t>Για παράδειγμα τροποποιεί το χρώμα, τον ήχο ή το σχήμα, μεγεθύνει το προϊόν ή προσπαθεί να πετύχει συνδυασμό γεύσεων ή ιδεών.</a:t>
            </a:r>
          </a:p>
          <a:p>
            <a:pPr lvl="0"/>
            <a:endParaRPr lang="el-GR" sz="2000" dirty="0"/>
          </a:p>
          <a:p>
            <a:pPr lvl="0"/>
            <a:r>
              <a:rPr lang="el-GR" sz="2000" dirty="0"/>
              <a:t>Η επιχείρηση αναπτύσσει ποιοτικές παραλλαγές του προϊόντος.</a:t>
            </a:r>
          </a:p>
          <a:p>
            <a:pPr lvl="0"/>
            <a:endParaRPr lang="el-GR" sz="2000" dirty="0"/>
          </a:p>
          <a:p>
            <a:pPr lvl="0"/>
            <a:r>
              <a:rPr lang="el-GR" sz="2000" dirty="0"/>
              <a:t>Η επιχείρηση αναπτύσσει επιπλέον μεγέθη και μοντέλα.</a:t>
            </a:r>
          </a:p>
          <a:p>
            <a:pPr>
              <a:buNone/>
            </a:pPr>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30</a:t>
            </a:fld>
            <a:endParaRPr lang="el-G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571480"/>
            <a:ext cx="7267575" cy="993775"/>
          </a:xfrm>
        </p:spPr>
        <p:txBody>
          <a:bodyPr>
            <a:noAutofit/>
          </a:bodyPr>
          <a:lstStyle/>
          <a:p>
            <a:br>
              <a:rPr lang="el-GR" sz="2400" b="1"/>
            </a:br>
            <a:br>
              <a:rPr lang="el-GR" sz="2400" b="1"/>
            </a:br>
            <a:r>
              <a:rPr lang="el-GR" sz="2400" b="1">
                <a:solidFill>
                  <a:srgbClr val="FF0000"/>
                </a:solidFill>
              </a:rPr>
              <a:t>Στρατηγικές Διάσωσης – Αναστροφής</a:t>
            </a:r>
            <a:br>
              <a:rPr lang="en-US" sz="2400" b="1">
                <a:solidFill>
                  <a:srgbClr val="FF0000"/>
                </a:solidFill>
              </a:rPr>
            </a:br>
            <a:r>
              <a:rPr lang="en-US" sz="2400"/>
              <a:t>(Turnaround/retrenchment strategies)</a:t>
            </a:r>
            <a:br>
              <a:rPr lang="el-GR" sz="2400"/>
            </a:br>
            <a:br>
              <a:rPr lang="el-GR" sz="2400"/>
            </a:br>
            <a:br>
              <a:rPr lang="el-GR" sz="2400"/>
            </a:br>
            <a:endParaRPr lang="el-GR" sz="2400" dirty="0"/>
          </a:p>
        </p:txBody>
      </p:sp>
      <p:sp>
        <p:nvSpPr>
          <p:cNvPr id="61444" name="Rectangle 3"/>
          <p:cNvSpPr>
            <a:spLocks noGrp="1" noChangeArrowheads="1"/>
          </p:cNvSpPr>
          <p:nvPr>
            <p:ph type="body" idx="4294967295"/>
          </p:nvPr>
        </p:nvSpPr>
        <p:spPr>
          <a:xfrm>
            <a:off x="428596" y="1214398"/>
            <a:ext cx="8229600" cy="5643602"/>
          </a:xfrm>
        </p:spPr>
        <p:txBody>
          <a:bodyPr>
            <a:normAutofit/>
          </a:bodyPr>
          <a:lstStyle/>
          <a:p>
            <a:pPr lvl="0" algn="ctr">
              <a:buNone/>
            </a:pPr>
            <a:endParaRPr lang="el-GR" sz="2000"/>
          </a:p>
          <a:p>
            <a:pPr lvl="0" algn="ctr">
              <a:buNone/>
            </a:pPr>
            <a:r>
              <a:rPr lang="el-GR" sz="2000"/>
              <a:t>Οι στρατηγικές διάσωσης αποβλέπουν στην ανατροπή αρνητικών αποτελεσμάτων, στην πρόληψη πιθανών μελλοντικών προβλημάτων, στην αντιμετώπιση πιθανών απειλών στο περιβάλλον, στην αντιμετώπιση διαχειριστικών λαθών κλπ.</a:t>
            </a:r>
          </a:p>
          <a:p>
            <a:endParaRPr lang="el-GR" sz="2000"/>
          </a:p>
          <a:p>
            <a:pPr>
              <a:buNone/>
            </a:pPr>
            <a:endParaRPr lang="el-GR" sz="2000"/>
          </a:p>
          <a:p>
            <a:pPr marL="457200" lvl="0" indent="-457200">
              <a:buFont typeface="+mj-lt"/>
              <a:buAutoNum type="arabicPeriod"/>
            </a:pPr>
            <a:endParaRPr lang="el-GR" sz="2000" dirty="0">
              <a:latin typeface="Cambri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572264" y="4572008"/>
            <a:ext cx="2166936" cy="2000252"/>
          </a:xfrm>
          <a:prstGeom prst="rect">
            <a:avLst/>
          </a:prstGeom>
          <a:noFill/>
          <a:ln w="9525">
            <a:noFill/>
            <a:miter lim="800000"/>
            <a:headEnd/>
            <a:tailEnd/>
          </a:ln>
          <a:effectLst/>
        </p:spPr>
      </p:pic>
      <p:sp>
        <p:nvSpPr>
          <p:cNvPr id="5" name="4 - Θέση αριθμού διαφάνειας"/>
          <p:cNvSpPr>
            <a:spLocks noGrp="1"/>
          </p:cNvSpPr>
          <p:nvPr>
            <p:ph type="sldNum" sz="quarter" idx="12"/>
          </p:nvPr>
        </p:nvSpPr>
        <p:spPr/>
        <p:txBody>
          <a:bodyPr/>
          <a:lstStyle/>
          <a:p>
            <a:fld id="{CB020F3C-86CF-4C67-8904-4B328712343E}" type="slidenum">
              <a:rPr lang="el-GR" smtClean="0"/>
              <a:pPr/>
              <a:t>31</a:t>
            </a:fld>
            <a:endParaRPr lang="el-G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br>
              <a:rPr lang="el-GR" sz="2400" b="1" dirty="0"/>
            </a:br>
            <a:r>
              <a:rPr lang="el-GR" sz="2400" b="1" dirty="0"/>
              <a:t>Επιχειρήσεις στο άρθρο 99</a:t>
            </a:r>
            <a:br>
              <a:rPr lang="el-GR" sz="2400" dirty="0"/>
            </a:br>
            <a:r>
              <a:rPr lang="el-GR" sz="2400" dirty="0"/>
              <a:t>(Ν.3588/2007)</a:t>
            </a:r>
          </a:p>
        </p:txBody>
      </p:sp>
      <p:sp>
        <p:nvSpPr>
          <p:cNvPr id="61444" name="Rectangle 3"/>
          <p:cNvSpPr>
            <a:spLocks noGrp="1" noChangeArrowheads="1"/>
          </p:cNvSpPr>
          <p:nvPr>
            <p:ph type="body" idx="4294967295"/>
          </p:nvPr>
        </p:nvSpPr>
        <p:spPr>
          <a:xfrm>
            <a:off x="457200" y="928670"/>
            <a:ext cx="8229600" cy="5643602"/>
          </a:xfrm>
        </p:spPr>
        <p:txBody>
          <a:bodyPr>
            <a:normAutofit fontScale="85000" lnSpcReduction="20000"/>
          </a:bodyPr>
          <a:lstStyle/>
          <a:p>
            <a:pPr marL="457200" indent="-457200">
              <a:buNone/>
            </a:pPr>
            <a:r>
              <a:rPr lang="el-GR" sz="2200" i="1" dirty="0"/>
              <a:t>Ενδεικτική αναφορά</a:t>
            </a:r>
          </a:p>
          <a:p>
            <a:pPr marL="457200" indent="-457200"/>
            <a:r>
              <a:rPr lang="en-US" sz="2200" dirty="0"/>
              <a:t>Alex Pak</a:t>
            </a:r>
            <a:r>
              <a:rPr lang="el-GR" sz="2200" dirty="0"/>
              <a:t> </a:t>
            </a:r>
          </a:p>
          <a:p>
            <a:pPr marL="457200" indent="-457200"/>
            <a:r>
              <a:rPr lang="en-US" sz="2200" dirty="0"/>
              <a:t>Puma</a:t>
            </a:r>
            <a:endParaRPr lang="el-GR" sz="2200" dirty="0"/>
          </a:p>
          <a:p>
            <a:pPr marL="457200" indent="-457200"/>
            <a:r>
              <a:rPr lang="el-GR" sz="2200" dirty="0"/>
              <a:t>Εκδοτικές  Χ.Κ. </a:t>
            </a:r>
            <a:r>
              <a:rPr lang="el-GR" sz="2200" dirty="0" err="1"/>
              <a:t>Τεγόπουλος</a:t>
            </a:r>
            <a:r>
              <a:rPr lang="el-GR" sz="2200" dirty="0"/>
              <a:t> </a:t>
            </a:r>
          </a:p>
          <a:p>
            <a:pPr marL="457200" indent="-457200"/>
            <a:r>
              <a:rPr lang="el-GR" sz="2200" dirty="0"/>
              <a:t>4Π Εκδόσεις</a:t>
            </a:r>
          </a:p>
          <a:p>
            <a:pPr marL="457200" indent="-457200"/>
            <a:r>
              <a:rPr lang="el-GR" sz="2200" dirty="0" err="1"/>
              <a:t>Τυποεκδοτική</a:t>
            </a:r>
            <a:endParaRPr lang="el-GR" sz="2200" dirty="0"/>
          </a:p>
          <a:p>
            <a:pPr marL="457200" indent="-457200"/>
            <a:r>
              <a:rPr lang="en-US" sz="2200" dirty="0"/>
              <a:t>ARCON </a:t>
            </a:r>
            <a:endParaRPr lang="el-GR" sz="2200" dirty="0"/>
          </a:p>
          <a:p>
            <a:pPr marL="457200" indent="-457200"/>
            <a:r>
              <a:rPr lang="en-US" sz="2200" dirty="0"/>
              <a:t>Dot &amp; Dash </a:t>
            </a:r>
            <a:endParaRPr lang="el-GR" sz="2200" dirty="0"/>
          </a:p>
          <a:p>
            <a:pPr marL="457200" indent="-457200"/>
            <a:r>
              <a:rPr lang="en-US" sz="2200" dirty="0" err="1"/>
              <a:t>Alluette</a:t>
            </a:r>
            <a:r>
              <a:rPr lang="en-US" sz="2200" dirty="0"/>
              <a:t> </a:t>
            </a:r>
            <a:endParaRPr lang="el-GR" sz="2200" dirty="0"/>
          </a:p>
          <a:p>
            <a:pPr marL="457200" indent="-457200"/>
            <a:r>
              <a:rPr lang="en-US" sz="2200" dirty="0" err="1"/>
              <a:t>Ginestra</a:t>
            </a:r>
            <a:r>
              <a:rPr lang="en-US" sz="2200" dirty="0"/>
              <a:t> </a:t>
            </a:r>
            <a:endParaRPr lang="el-GR" sz="2200" dirty="0"/>
          </a:p>
          <a:p>
            <a:pPr marL="457200" indent="-457200"/>
            <a:r>
              <a:rPr lang="en-US" sz="2200" dirty="0" err="1"/>
              <a:t>Alsinko</a:t>
            </a:r>
            <a:endParaRPr lang="el-GR" sz="2200" dirty="0"/>
          </a:p>
          <a:p>
            <a:pPr marL="457200" indent="-457200"/>
            <a:r>
              <a:rPr lang="el-GR" sz="2200" dirty="0"/>
              <a:t> </a:t>
            </a:r>
            <a:r>
              <a:rPr lang="en-US" sz="2200" dirty="0" err="1"/>
              <a:t>eShop</a:t>
            </a:r>
            <a:endParaRPr lang="el-GR" sz="2200" dirty="0"/>
          </a:p>
          <a:p>
            <a:pPr marL="457200" indent="-457200"/>
            <a:r>
              <a:rPr lang="el-GR" sz="2200" dirty="0"/>
              <a:t> </a:t>
            </a:r>
            <a:r>
              <a:rPr lang="en-US" sz="2200" dirty="0" err="1"/>
              <a:t>Glu</a:t>
            </a:r>
            <a:endParaRPr lang="el-GR" sz="2200" dirty="0"/>
          </a:p>
          <a:p>
            <a:pPr marL="457200" indent="-457200"/>
            <a:r>
              <a:rPr lang="el-GR" sz="2200" dirty="0"/>
              <a:t> </a:t>
            </a:r>
            <a:r>
              <a:rPr lang="en-US" sz="2200" dirty="0" err="1"/>
              <a:t>Civitas</a:t>
            </a:r>
            <a:endParaRPr lang="el-GR" sz="2200" dirty="0"/>
          </a:p>
          <a:p>
            <a:pPr marL="457200" indent="-457200"/>
            <a:r>
              <a:rPr lang="el-GR" sz="2200" dirty="0"/>
              <a:t>Μπάμπης Βωβός</a:t>
            </a:r>
          </a:p>
          <a:p>
            <a:pPr marL="457200" indent="-457200"/>
            <a:r>
              <a:rPr lang="en-US" sz="2200" dirty="0" err="1"/>
              <a:t>Neoset</a:t>
            </a:r>
            <a:endParaRPr lang="el-GR" sz="2200" dirty="0"/>
          </a:p>
          <a:p>
            <a:pPr marL="457200" indent="-457200"/>
            <a:r>
              <a:rPr lang="el-GR" sz="2200" dirty="0" err="1"/>
              <a:t>Πετζετάκις</a:t>
            </a:r>
            <a:br>
              <a:rPr lang="el-GR" sz="2000" dirty="0"/>
            </a:b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32</a:t>
            </a:fld>
            <a:endParaRPr lang="el-G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br>
              <a:rPr lang="el-GR" sz="2800" b="1" dirty="0"/>
            </a:br>
            <a:r>
              <a:rPr lang="el-GR" sz="2400" b="1" dirty="0"/>
              <a:t>Παράδειγμα</a:t>
            </a:r>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marL="457200" lvl="0" indent="-457200">
              <a:buNone/>
            </a:pPr>
            <a:r>
              <a:rPr lang="el-GR" sz="2000" i="1" dirty="0">
                <a:latin typeface="+mj-lt"/>
              </a:rPr>
              <a:t>Φιλοσοφία</a:t>
            </a:r>
          </a:p>
          <a:p>
            <a:pPr marL="457200" lvl="0" indent="-457200">
              <a:buNone/>
            </a:pPr>
            <a:r>
              <a:rPr lang="el-GR" sz="2000" dirty="0">
                <a:latin typeface="+mj-lt"/>
              </a:rPr>
              <a:t>Υψηλής ποιότητας προϊόντα</a:t>
            </a:r>
          </a:p>
          <a:p>
            <a:pPr marL="457200" lvl="0" indent="-457200">
              <a:buNone/>
            </a:pPr>
            <a:r>
              <a:rPr lang="el-GR" sz="2000" dirty="0">
                <a:latin typeface="+mj-lt"/>
              </a:rPr>
              <a:t>Ελληνικά προϊόντα (ιδιόκτητο εργοστάσιο στην Χαλκίδα) </a:t>
            </a:r>
          </a:p>
          <a:p>
            <a:pPr marL="457200" lvl="0" indent="-457200">
              <a:buNone/>
            </a:pPr>
            <a:r>
              <a:rPr lang="el-GR" sz="2000" dirty="0">
                <a:latin typeface="+mj-lt"/>
              </a:rPr>
              <a:t>Πυκνό δίκτυο καταστημάτων (έως 60 καταστήματα)</a:t>
            </a:r>
          </a:p>
          <a:p>
            <a:pPr marL="457200" lvl="0" indent="-457200">
              <a:buNone/>
            </a:pPr>
            <a:r>
              <a:rPr lang="el-GR" sz="2000" dirty="0">
                <a:latin typeface="+mj-lt"/>
              </a:rPr>
              <a:t>Εξαγορά επιχειρήσεων όπως </a:t>
            </a:r>
            <a:r>
              <a:rPr lang="el-GR" sz="2000" dirty="0" err="1">
                <a:latin typeface="+mj-lt"/>
              </a:rPr>
              <a:t>Σκουρόπουλος</a:t>
            </a:r>
            <a:r>
              <a:rPr lang="el-GR" sz="2000" dirty="0">
                <a:latin typeface="+mj-lt"/>
              </a:rPr>
              <a:t>» (έπιπλα γραφείου),</a:t>
            </a:r>
          </a:p>
          <a:p>
            <a:pPr marL="457200" lvl="0" indent="-457200">
              <a:buNone/>
            </a:pPr>
            <a:r>
              <a:rPr lang="el-GR" sz="2000" dirty="0">
                <a:latin typeface="+mj-lt"/>
              </a:rPr>
              <a:t>«Πίττας»(βιομηχανία ξενοδοχειακών), εταιρεία υφασμάτων «Γουλανδρή»,</a:t>
            </a:r>
          </a:p>
          <a:p>
            <a:pPr marL="457200" lvl="0" indent="-457200">
              <a:buNone/>
            </a:pPr>
            <a:r>
              <a:rPr lang="el-GR" sz="2000" dirty="0">
                <a:latin typeface="+mj-lt"/>
              </a:rPr>
              <a:t>ενώ απέκτησε την τεχνογνωσία παραγωγής επίπλων από την εταιρεία </a:t>
            </a:r>
            <a:r>
              <a:rPr lang="el-GR" sz="2000" dirty="0" err="1">
                <a:latin typeface="+mj-lt"/>
              </a:rPr>
              <a:t>Simco</a:t>
            </a:r>
            <a:r>
              <a:rPr lang="el-GR" sz="2000" dirty="0">
                <a:latin typeface="+mj-lt"/>
              </a:rPr>
              <a:t>.</a:t>
            </a:r>
          </a:p>
          <a:p>
            <a:pPr marL="457200" lvl="0" indent="-457200">
              <a:buNone/>
            </a:pPr>
            <a:r>
              <a:rPr lang="el-GR" sz="2000" dirty="0">
                <a:latin typeface="+mj-lt"/>
              </a:rPr>
              <a:t>2007 τζίρος 82 εκατ. ευρώ # 2011 ζημιές 12 εκατ. ευρώ</a:t>
            </a:r>
          </a:p>
          <a:p>
            <a:pPr marL="457200" lvl="0" indent="-457200">
              <a:buNone/>
            </a:pPr>
            <a:endParaRPr lang="el-GR" sz="2000" dirty="0">
              <a:latin typeface="+mj-lt"/>
            </a:endParaRPr>
          </a:p>
          <a:p>
            <a:pPr marL="457200" lvl="0" indent="-457200">
              <a:buNone/>
            </a:pPr>
            <a:r>
              <a:rPr lang="el-GR" sz="2000" i="1" dirty="0">
                <a:latin typeface="+mj-lt"/>
              </a:rPr>
              <a:t>Προβλήματα</a:t>
            </a:r>
            <a:endParaRPr lang="el-GR" sz="2000" dirty="0">
              <a:latin typeface="+mj-lt"/>
            </a:endParaRPr>
          </a:p>
          <a:p>
            <a:pPr marL="457200" lvl="0" indent="-457200">
              <a:buFont typeface="+mj-lt"/>
              <a:buAutoNum type="arabicPeriod"/>
            </a:pPr>
            <a:r>
              <a:rPr lang="el-GR" sz="2000" dirty="0">
                <a:latin typeface="+mj-lt"/>
              </a:rPr>
              <a:t>Ισχυρός ανταγωνισμός από επιχειρήσεις με οικονομικότερες λύσεις για το σπίτι (ΙΚΕΑ, </a:t>
            </a:r>
            <a:r>
              <a:rPr lang="en-US" sz="2000" dirty="0">
                <a:latin typeface="+mj-lt"/>
              </a:rPr>
              <a:t>Leroy Merlyn, </a:t>
            </a:r>
            <a:r>
              <a:rPr lang="en-US" sz="2000" dirty="0" err="1">
                <a:latin typeface="+mj-lt"/>
              </a:rPr>
              <a:t>Praktiker</a:t>
            </a:r>
            <a:r>
              <a:rPr lang="el-GR" sz="2000" dirty="0">
                <a:latin typeface="+mj-lt"/>
              </a:rPr>
              <a:t>)</a:t>
            </a:r>
          </a:p>
          <a:p>
            <a:pPr marL="457200" lvl="0" indent="-457200">
              <a:buFont typeface="+mj-lt"/>
              <a:buAutoNum type="arabicPeriod"/>
            </a:pPr>
            <a:endParaRPr lang="el-GR" sz="2000" dirty="0">
              <a:latin typeface="+mj-lt"/>
            </a:endParaRPr>
          </a:p>
          <a:p>
            <a:pPr marL="457200" lvl="0" indent="-457200">
              <a:buFont typeface="+mj-lt"/>
              <a:buAutoNum type="arabicPeriod"/>
            </a:pPr>
            <a:r>
              <a:rPr lang="el-GR" sz="2000" dirty="0">
                <a:latin typeface="+mj-lt"/>
              </a:rPr>
              <a:t>Οικονομική κρίση (μείωση πωλήσεων κατά 60%)</a:t>
            </a:r>
          </a:p>
          <a:p>
            <a:pPr marL="457200" lvl="0" indent="-457200">
              <a:buNone/>
            </a:pPr>
            <a:endParaRPr lang="el-GR" sz="2000" dirty="0">
              <a:latin typeface="+mj-lt"/>
            </a:endParaRPr>
          </a:p>
          <a:p>
            <a:pPr marL="457200" lvl="0" indent="-457200">
              <a:buNone/>
            </a:pPr>
            <a:endParaRPr lang="el-GR" sz="2000" dirty="0">
              <a:latin typeface="+mj-lt"/>
            </a:endParaRPr>
          </a:p>
        </p:txBody>
      </p:sp>
      <p:sp>
        <p:nvSpPr>
          <p:cNvPr id="14338" name="AutoShape 2" descr="data:image/jpeg;base64,/9j/4AAQSkZJRgABAQAAAQABAAD/2wCEAAkGBxAHERURDw4REA8TGBMVFxcQFxEQFRQUFRscFxUWFhQYITQgGRomJxUTITEhJS0tLzAwFx8zODMsNygtLysBCgoKDg0OGxAQGzQkICQyNC4tLCw3NywsLCwsNzAsNDQsLCwtLCwsLCwsLCwsLCwsLCwsLCwsLCwsLCwsLCwsLP/AABEIANAA8gMBEQACEQEDEQH/xAAbAAEAAgMBAQAAAAAAAAAAAAAABgcCBAUDAf/EAEIQAAIBAgIECQoEBQMFAAAAAAABAgMRBAUGEiExBxMVQVFUYXGyFiI0c4GRkqGi0RQyYrEzQlJywYLw8SNTk9Lh/8QAGgEBAAMBAQEAAAAAAAAAAAAAAAMEBQIGAf/EAC0RAQACAQIEBgEEAwEBAAAAAAABAgMEEQUUMVESITNBUnETQmGBkRUiMrEj/9oADAMBAAIRAxEAPwC8QAAAAAAAAAAAAAAAAAAAAAAAAAAAAAAAAAAAAAD5cBcBcBcBcBcBcBcBcBcBcBcBcBcBcBcBcBcBcBcBcBcD6AAAAAAAAAAV1wg5niMFioxpYipTjxcXaEnFX1pbbLuRqaHFS9Jm0bsrW5clLxFbbIzy/jeuV/jkXeXxfGFPmMvyk5fxvXK/xyHL4vjBzGX5Scv43rlf45Dl8Xxg5jL8pOX8b1yv8chy+L4wcxl+UnL+N65X+OQ5fF8YOYy/KTl/G9cr/HIcvi+MHMZflJy/jeuV/jkOXxfGDmMvyk5fxvXK/wAchy+L4wcxl+UnL+N65X+OQ5fF8YOYy/KTl/G9cr/HIcvi+MHMZflJy/jeuV/jkOXxfGDmMvyk5fxvXK/xyHL4vjBzGX5Scv43rlf45Dl8Xxg5jL8pOX8b1yv8chy+L4wcxl+UnL+N65X+OQ5fF8YOYy/KTl/G9cr/AByHL4vjBzGX5Scv43rlf45Dl8Xxg5jL8pOX8b1yv8chy+L4wcxl+UnL+N65X+OQ5fF8YOYy/KTl/G9cr/HIcvi+MHMZflJy/jOuV/jkfJ0+Lb/mH2NRl3/6ldMNx59vwyD6AAAAAAAAVfwl+lx9VDxTNjh/pz9sfiHqR9ImXlAAAAAAAAAAAAAAAAAAAAAAAAhfUNx5n3enhkAAAAAAAAAq/hL9Lj6qHimbHD/Tn7Y/EPUj6RMvKAAAAAAAAAAAAAAAAAAAAAAABC+objzPu9PDIAAAAAAAABV/CX6XH1UPFM2OH+nP2x+IepH0iZeUAAAAAAAAAAAAAAAAAAAAAAACF9Q3Hmfd6eGQAAAAAAAACr+Ev0uPqoeKZscP9Oftj8Q9SPpEy8oAAAAAAAAAAAAAAAAAAAAAAAEL6huPM+708MgAAAAAAAAFX8JfpcfVQ8UzY4f6c/bH4h6kfSJl5QAAAAAAAAAAAAAAAAAAAAAAAIX1DceZ93p4ZAAAAAAAAAKv4S/S4+qh4pmxw/05+2PxD1I+kTLygAAAAAAAAAAAAAAAAAAAAAAAQvqG48z7vTwyAAAAAAAAAVfwl+lx9VDxTNjh/pz9sfiHqR9ImXlAAAAAAAAAAAAAAAAAAAAAAAAhfUNx5n3enhkAAAAAAAAAq/hL9Lj6qHimbHD/AE5+2PxD1I+kTLygAAAAAAAAAAAAAAAAAAAAAAAQvqG48z7vTwyAAAAAAAAAVfwl+lx9VDxTNjh/pz9sfiHqR9ImXlAAAAAAAAAAAAAAAAAAAAAAAAhfUNx5n3enhkAAAAAAAAAq/hL9Lj6qHimbHD/Tn7Y/EPUj6RMvKAAAAAAAAAAAAAAAAAAAAAAABC+objzPu9PDIAAAAAAAABV/CX6XH1UPFM2OH+nP2x+IepH0iZeUAAAAAAAAAAAAAAAAAAAAAAACOq681zajk9PjK0rLcktspPoiudnnceK2S21XosmWuOu9kAzLT7E4htUIxoQ5rpTn7W9nyNOnD6R/15sy+vvP/MbNCnphj4O/4ly7JQpNfsTTosM/pQxrM0fqSTItPlVahi4KF9nGQvq/6ovbHv8A2KebQTWN6f0uYNfFvK8JzGSkrp3T6DO6NKJ3ZAAAACr+Ev0uPqoeKZscP9Oftj8Q9SPpEy8oAAAAAAAAAAAAAAAAAAAAAAHV0Yy1ZriYU5fw1ec/7I7WvbsXtINTk/Hjmf4T6fH48kR/JpJm0s7xEp7XTT1acVzQW5pdL3/8DT4oxU8+vuZ8s5b+XT2dXQbJaWZ1KqxNGUoxjFxu6kNrbT3NXINbntSI8Ep9HgrktPjh2cr0Sw0sViqdWi5U4cTKl51RWjNSbV09tmrbegrZdVfwVmJ8/PdYx6SnjtEx5eyD5thfw1arGMJRpxqVIxupW1VJqO1+w0sN/FSJ382bmpNbz5eSb8G2cyrKWFqO7gtanf8Ao3Sj7Lq3f2Gdr8MVmL192joM82jwW9k6M9pAAABV/CX6XH1UPFM2OH+nP2x+IepH0iZeUAAAAAAAAAAAAAAAAAAAAAACSaIPi6eOmvzxw07dl1K/7Ip6rztSP3XNJO1bzHZxsnxH4OvSqasp6k4y1YbZStzJdJYzV8VJrvsr4beC8W6rdyfM55jdywlbDxsmnW1U5diinde1GDkxxTpbdu4ss3/Ts6diNMgenWerE0Z4eOHxCSlFOpOEoU7wlzN7723mjo8G14tMx9MzWZ96zSIn7R7QWbhj6NufXT7tST/wi5rIicMyq6KZjNELeMJugAABV/CX6XH1UPFM2OH+nP2x+IepH0iZeUAAAAAAAAAAAAAAAAAAAAAACQaEYiMMS6VR2hiITovvl+X37V7SrrKTOPxR7TutaS8Rk8M+8bOdh3LIsUuMi3KhUV1uvqvmfQ9/tJZ2zYv9fdFX/wCOX/b2WVoxpQs/lOKounqJO7kpXu7dHYY+o004Yid92xp9VGaZjbZ0cszaOPqV6SjqyoTUHd31k1dS7OdW7CPJjmkRPdLjyxaZr2QjTDStY+FXC8Q4uNS2trJr/pz/AKbc9jQ0mlmkxk3Zuq1UXicezz4NcvdfESrteZSi0n0znssu5a3vR1xC+1Yp7vnD6b3m/ss0yGwAAAFX8JfpcfVQ8UzY4f6c/bH4h6kfSJl5QAAAAAAAAAAAAAAAAAAAAAZ0KUsRKMIK85NRS6W3ZHybRWN5fa1m07R7pViamD0XkqSw8cXio6rnOq7QhLelBdK2fLb0Uaxm1H+0ztC/acWnnwxG9mOJq09M5ebBUMco7E3eFaMdure2ya5uz5KxfS9fOv8A4+Wmuq8ulv8A1H6sMRk83GXG4ee52cqbdu1fmRb3x5Y36qkxkxz5+TyhjatJuUa1SMpfmkpzTl/c07v2nU46z5TVzGS0ecS6eSaOYnPZXSlGm3eVWpezvvavtm/9tkGXU48Mbe6fFpsmWf27rWynLaeVUo0qStGPO98m98n2sxcmS2S3iltY8cUr4YbpwkAAACr+Ev0uPqoeKZscP9Oftj8Q9SPpEy+oM1Sla+pK2+9na3SceKvd14bdmVDD1MTsp051Gv8AtxlO3fZC1q16y+Vra3SHytRnh3apCcJdE4yg/cz7W0W6TuWrNesPM6fHrQw1TE/w6VSpbfxcZTt32Rxa9a9ZdRS1ukFfD1MNsqU502/64yhf3oVvWekk0tHWHkdOS46EefRs8nV7X/D19Xp4upb32OPy4+8O/wAd+0tZ7Dv23cfsXPo2KOBrV1eFCrNdMITkvekRzlpHWXf47z0hhWw1TD/xKVSH98ZQ/dH2L0npL5NLx7PJux05/Zswy+vUWtHD1pR6VTqNe+xx+WneHf479pa7Ti7NNNb09jXsO4nfo5mNvKfJItC8hpZ7KqqsqkeLUGuLcV+bWve6fQinq9RbFEeH3W9Jgpl33no8NLcljk1dUqPGSg4RleXnO7ck9qXYjrS55yU3ttu51OCMdtq7tLIMRHBYqjOpsjGcda+yyey77r39hLnjxYrRHZHgnw5KzLY0twc8Fi6uunapOVSL5pRk77Hz2vb2HGmvW2KNvby2fdTjmuSd+k+e7Y0GwU8XjKcoJ6tJuc5cyVmkr9Lva3ecay9a4piff2d6PHNssbR5QtmrRjWVpxjJdEkpL3MxYmY6NyYierWp5ThqTvHDUYy6Y04J++x1OS8+8uYx0j2biVjh2+gAAAABV/CX6XH1UPFM2OH+nP2x+IepH0iTL6gujKaKxOCpQle06EIu2+0oJO3vPOZJ2yTP7vQ4o3xRE9nCxOmGEyOX4ejQlKFPzXxerGKa2NK785rnfTzlqujy5Y8dp6q1tXixT4Kw7uNwlHSPDc0oVI60JW2xbXmyXQ//AKitS9sN/wB4Wb1rmp9q00TyPlfE8XUuqdO7qW2Xs7KKfNd/JM19Vn/HjiY92RpcH5Mm1vZOs90joaMqNGFHWla6hTtCMY7k2+a9nzcxm4dNfPMzMtLNqKYNo2ZZJnuH0qhOlOjaSXnU6lppxey8X/toZsF9PMTEmHPTPG0wrzSbKOSMTKjC8oO0qfO3GWxLtaaa9hqafN+TH4p/ll6jD+PJ4Y9+iwtHtH6Gj1HjaqjxyjrVKktupsu1HoS+ZlZ9RfNbaOjUwYKYa7z1aMuEPDa9uJq8Xf8AP5u7p1L3t8yX/H5Nt9437I/8hj3228u7oZ5keH0ko8ZT1eMcdanUjsv0KXTHv3EWHPfBfaUubBTPTeET4P8AJYY2tUnXhfiNVaktq122ndc9tV+19he12ea1iK+6josEWtM29kq0l0rhkE40uJdSbipbGoRUW2lttv8ANZS0+lnNEzuu6jVRhmI2R3N9OKeaYepReHnCU42TUozjfft3PmLePQ2x3i2/RVya6uSk12bmgGj0FTWKrRUpyu6altUIrZrW6XZ7eixHrdRM28FfJ3otPHh8dv4euM4QqNGo406E6lNO2vrKN7c8Y22rvscV4fea7zO0urcQrFtojydDN8uoaV4VVaSXGOLlTna0k1/JLsurNEePJfT5PDb+UuXHTPj8Ufw4XBZ+fEd1L95lniPnFVbh28TbdININLaWR1VSnSqTk4qd4alrNtW2v9LK2DSWy18UTss59XXFbwzG6tc/x0c0xFStGLjGbTSla6tFR227jXwY5x0is+zIz5IyXm0e7fwGlNXD01RrUqWKoxsoqvHWcexS6O8iyaSszNqTtKbHq7REVvETC18Jh6eGjq06caceiCUV7kYtrTad5ndtUrERtEPc5dAAAAAAAAFX8JfpcfVQ8UzY4f6c/bH4h6kfSJSL6gunJpamCpNb1Rg/dBHncnqz9vQ4/Sj6Utra21u7e197PQxG0Q89M7yuDQl3wND+2XylIwdX61m9pPRq4/B5Fa+Mf83G29l52/dk+unypH7INFHnef3bud4XKqtaTxc6ar2jfWqTg7W83YnsIsNtRFf9OiTNXTzb/fq88tnk+Vz4yhWownZxvxspbHZtWb7EdZI1OSNrRP8AT5jnTY53rMf25ukGMw+ZY/BSpVYVUp2lqtStaUXG/wAyXBS9MN4mNkOe9L5qTWXc09clgKur00792urlfRbTmrus6zf8NtlS7zdYS1uDxt4GF92tUt3az/zcw9dERmnZuaGZnDG6N0s+jo/mOJ1ouVGpPztW101t1kufbKV129hbnTzmwV26wqRnjDntv0lLFiMv0nSi3SrNblLzakemydpL2FHw5sE9l3xYc8d0S0w0PjllN18O5cWmteEnraqexSjLe1u2PpL+l1k3mKX691LVaSKRN6dOybZRGEcFSTdqfEQvzebqK7vzc5nZZmcs992hiiIxR22R1YDIf66P/mqf+xb/ACavtP8ASp4NJ3j+3Wy3NctyyCp0cTRjTTbS4zW37XtbK98We872qnx5cFI2rZxuD/VeJxuo04OScWtzi51Gmuy1izrd/wAePdX0W35L7ORwl+mR9TDxTLHD/Sn7V9f6v8IoXlIPhC+objzPu9PDIAAAAAAAABV/CX6XH1UPFM2OH+nP2x+IepH0iUi/DPXPlXoNL1EPAjzt/Vn7eix+lH0peO49DHR55cGhHoNDul45GDq/Ws3tJ6NUL0VzmOU42qqr1aVWU4tvdGSm3Fvs2yXtNDU4ZyYqzHWIj+tlDTZox5ZiekzP/qU6U6KRz6Sq06ip1bJXa1ozjvV7bnt3lLT6qcO9ZjyW9RpYzf7RPmj9Lg7rt+fiKUV0xU5P3OxaniNNvKqrHDr7+dmhpXk0NG5UOJnKVTzpuUrfmg46tkty3kumzWzxbxI9ThrgtXwp7l2PoaT4ZrY1OOrUhfzoN71/lMy8lL4L/XRqY71z4/vqij4OamvsxUOKvvcXr27t1/aXv8jG3TzUf8dO/XySzF4rD6K4VK9owWrCN/OnLo7W3tb7SlWt8+T7XrWrgx/SvsjyKelLrVOOUKqkpPWTkpOprN7b7NxqZtRGn8NdvLZlYdPOo8Vt/Pd1sr0CxGHrQnUrU4xhKMr03Nyeq72V0rd5Bl19LUmIj+0+LQXraJmXf0+zCGEwk6ba4yraMY872pyduhK/yKuixzbJE+0eazrckVxTX3nya2gOdQxtBYackqtJaqi/56fM1023PuO9Zhmt/HHSXOjzVtTwT1hzMw4PJOTeHrwUG9kaiknHs1lvXsJsfEIiNrQhvw+ZmZrL7geDp3vXxK1eiktr/wBUt3uF+I/CCnDvnLHQevTy/HYjD31VKUo07vfxU5Wjfndn8hrK2virc0dq0y2o7Gleibz2rGrCsqclFQalHWTSbaas/wBTINNq/wAVZrtun1Ok/LaLRKu85wHJdedDX19Rpa1tW94qW72mthyfkpFu7Jy4/wAd5r2aRIjhfUNx5n3enhkAAAAAAAAAq/hL9Lj6qHimbHD/AE5+2PxD1I+kTLyg6NPPsXTioRxNRQSUUk9iilZIh5fFvv4U0ajLEbb+TnWJ0LoYbO8XhIqFPE1IQjujF2S5/wDJDbBjtO81S11GWsbRbyaE25tt7W222+dveyWPLoimd+rewGdYrLlajiKkI/03UorujK6RFfT479YS0z5KdJbVTSvH1VZ4uVv0xpx+ajcjjSYY/S7nV5p/U5NWrKvJynOU5Pe5Nyb9rLEVivlEIJtNvOWWGxNTCS16U5U5rng3F/LmPlqVvG1o3fa3tWd6zs6vlbmFrfi5fDSv79W5ByeHffwpubzdPE5eKxVTGS16tSVSfTNuT9nQielK0jasIbXtad7Tu9cBmdfLW3QrSp61r6u523XT2PeznJipk/6jd9x5b4/+Z2dB6XZhJW/FS9kaSfv1SKNHh+KXm83ycjEYieKk51JyqTfPNuT97J60rWNqwhte1p3tLCMnBpptNbU1safSmdTG/k+RO3R16GlOPoK0cXO36lCfzkmyvbSYZn/lPGqzR+p5YzSDGY1atTFVHF8ytBPvUUrnVdNir0q5tqMtutnNj5u1bGt1tjVibZDvPd16OlOPoq0cXO36lCb98k2V7aTDP6ViNVmiNvE5uKxM8ZN1KsnOpLa27K+y3N3ImrWKR4a9EFrTefFbq8Tp8hfUNx5n3enhkAAAAAAAAAgenGj+KzXERqUKWvBU4xvrQjtTk3sb7UaOj1GPHSYtLN1mnyZLxNYR7yMzDq/10vuW+dw91T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J1uHbq+xosu/RbcNxhtuGQfQAAAAAAAAAAAAAAAAAAAAAAAAAAAAAAAAAAAAAAAAAAAAAAAAAAAAAAAAAAAAAAAAAAAAAAAAAAAAAD/2Q=="/>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4340" name="AutoShape 4" descr="data:image/jpeg;base64,/9j/4AAQSkZJRgABAQAAAQABAAD/2wCEAAkGBxAHERURDw4REA8TGBMVFxcQFxEQFRQUFRscFxUWFhQYITQgGRomJxUTITEhJS0tLzAwFx8zODMsNygtLysBCgoKDg0OGxAQGzQkICQyNC4tLCw3NywsLCwsNzAsNDQsLCwtLCwsLCwsLCwsLCwsLCwsLCwsLCwsLCwsLCwsLP/AABEIANAA8gMBEQACEQEDEQH/xAAbAAEAAgMBAQAAAAAAAAAAAAAABgcCBAUDAf/EAEIQAAIBAgIECQoEBQMFAAAAAAABAgMRBAUGEiExBxMVQVFUYXGyFiI0c4GRkqGi0RQyYrEzQlJywYLw8SNTk9Lh/8QAGgEBAAMBAQEAAAAAAAAAAAAAAAMEBQIGAf/EAC0RAQACAQIEBgEEAwEBAAAAAAABAgMEEQUUMVESITNBUnETQmGBkRUiMrEj/9oADAMBAAIRAxEAPwC8QAAAAAAAAAAAAAAAAAAAAAAAAAAAAAAAAAAAAAD5cBcBcBcBcBcBcBcBcBcBcBcBcBcBcBcBcBcBcBcBcBcD6AAAAAAAAAAV1wg5niMFioxpYipTjxcXaEnFX1pbbLuRqaHFS9Jm0bsrW5clLxFbbIzy/jeuV/jkXeXxfGFPmMvyk5fxvXK/xyHL4vjBzGX5Scv43rlf45Dl8Xxg5jL8pOX8b1yv8chy+L4wcxl+UnL+N65X+OQ5fF8YOYy/KTl/G9cr/HIcvi+MHMZflJy/jeuV/jkOXxfGDmMvyk5fxvXK/wAchy+L4wcxl+UnL+N65X+OQ5fF8YOYy/KTl/G9cr/HIcvi+MHMZflJy/jeuV/jkOXxfGDmMvyk5fxvXK/xyHL4vjBzGX5Scv43rlf45Dl8Xxg5jL8pOX8b1yv8chy+L4wcxl+UnL+N65X+OQ5fF8YOYy/KTl/G9cr/AByHL4vjBzGX5Scv43rlf45Dl8Xxg5jL8pOX8b1yv8chy+L4wcxl+UnL+N65X+OQ5fF8YOYy/KTl/G9cr/HIcvi+MHMZflJy/jOuV/jkfJ0+Lb/mH2NRl3/6ldMNx59vwyD6AAAAAAAAVfwl+lx9VDxTNjh/pz9sfiHqR9ImXlAAAAAAAAAAAAAAAAAAAAAAAAhfUNx5n3enhkAAAAAAAAAq/hL9Lj6qHimbHD/Tn7Y/EPUj6RMvKAAAAAAAAAAAAAAAAAAAAAAABC+objzPu9PDIAAAAAAAABV/CX6XH1UPFM2OH+nP2x+IepH0iZeUAAAAAAAAAAAAAAAAAAAAAAACF9Q3Hmfd6eGQAAAAAAAACr+Ev0uPqoeKZscP9Oftj8Q9SPpEy8oAAAAAAAAAAAAAAAAAAAAAAAEL6huPM+708MgAAAAAAAAFX8JfpcfVQ8UzY4f6c/bH4h6kfSJl5QAAAAAAAAAAAAAAAAAAAAAAAIX1DceZ93p4ZAAAAAAAAAKv4S/S4+qh4pmxw/05+2PxD1I+kTLygAAAAAAAAAAAAAAAAAAAAAAAQvqG48z7vTwyAAAAAAAAAVfwl+lx9VDxTNjh/pz9sfiHqR9ImXlAAAAAAAAAAAAAAAAAAAAAAAAhfUNx5n3enhkAAAAAAAAAq/hL9Lj6qHimbHD/AE5+2PxD1I+kTLygAAAAAAAAAAAAAAAAAAAAAAAQvqG48z7vTwyAAAAAAAAAVfwl+lx9VDxTNjh/pz9sfiHqR9ImXlAAAAAAAAAAAAAAAAAAAAAAAAhfUNx5n3enhkAAAAAAAAAq/hL9Lj6qHimbHD/Tn7Y/EPUj6RMvKAAAAAAAAAAAAAAAAAAAAAAABC+objzPu9PDIAAAAAAAABV/CX6XH1UPFM2OH+nP2x+IepH0iZeUAAAAAAAAAAAAAAAAAAAAAAACOq681zajk9PjK0rLcktspPoiudnnceK2S21XosmWuOu9kAzLT7E4htUIxoQ5rpTn7W9nyNOnD6R/15sy+vvP/MbNCnphj4O/4ly7JQpNfsTTosM/pQxrM0fqSTItPlVahi4KF9nGQvq/6ovbHv8A2KebQTWN6f0uYNfFvK8JzGSkrp3T6DO6NKJ3ZAAAACr+Ev0uPqoeKZscP9Oftj8Q9SPpEy8oAAAAAAAAAAAAAAAAAAAAAAHV0Yy1ZriYU5fw1ec/7I7WvbsXtINTk/Hjmf4T6fH48kR/JpJm0s7xEp7XTT1acVzQW5pdL3/8DT4oxU8+vuZ8s5b+XT2dXQbJaWZ1KqxNGUoxjFxu6kNrbT3NXINbntSI8Ep9HgrktPjh2cr0Sw0sViqdWi5U4cTKl51RWjNSbV09tmrbegrZdVfwVmJ8/PdYx6SnjtEx5eyD5thfw1arGMJRpxqVIxupW1VJqO1+w0sN/FSJ382bmpNbz5eSb8G2cyrKWFqO7gtanf8Ao3Sj7Lq3f2Gdr8MVmL192joM82jwW9k6M9pAAABV/CX6XH1UPFM2OH+nP2x+IepH0iZeUAAAAAAAAAAAAAAAAAAAAAACSaIPi6eOmvzxw07dl1K/7Ip6rztSP3XNJO1bzHZxsnxH4OvSqasp6k4y1YbZStzJdJYzV8VJrvsr4beC8W6rdyfM55jdywlbDxsmnW1U5diinde1GDkxxTpbdu4ss3/Ts6diNMgenWerE0Z4eOHxCSlFOpOEoU7wlzN7723mjo8G14tMx9MzWZ96zSIn7R7QWbhj6NufXT7tST/wi5rIicMyq6KZjNELeMJugAABV/CX6XH1UPFM2OH+nP2x+IepH0iZeUAAAAAAAAAAAAAAAAAAAAAACQaEYiMMS6VR2hiITovvl+X37V7SrrKTOPxR7TutaS8Rk8M+8bOdh3LIsUuMi3KhUV1uvqvmfQ9/tJZ2zYv9fdFX/wCOX/b2WVoxpQs/lOKounqJO7kpXu7dHYY+o004Yid92xp9VGaZjbZ0cszaOPqV6SjqyoTUHd31k1dS7OdW7CPJjmkRPdLjyxaZr2QjTDStY+FXC8Q4uNS2trJr/pz/AKbc9jQ0mlmkxk3Zuq1UXicezz4NcvdfESrteZSi0n0znssu5a3vR1xC+1Yp7vnD6b3m/ss0yGwAAAFX8JfpcfVQ8UzY4f6c/bH4h6kfSJl5QAAAAAAAAAAAAAAAAAAAAAZ0KUsRKMIK85NRS6W3ZHybRWN5fa1m07R7pViamD0XkqSw8cXio6rnOq7QhLelBdK2fLb0Uaxm1H+0ztC/acWnnwxG9mOJq09M5ebBUMco7E3eFaMdure2ya5uz5KxfS9fOv8A4+Wmuq8ulv8A1H6sMRk83GXG4ee52cqbdu1fmRb3x5Y36qkxkxz5+TyhjatJuUa1SMpfmkpzTl/c07v2nU46z5TVzGS0ecS6eSaOYnPZXSlGm3eVWpezvvavtm/9tkGXU48Mbe6fFpsmWf27rWynLaeVUo0qStGPO98m98n2sxcmS2S3iltY8cUr4YbpwkAAACr+Ev0uPqoeKZscP9Oftj8Q9SPpEy+oM1Sla+pK2+9na3SceKvd14bdmVDD1MTsp051Gv8AtxlO3fZC1q16y+Vra3SHytRnh3apCcJdE4yg/cz7W0W6TuWrNesPM6fHrQw1TE/w6VSpbfxcZTt32Rxa9a9ZdRS1ukFfD1MNsqU502/64yhf3oVvWekk0tHWHkdOS46EefRs8nV7X/D19Xp4upb32OPy4+8O/wAd+0tZ7Dv23cfsXPo2KOBrV1eFCrNdMITkvekRzlpHWXf47z0hhWw1TD/xKVSH98ZQ/dH2L0npL5NLx7PJux05/Zswy+vUWtHD1pR6VTqNe+xx+WneHf479pa7Ti7NNNb09jXsO4nfo5mNvKfJItC8hpZ7KqqsqkeLUGuLcV+bWve6fQinq9RbFEeH3W9Jgpl33no8NLcljk1dUqPGSg4RleXnO7ck9qXYjrS55yU3ttu51OCMdtq7tLIMRHBYqjOpsjGcda+yyey77r39hLnjxYrRHZHgnw5KzLY0twc8Fi6uunapOVSL5pRk77Hz2vb2HGmvW2KNvby2fdTjmuSd+k+e7Y0GwU8XjKcoJ6tJuc5cyVmkr9Lva3ecay9a4piff2d6PHNssbR5QtmrRjWVpxjJdEkpL3MxYmY6NyYierWp5ThqTvHDUYy6Y04J++x1OS8+8uYx0j2biVjh2+gAAAABV/CX6XH1UPFM2OH+nP2x+IepH0iTL6gujKaKxOCpQle06EIu2+0oJO3vPOZJ2yTP7vQ4o3xRE9nCxOmGEyOX4ejQlKFPzXxerGKa2NK785rnfTzlqujy5Y8dp6q1tXixT4Kw7uNwlHSPDc0oVI60JW2xbXmyXQ//AKitS9sN/wB4Wb1rmp9q00TyPlfE8XUuqdO7qW2Xs7KKfNd/JM19Vn/HjiY92RpcH5Mm1vZOs90joaMqNGFHWla6hTtCMY7k2+a9nzcxm4dNfPMzMtLNqKYNo2ZZJnuH0qhOlOjaSXnU6lppxey8X/toZsF9PMTEmHPTPG0wrzSbKOSMTKjC8oO0qfO3GWxLtaaa9hqafN+TH4p/ll6jD+PJ4Y9+iwtHtH6Gj1HjaqjxyjrVKktupsu1HoS+ZlZ9RfNbaOjUwYKYa7z1aMuEPDa9uJq8Xf8AP5u7p1L3t8yX/H5Nt9437I/8hj3228u7oZ5keH0ko8ZT1eMcdanUjsv0KXTHv3EWHPfBfaUubBTPTeET4P8AJYY2tUnXhfiNVaktq122ndc9tV+19he12ea1iK+6josEWtM29kq0l0rhkE40uJdSbipbGoRUW2lttv8ANZS0+lnNEzuu6jVRhmI2R3N9OKeaYepReHnCU42TUozjfft3PmLePQ2x3i2/RVya6uSk12bmgGj0FTWKrRUpyu6altUIrZrW6XZ7eixHrdRM28FfJ3otPHh8dv4euM4QqNGo406E6lNO2vrKN7c8Y22rvscV4fea7zO0urcQrFtojydDN8uoaV4VVaSXGOLlTna0k1/JLsurNEePJfT5PDb+UuXHTPj8Ufw4XBZ+fEd1L95lniPnFVbh28TbdININLaWR1VSnSqTk4qd4alrNtW2v9LK2DSWy18UTss59XXFbwzG6tc/x0c0xFStGLjGbTSla6tFR227jXwY5x0is+zIz5IyXm0e7fwGlNXD01RrUqWKoxsoqvHWcexS6O8iyaSszNqTtKbHq7REVvETC18Jh6eGjq06caceiCUV7kYtrTad5ndtUrERtEPc5dAAAAAAAAFX8JfpcfVQ8UzY4f6c/bH4h6kfSJSL6gunJpamCpNb1Rg/dBHncnqz9vQ4/Sj6Utra21u7e197PQxG0Q89M7yuDQl3wND+2XylIwdX61m9pPRq4/B5Fa+Mf83G29l52/dk+unypH7INFHnef3bud4XKqtaTxc6ar2jfWqTg7W83YnsIsNtRFf9OiTNXTzb/fq88tnk+Vz4yhWownZxvxspbHZtWb7EdZI1OSNrRP8AT5jnTY53rMf25ukGMw+ZY/BSpVYVUp2lqtStaUXG/wAyXBS9MN4mNkOe9L5qTWXc09clgKur00792urlfRbTmrus6zf8NtlS7zdYS1uDxt4GF92tUt3az/zcw9dERmnZuaGZnDG6N0s+jo/mOJ1ouVGpPztW101t1kufbKV129hbnTzmwV26wqRnjDntv0lLFiMv0nSi3SrNblLzakemydpL2FHw5sE9l3xYc8d0S0w0PjllN18O5cWmteEnraqexSjLe1u2PpL+l1k3mKX691LVaSKRN6dOybZRGEcFSTdqfEQvzebqK7vzc5nZZmcs992hiiIxR22R1YDIf66P/mqf+xb/ACavtP8ASp4NJ3j+3Wy3NctyyCp0cTRjTTbS4zW37XtbK98We872qnx5cFI2rZxuD/VeJxuo04OScWtzi51Gmuy1izrd/wAePdX0W35L7ORwl+mR9TDxTLHD/Sn7V9f6v8IoXlIPhC+objzPu9PDIAAAAAAAABV/CX6XH1UPFM2OH+nP2x+IepH0iUi/DPXPlXoNL1EPAjzt/Vn7eix+lH0peO49DHR55cGhHoNDul45GDq/Ws3tJ6NUL0VzmOU42qqr1aVWU4tvdGSm3Fvs2yXtNDU4ZyYqzHWIj+tlDTZox5ZiekzP/qU6U6KRz6Sq06ip1bJXa1ozjvV7bnt3lLT6qcO9ZjyW9RpYzf7RPmj9Lg7rt+fiKUV0xU5P3OxaniNNvKqrHDr7+dmhpXk0NG5UOJnKVTzpuUrfmg46tkty3kumzWzxbxI9ThrgtXwp7l2PoaT4ZrY1OOrUhfzoN71/lMy8lL4L/XRqY71z4/vqij4OamvsxUOKvvcXr27t1/aXv8jG3TzUf8dO/XySzF4rD6K4VK9owWrCN/OnLo7W3tb7SlWt8+T7XrWrgx/SvsjyKelLrVOOUKqkpPWTkpOprN7b7NxqZtRGn8NdvLZlYdPOo8Vt/Pd1sr0CxGHrQnUrU4xhKMr03Nyeq72V0rd5Bl19LUmIj+0+LQXraJmXf0+zCGEwk6ba4yraMY872pyduhK/yKuixzbJE+0eazrckVxTX3nya2gOdQxtBYackqtJaqi/56fM1023PuO9Zhmt/HHSXOjzVtTwT1hzMw4PJOTeHrwUG9kaiknHs1lvXsJsfEIiNrQhvw+ZmZrL7geDp3vXxK1eiktr/wBUt3uF+I/CCnDvnLHQevTy/HYjD31VKUo07vfxU5Wjfndn8hrK2virc0dq0y2o7Gleibz2rGrCsqclFQalHWTSbaas/wBTINNq/wAVZrtun1Ok/LaLRKu85wHJdedDX19Rpa1tW94qW72mthyfkpFu7Jy4/wAd5r2aRIjhfUNx5n3enhkAAAAAAAAAq/hL9Lj6qHimbHD/AE5+2PxD1I+kTLyg6NPPsXTioRxNRQSUUk9iilZIh5fFvv4U0ajLEbb+TnWJ0LoYbO8XhIqFPE1IQjujF2S5/wDJDbBjtO81S11GWsbRbyaE25tt7W222+dveyWPLoimd+rewGdYrLlajiKkI/03UorujK6RFfT479YS0z5KdJbVTSvH1VZ4uVv0xpx+ajcjjSYY/S7nV5p/U5NWrKvJynOU5Pe5Nyb9rLEVivlEIJtNvOWWGxNTCS16U5U5rng3F/LmPlqVvG1o3fa3tWd6zs6vlbmFrfi5fDSv79W5ByeHffwpubzdPE5eKxVTGS16tSVSfTNuT9nQielK0jasIbXtad7Tu9cBmdfLW3QrSp61r6u523XT2PeznJipk/6jd9x5b4/+Z2dB6XZhJW/FS9kaSfv1SKNHh+KXm83ycjEYieKk51JyqTfPNuT97J60rWNqwhte1p3tLCMnBpptNbU1safSmdTG/k+RO3R16GlOPoK0cXO36lCfzkmyvbSYZn/lPGqzR+p5YzSDGY1atTFVHF8ytBPvUUrnVdNir0q5tqMtutnNj5u1bGt1tjVibZDvPd16OlOPoq0cXO36lCb98k2V7aTDP6ViNVmiNvE5uKxM8ZN1KsnOpLa27K+y3N3ImrWKR4a9EFrTefFbq8Tp8hfUNx5n3enhkAAAAAAAAAgenGj+KzXERqUKWvBU4xvrQjtTk3sb7UaOj1GPHSYtLN1mnyZLxNYR7yMzDq/10vuW+dw91T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J1uHbq+xosu/RbcNxhtuGQfQAAAAAAAAAAAAAAAAAAAAAAAAAAAAAAAAAAAAAAAAAAAAAAAAAAAAAAAAAAAAAAAAAAAAAAAAAAAAAD/2Q=="/>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4342" name="AutoShape 6" descr="data:image/jpeg;base64,/9j/4AAQSkZJRgABAQAAAQABAAD/2wCEAAkGBxAHERURDw4REA8TGBMVFxcQFxEQFRQUFRscFxUWFhQYITQgGRomJxUTITEhJS0tLzAwFx8zODMsNygtLysBCgoKDg0OGxAQGzQkICQyNC4tLCw3NywsLCwsNzAsNDQsLCwtLCwsLCwsLCwsLCwsLCwsLCwsLCwsLCwsLCwsLP/AABEIANAA8gMBEQACEQEDEQH/xAAbAAEAAgMBAQAAAAAAAAAAAAAABgcCBAUDAf/EAEIQAAIBAgIECQoEBQMFAAAAAAABAgMRBAUGEiExBxMVQVFUYXGyFiI0c4GRkqGi0RQyYrEzQlJywYLw8SNTk9Lh/8QAGgEBAAMBAQEAAAAAAAAAAAAAAAMEBQIGAf/EAC0RAQACAQIEBgEEAwEBAAAAAAABAgMEEQUUMVESITNBUnETQmGBkRUiMrEj/9oADAMBAAIRAxEAPwC8QAAAAAAAAAAAAAAAAAAAAAAAAAAAAAAAAAAAAAD5cBcBcBcBcBcBcBcBcBcBcBcBcBcBcBcBcBcBcBcBcBcD6AAAAAAAAAAV1wg5niMFioxpYipTjxcXaEnFX1pbbLuRqaHFS9Jm0bsrW5clLxFbbIzy/jeuV/jkXeXxfGFPmMvyk5fxvXK/xyHL4vjBzGX5Scv43rlf45Dl8Xxg5jL8pOX8b1yv8chy+L4wcxl+UnL+N65X+OQ5fF8YOYy/KTl/G9cr/HIcvi+MHMZflJy/jeuV/jkOXxfGDmMvyk5fxvXK/wAchy+L4wcxl+UnL+N65X+OQ5fF8YOYy/KTl/G9cr/HIcvi+MHMZflJy/jeuV/jkOXxfGDmMvyk5fxvXK/xyHL4vjBzGX5Scv43rlf45Dl8Xxg5jL8pOX8b1yv8chy+L4wcxl+UnL+N65X+OQ5fF8YOYy/KTl/G9cr/AByHL4vjBzGX5Scv43rlf45Dl8Xxg5jL8pOX8b1yv8chy+L4wcxl+UnL+N65X+OQ5fF8YOYy/KTl/G9cr/HIcvi+MHMZflJy/jOuV/jkfJ0+Lb/mH2NRl3/6ldMNx59vwyD6AAAAAAAAVfwl+lx9VDxTNjh/pz9sfiHqR9ImXlAAAAAAAAAAAAAAAAAAAAAAAAhfUNx5n3enhkAAAAAAAAAq/hL9Lj6qHimbHD/Tn7Y/EPUj6RMvKAAAAAAAAAAAAAAAAAAAAAAABC+objzPu9PDIAAAAAAAABV/CX6XH1UPFM2OH+nP2x+IepH0iZeUAAAAAAAAAAAAAAAAAAAAAAACF9Q3Hmfd6eGQAAAAAAAACr+Ev0uPqoeKZscP9Oftj8Q9SPpEy8oAAAAAAAAAAAAAAAAAAAAAAAEL6huPM+708MgAAAAAAAAFX8JfpcfVQ8UzY4f6c/bH4h6kfSJl5QAAAAAAAAAAAAAAAAAAAAAAAIX1DceZ93p4ZAAAAAAAAAKv4S/S4+qh4pmxw/05+2PxD1I+kTLygAAAAAAAAAAAAAAAAAAAAAAAQvqG48z7vTwyAAAAAAAAAVfwl+lx9VDxTNjh/pz9sfiHqR9ImXlAAAAAAAAAAAAAAAAAAAAAAAAhfUNx5n3enhkAAAAAAAAAq/hL9Lj6qHimbHD/AE5+2PxD1I+kTLygAAAAAAAAAAAAAAAAAAAAAAAQvqG48z7vTwyAAAAAAAAAVfwl+lx9VDxTNjh/pz9sfiHqR9ImXlAAAAAAAAAAAAAAAAAAAAAAAAhfUNx5n3enhkAAAAAAAAAq/hL9Lj6qHimbHD/Tn7Y/EPUj6RMvKAAAAAAAAAAAAAAAAAAAAAAABC+objzPu9PDIAAAAAAAABV/CX6XH1UPFM2OH+nP2x+IepH0iZeUAAAAAAAAAAAAAAAAAAAAAAACOq681zajk9PjK0rLcktspPoiudnnceK2S21XosmWuOu9kAzLT7E4htUIxoQ5rpTn7W9nyNOnD6R/15sy+vvP/MbNCnphj4O/4ly7JQpNfsTTosM/pQxrM0fqSTItPlVahi4KF9nGQvq/6ovbHv8A2KebQTWN6f0uYNfFvK8JzGSkrp3T6DO6NKJ3ZAAAACr+Ev0uPqoeKZscP9Oftj8Q9SPpEy8oAAAAAAAAAAAAAAAAAAAAAAHV0Yy1ZriYU5fw1ec/7I7WvbsXtINTk/Hjmf4T6fH48kR/JpJm0s7xEp7XTT1acVzQW5pdL3/8DT4oxU8+vuZ8s5b+XT2dXQbJaWZ1KqxNGUoxjFxu6kNrbT3NXINbntSI8Ep9HgrktPjh2cr0Sw0sViqdWi5U4cTKl51RWjNSbV09tmrbegrZdVfwVmJ8/PdYx6SnjtEx5eyD5thfw1arGMJRpxqVIxupW1VJqO1+w0sN/FSJ382bmpNbz5eSb8G2cyrKWFqO7gtanf8Ao3Sj7Lq3f2Gdr8MVmL192joM82jwW9k6M9pAAABV/CX6XH1UPFM2OH+nP2x+IepH0iZeUAAAAAAAAAAAAAAAAAAAAAACSaIPi6eOmvzxw07dl1K/7Ip6rztSP3XNJO1bzHZxsnxH4OvSqasp6k4y1YbZStzJdJYzV8VJrvsr4beC8W6rdyfM55jdywlbDxsmnW1U5diinde1GDkxxTpbdu4ss3/Ts6diNMgenWerE0Z4eOHxCSlFOpOEoU7wlzN7723mjo8G14tMx9MzWZ96zSIn7R7QWbhj6NufXT7tST/wi5rIicMyq6KZjNELeMJugAABV/CX6XH1UPFM2OH+nP2x+IepH0iZeUAAAAAAAAAAAAAAAAAAAAAACQaEYiMMS6VR2hiITovvl+X37V7SrrKTOPxR7TutaS8Rk8M+8bOdh3LIsUuMi3KhUV1uvqvmfQ9/tJZ2zYv9fdFX/wCOX/b2WVoxpQs/lOKounqJO7kpXu7dHYY+o004Yid92xp9VGaZjbZ0cszaOPqV6SjqyoTUHd31k1dS7OdW7CPJjmkRPdLjyxaZr2QjTDStY+FXC8Q4uNS2trJr/pz/AKbc9jQ0mlmkxk3Zuq1UXicezz4NcvdfESrteZSi0n0znssu5a3vR1xC+1Yp7vnD6b3m/ss0yGwAAAFX8JfpcfVQ8UzY4f6c/bH4h6kfSJl5QAAAAAAAAAAAAAAAAAAAAAZ0KUsRKMIK85NRS6W3ZHybRWN5fa1m07R7pViamD0XkqSw8cXio6rnOq7QhLelBdK2fLb0Uaxm1H+0ztC/acWnnwxG9mOJq09M5ebBUMco7E3eFaMdure2ya5uz5KxfS9fOv8A4+Wmuq8ulv8A1H6sMRk83GXG4ee52cqbdu1fmRb3x5Y36qkxkxz5+TyhjatJuUa1SMpfmkpzTl/c07v2nU46z5TVzGS0ecS6eSaOYnPZXSlGm3eVWpezvvavtm/9tkGXU48Mbe6fFpsmWf27rWynLaeVUo0qStGPO98m98n2sxcmS2S3iltY8cUr4YbpwkAAACr+Ev0uPqoeKZscP9Oftj8Q9SPpEy+oM1Sla+pK2+9na3SceKvd14bdmVDD1MTsp051Gv8AtxlO3fZC1q16y+Vra3SHytRnh3apCcJdE4yg/cz7W0W6TuWrNesPM6fHrQw1TE/w6VSpbfxcZTt32Rxa9a9ZdRS1ukFfD1MNsqU502/64yhf3oVvWekk0tHWHkdOS46EefRs8nV7X/D19Xp4upb32OPy4+8O/wAd+0tZ7Dv23cfsXPo2KOBrV1eFCrNdMITkvekRzlpHWXf47z0hhWw1TD/xKVSH98ZQ/dH2L0npL5NLx7PJux05/Zswy+vUWtHD1pR6VTqNe+xx+WneHf479pa7Ti7NNNb09jXsO4nfo5mNvKfJItC8hpZ7KqqsqkeLUGuLcV+bWve6fQinq9RbFEeH3W9Jgpl33no8NLcljk1dUqPGSg4RleXnO7ck9qXYjrS55yU3ttu51OCMdtq7tLIMRHBYqjOpsjGcda+yyey77r39hLnjxYrRHZHgnw5KzLY0twc8Fi6uunapOVSL5pRk77Hz2vb2HGmvW2KNvby2fdTjmuSd+k+e7Y0GwU8XjKcoJ6tJuc5cyVmkr9Lva3ecay9a4piff2d6PHNssbR5QtmrRjWVpxjJdEkpL3MxYmY6NyYierWp5ThqTvHDUYy6Y04J++x1OS8+8uYx0j2biVjh2+gAAAABV/CX6XH1UPFM2OH+nP2x+IepH0iTL6gujKaKxOCpQle06EIu2+0oJO3vPOZJ2yTP7vQ4o3xRE9nCxOmGEyOX4ejQlKFPzXxerGKa2NK785rnfTzlqujy5Y8dp6q1tXixT4Kw7uNwlHSPDc0oVI60JW2xbXmyXQ//AKitS9sN/wB4Wb1rmp9q00TyPlfE8XUuqdO7qW2Xs7KKfNd/JM19Vn/HjiY92RpcH5Mm1vZOs90joaMqNGFHWla6hTtCMY7k2+a9nzcxm4dNfPMzMtLNqKYNo2ZZJnuH0qhOlOjaSXnU6lppxey8X/toZsF9PMTEmHPTPG0wrzSbKOSMTKjC8oO0qfO3GWxLtaaa9hqafN+TH4p/ll6jD+PJ4Y9+iwtHtH6Gj1HjaqjxyjrVKktupsu1HoS+ZlZ9RfNbaOjUwYKYa7z1aMuEPDa9uJq8Xf8AP5u7p1L3t8yX/H5Nt9437I/8hj3228u7oZ5keH0ko8ZT1eMcdanUjsv0KXTHv3EWHPfBfaUubBTPTeET4P8AJYY2tUnXhfiNVaktq122ndc9tV+19he12ea1iK+6josEWtM29kq0l0rhkE40uJdSbipbGoRUW2lttv8ANZS0+lnNEzuu6jVRhmI2R3N9OKeaYepReHnCU42TUozjfft3PmLePQ2x3i2/RVya6uSk12bmgGj0FTWKrRUpyu6altUIrZrW6XZ7eixHrdRM28FfJ3otPHh8dv4euM4QqNGo406E6lNO2vrKN7c8Y22rvscV4fea7zO0urcQrFtojydDN8uoaV4VVaSXGOLlTna0k1/JLsurNEePJfT5PDb+UuXHTPj8Ufw4XBZ+fEd1L95lniPnFVbh28TbdININLaWR1VSnSqTk4qd4alrNtW2v9LK2DSWy18UTss59XXFbwzG6tc/x0c0xFStGLjGbTSla6tFR227jXwY5x0is+zIz5IyXm0e7fwGlNXD01RrUqWKoxsoqvHWcexS6O8iyaSszNqTtKbHq7REVvETC18Jh6eGjq06caceiCUV7kYtrTad5ndtUrERtEPc5dAAAAAAAAFX8JfpcfVQ8UzY4f6c/bH4h6kfSJSL6gunJpamCpNb1Rg/dBHncnqz9vQ4/Sj6Utra21u7e197PQxG0Q89M7yuDQl3wND+2XylIwdX61m9pPRq4/B5Fa+Mf83G29l52/dk+unypH7INFHnef3bud4XKqtaTxc6ar2jfWqTg7W83YnsIsNtRFf9OiTNXTzb/fq88tnk+Vz4yhWownZxvxspbHZtWb7EdZI1OSNrRP8AT5jnTY53rMf25ukGMw+ZY/BSpVYVUp2lqtStaUXG/wAyXBS9MN4mNkOe9L5qTWXc09clgKur00792urlfRbTmrus6zf8NtlS7zdYS1uDxt4GF92tUt3az/zcw9dERmnZuaGZnDG6N0s+jo/mOJ1ouVGpPztW101t1kufbKV129hbnTzmwV26wqRnjDntv0lLFiMv0nSi3SrNblLzakemydpL2FHw5sE9l3xYc8d0S0w0PjllN18O5cWmteEnraqexSjLe1u2PpL+l1k3mKX691LVaSKRN6dOybZRGEcFSTdqfEQvzebqK7vzc5nZZmcs992hiiIxR22R1YDIf66P/mqf+xb/ACavtP8ASp4NJ3j+3Wy3NctyyCp0cTRjTTbS4zW37XtbK98We872qnx5cFI2rZxuD/VeJxuo04OScWtzi51Gmuy1izrd/wAePdX0W35L7ORwl+mR9TDxTLHD/Sn7V9f6v8IoXlIPhC+objzPu9PDIAAAAAAAABV/CX6XH1UPFM2OH+nP2x+IepH0iUi/DPXPlXoNL1EPAjzt/Vn7eix+lH0peO49DHR55cGhHoNDul45GDq/Ws3tJ6NUL0VzmOU42qqr1aVWU4tvdGSm3Fvs2yXtNDU4ZyYqzHWIj+tlDTZox5ZiekzP/qU6U6KRz6Sq06ip1bJXa1ozjvV7bnt3lLT6qcO9ZjyW9RpYzf7RPmj9Lg7rt+fiKUV0xU5P3OxaniNNvKqrHDr7+dmhpXk0NG5UOJnKVTzpuUrfmg46tkty3kumzWzxbxI9ThrgtXwp7l2PoaT4ZrY1OOrUhfzoN71/lMy8lL4L/XRqY71z4/vqij4OamvsxUOKvvcXr27t1/aXv8jG3TzUf8dO/XySzF4rD6K4VK9owWrCN/OnLo7W3tb7SlWt8+T7XrWrgx/SvsjyKelLrVOOUKqkpPWTkpOprN7b7NxqZtRGn8NdvLZlYdPOo8Vt/Pd1sr0CxGHrQnUrU4xhKMr03Nyeq72V0rd5Bl19LUmIj+0+LQXraJmXf0+zCGEwk6ba4yraMY872pyduhK/yKuixzbJE+0eazrckVxTX3nya2gOdQxtBYackqtJaqi/56fM1023PuO9Zhmt/HHSXOjzVtTwT1hzMw4PJOTeHrwUG9kaiknHs1lvXsJsfEIiNrQhvw+ZmZrL7geDp3vXxK1eiktr/wBUt3uF+I/CCnDvnLHQevTy/HYjD31VKUo07vfxU5Wjfndn8hrK2virc0dq0y2o7Gleibz2rGrCsqclFQalHWTSbaas/wBTINNq/wAVZrtun1Ok/LaLRKu85wHJdedDX19Rpa1tW94qW72mthyfkpFu7Jy4/wAd5r2aRIjhfUNx5n3enhkAAAAAAAAAq/hL9Lj6qHimbHD/AE5+2PxD1I+kTLyg6NPPsXTioRxNRQSUUk9iilZIh5fFvv4U0ajLEbb+TnWJ0LoYbO8XhIqFPE1IQjujF2S5/wDJDbBjtO81S11GWsbRbyaE25tt7W222+dveyWPLoimd+rewGdYrLlajiKkI/03UorujK6RFfT479YS0z5KdJbVTSvH1VZ4uVv0xpx+ajcjjSYY/S7nV5p/U5NWrKvJynOU5Pe5Nyb9rLEVivlEIJtNvOWWGxNTCS16U5U5rng3F/LmPlqVvG1o3fa3tWd6zs6vlbmFrfi5fDSv79W5ByeHffwpubzdPE5eKxVTGS16tSVSfTNuT9nQielK0jasIbXtad7Tu9cBmdfLW3QrSp61r6u523XT2PeznJipk/6jd9x5b4/+Z2dB6XZhJW/FS9kaSfv1SKNHh+KXm83ycjEYieKk51JyqTfPNuT97J60rWNqwhte1p3tLCMnBpptNbU1safSmdTG/k+RO3R16GlOPoK0cXO36lCfzkmyvbSYZn/lPGqzR+p5YzSDGY1atTFVHF8ytBPvUUrnVdNir0q5tqMtutnNj5u1bGt1tjVibZDvPd16OlOPoq0cXO36lCb98k2V7aTDP6ViNVmiNvE5uKxM8ZN1KsnOpLa27K+y3N3ImrWKR4a9EFrTefFbq8Tp8hfUNx5n3enhkAAAAAAAAAgenGj+KzXERqUKWvBU4xvrQjtTk3sb7UaOj1GPHSYtLN1mnyZLxNYR7yMzDq/10vuW+dw91T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Odw9zks3Y8jMw6v9dL7jncPc5LN2PIzMOr/AF0vuJ1uHbq+xosu/RbcNxhtuGQfQAAAAAAAAAAAAAAAAAAAAAAAAAAAAAAAAAAAAAAAAAAAAAAAAAAAAAAAAAAAAAAAAAAAAAAAAAAAAAD/2Q=="/>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pic>
        <p:nvPicPr>
          <p:cNvPr id="14344" name="Picture 8" descr="https://encrypted-tbn1.gstatic.com/images?q=tbn:ANd9GcTVwp-yyEGE8_kt6Ffgm9FvpFErc6YaWgxaYnt8usuqhsXPh0Ij8A"/>
          <p:cNvPicPr>
            <a:picLocks noChangeAspect="1" noChangeArrowheads="1"/>
          </p:cNvPicPr>
          <p:nvPr/>
        </p:nvPicPr>
        <p:blipFill>
          <a:blip r:embed="rId3" cstate="print"/>
          <a:srcRect/>
          <a:stretch>
            <a:fillRect/>
          </a:stretch>
        </p:blipFill>
        <p:spPr bwMode="auto">
          <a:xfrm>
            <a:off x="6786578" y="0"/>
            <a:ext cx="1524000" cy="1524001"/>
          </a:xfrm>
          <a:prstGeom prst="rect">
            <a:avLst/>
          </a:prstGeom>
          <a:noFill/>
        </p:spPr>
      </p:pic>
      <p:sp>
        <p:nvSpPr>
          <p:cNvPr id="8" name="7 - Θέση αριθμού διαφάνειας"/>
          <p:cNvSpPr>
            <a:spLocks noGrp="1"/>
          </p:cNvSpPr>
          <p:nvPr>
            <p:ph type="sldNum" sz="quarter" idx="12"/>
          </p:nvPr>
        </p:nvSpPr>
        <p:spPr/>
        <p:txBody>
          <a:bodyPr/>
          <a:lstStyle/>
          <a:p>
            <a:fld id="{CB020F3C-86CF-4C67-8904-4B328712343E}" type="slidenum">
              <a:rPr lang="el-GR" smtClean="0"/>
              <a:pPr/>
              <a:t>33</a:t>
            </a:fld>
            <a:endParaRPr lang="el-G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br>
              <a:rPr lang="el-GR" sz="2400" b="1" dirty="0"/>
            </a:br>
            <a:br>
              <a:rPr lang="el-GR" sz="2400" b="1" dirty="0"/>
            </a:br>
            <a:r>
              <a:rPr lang="el-GR" sz="2400" b="1" dirty="0"/>
              <a:t>Συνηθισμένοι παράγοντες παρακμής επιχειρήσεων</a:t>
            </a:r>
            <a:br>
              <a:rPr lang="el-GR" sz="2400" dirty="0"/>
            </a:br>
            <a:br>
              <a:rPr lang="el-GR" sz="2400" dirty="0"/>
            </a:br>
            <a:endParaRPr lang="el-GR" sz="2400" dirty="0"/>
          </a:p>
        </p:txBody>
      </p:sp>
      <p:sp>
        <p:nvSpPr>
          <p:cNvPr id="61444" name="Rectangle 3"/>
          <p:cNvSpPr>
            <a:spLocks noGrp="1" noChangeArrowheads="1"/>
          </p:cNvSpPr>
          <p:nvPr>
            <p:ph type="body" idx="4294967295"/>
          </p:nvPr>
        </p:nvSpPr>
        <p:spPr>
          <a:xfrm>
            <a:off x="457200" y="714356"/>
            <a:ext cx="8229600" cy="5857916"/>
          </a:xfrm>
        </p:spPr>
        <p:txBody>
          <a:bodyPr>
            <a:normAutofit lnSpcReduction="10000"/>
          </a:bodyPr>
          <a:lstStyle/>
          <a:p>
            <a:pPr>
              <a:buNone/>
            </a:pPr>
            <a:r>
              <a:rPr lang="el-GR" sz="2000" u="sng" dirty="0"/>
              <a:t>Εσωτερικοί</a:t>
            </a:r>
            <a:endParaRPr lang="el-GR" sz="2000" dirty="0"/>
          </a:p>
          <a:p>
            <a:r>
              <a:rPr lang="el-GR" sz="2000" dirty="0"/>
              <a:t>Διοικητικές αδυναμίες: αυταρχικοί ηγέτες, απουσία μέσης διοίκησης, έλλειψη συνεργασίας.</a:t>
            </a:r>
          </a:p>
          <a:p>
            <a:r>
              <a:rPr lang="el-GR" sz="2000" dirty="0"/>
              <a:t>Παραλήψεις εκ μέρους της διοίκησης: ανεπαρκείς έλεγχοι προϋπολογισμών και εξόδων, αποτυχία προσαρμογής σε αλλαγές της αγοράς.</a:t>
            </a:r>
          </a:p>
          <a:p>
            <a:r>
              <a:rPr lang="el-GR" sz="2000" dirty="0"/>
              <a:t>Λανθασμένες ενέργειες της διοίκησης: υπερβολική επέκταση, δραστηριότητες και προσωπικό που δεν ανταποκρίνονται στους διαθέσιμους πόρους της επιχείρησης</a:t>
            </a:r>
          </a:p>
          <a:p>
            <a:r>
              <a:rPr lang="el-GR" sz="2000" dirty="0"/>
              <a:t>Αργή ή μηδενική αντίδραση στις αλλαγές του περιβάλλοντος</a:t>
            </a:r>
          </a:p>
          <a:p>
            <a:pPr>
              <a:buNone/>
            </a:pPr>
            <a:endParaRPr lang="el-GR" sz="2000" dirty="0"/>
          </a:p>
          <a:p>
            <a:pPr>
              <a:buNone/>
            </a:pPr>
            <a:r>
              <a:rPr lang="el-GR" sz="2000" u="sng" dirty="0"/>
              <a:t>Εξωτερικοί</a:t>
            </a:r>
            <a:endParaRPr lang="el-GR" sz="2000" dirty="0"/>
          </a:p>
          <a:p>
            <a:r>
              <a:rPr lang="el-GR" sz="2000" dirty="0"/>
              <a:t>Αύξηση του ανταγωνισμού</a:t>
            </a:r>
          </a:p>
          <a:p>
            <a:r>
              <a:rPr lang="el-GR" sz="2000" dirty="0"/>
              <a:t>Οικονομικές μεταβλητές, όπως πληθωρισμός, επιτόκια κ.α.</a:t>
            </a:r>
          </a:p>
          <a:p>
            <a:r>
              <a:rPr lang="el-GR" sz="2000" dirty="0"/>
              <a:t>Αλλαγές στην κυβέρνηση ή τους κανονισμούς</a:t>
            </a:r>
          </a:p>
          <a:p>
            <a:r>
              <a:rPr lang="el-GR" sz="2000" dirty="0"/>
              <a:t>Δημογραφικές – κοινωνικές μεταβολές</a:t>
            </a:r>
          </a:p>
          <a:p>
            <a:r>
              <a:rPr lang="el-GR" sz="2000" dirty="0"/>
              <a:t>Τεχνολογικές αλλαγές</a:t>
            </a:r>
          </a:p>
          <a:p>
            <a:pPr>
              <a:buNone/>
            </a:pPr>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34</a:t>
            </a:fld>
            <a:endParaRPr lang="el-G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85728"/>
            <a:ext cx="7267575" cy="993775"/>
          </a:xfrm>
        </p:spPr>
        <p:txBody>
          <a:bodyPr>
            <a:noAutofit/>
          </a:bodyPr>
          <a:lstStyle/>
          <a:p>
            <a:br>
              <a:rPr lang="el-GR" sz="2400" b="1" dirty="0"/>
            </a:br>
            <a:br>
              <a:rPr lang="el-GR" sz="2400" b="1" dirty="0"/>
            </a:br>
            <a:r>
              <a:rPr lang="el-GR" sz="2400" b="1" dirty="0"/>
              <a:t>Αρνητικές συνέπειες Στρατηγικών Διάσωσης  </a:t>
            </a:r>
            <a:br>
              <a:rPr lang="el-GR" sz="2400" b="1" dirty="0"/>
            </a:br>
            <a:br>
              <a:rPr lang="el-GR" sz="2400" b="1" dirty="0"/>
            </a:br>
            <a:br>
              <a:rPr lang="el-GR" sz="2400" b="1" dirty="0"/>
            </a:br>
            <a:endParaRPr lang="el-GR" sz="2400" b="1" dirty="0"/>
          </a:p>
        </p:txBody>
      </p:sp>
      <p:sp>
        <p:nvSpPr>
          <p:cNvPr id="61444" name="Rectangle 3"/>
          <p:cNvSpPr>
            <a:spLocks noGrp="1" noChangeArrowheads="1"/>
          </p:cNvSpPr>
          <p:nvPr>
            <p:ph type="body" idx="4294967295"/>
          </p:nvPr>
        </p:nvSpPr>
        <p:spPr>
          <a:xfrm>
            <a:off x="457200" y="1357298"/>
            <a:ext cx="8229600" cy="5214974"/>
          </a:xfrm>
        </p:spPr>
        <p:txBody>
          <a:bodyPr>
            <a:normAutofit/>
          </a:bodyPr>
          <a:lstStyle/>
          <a:p>
            <a:r>
              <a:rPr lang="el-GR" sz="2000" i="1" dirty="0"/>
              <a:t>Επιπτώσεις στην </a:t>
            </a:r>
            <a:r>
              <a:rPr lang="el-GR" sz="2000" i="1" dirty="0" err="1"/>
              <a:t>οργανωσιακή</a:t>
            </a:r>
            <a:r>
              <a:rPr lang="el-GR" sz="2000" i="1" dirty="0"/>
              <a:t> λειτουργία</a:t>
            </a:r>
          </a:p>
          <a:p>
            <a:endParaRPr lang="el-GR" sz="2000" dirty="0"/>
          </a:p>
          <a:p>
            <a:r>
              <a:rPr lang="el-GR" sz="2000" i="1" dirty="0"/>
              <a:t>Επιπτώσεις στο εργασιακό ηθικό και την παρακίνηση</a:t>
            </a:r>
          </a:p>
          <a:p>
            <a:endParaRPr lang="el-GR" sz="2000" dirty="0"/>
          </a:p>
          <a:p>
            <a:r>
              <a:rPr lang="el-GR" sz="2000" i="1" dirty="0"/>
              <a:t>Επιπτώσεις στην παραγωγικότητα</a:t>
            </a:r>
          </a:p>
          <a:p>
            <a:endParaRPr lang="el-GR" sz="2000" dirty="0"/>
          </a:p>
          <a:p>
            <a:r>
              <a:rPr lang="el-GR" sz="2000" i="1" dirty="0"/>
              <a:t>Επιπτώσεις στις σχέσεις με τις υπόλοιπες ομάδες ενδιαφερομένων</a:t>
            </a:r>
            <a:endParaRPr lang="el-GR" sz="2000" dirty="0"/>
          </a:p>
          <a:p>
            <a:pPr>
              <a:buNone/>
            </a:pPr>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35</a:t>
            </a:fld>
            <a:endParaRPr lang="el-G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285728"/>
            <a:ext cx="7267575" cy="993775"/>
          </a:xfrm>
        </p:spPr>
        <p:txBody>
          <a:bodyPr>
            <a:noAutofit/>
          </a:bodyPr>
          <a:lstStyle/>
          <a:p>
            <a:br>
              <a:rPr lang="el-GR" sz="2400" b="1" dirty="0"/>
            </a:br>
            <a:br>
              <a:rPr lang="el-GR" sz="2400" b="1" dirty="0"/>
            </a:br>
            <a:r>
              <a:rPr lang="el-GR" sz="2400" b="1" dirty="0"/>
              <a:t>Στρατηγικές Διάσωσης - Κατηγορίες </a:t>
            </a:r>
            <a:br>
              <a:rPr lang="el-GR" sz="2400" dirty="0"/>
            </a:br>
            <a:br>
              <a:rPr lang="el-GR" sz="2400" dirty="0"/>
            </a:br>
            <a:br>
              <a:rPr lang="el-GR" sz="2400" dirty="0"/>
            </a:br>
            <a:endParaRPr lang="el-GR" sz="2400" dirty="0"/>
          </a:p>
        </p:txBody>
      </p:sp>
      <p:sp>
        <p:nvSpPr>
          <p:cNvPr id="61444" name="Rectangle 3"/>
          <p:cNvSpPr>
            <a:spLocks noGrp="1" noChangeArrowheads="1"/>
          </p:cNvSpPr>
          <p:nvPr>
            <p:ph type="body" idx="4294967295"/>
          </p:nvPr>
        </p:nvSpPr>
        <p:spPr>
          <a:xfrm>
            <a:off x="457200" y="928670"/>
            <a:ext cx="8229600" cy="5643602"/>
          </a:xfrm>
        </p:spPr>
        <p:txBody>
          <a:bodyPr>
            <a:normAutofit/>
          </a:bodyPr>
          <a:lstStyle/>
          <a:p>
            <a:pPr lvl="0"/>
            <a:endParaRPr lang="el-GR" sz="2000" dirty="0"/>
          </a:p>
          <a:p>
            <a:r>
              <a:rPr lang="el-GR" sz="2000" dirty="0"/>
              <a:t>Στρατηγική ανόρθωσης (</a:t>
            </a:r>
            <a:r>
              <a:rPr lang="en-US" sz="2000" dirty="0"/>
              <a:t>Turnaround</a:t>
            </a:r>
            <a:r>
              <a:rPr lang="el-GR" sz="2000" dirty="0"/>
              <a:t>)</a:t>
            </a:r>
          </a:p>
          <a:p>
            <a:pPr>
              <a:buNone/>
            </a:pPr>
            <a:r>
              <a:rPr lang="el-GR" sz="2000" u="sng" dirty="0"/>
              <a:t>Διακρίνεται σε:</a:t>
            </a:r>
            <a:endParaRPr lang="el-GR" sz="2000" dirty="0"/>
          </a:p>
          <a:p>
            <a:pPr>
              <a:buNone/>
            </a:pPr>
            <a:r>
              <a:rPr lang="el-GR" sz="2000" dirty="0"/>
              <a:t>Συρρίκνωση</a:t>
            </a:r>
            <a:r>
              <a:rPr lang="en-US" sz="2000" dirty="0"/>
              <a:t> (Downsizing)</a:t>
            </a:r>
            <a:endParaRPr lang="el-GR" sz="2000" dirty="0"/>
          </a:p>
          <a:p>
            <a:pPr>
              <a:buNone/>
            </a:pPr>
            <a:r>
              <a:rPr lang="el-GR" sz="2000" dirty="0"/>
              <a:t>Σταθεροποίηση</a:t>
            </a:r>
            <a:r>
              <a:rPr lang="en-US" sz="2000" dirty="0"/>
              <a:t> </a:t>
            </a:r>
            <a:r>
              <a:rPr lang="el-GR" sz="2000" dirty="0"/>
              <a:t>(</a:t>
            </a:r>
            <a:r>
              <a:rPr lang="en-US" sz="2000" dirty="0"/>
              <a:t>Stabilization</a:t>
            </a:r>
            <a:r>
              <a:rPr lang="el-GR" sz="2000" dirty="0"/>
              <a:t>)</a:t>
            </a:r>
            <a:r>
              <a:rPr lang="en-US" sz="2000" dirty="0"/>
              <a:t> </a:t>
            </a:r>
            <a:endParaRPr lang="el-GR" sz="2000" dirty="0"/>
          </a:p>
          <a:p>
            <a:pPr>
              <a:buNone/>
            </a:pPr>
            <a:r>
              <a:rPr lang="el-GR" sz="2000" dirty="0"/>
              <a:t>Αναδόμηση</a:t>
            </a:r>
            <a:r>
              <a:rPr lang="en-US" sz="2000" dirty="0"/>
              <a:t> </a:t>
            </a:r>
            <a:r>
              <a:rPr lang="el-GR" sz="2000" dirty="0"/>
              <a:t>(</a:t>
            </a:r>
            <a:r>
              <a:rPr lang="en-US" sz="2000" dirty="0"/>
              <a:t>Rebuilding</a:t>
            </a:r>
            <a:r>
              <a:rPr lang="el-GR" sz="2000" dirty="0"/>
              <a:t>)</a:t>
            </a:r>
            <a:r>
              <a:rPr lang="en-US" sz="2000" dirty="0"/>
              <a:t> </a:t>
            </a:r>
            <a:endParaRPr lang="el-GR" sz="2000" dirty="0"/>
          </a:p>
          <a:p>
            <a:pPr>
              <a:buNone/>
            </a:pPr>
            <a:endParaRPr lang="el-GR" sz="2000" dirty="0"/>
          </a:p>
          <a:p>
            <a:pPr>
              <a:buNone/>
            </a:pPr>
            <a:r>
              <a:rPr lang="el-GR" sz="2000" dirty="0"/>
              <a:t>• Στρατηγική </a:t>
            </a:r>
            <a:r>
              <a:rPr lang="el-GR" sz="2000" dirty="0" err="1"/>
              <a:t>απο</a:t>
            </a:r>
            <a:r>
              <a:rPr lang="en-US" sz="2000" dirty="0"/>
              <a:t>-</a:t>
            </a:r>
            <a:r>
              <a:rPr lang="el-GR" sz="2000" dirty="0"/>
              <a:t>επένδυσης (</a:t>
            </a:r>
            <a:r>
              <a:rPr lang="en-US" sz="2000" dirty="0"/>
              <a:t>Divestiture</a:t>
            </a:r>
            <a:r>
              <a:rPr lang="el-GR" sz="2000" dirty="0"/>
              <a:t>) </a:t>
            </a:r>
          </a:p>
          <a:p>
            <a:pPr>
              <a:buNone/>
            </a:pPr>
            <a:endParaRPr lang="el-GR" sz="2000" dirty="0"/>
          </a:p>
          <a:p>
            <a:pPr>
              <a:buNone/>
            </a:pPr>
            <a:r>
              <a:rPr lang="el-GR" sz="2000" dirty="0"/>
              <a:t>• Στρατηγική αιχμαλωσίας</a:t>
            </a:r>
            <a:r>
              <a:rPr lang="en-US" sz="2000" dirty="0"/>
              <a:t> (Captive)</a:t>
            </a:r>
            <a:endParaRPr lang="el-GR" sz="2000" dirty="0"/>
          </a:p>
          <a:p>
            <a:pPr>
              <a:buNone/>
            </a:pPr>
            <a:endParaRPr lang="el-GR" sz="2000" dirty="0"/>
          </a:p>
          <a:p>
            <a:pPr>
              <a:buNone/>
            </a:pPr>
            <a:r>
              <a:rPr lang="el-GR" sz="2000" dirty="0"/>
              <a:t>• Στρατηγική ρευστοποίησης (</a:t>
            </a:r>
            <a:r>
              <a:rPr lang="en-US" sz="2000" dirty="0"/>
              <a:t>Liquidation</a:t>
            </a:r>
            <a:r>
              <a:rPr lang="el-GR" sz="2000" dirty="0"/>
              <a:t>)</a:t>
            </a:r>
          </a:p>
          <a:p>
            <a:endParaRPr lang="el-GR" sz="2000" dirty="0"/>
          </a:p>
          <a:p>
            <a:pPr>
              <a:buNone/>
            </a:pPr>
            <a:endParaRPr lang="el-GR" sz="2000" dirty="0"/>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36</a:t>
            </a:fld>
            <a:endParaRPr lang="el-G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br>
              <a:rPr lang="el-GR" sz="2400" b="1" dirty="0"/>
            </a:br>
            <a:r>
              <a:rPr lang="el-GR" sz="2400" b="1" dirty="0"/>
              <a:t>Στάδια Στρατηγικής Ανόρθωσης</a:t>
            </a:r>
            <a:br>
              <a:rPr lang="el-GR" sz="2400" dirty="0"/>
            </a:br>
            <a:endParaRPr lang="el-GR" sz="2400" dirty="0"/>
          </a:p>
        </p:txBody>
      </p:sp>
      <p:sp>
        <p:nvSpPr>
          <p:cNvPr id="61444" name="Rectangle 3"/>
          <p:cNvSpPr>
            <a:spLocks noGrp="1" noChangeArrowheads="1"/>
          </p:cNvSpPr>
          <p:nvPr>
            <p:ph type="body" idx="4294967295"/>
          </p:nvPr>
        </p:nvSpPr>
        <p:spPr>
          <a:xfrm>
            <a:off x="457200" y="764703"/>
            <a:ext cx="8229600" cy="5956771"/>
          </a:xfrm>
        </p:spPr>
        <p:txBody>
          <a:bodyPr>
            <a:normAutofit lnSpcReduction="10000"/>
          </a:bodyPr>
          <a:lstStyle/>
          <a:p>
            <a:pPr marL="457200" indent="-457200" algn="ctr">
              <a:buNone/>
            </a:pPr>
            <a:r>
              <a:rPr lang="el-GR" sz="2000" dirty="0"/>
              <a:t>Προσπάθεια της επιχείρησης να ανακόψει την πτώση μέσω της μετακίνησης της προς νέα γραμμή παραγωγής ή μέσω της ριζικής αναδιόρθωσης των λειτουργιών της</a:t>
            </a:r>
          </a:p>
          <a:p>
            <a:pPr marL="457200" indent="-457200" algn="ctr">
              <a:buNone/>
            </a:pPr>
            <a:endParaRPr lang="el-GR" sz="2000" i="1" dirty="0"/>
          </a:p>
          <a:p>
            <a:pPr marL="457200" indent="-457200">
              <a:buNone/>
            </a:pPr>
            <a:r>
              <a:rPr lang="el-GR" sz="2000" b="1" dirty="0"/>
              <a:t>Α. Το στάδιο της συρρίκνωσης – σμίκρυνσης (</a:t>
            </a:r>
            <a:r>
              <a:rPr lang="en-US" sz="2000" b="1" dirty="0"/>
              <a:t>downsizing</a:t>
            </a:r>
            <a:r>
              <a:rPr lang="el-GR" sz="2000" b="1" dirty="0"/>
              <a:t>)</a:t>
            </a:r>
          </a:p>
          <a:p>
            <a:pPr marL="457200" indent="-457200">
              <a:buNone/>
            </a:pPr>
            <a:r>
              <a:rPr lang="el-GR" sz="2000" u="sng" dirty="0"/>
              <a:t>Ενέργειες:</a:t>
            </a:r>
          </a:p>
          <a:p>
            <a:pPr marL="457200" indent="-457200"/>
            <a:r>
              <a:rPr lang="el-GR" sz="2000" dirty="0"/>
              <a:t>Αντικατάσταση υψηλόβαθμων στελεχών</a:t>
            </a:r>
          </a:p>
          <a:p>
            <a:pPr marL="457200" indent="-457200"/>
            <a:r>
              <a:rPr lang="el-GR" sz="2000" dirty="0"/>
              <a:t>Μείωση κόστους  (</a:t>
            </a:r>
            <a:r>
              <a:rPr lang="en-US" sz="2000" dirty="0"/>
              <a:t>downsizing)</a:t>
            </a:r>
          </a:p>
          <a:p>
            <a:pPr marL="457200" indent="-457200"/>
            <a:r>
              <a:rPr lang="el-GR" sz="2000" dirty="0" err="1"/>
              <a:t>Επανεστίαση</a:t>
            </a:r>
            <a:r>
              <a:rPr lang="el-GR" sz="2000" dirty="0"/>
              <a:t> – επιλογή πεδίων δράσης</a:t>
            </a:r>
          </a:p>
          <a:p>
            <a:pPr marL="457200" indent="-457200"/>
            <a:r>
              <a:rPr lang="el-GR" sz="2000" dirty="0"/>
              <a:t>Επανεξέταση χαρτοφυλακίου προϊόντων</a:t>
            </a:r>
          </a:p>
          <a:p>
            <a:pPr marL="457200" indent="-457200"/>
            <a:r>
              <a:rPr lang="el-GR" sz="2000" dirty="0"/>
              <a:t>Επαναξιολόγηση πελατών</a:t>
            </a:r>
          </a:p>
          <a:p>
            <a:pPr marL="457200" indent="-457200"/>
            <a:r>
              <a:rPr lang="el-GR" sz="2000" dirty="0"/>
              <a:t>Επαναδιαπραγμάτευση χρέους</a:t>
            </a:r>
          </a:p>
          <a:p>
            <a:pPr marL="457200" indent="-457200"/>
            <a:r>
              <a:rPr lang="el-GR" sz="2000" dirty="0"/>
              <a:t>Εξωτερική ανάθεση επιμέρους λειτουργιών </a:t>
            </a:r>
          </a:p>
          <a:p>
            <a:pPr marL="457200" indent="-457200"/>
            <a:endParaRPr lang="el-GR" sz="2000" dirty="0"/>
          </a:p>
          <a:p>
            <a:pPr marL="457200" indent="-457200">
              <a:buNone/>
            </a:pPr>
            <a:r>
              <a:rPr lang="el-GR" sz="2000" b="1" dirty="0"/>
              <a:t>Β. Το στάδιο της σταθεροποίησης (</a:t>
            </a:r>
            <a:r>
              <a:rPr lang="en-US" sz="2000" b="1" dirty="0"/>
              <a:t>stabilization</a:t>
            </a:r>
            <a:r>
              <a:rPr lang="el-GR" sz="2000" b="1" dirty="0"/>
              <a:t>)</a:t>
            </a:r>
          </a:p>
          <a:p>
            <a:pPr marL="457200" indent="-457200">
              <a:buNone/>
            </a:pPr>
            <a:endParaRPr lang="el-GR" sz="2000" dirty="0"/>
          </a:p>
          <a:p>
            <a:pPr marL="457200" indent="-457200">
              <a:buNone/>
            </a:pPr>
            <a:r>
              <a:rPr lang="el-GR" sz="2000" b="1" dirty="0"/>
              <a:t>Γ. Το στάδιο της αναδόμησης (</a:t>
            </a:r>
            <a:r>
              <a:rPr lang="en-US" sz="2000" b="1" dirty="0"/>
              <a:t>rebuilding</a:t>
            </a:r>
            <a:r>
              <a:rPr lang="el-GR" sz="2000" b="1" dirty="0"/>
              <a:t>)</a:t>
            </a:r>
            <a:endParaRPr lang="el-GR" sz="2000" dirty="0"/>
          </a:p>
          <a:p>
            <a:pPr marL="457200" lvl="0" indent="-457200">
              <a:buNone/>
            </a:pPr>
            <a:endParaRPr lang="el-GR" sz="2000" dirty="0">
              <a:latin typeface="Cambria" pitchFamily="18" charset="0"/>
            </a:endParaRPr>
          </a:p>
          <a:p>
            <a:pPr marL="457200" lvl="0" indent="-457200">
              <a:buNone/>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37</a:t>
            </a:fld>
            <a:endParaRPr lang="el-G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071538" y="0"/>
            <a:ext cx="7267575" cy="993775"/>
          </a:xfrm>
        </p:spPr>
        <p:txBody>
          <a:bodyPr>
            <a:noAutofit/>
          </a:bodyPr>
          <a:lstStyle/>
          <a:p>
            <a:br>
              <a:rPr lang="el-GR" sz="2400" b="1" dirty="0"/>
            </a:br>
            <a:br>
              <a:rPr lang="el-GR" sz="2400" b="1" dirty="0"/>
            </a:br>
            <a:r>
              <a:rPr lang="el-GR" sz="2400" b="1" dirty="0"/>
              <a:t>Στρατηγική από-επένδυσης</a:t>
            </a:r>
            <a:br>
              <a:rPr lang="el-GR" sz="2400" dirty="0"/>
            </a:br>
            <a:br>
              <a:rPr lang="el-GR" sz="2400" dirty="0"/>
            </a:br>
            <a:endParaRPr lang="el-GR" sz="2400" dirty="0"/>
          </a:p>
        </p:txBody>
      </p:sp>
      <p:sp>
        <p:nvSpPr>
          <p:cNvPr id="61444" name="Rectangle 3"/>
          <p:cNvSpPr>
            <a:spLocks noGrp="1" noChangeArrowheads="1"/>
          </p:cNvSpPr>
          <p:nvPr>
            <p:ph type="body" idx="4294967295"/>
          </p:nvPr>
        </p:nvSpPr>
        <p:spPr>
          <a:xfrm>
            <a:off x="428596" y="714356"/>
            <a:ext cx="8229600" cy="5643602"/>
          </a:xfrm>
        </p:spPr>
        <p:txBody>
          <a:bodyPr>
            <a:normAutofit/>
          </a:bodyPr>
          <a:lstStyle/>
          <a:p>
            <a:pPr marL="457200" indent="-457200">
              <a:buNone/>
            </a:pPr>
            <a:endParaRPr lang="el-GR" sz="2000" dirty="0"/>
          </a:p>
          <a:p>
            <a:pPr algn="ctr">
              <a:buNone/>
            </a:pPr>
            <a:r>
              <a:rPr lang="el-GR" sz="2000" dirty="0"/>
              <a:t>περιλαμβάνει την πώληση τμήματος/των</a:t>
            </a:r>
            <a:r>
              <a:rPr lang="en-US" sz="2000" dirty="0"/>
              <a:t> </a:t>
            </a:r>
            <a:r>
              <a:rPr lang="el-GR" sz="2000" dirty="0"/>
              <a:t>ή δραστηριότητας/των της επιχείρησης</a:t>
            </a:r>
          </a:p>
          <a:p>
            <a:pPr>
              <a:buNone/>
            </a:pPr>
            <a:r>
              <a:rPr lang="el-GR" sz="2000" u="sng" dirty="0"/>
              <a:t>Εφαρμόζεται όταν:</a:t>
            </a:r>
          </a:p>
          <a:p>
            <a:pPr lvl="0"/>
            <a:r>
              <a:rPr lang="el-GR" sz="2000" dirty="0"/>
              <a:t>η στρατηγική ανόρθωσης δεν έφερε ουσιαστικά αποτελέσματα</a:t>
            </a:r>
          </a:p>
          <a:p>
            <a:pPr lvl="0"/>
            <a:r>
              <a:rPr lang="el-GR" sz="2000" dirty="0"/>
              <a:t>ένα τμήμα απαιτεί πόρους που η επιχείρηση δεν είναι διατεθειμένη να επενδύσει σε αυτό</a:t>
            </a:r>
          </a:p>
          <a:p>
            <a:pPr lvl="0"/>
            <a:r>
              <a:rPr lang="el-GR" sz="2000" dirty="0"/>
              <a:t>μια δραστηριότητα της επιχείρησης δεν συμβαδίζει με το μακροχρόνιο όραμα της επιχείρησης</a:t>
            </a:r>
          </a:p>
          <a:p>
            <a:pPr lvl="0"/>
            <a:r>
              <a:rPr lang="el-GR" sz="2000" dirty="0"/>
              <a:t>η επιχείρηση θέλει να αποφύγει τις αυστηρές ποινές των αντιμονοπωλιακών νόμων (θυσιάζει μερίδιο αγοράς) </a:t>
            </a:r>
          </a:p>
          <a:p>
            <a:pPr marL="457200" lvl="0" indent="-457200">
              <a:buFont typeface="+mj-lt"/>
              <a:buAutoNum type="arabicPeriod"/>
            </a:pPr>
            <a:endParaRPr lang="el-GR" sz="2000" dirty="0">
              <a:latin typeface="Cambria" pitchFamily="18" charset="0"/>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38</a:t>
            </a:fld>
            <a:endParaRPr lang="el-G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57158" y="500042"/>
            <a:ext cx="8229600" cy="1143000"/>
          </a:xfrm>
        </p:spPr>
        <p:txBody>
          <a:bodyPr>
            <a:noAutofit/>
          </a:bodyPr>
          <a:lstStyle/>
          <a:p>
            <a:br>
              <a:rPr lang="el-GR" sz="2400" b="1" dirty="0"/>
            </a:br>
            <a:br>
              <a:rPr lang="el-GR" sz="2400" b="1" dirty="0"/>
            </a:br>
            <a:br>
              <a:rPr lang="el-GR" sz="2400" b="1" dirty="0"/>
            </a:br>
            <a:r>
              <a:rPr lang="el-GR" sz="2400" b="1" dirty="0"/>
              <a:t>Στρατηγική Αιχμαλωσίας </a:t>
            </a:r>
            <a:br>
              <a:rPr lang="el-GR" sz="2400" b="1" dirty="0"/>
            </a:br>
            <a:br>
              <a:rPr lang="el-GR" sz="2400" b="1" dirty="0"/>
            </a:br>
            <a:br>
              <a:rPr lang="el-GR" sz="2400" b="1" dirty="0"/>
            </a:br>
            <a:endParaRPr lang="el-GR" sz="2400" b="1" dirty="0"/>
          </a:p>
        </p:txBody>
      </p:sp>
      <p:sp>
        <p:nvSpPr>
          <p:cNvPr id="3" name="2 - Θέση περιεχομένου"/>
          <p:cNvSpPr>
            <a:spLocks noGrp="1"/>
          </p:cNvSpPr>
          <p:nvPr>
            <p:ph idx="1"/>
          </p:nvPr>
        </p:nvSpPr>
        <p:spPr/>
        <p:txBody>
          <a:bodyPr>
            <a:normAutofit/>
          </a:bodyPr>
          <a:lstStyle/>
          <a:p>
            <a:pPr algn="ctr">
              <a:buNone/>
            </a:pPr>
            <a:r>
              <a:rPr lang="el-GR" sz="2000" dirty="0"/>
              <a:t>η επιχείρηση επιλέγει να μειώσει το εύρος μερικών δραστηριοτήτων της και να γίνει μερικώς ή πλήρως εξαρτώμενη από μία άλλη επιχείρηση βάσει ενός μακροχρόνιου συμβολαίου που δεσμεύει τα συμβαλλόμενα μέρη</a:t>
            </a:r>
          </a:p>
          <a:p>
            <a:pPr algn="ctr">
              <a:buNone/>
            </a:pPr>
            <a:endParaRPr lang="el-GR" sz="2000" dirty="0"/>
          </a:p>
          <a:p>
            <a:pPr algn="ctr">
              <a:buNone/>
            </a:pPr>
            <a:r>
              <a:rPr lang="el-GR" sz="2000" dirty="0"/>
              <a:t>οι «αιχμάλωτες» επιχειρήσεις ευθυγραμμίζονται</a:t>
            </a:r>
            <a:endParaRPr lang="en-US" sz="2000" dirty="0"/>
          </a:p>
          <a:p>
            <a:pPr algn="ctr">
              <a:buNone/>
            </a:pPr>
            <a:r>
              <a:rPr lang="el-GR" sz="2000" dirty="0"/>
              <a:t> πλέον με τις απαιτήσεις των συνεργατών τους </a:t>
            </a:r>
          </a:p>
          <a:p>
            <a:pPr algn="ctr">
              <a:buNone/>
            </a:pPr>
            <a:endParaRPr lang="el-GR" sz="2000" dirty="0"/>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39</a:t>
            </a:fld>
            <a:endParaRPr lang="el-G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solidFill>
                  <a:srgbClr val="FF0000"/>
                </a:solidFill>
              </a:rPr>
              <a:t>Στρατηγική σταθερότητας</a:t>
            </a:r>
            <a:br>
              <a:rPr lang="el-GR" sz="2400" b="1" dirty="0"/>
            </a:br>
            <a:r>
              <a:rPr lang="en-US" sz="2400" dirty="0"/>
              <a:t> </a:t>
            </a:r>
            <a:r>
              <a:rPr lang="el-GR" sz="2400" dirty="0"/>
              <a:t>(</a:t>
            </a:r>
            <a:r>
              <a:rPr lang="en-US" sz="2400" dirty="0"/>
              <a:t>Stability/Consolidation</a:t>
            </a:r>
            <a:r>
              <a:rPr lang="el-GR" sz="2400" dirty="0"/>
              <a:t>)</a:t>
            </a:r>
          </a:p>
        </p:txBody>
      </p:sp>
      <p:sp>
        <p:nvSpPr>
          <p:cNvPr id="3" name="2 - Θέση περιεχομένου"/>
          <p:cNvSpPr>
            <a:spLocks noGrp="1"/>
          </p:cNvSpPr>
          <p:nvPr>
            <p:ph idx="1"/>
          </p:nvPr>
        </p:nvSpPr>
        <p:spPr>
          <a:xfrm>
            <a:off x="457200" y="1428736"/>
            <a:ext cx="8229600" cy="4697427"/>
          </a:xfrm>
        </p:spPr>
        <p:txBody>
          <a:bodyPr>
            <a:normAutofit/>
          </a:bodyPr>
          <a:lstStyle/>
          <a:p>
            <a:pPr algn="ctr">
              <a:buFontTx/>
              <a:buNone/>
            </a:pPr>
            <a:r>
              <a:rPr lang="el-GR" sz="2000" dirty="0"/>
              <a:t>Βασίζεται στη λογική του σταθερού αμετάβλητου εξωτερικού περιβάλλοντος</a:t>
            </a:r>
          </a:p>
          <a:p>
            <a:pPr algn="ctr">
              <a:buFontTx/>
              <a:buNone/>
            </a:pPr>
            <a:r>
              <a:rPr lang="el-GR" sz="2000" dirty="0"/>
              <a:t>Καμία σημαντική αλλαγή (μεταβολή) δεν συμβαίνει στην επιχείρηση</a:t>
            </a:r>
          </a:p>
          <a:p>
            <a:pPr algn="ctr">
              <a:buFontTx/>
              <a:buNone/>
            </a:pPr>
            <a:r>
              <a:rPr lang="el-GR" sz="2000" dirty="0"/>
              <a:t>Διατηρείται η υπάρχουσα κατάσταση (</a:t>
            </a:r>
            <a:r>
              <a:rPr lang="en-US" sz="2000" dirty="0"/>
              <a:t>status quo</a:t>
            </a:r>
            <a:r>
              <a:rPr lang="el-GR" sz="2000" dirty="0"/>
              <a:t>)</a:t>
            </a:r>
          </a:p>
          <a:p>
            <a:pPr algn="ctr">
              <a:buFontTx/>
              <a:buNone/>
            </a:pPr>
            <a:endParaRPr lang="el-GR" sz="2000" dirty="0"/>
          </a:p>
          <a:p>
            <a:pPr marL="365760" indent="-256032" algn="just">
              <a:buNone/>
              <a:defRPr/>
            </a:pPr>
            <a:r>
              <a:rPr lang="el-GR" sz="2000" dirty="0"/>
              <a:t>Οι επιλογές της επιχείρησης εστιάζονται στη βελτίωση της απόδοσης των</a:t>
            </a:r>
          </a:p>
          <a:p>
            <a:pPr marL="365760" indent="-256032" algn="just">
              <a:buNone/>
              <a:defRPr/>
            </a:pPr>
            <a:r>
              <a:rPr lang="el-GR" sz="2000" dirty="0"/>
              <a:t>πόρων (μείωση κόστους, καλύτερος έλεγχος) και στη διατήρηση του</a:t>
            </a:r>
          </a:p>
          <a:p>
            <a:pPr marL="365760" indent="-256032" algn="just">
              <a:buNone/>
              <a:defRPr/>
            </a:pPr>
            <a:r>
              <a:rPr lang="el-GR" sz="2000" dirty="0"/>
              <a:t>μεριδίου αγοράς</a:t>
            </a:r>
          </a:p>
          <a:p>
            <a:pPr marL="365760" indent="-256032" algn="just">
              <a:buNone/>
              <a:defRPr/>
            </a:pPr>
            <a:endParaRPr lang="el-GR" sz="2000" dirty="0"/>
          </a:p>
          <a:p>
            <a:pPr>
              <a:buNone/>
            </a:pPr>
            <a:r>
              <a:rPr lang="el-GR" sz="2000" dirty="0"/>
              <a:t>Π.χ. συνέχιση της εξυπηρέτησης της ίδιας αγοράς, με το ίδιο προϊόν ή υπηρεσία κ.λπ.</a:t>
            </a: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4</a:t>
            </a:fld>
            <a:endParaRPr lang="el-G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Στρατηγική Ρευστοποίησης</a:t>
            </a:r>
          </a:p>
        </p:txBody>
      </p:sp>
      <p:sp>
        <p:nvSpPr>
          <p:cNvPr id="3" name="2 - Θέση περιεχομένου"/>
          <p:cNvSpPr>
            <a:spLocks noGrp="1"/>
          </p:cNvSpPr>
          <p:nvPr>
            <p:ph idx="1"/>
          </p:nvPr>
        </p:nvSpPr>
        <p:spPr>
          <a:xfrm>
            <a:off x="500034" y="1357298"/>
            <a:ext cx="8229600" cy="4525963"/>
          </a:xfrm>
        </p:spPr>
        <p:txBody>
          <a:bodyPr>
            <a:normAutofit/>
          </a:bodyPr>
          <a:lstStyle/>
          <a:p>
            <a:pPr algn="ctr">
              <a:buNone/>
            </a:pPr>
            <a:r>
              <a:rPr lang="el-GR" sz="2000" dirty="0"/>
              <a:t>οι προσπάθειες ανόρθωσης, </a:t>
            </a:r>
            <a:r>
              <a:rPr lang="el-GR" sz="2000" dirty="0" err="1"/>
              <a:t>απο</a:t>
            </a:r>
            <a:r>
              <a:rPr lang="en-US" sz="2000" dirty="0"/>
              <a:t>-</a:t>
            </a:r>
            <a:r>
              <a:rPr lang="el-GR" sz="2000" dirty="0"/>
              <a:t>επένδυσης ή αιχμαλωσίας της επιχείρησης απέτυχαν και η χρεωκοπία είναι γεγονός. Η επιχείρηση τερματίζει τη λειτουργία της, αποσύρεται από την αγορά και πουλάει τα περιουσιακά της στοιχεία  </a:t>
            </a:r>
          </a:p>
          <a:p>
            <a:pPr algn="ctr">
              <a:buNone/>
            </a:pPr>
            <a:r>
              <a:rPr lang="el-GR" sz="2000" dirty="0"/>
              <a:t>(μηχανήματα, κτίρια, εξοπλισμός κτιρίων, τεχνογνωσία, ευρεσιτεχνίες, ηλεκτρονικοί υπολογιστές) στην παρούσα αξία τους</a:t>
            </a:r>
            <a:endParaRPr lang="en-US" sz="2000" dirty="0"/>
          </a:p>
          <a:p>
            <a:pPr algn="ctr">
              <a:buNone/>
            </a:pPr>
            <a:r>
              <a:rPr lang="el-GR" sz="2000" dirty="0"/>
              <a:t>Η επιχείρηση πληρώνει τις υποχρεώσεις της </a:t>
            </a:r>
          </a:p>
          <a:p>
            <a:pPr algn="ctr">
              <a:buNone/>
            </a:pPr>
            <a:r>
              <a:rPr lang="el-GR" sz="2000" dirty="0"/>
              <a:t>και διανέμει το υπόλοιπο ποσό στους μετόχους της</a:t>
            </a:r>
          </a:p>
          <a:p>
            <a:pPr algn="ctr">
              <a:buNone/>
            </a:pPr>
            <a:r>
              <a:rPr lang="el-GR" sz="2000" dirty="0"/>
              <a:t>Διαδικασία εκκαθάρισης</a:t>
            </a:r>
          </a:p>
          <a:p>
            <a:pPr algn="ctr">
              <a:buNone/>
            </a:pPr>
            <a:endParaRPr lang="el-GR" sz="2000" dirty="0"/>
          </a:p>
          <a:p>
            <a:pPr algn="ctr">
              <a:buNone/>
            </a:pPr>
            <a:r>
              <a:rPr lang="el-GR" sz="2000" dirty="0"/>
              <a:t> </a:t>
            </a:r>
          </a:p>
          <a:p>
            <a:pPr algn="ctr">
              <a:buNone/>
            </a:pPr>
            <a:endParaRPr lang="el-GR" sz="2000" dirty="0"/>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40</a:t>
            </a:fld>
            <a:endParaRPr lang="el-GR" dirty="0"/>
          </a:p>
        </p:txBody>
      </p:sp>
      <p:pic>
        <p:nvPicPr>
          <p:cNvPr id="6146" name="Picture 2" descr="https://encrypted-tbn0.gstatic.com/images?q=tbn:ANd9GcRa3kXU1gHlDxBafWvIM5RoUkTRyBWak5YXFHKa1tKGqfA6JVi6SQ"/>
          <p:cNvPicPr>
            <a:picLocks noChangeAspect="1" noChangeArrowheads="1"/>
          </p:cNvPicPr>
          <p:nvPr/>
        </p:nvPicPr>
        <p:blipFill>
          <a:blip r:embed="rId3" cstate="print"/>
          <a:srcRect/>
          <a:stretch>
            <a:fillRect/>
          </a:stretch>
        </p:blipFill>
        <p:spPr bwMode="auto">
          <a:xfrm>
            <a:off x="3428992" y="4725144"/>
            <a:ext cx="4786346" cy="213285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16013" y="357166"/>
            <a:ext cx="7267575" cy="1328759"/>
          </a:xfrm>
        </p:spPr>
        <p:txBody>
          <a:bodyPr>
            <a:normAutofit/>
          </a:bodyPr>
          <a:lstStyle/>
          <a:p>
            <a:r>
              <a:rPr lang="el-GR" sz="2400" b="1" dirty="0"/>
              <a:t>Στρατηγική σταθερότητας  - Κατηγορίες 1/2</a:t>
            </a:r>
            <a:br>
              <a:rPr lang="en-US" sz="2400" b="1" dirty="0">
                <a:solidFill>
                  <a:srgbClr val="000000"/>
                </a:solidFill>
                <a:cs typeface="Times New Roman" pitchFamily="18" charset="0"/>
              </a:rPr>
            </a:b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457200" y="1357298"/>
            <a:ext cx="8229600" cy="4768865"/>
          </a:xfrm>
        </p:spPr>
        <p:txBody>
          <a:bodyPr>
            <a:noAutofit/>
          </a:bodyPr>
          <a:lstStyle/>
          <a:p>
            <a:pPr>
              <a:buFontTx/>
              <a:buNone/>
            </a:pPr>
            <a:r>
              <a:rPr lang="el-GR" sz="2000" dirty="0">
                <a:latin typeface="+mj-lt"/>
              </a:rPr>
              <a:t>Κατηγορίες:</a:t>
            </a:r>
          </a:p>
          <a:p>
            <a:pPr marL="457200" indent="-457200">
              <a:buNone/>
            </a:pPr>
            <a:r>
              <a:rPr lang="el-GR" sz="2000" b="1" dirty="0">
                <a:latin typeface="+mj-lt"/>
              </a:rPr>
              <a:t>1. Στρατηγική καμίας αλλαγής (</a:t>
            </a:r>
            <a:r>
              <a:rPr lang="en-US" sz="2000" b="1" dirty="0">
                <a:latin typeface="+mj-lt"/>
              </a:rPr>
              <a:t>no</a:t>
            </a:r>
            <a:r>
              <a:rPr lang="el-GR" sz="2000" b="1" dirty="0">
                <a:latin typeface="+mj-lt"/>
              </a:rPr>
              <a:t>-</a:t>
            </a:r>
            <a:r>
              <a:rPr lang="en-US" sz="2000" b="1" dirty="0">
                <a:latin typeface="+mj-lt"/>
              </a:rPr>
              <a:t>change strategy</a:t>
            </a:r>
            <a:r>
              <a:rPr lang="el-GR" sz="2000" b="1" dirty="0">
                <a:latin typeface="+mj-lt"/>
              </a:rPr>
              <a:t>).</a:t>
            </a:r>
            <a:r>
              <a:rPr lang="el-GR" sz="2000" dirty="0">
                <a:latin typeface="+mj-lt"/>
              </a:rPr>
              <a:t>  Χαρακτηρίζεται από τη συνέχιση της υπάρχουσας στρατηγικής, διατήρηση σταθερότητας με μια μικρή αύξηση στα επιδιωκόμενα αποτελέσματα. Προϋποθέτει ότι το εξωτερικό περιβάλλον</a:t>
            </a:r>
            <a:r>
              <a:rPr lang="el-GR" sz="2000" dirty="0"/>
              <a:t> (π.χ. ανταγωνισμός) έχει παραμείνει αμετάβλητο</a:t>
            </a:r>
            <a:r>
              <a:rPr lang="el-GR" sz="2000" dirty="0">
                <a:latin typeface="+mj-lt"/>
              </a:rPr>
              <a:t>. Η επιχείρηση είναι ικανοποιημένη από τα αποτελέσματα της.</a:t>
            </a:r>
          </a:p>
          <a:p>
            <a:pPr marL="457200" indent="-457200">
              <a:buFont typeface="+mj-lt"/>
              <a:buAutoNum type="arabicPeriod"/>
            </a:pPr>
            <a:endParaRPr lang="el-GR" sz="2000" dirty="0">
              <a:latin typeface="+mj-lt"/>
            </a:endParaRPr>
          </a:p>
          <a:p>
            <a:pPr marL="457200" indent="-457200">
              <a:buNone/>
            </a:pPr>
            <a:r>
              <a:rPr lang="el-GR" sz="2000" b="1" dirty="0">
                <a:latin typeface="+mj-lt"/>
              </a:rPr>
              <a:t>2. Στρατηγική συγκομιδής κερδών (</a:t>
            </a:r>
            <a:r>
              <a:rPr lang="en-US" sz="2000" b="1" dirty="0">
                <a:latin typeface="+mj-lt"/>
              </a:rPr>
              <a:t>profit strategy</a:t>
            </a:r>
            <a:r>
              <a:rPr lang="el-GR" sz="2000" b="1" dirty="0">
                <a:latin typeface="+mj-lt"/>
              </a:rPr>
              <a:t>).</a:t>
            </a:r>
            <a:r>
              <a:rPr lang="el-GR" sz="2000" dirty="0">
                <a:latin typeface="+mj-lt"/>
              </a:rPr>
              <a:t> Η επιχείρηση αποφασίζει να θυσιάσει τη μελλοντική της ανάπτυξη για να πετύχει άμεσα κέρδη (συγκομιδή κερδών). Ε</a:t>
            </a:r>
            <a:r>
              <a:rPr lang="el-GR" sz="2000" dirty="0"/>
              <a:t>πικεντρώνεται στο βραχυπρόθεσμο ορίζοντα της.</a:t>
            </a:r>
            <a:r>
              <a:rPr lang="en-US" sz="2000" dirty="0"/>
              <a:t> </a:t>
            </a:r>
            <a:r>
              <a:rPr lang="el-GR" sz="2000" dirty="0"/>
              <a:t>Πίεση για καλύτερα απαοτελέσματα από τους πωλητές και τους εργαζόμενους.</a:t>
            </a:r>
            <a:endParaRPr lang="el-GR" sz="2000" dirty="0">
              <a:latin typeface="+mj-lt"/>
            </a:endParaRPr>
          </a:p>
          <a:p>
            <a:pPr>
              <a:buNone/>
            </a:pPr>
            <a:endParaRPr lang="el-GR" sz="2000" dirty="0">
              <a:latin typeface="+mj-lt"/>
            </a:endParaRPr>
          </a:p>
          <a:p>
            <a:pPr algn="ctr">
              <a:buFontTx/>
              <a:buNone/>
            </a:pPr>
            <a:endParaRPr lang="el-GR" sz="2000" dirty="0">
              <a:latin typeface="+mj-lt"/>
            </a:endParaRPr>
          </a:p>
          <a:p>
            <a:pPr algn="ctr">
              <a:buFontTx/>
              <a:buNone/>
            </a:pPr>
            <a:endParaRPr lang="el-GR" sz="2000" dirty="0">
              <a:latin typeface="+mj-lt"/>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5</a:t>
            </a:fld>
            <a:endParaRPr lang="el-G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16013" y="692150"/>
            <a:ext cx="7267575" cy="993775"/>
          </a:xfrm>
        </p:spPr>
        <p:txBody>
          <a:bodyPr>
            <a:normAutofit/>
          </a:bodyPr>
          <a:lstStyle/>
          <a:p>
            <a:r>
              <a:rPr lang="el-GR" sz="2400" b="1" dirty="0"/>
              <a:t>Στρατηγική σταθερότητας  - Κατηγορίες 2/2</a:t>
            </a:r>
            <a:br>
              <a:rPr lang="en-US" sz="2400" b="1" dirty="0">
                <a:solidFill>
                  <a:srgbClr val="000000"/>
                </a:solidFill>
                <a:cs typeface="Times New Roman" pitchFamily="18" charset="0"/>
              </a:rPr>
            </a:b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457200" y="1357298"/>
            <a:ext cx="8229600" cy="4768865"/>
          </a:xfrm>
        </p:spPr>
        <p:txBody>
          <a:bodyPr>
            <a:noAutofit/>
          </a:bodyPr>
          <a:lstStyle/>
          <a:p>
            <a:pPr>
              <a:buFontTx/>
              <a:buNone/>
            </a:pPr>
            <a:r>
              <a:rPr lang="el-GR" sz="2000" dirty="0">
                <a:latin typeface="+mj-lt"/>
              </a:rPr>
              <a:t>Κατηγορίες:</a:t>
            </a:r>
          </a:p>
          <a:p>
            <a:pPr>
              <a:buNone/>
            </a:pPr>
            <a:r>
              <a:rPr lang="el-GR" sz="2000" b="1" dirty="0">
                <a:latin typeface="+mj-lt"/>
              </a:rPr>
              <a:t>3. Στρατηγικό διάλειμμα (</a:t>
            </a:r>
            <a:r>
              <a:rPr lang="en-US" sz="2000" b="1" dirty="0">
                <a:latin typeface="+mj-lt"/>
              </a:rPr>
              <a:t>pause strategy</a:t>
            </a:r>
            <a:r>
              <a:rPr lang="el-GR" sz="2000" b="1" dirty="0">
                <a:latin typeface="+mj-lt"/>
              </a:rPr>
              <a:t>).</a:t>
            </a:r>
            <a:r>
              <a:rPr lang="el-GR" sz="2000" dirty="0">
                <a:latin typeface="+mj-lt"/>
              </a:rPr>
              <a:t> Μετά από μια περίοδο παρατεταμένων αλλαγών (συγχωνεύσεων ή εξαγορών), η διοίκηση μπορεί να αισθάνεται ότι έχει αρχίσει να χάνει τον έλεγχο και επιδιώκει την εσωτερική της </a:t>
            </a:r>
            <a:r>
              <a:rPr lang="el-GR" sz="2000" dirty="0"/>
              <a:t>ανασύνθεση</a:t>
            </a:r>
            <a:r>
              <a:rPr lang="el-GR" sz="2000" dirty="0">
                <a:latin typeface="+mj-lt"/>
              </a:rPr>
              <a:t>. </a:t>
            </a:r>
          </a:p>
          <a:p>
            <a:pPr>
              <a:buNone/>
            </a:pPr>
            <a:endParaRPr lang="el-GR" sz="2000" dirty="0">
              <a:latin typeface="+mj-lt"/>
            </a:endParaRPr>
          </a:p>
          <a:p>
            <a:pPr>
              <a:buNone/>
            </a:pPr>
            <a:r>
              <a:rPr lang="el-GR" sz="2000" b="1" dirty="0">
                <a:latin typeface="+mj-lt"/>
              </a:rPr>
              <a:t>4. Στρατηγική προσεκτικών βημάτων (</a:t>
            </a:r>
            <a:r>
              <a:rPr lang="en-US" sz="2000" b="1" dirty="0">
                <a:latin typeface="+mj-lt"/>
              </a:rPr>
              <a:t>caution strategy</a:t>
            </a:r>
            <a:r>
              <a:rPr lang="el-GR" sz="2000" b="1" dirty="0">
                <a:latin typeface="+mj-lt"/>
              </a:rPr>
              <a:t>). </a:t>
            </a:r>
            <a:r>
              <a:rPr lang="el-GR" sz="2000" dirty="0">
                <a:latin typeface="+mj-lt"/>
              </a:rPr>
              <a:t>Ακολουθείται από επιχειρήσεις που εκτιμούν ότι αναμένονται σημαντικές εξελίξεις στο εξωτερικό τους περιβάλλον και θεωρούν ότι θα πρέπει να περιμένουν για να εκτιμήσει καλύτερα την κατάσταση που θα διαμορφωθεί. Ενδείκνυται σε περιόδους μεγάλων τεχνολογικών αλλαγών ή αλλαγές πολιτικού και νομοθετικού περιεχομένου.</a:t>
            </a:r>
          </a:p>
          <a:p>
            <a:pPr algn="ctr">
              <a:buFontTx/>
              <a:buNone/>
            </a:pPr>
            <a:endParaRPr lang="en-US" sz="2000" dirty="0">
              <a:latin typeface="+mj-lt"/>
            </a:endParaRPr>
          </a:p>
          <a:p>
            <a:pPr algn="ctr">
              <a:buFontTx/>
              <a:buNone/>
            </a:pPr>
            <a:endParaRPr lang="el-GR" sz="2000" dirty="0">
              <a:latin typeface="+mj-lt"/>
            </a:endParaRPr>
          </a:p>
          <a:p>
            <a:pPr algn="ctr">
              <a:buFontTx/>
              <a:buNone/>
            </a:pPr>
            <a:endParaRPr lang="el-GR" sz="2000" dirty="0">
              <a:latin typeface="+mj-lt"/>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6</a:t>
            </a:fld>
            <a:endParaRPr lang="el-G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16013" y="692150"/>
            <a:ext cx="7267575" cy="993775"/>
          </a:xfrm>
        </p:spPr>
        <p:txBody>
          <a:bodyPr>
            <a:normAutofit fontScale="90000"/>
          </a:bodyPr>
          <a:lstStyle/>
          <a:p>
            <a:r>
              <a:rPr lang="el-GR" sz="2700" b="1" dirty="0">
                <a:solidFill>
                  <a:srgbClr val="FF0000"/>
                </a:solidFill>
              </a:rPr>
              <a:t>Στρατηγική ανάπτυξης</a:t>
            </a:r>
            <a:br>
              <a:rPr lang="el-GR" sz="2400" b="1" dirty="0"/>
            </a:br>
            <a:r>
              <a:rPr lang="en-US" sz="2700" dirty="0"/>
              <a:t> </a:t>
            </a:r>
            <a:r>
              <a:rPr lang="el-GR" sz="2700" dirty="0"/>
              <a:t>(</a:t>
            </a:r>
            <a:r>
              <a:rPr lang="en-US" sz="2700" dirty="0"/>
              <a:t>Growth Strategies</a:t>
            </a:r>
            <a:r>
              <a:rPr lang="el-GR" sz="2700" dirty="0"/>
              <a:t>)</a:t>
            </a:r>
            <a:br>
              <a:rPr lang="en-US" sz="2400" b="1" dirty="0">
                <a:solidFill>
                  <a:srgbClr val="000000"/>
                </a:solidFill>
                <a:cs typeface="Times New Roman" pitchFamily="18" charset="0"/>
              </a:rPr>
            </a:b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457200" y="1428736"/>
            <a:ext cx="8229600" cy="4697427"/>
          </a:xfrm>
        </p:spPr>
        <p:txBody>
          <a:bodyPr>
            <a:noAutofit/>
          </a:bodyPr>
          <a:lstStyle/>
          <a:p>
            <a:pPr algn="ctr">
              <a:buFontTx/>
              <a:buNone/>
            </a:pPr>
            <a:endParaRPr lang="el-GR" sz="2000" dirty="0"/>
          </a:p>
          <a:p>
            <a:pPr algn="ctr">
              <a:buFontTx/>
              <a:buNone/>
            </a:pPr>
            <a:r>
              <a:rPr lang="el-GR" sz="2000" dirty="0"/>
              <a:t>Η επιχείρηση επιδιώκει την απόκτηση μεγαλύτερου μεριδίου αγοράς</a:t>
            </a:r>
          </a:p>
          <a:p>
            <a:pPr algn="ctr">
              <a:buFontTx/>
              <a:buNone/>
            </a:pPr>
            <a:r>
              <a:rPr lang="el-GR" sz="2000" dirty="0"/>
              <a:t> ακόμη και σε βάρος των βραχυπρόθεσμων κερδών της </a:t>
            </a:r>
          </a:p>
          <a:p>
            <a:pPr algn="ctr">
              <a:buFontTx/>
              <a:buNone/>
            </a:pPr>
            <a:endParaRPr lang="el-GR" sz="2000" dirty="0"/>
          </a:p>
          <a:p>
            <a:pPr>
              <a:buFontTx/>
              <a:buNone/>
            </a:pPr>
            <a:br>
              <a:rPr lang="el-GR" sz="2000" dirty="0"/>
            </a:br>
            <a:br>
              <a:rPr lang="el-GR" sz="2000" dirty="0"/>
            </a:br>
            <a:endParaRPr lang="el-GR" sz="2000" dirty="0"/>
          </a:p>
          <a:p>
            <a:pPr algn="ctr">
              <a:buFontTx/>
              <a:buNone/>
            </a:pPr>
            <a:endParaRPr lang="el-GR" sz="2000" dirty="0">
              <a:latin typeface="+mj-lt"/>
            </a:endParaRPr>
          </a:p>
        </p:txBody>
      </p:sp>
      <p:sp>
        <p:nvSpPr>
          <p:cNvPr id="2050" name="AutoShape 2" descr="data:image/jpeg;base64,/9j/4AAQSkZJRgABAQAAAQABAAD/2wCEAAkGBxQSDxUUEhQVFBQUFBcVFRQWFBQUFBQUFBUYGBQVFBQYHCggGBwlHBQUITEhJSkrLi4uFx8zODMsNygtLisBCgoKDg0OGxAQGywkICQxLi8sLC4sLC8yLC8sLCwsLCwsLCwsLCwsLCwsLCwsLCwsLCwtLCwsLCwsLCwsLCwsLP/AABEIAMsA+AMBEQACEQEDEQH/xAAcAAACAgMBAQAAAAAAAAAAAAAAAQIGAwQFBwj/xABIEAABBAADBQMIBgYIBgMAAAABAAIDEQQSIQUGMUFREyJhBxQygZGTodEVQmJxsbIzUnJzksEjJDVDY4KiwiU0U3Th8BaDs//EABsBAQACAwEBAAAAAAAAAAAAAAACAwEEBQYH/8QAPBEAAgEDAQQHBwIEBQUAAAAAAAECAwQRIQUSMVEGEzJBcYGxIjNhocHR8BSRNELh8VJicoKyFSRDosL/2gAMAwEAAhEDEQA/APcUAIAQAgBACAEAIAQAgBACAEAIAQAgBACAEAIAQAgBACAEAIAQAgBACAEAIAQAgBACAEAIAQAgBACAEAIAQAgBACAEAIAQAgBACAEAnOAFk0Op0Qyk3ogBQwVbbu/2EwriwudK9potiAdlPRziQ0HThdrXqXVOGnE7FnsO7uUpJbqfe9PlxK3N5XGg93CkjxlANfcGFa7vv8vzOtDorJrWr/6/1LXunvjBj8wYHMkaLdG6ry/rNI9IWQOX4LZo3EavDicbaWya1jhy1i+DXo+TLGrzlAgBACAEAIBEoBoAQAgBACAEAIAQAgBACAEAIDWxO0Io9JJY2Ho57Wn2EqLklxZbToVKnYi34JsWB2jFMCYpY5AOOR7X199FIyjLg8irQq0tKkXHxTRo70bxR4GFssrXuDnhgDA0nMWudrZGndKhVqqmss2dn7PqXtR06bSaWdfJdyfM4m6+/wCzG4rsGwuYMjnB7ngnu1oWgaceqqpXKqS3Ujf2hsOdlQ62U09cYS+v9Di7+b74rC4x8EJjaxrWHMWZn95t8zXwVVxczhPdR0Nj7Gtrm3VWpltt6Z00f7/Mo+L33xspyuxUmY8GsIY4/cIwCtbra8+DZ2XY7Mtn7UYLxefVswDZeOxLr7DFSnk58cta/bkAHxT9PWlxRn/q+zqCxCS/2r+h6nvLi5cJsCIAGOXsYIXa96MlgD9Rz0IsdVu1nKnQx36I8vs6nSu9qOT1jmUvHXKPINlsidMwTSOjjJ772tDnNbV90G9SaF0au6K5tPd3lvcD2971/Uy6jG93ZLFtjZOzXMb5jiz2tgOGJ7RrC3W3Z+y0PDwWzONCXZeP3OJa1trUG3Xpua7sOOU/J8CzeTzcx8WIZihi4JGtzBzIQZA7M0jKZCRVEg+jyV9vbxi95Sycra+161aDoVKW7nnnOh6gt08yCAEAIAQEXIAa1ASQAgBACAEBG0AwUBrYvaUMX6WWOP8Abe1v4lRc4riy6nb1anYi34Js4uL37wEfHENcfsNfJ8WghVO5pLvN+lsS+qcKbXjherNLHeUXDMwzZ42yStdI6KgMhD2tDjeblThqL4qMrqCjvIuo7BuJ13Rk1FpJ89Hp3FYxnlckN9lhmN6F73P9oaG/iteV8+5HZpdFYf8AkqN+Cx659DV2P5SsXNjcPG50LWyTRxuY1nEPcGmrcTevVKdzVlNchebEsaFvNpveSbWZLuWeB2PKbvlJE84XDOLXZblkb6TbFhjT9XTUnxHip3Vw09yPma2wdkQqR/U11lfyrn8Xz5JFQ2Pu3i8Y1zoGZm2WOlkcGNLhWYNJFyC+fDTU60KYW85rKOjc7Ytrep1ck9OXd8/zu5mDYey9ox4snDQTdtE8tccuWOwe818jyGuB6WbUaVCspZWhZf7U2dOj1c3vJrgu77NF+8sDidnQlwyuM7C5t3RMUli+dFbN77teJxejGP1c8f4X6oqPkl/tNv7qT8Atez94dnpL/B+a+pHysD/ij/3cf5Vi896WdHP4FeL9TS3a3ynwMTo4WRHO/OXPa4uvK1tCnDTu/FQpXEqccIuvtjULyqqlRvhjTH2Z2JN+8YWgvnDS4FwY0RMaGD6z3uBIHrV6r1Wc2WyrCm2scO9t5z8FlI9W2ts1mLwzoZPRkaNRVtOhDm+INH1LfnBTjus8hb3E7asqtPijx7afk3xkby2Ls8RzAZIxkhbpq5khFceTj9650rKWdGj2VHpNRlHNWEl4ar6HC2lu5i8O3NPh5I28C4gOaL4W5hIHrKpqW84LLR07Ta9rdT3KcteTWDNuftR+HxsT2EgF7WvHJzHOAcCOfHTxpYozcJpontS2hcWs4zXBNr4NLT85H0Su2fLwQAgBAIlAIBASQCJQHPxe3sNF+kxELD0MjL9l2oSqwjxaNqlZXNXsU5PyZycZv9gY2B3bZwSW9xrnG21d6CuIq+Krlc00s5NylsS9qTcdzDWOLXecLEeVrDg9yCZ37RY38CVS76PcmdKHRa4fanFeGX9i1bsbyw4+Nz4cwLCA9jgA5pPC6JFGjR8CtilWjUWUca/2dWspqNTGvBrgyh71b4TjFSshxDI4mOLBRaHAtGV5ILS5xDg4iiFqVa8t5qL0PRbO2TQdCE6tNuT178c1344Yzoy0bj7bONwUgLi6RhdHZoOcC3uOP36+xX0KnWQfM4+1bNWdzHCxF4f3R5NtPdHGYaJ0s8PZsa4NsyROJJNCgxxPtpaFS2nCO8z2Fptq3uqypU855tchbo7tvx87omyNiDYy8ucwv4ODaDQR+t1S3oqq2myO19pzsYxlGKeeZYt992/MNnwxdp2ubEvkLsmQAmJjaDbOnd681dc01TgkuZzth3s7u6qVJpJ7qWniytbubTw+HMhnwkeLLwwMElZY8ubNoWkG8zf4VTRrqmuGTpbS2XK8lFqo4pcfj80Xnczfcy46LDswuHhjkzD+jblcC1jnAgihXdqq5rao3TnPdwcDaWwqdrbOqpttY5Y4/neU3ejFEY3EnXO6eW75Bsjg2tOFAdeA4VrqVXib8T0VhTUraku5RXzSyX3be0ZsHsHBPwrjGS2APcGtdpJCXOuwat5GvU+K3qkpxpR3OOnoeWs6VtV2hVV1jdW9jLxqpL4ruPPMbvNjXmpMRODzbndHx+yKWhOrVziTZ6y3sbFxUqUItc8J/Nl131kL938C57i4l0Jc4klxPYyWSTxK2rnWjHPw9Dz+xko7TrKK7pf8kcLyTH/ijP3cn4Kqz94dHpL/AAfmiXla/tN37qP8CsXnvCXRv+CXiyO5ON2bFC846Jsspk7gdF2vcyjke7xzKdvVpwj7XE19s7PvLmunRfs419rCzl9xbMLv9gGNrD4cMyigCyGEUOFEE6K/9ZDuRyH0duk/bkvLL+iN7emWTGbKbPh84fq7s2PJL2nNG4Cqz16Q01yqVXeqUt6JVs/qrS+dKvjHDLXB8V4Z4eZ5/uxs/aOGnE0GHfmogiRuVrmu4g5iD0PqWnSp1oS3oxPS7QvNm3FJ0qtRY+GuH5ZLZt8bVx8PZOihw8biMw7QFzqNgFwJ0sA0ByWzUhXqLdaSRw7OvsqyqdbGUpyXDTRempz93vJ9JHiIpJ3xlkbw8sYXFzi3VoJLQALA9VrFKycZJyZdtDpJTq0ZU6MXl6ZeNF8NWennHeHxW/g8lkgca7wTBjJ0FgkCAQagNXa+OGHw8kzhYjY59dcosD18FGct2LlyLrag69WNJfzNI8VbvNtPFvlfE+Womh7mw6NaHODQ1rG95/M89AbK5iqVqick/JHuJWmzLOUaNSHH+aXD9+5+COjNs7aW1II+0jNwucA6ZpgMjZA2iWlozZcjhYH1h4qx0q1VLe7jTp3+ztn1JujlqWOGuMZ73rrn48Cl4PZ7pMVHhwQ10kzYi6iQ3M7KXVpddNFqU6alPdZ6C7u5Ubd1oLOmcPwyWHfbdX6OjhZ2vamV0jicmQDKIwABmPXqr7mkqail8Tm7E2hO9qVZySWN3h5nGjxcAwJi7L+sGUvdO46NiA0a037eACrc4uCilqbcLWtTu5XE6nsY7OX9dFgvHkwjfhcFjMa9pEZYDFYoydmHnMAfqkuAB56rboQdKDkzzm1riF/dU6FN51xnxx/c89wsHbSuL5AzLHLKS4gZ3hvdYL4ucTwWlBJqWWeouZzpzpKnFtZw8Lgnp+yLh5IdqdljzET3Z2Ef547c34Zx6wr7OeJ45nL6S23WWyqrjF/J6euC7+Vn+zHfvY/xW1ee7OB0d/jV4Mp/kYN46X/tz/8Aoxa9l2mdjpRpRh4/Rnb8tf8Ay+H/AHjvyqy+7KNTot72p4L1KNuZisDEZnY+IzaR9k0AuGmftO6XButs49Fr29SnBPfXyOvteyu7icf08sLv9ppfDgXbYu9+AE7GYXZ5Zme1peyKFpbnIbmJZfXXXgtuFzGTxGLPP3Ow69Km6lWrHRcMvX98HF3/ANz5jjnyYdhkZMc/cruPPph3SzZvx8FRcW03PMVnJ1tj7Zt42qp1pbrjpr3rux6HU2HitsQ4dsDIYQ1jcrXyFucDkNJK04C28lbTVyo7uEaN29jVKrqucm3q0k8fOPf4nIxO4eNxErpZpYi95tzi57iTw4BlcABXgq/0dSTzJo249I7OhT6uhCWFwWiX75b+Rb9pbudvs3D4N0mXsMlva28xYxzTTSdPS+C2526nBQzwPP2m1pW9zO4UcuWdM82mYd2tzosFOJmSSPe0EU7KG94UdAL+KxStY03lMsv9uVryn1copLOdM59Tf2vu5hsVN208ed9Aem9opvDRpCnO3pzeZI1bfa11b0+rpSwvBfVBDuzg28MNF/mYH/mtZVCmv5UYntS8nxqy/fHodCHCxs9BjG/staPwCsUUuCNOdWpPtSb8WzNayVggC0AIAQDQHZUSYIAQGht0QnDSNxDgyJzCx7i4NADu7xPA2RXioVN3de9wNi0dVVouisyTylx4anieO3bEccuIwmKjnjgLc5aXxyszmmmuB+8HWlypUd1OUJZSPfUdp9bONvcUnGUueGnhZ/NC7eSLb82IE8Uz3SCLI5jnEucA/NbS46kd0VfityzqSkmpHnekdnRoVIypLGc5S4d3cef7t67Xg/7oH/Xa06PvV4npNp6bPl/p+hdPLW0udhAAST21Aak/ouS2L5Z3fP6HG6LSUVWbeOz/APRUGbqyuwEUsccjpDNKyRmV2bL6Ubg06hvpC+HBVSoScE4rU6NDatKFzUp1Zrd4pt/us+i8SxQ4baMmy3YN0LyTKwte97BUOriwkuvR7W14OrkrerrOluNf2OfK52bTv1cxmsYeiT7XDPDlk0NneTWd99tKyGiMoDe2Lut05ob7SkLFte0zNz0pjGWKMMrm9PkdLZXk9khnjlGIaDHI17ajJvK66PeHECj96lCycZJ7xRddJadajKn1T1WOP9GXjeTBtxsHYyZmtzNdbSM3d4DUEfBblSkqkd1nnrK9naVetgk3jGvx8MHO3c3bhwLy+HPnczIS9wdbbB4AAcQFGlbwp9kvvtq3F4kquMLkv7nS2lhI8QGidjZA020OaCATx0VkqcZcVk06NzWo5dKTjnkY8Ps2GP0IYm/sxsH4BFTiuCQqXVep25yfi2bYKkUCtAFoDV2hj2Qxl8hpoqzRPEgDh4kLDeFkkll4RXpd/sKCQ0SvIJFMie7UaHgFDrOSZPq+bRj/APnQPo4ac2QACwsJu/RDqugDadY8pYHVrDeS1xy2FYVGQFACAdoAtAFoAQBaALQHXM7eo/FRwTyQOLb4+xZwYyQONHIH4JgZOftqNuJw8kLxTZG0SDqOYI04ggH1KM6anFxZfbXM7erGrDiiqYbcDDMDgXzuDqzNMga12XhYa0XVniqFZ01zOtU6RXU2pJRTXB41+bZ29hbHhwYeMO3J2hBecznFxaKGridBZ0HVXwpxgsRRybm8rXMt6rLLJYbZGHjcHRwxNcNQ4RtDgeuarSNOEeCQqXlxVWJ1JNcm2bxcpmsRtAFoAtAFoBWgC0AWgC0AWgFaATigOVt6bLBIbrun46fzUKjxFk6azNHC2VhGxwxhzm3kbZAkcC4i3EFrTYsnVZjokjEtW2LFtb5xhwNbe76rm8I3H6wB5KEu3HzJx7EvIs+FOitKjbBQEgUA7QBaAEA7QBaALQGUlAK0ArQEbQBaAVoBWgFaALQBaALQBaAVoAtAFoBWgC0AiUBFzkBX977dhnMFXIQwW4NGv2nEAcFXV1jgto6SzyJvjA4OZpoO8DoPAKzJXg5+IH9aw+oPek4B3/Sf1AVUveR8yyPu5eRYoCrSo22lATtAAKAdoAtAFoB2gC0BlJQEbQCJQCzICJcgEXoCOdALtEAdogEZUBHtUAu2QAZkAu2QB2qAGy3zQNYJdogDMgIOcgODt9hkfAwC/wCla93g2Mh1n117VXPWUUW09IyZtTMN8W/xt+asyivDOdOP63h9R9c6Oa7+7cORVT94vMsXu35HeiKtKjZaUBMFAStAO0AWgC0AWgHaAmSgOTt/eCHCMDpSbd6LGi3OrjQ6DqVVVrRprMjfsNnVr2bjSXDi3wRxMF5QYJJAzJK3MashpA8TTrr1FUxvYSeMM6Vfo3c0oOe9F48fsbW0d62RSOYIpZAyu+3LkNtDrbzI15KU7lRk1gpttizrUo1N9LPdrnjg5Um/0bXgPjcGuoh7XBwynnVAqCvY5w0bMujdXccoTTa7msfclvLvmMO7s4miR9Akk9xtixw1Jqjy4rNe6VN7sdWQ2VsGV3Drar3Y93N8/D5nGwnlEkBHaxMLeZYXNNeAcTfwVEL6WfaR0q/Relut0ZvPxw/RIe29+Zo5XCLs3R5WuY4tcSWuYHC+8OtKVS6nGeFjBVZ7Bt6tqqk3Le1ysrim1y+Bj2zvtOJahLQzIw+iCbcwOPHxNepRrXc4zxEu2dsC2q0FOqnl578d7S+5ix2+OIOHgcx4Y9wf2tNYQS1+VvEGtBfrSrczUY4fiNn7FtpVaqqRyk0o6vll8GuZoYTeLHygObJIWkmiGCqDiDqG1pXwUHUuM6Z/Yvp2myVH2lDOujlrx00yGK3jxFhoneXPcAMrjRJNNAA5np4+NCHXVZPCbNn/AKfY0o79SEYpc1+fnzGS4xjZnSuxAb2Ohc6QDOZoqqzxrN6rVmKsacnLP40ajlYVbujCgoPV5wl/hl8B7pY6Q4+EOkeQe0sF7iD/AEbuIvVYtJSdTVkukFGlC0e7FLh3Lmje8ojrxEZ/wv8Ac5Svu2vAh0Xf/bT/ANX0R0/JtLUEv77/AGNV9l2Dk9Jf4peH1Zc2yrcPOmyxvW7OtDp4oCMorh6weIQFexkRk2hDTS4RMfJYBIDiCwWeRp5+Kr41PItWlPxZ05MNITox/wDC75KwqOZiY3NxkOZpacryLBH1SOarfvF4Fq92/E7TCrCozsKAyByAkCgHaALQBaAdoAtABegPHfKhjHOxkgv9GxjG+ALQ4n2vK5dw96vh9x7vZMeq2Xvw4yy/nj0RumbZ0MrWluJaYm9i/L2eR5bbXPcScxJPOwpOdBT4PPD4GtC22pK10qRcX7WuXLDWcar85mrtiFsjg6MFkYbG2N7ngtYxobr6RJJaKrX71Co0qm8jZtYynZqnJ6vOdOLyznbwYo4uZrIWjO+6aPRaDWpNaUACfElEnWqZRmpUjs2z3JNt8F+fJeRoY2LPMGOJIdK1jjzLc1H4BQp61teZs3nsbOxH/CvTJ3d8YmCSMsaG9zLQFCmmm6Dw09StvopTTNLovUlK3nF8E9PNFfDSYIzyLXtHqkd81TWWHF/A6GzpqcasF3SfzSMQfRa3jYP+kKvG9mRu9ZGlKnS55+SJMjNEDU6kD1f+EXtNISxRhOT+LPQdk1DgWRt5RWTXNwLjpy1JK7KWKfkfNnLfu8/5l6lGwY/p4D/jxfnC5Nt7xHvts62k/B+jLzvRLeDk/wAv52rpXfun+d54zYP8fT8/+LKNg2OdI0R3nN5a0Ogs0futcqnGcn7J7y7r29GGa7WPis/cybRhla4CXMDWmY2a9qVITi8TFnXt60G6DTWdcLGv7Itnk/kqGX97/saujZdg8d0l/il4fUuEci3Dzp0g7NqNQasAixXI+CAjJJpV61Xxv4ICv4OcnHz04gMjjbVkAlxdxHM9w+09VXHWci2WkInQklPX4qwqOa939ci/Yeq37xeBavdvxO4x6sKjM16AzByAA5APOgHmQBnQBnQBnQGocUgPN/KFstzpzKASyRoDiLOVzRWvQUG/Fc27pyjPfR7XYF3SqWrtpvDWcfFPXTzycDbGOOILQ2Joky5aiZ3pXni9wHjzPDqqvarTWI4N3eo7OoSVSq5Z4JvOOSS5I0NrYV0bCxw7zWsBrWnBrbo/eji1W/ORiFWM9nJp8fubWOidFKcl2x2Zh15aj4KLi6VXCLo1YX1ipSxqtfHgzJj4u92gvK8h7T0J1rwIKlVg4T31weqK7C4p3Nv1E37UfZa8NM+DRh2ltF8zxpmeRlaxo+NchZ1Ke3cTy0E7bZNs4xlxy9Xq39l+am3jcL2eHhZxLLB8XO7zvjauvIYjE5nR66361bPfh/tlfVGvsiHPLL9mEtH7TzY/Ko29PNORbta8VO8o68Gs+Hf8mY5Zh2YY3R7nBtjTi46gg9DXt46VRSWZJHU2hPcpSm3p+fYtsmJ7p+4/guxPsvwPntvrWh4r1KhhX1NF++j/ADBci394j6Fthr9JPwfoy3bemvDP107v5gujde6f53njdhaX9Pz/AOLK5sOWsZEemev4CtOz7Z6TpHj9L5/VG7vXLcrf2P5lZvu2vAh0YeLaf+r6I3ty5qjk1/vP9rVsWXYOR0k1ul4fUtcWJW2eeNlmKQGTzlAcLcreOSZuJdrGBiXsDSAaygXZLb58DwUYxxknOWcHfftmT9f4N+SkQyV3Fbdc7a0UTwSPN3OEhPPMbbVcqv1qO77WSe97GCwtxCkQM7MQAgJjE+KAkMQgJCdAHnCAPOEAdugH26A6WZALMgDOgFnWQGZALOgDOeqAMywAz+KAM6yYNXaGKcyJzm1bQT3rrTU3XgoyeFklFZaRVtm72YmdmdkLMtmre4EgGrqvBRTm1nQm4wTxqbGB3pmfiRC6Jo0t7g890a1Wmp0WIyk20JQiop8y0iS1aVjzoB51gCzIAzIB2gDMgC0AWgHaALQBaALQDtACAEA0AWgMWZALMgFmQDtALMgC0ArQDtAK0AiUBw978WGYSQuujTe7RdqdQ0HQuq6tQqdnBZSXtZNXANjhY2NvaU1oGrGHgOdO4qSWFgg3l5OfsV2bGYh/LM1oPDgCf5hV0+LZbV4RRbJMW2ONz3mmtaXOPgArJSUVlkaNKVWpGnDi3hFewG/MUkwjcxzA4hrXEg6nhmA9Hl14rUp3kZS3cYO/d9HK1Ci6qmpY1a+z7/kWnMtw84MOQEg5AO0AWgHaALQDtAFoAtAO0AWgC0A7QBaAdoDXzIBZkAWgDMgC0AWgDMgFaALQCLkBWd6sskuHge/IHyZvQL82SnZSARVgO15Uq56ySLYaRbN+VrL/AEjfWx/8grCo4e6xtsrv1pnfAAfyVVHs5Lq3awdzakTZMNIx7gwOYQXng3o4/caUqiTg0ydnUnTrwlTWWnoufwPJtmxDztjZZAImvBdK0OIIab0BAIvhZGl2uXBU1LVnuLid5Og92nq1wyj2hk4cAQQQRYI1BB4EFddPJ8/lFxeHo0Ta9DBkD0BMOQDtAO0AWgC0A7QDtAFoAtAO0AWgHaALQGpmQBmQAXIAzIABQDzIBZkAZkAWgIvcgK06ETbSzZ4x2ERGQuIfcgHeqqy6uF3xHBVrWbZa9IJczd2hAQxzrjNNJ0e29B0tSk8JkIrMkcvdX/lmk8XFzva818KWKaxFEqrzNmvvfK5/YYdprtpO8fstI0+JPqCpuPacafM6+yH1EKt13xSS8+Py9Tzqaamk9AuZGOXg9rWr7tNzXcenblY3PhACdY3Fvq9Ifmr1Lp2ks08cjxXSCh1d45LhJJ/R+hYmvWycQytegMocgJgoB2gC0A7QDtAFoB2gGCgC0AWgHaAYKA0MyAM6AA5ANp1QEi+kBHMgDMgDMgAuQEHOQHF2BseQyYiZ9AzPGUAhxDGg1deibcdFXT72+8tqdyXcR3jgfFDI5zSAGnvUa9qzUfssxSXto19gty4aIf4bfiL/AJqUeCIz7TNTGAP2nAD/AHUL5a043lFj18uirazUT5I3YVHCzlFfzS9EjzvEODsw56k+FrlRUs7x7yrKl1bpd+C+7uSNimc0GmTsZLFel2LLR4jNVdGrfo4hNrueqPKbSlK5tYVOMqbcZ/Rvxx+7LVG9bZ582GOQGwDXFAPOgGHIB2gJZkAWgJtbpZNDx/kgG5vMGx+H3hARtAFoB2gHaALQGR2zwsZJYMTtn+JTIwQOBPVMmMEXYVwCZGDEYHDks5GCJaehQxgjaAMyARcgMGKxAY0uPL8ToPiViTwiUFmSNTYeFfDhw05g9z5JHd024yPLmcuQIFHosRWEZm8s5++s9YR7QfSdVA6agX/q/BRq9klR7RsYVtNA6AD2BWFRDEwRgunLRnbE4Z+YYAXEKMsJOXwNig5zlGkuDktPi9Cj7L2b2mCxT+jmFv8A9QcXn+GQrQpwzRb/ADQ9Rd3PV7Tpryf+7T1wd/d/D9thsM66dA9wvmWixl9YyLYpJTjGXI5N9UlbV61Luml98+paGFbJxTaj0Fn1IDIHICYKAkCgHaAdoB2gNkO0BH6tX0PNADnaa+PHiRyv1oDBaAdoB2gC0A7QHbLFEmIsQEezQETEgImFAROHQGN2GQGJ2DHRAYX7PHRMmMFP8o0GJZhAMJE+R7ngOy2XNZROZuUg3my8PFYksrBKPsvJ1o8VIxjRnl0aBrnPAfaUiOCo787bA83hfbjNKKIa0Vlc0HMdD9f4KElnBODxksbIHKzJXg1NvW3CymtMhHt0/mqq7xTkb2y4b15TXxT/AG1NXdnCZcEwEemHOOnHOTXwpYoRxTSJbTrb15Oa7n6GpuPpA8HlKfytVdn2GvibnSHDuYyXfFerLRGR6/8A3/31LaOEZA+0Bka5AZAUBLMgHmQDBQDtASbIRwNIALkAAoB5kAWgHaAkCgLJSiTFSAMqAWVALKgFlQCyICORALIgEY0BAxIDUxWyYpCDJEx5abGZoNEcCLGhQDOBaODQgK7vrsqeTClmHYHlzgHC2tOQa6FxA4hvqtU14ylDETpbKrUaFwqlbOEnjHP+2TPs7ByMhja6PKWMa2gQQMrQND6lbFYSRoVZb85S5tlT2PsnaEc8gbE1sT5c57TLVXrlok6ivYtWnCrGT5ZO7eXFhWpRbbc1FLTnjvzpxLuNng8QFtnnsB9GhZyMC+j/ABKZGBHBkc0yYwROFcs5GCJid0TIwLKehQwGZAFoAtASzIAtAGZAMFAPMgLZSiTCkAqQBSAVIBUgCkAqQCpAGVALKgEWoBZUAsiAXZoCJjQC7NALskAjGgF2SARhQETAgInDoCBwyAxnBjogwY3YEdFnJjBjOB+9MjBA4M9UyYwQOFcmRgiYXdFnIwRLD0KZMYLhSiTCkAqQBSAKQCpAFIBUgCkAqQBSAKQCpAFIBUgFSAMqAWVAGVALKgFlQCyoBZUAZUAsiAWRAIsQEezQCMSAiYUBAwICW3A5j42xF9vzfXdyIrUnTiVy9oVq0JwjSeM55fDmRk33HPxE0rW5u0JHgZBp17wFjUe0dVp1q93Thvb+fL7ojlnXlkDCAWyuGUElskhdqDrV1XLjxrRd6LzFMsE7EMokR4jQ0dXjpdd7XT1eKkBxTsc8NDJ9TxLngDuk8c2vT2ICLMQ2hcWIs0CA8miedl4004/f40B0W4JpANv11/SP+figH5i3q/3j/mgDzFvV/vH/ADQB5g3q/wB4/wCaAPMG9X+8f80AeYN6v94/5oA8wb1f7x/zQB5gzq/3j/mgDzBnV/vH/NAH0ezq/wB4/wCaAPo9nV/vH/NAL6PZ1f7x/wA0AfR7Or/eP+aAjJs5pGhcDyJe8j1jNrwWJZxoDn+bPY6njMHHuuEsgocwRoOYrX1nnqdZWpyxLDT4P8+WviyOp0I8A0gXnB5jtHmvitqLbWpIl9HM+37x/wA1IB9HM+37x/zQB9HM+37yT5oDRPZ9r2eWTQ5c3auq8odwzXwWt+pXW9Xh8cZ05Z55+RjJK4NO8/UWO9LwJPitkyZMLDDJeQvOXj35B4cz4FAZ/o1n2/eSfNAH0Yz7fvJPmgD6Mj+37yT5oDnbyRSZopI2F4ZmzAa6OrShrRF8Fytowq78KlOOd3OfPBGWThCV8wcyKNxzekTRN3epAAHPj8lzHOpXTp0ovXj+YS/fUjx4FhxUMokblm7MZWCiC4aXmGUjLr146UvTRWEkWGu04gg3ioxo3UMHH6123p8R6lIAW4guJ85aNKADRQNuI0LehaDfRAZmvmAOaeM2W0ctEACnDhWp19WlX3QJYQzB7TJO1zReZoYBemmuX18uXrA6XnjP1ggA4tn6wQDGLZ+sNUBmQAgBACAEAIAQAgBACAi9gPEWoyipaNAkpAEAIAQHFOIb53XZx5s1Zsv9J+ju83w9S5vWR/VY3FnOM417Of6Ec6m4Me7nDIDryFCvFdIkZG4p3/TcND8BYQEfPjddlL/CK9toCQxhv9HIPHKK4fegMsE2a+65tfrAC/u1QGVAIBANACAEAIAQAgBACAEAIAQAgBACAEAIAQAgBACAEAIAQAgBACAEAI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2052" name="AutoShape 4" descr="data:image/jpeg;base64,/9j/4AAQSkZJRgABAQAAAQABAAD/2wCEAAkGBxQSDxUUEhQVFBQUFBcVFRQWFBQUFBQUFBUYGBQVFBQYHCggGBwlHBQUITEhJSkrLi4uFx8zODMsNygtLisBCgoKDg0OGxAQGywkICQxLi8sLC4sLC8yLC8sLCwsLCwsLCwsLCwsLCwsLCwsLCwsLCwtLCwsLCwsLCwsLCwsLP/AABEIAMsA+AMBEQACEQEDEQH/xAAcAAACAgMBAQAAAAAAAAAAAAAAAQIGAwQFBwj/xABIEAABBAADBQMIBgYIBgMAAAABAAIDEQQSIQUGMUFREyJhBxQygZGTodEVQmJxsbIzUnJzksEjJDVDY4KiwiU0U3Th8BaDs//EABsBAQACAwEBAAAAAAAAAAAAAAACAwEEBQYH/8QAPBEAAgEDAQQHBwIEBQUAAAAAAAECAwQRIQUSMVEGEzJBcYGxIjNhocHR8BSRNELh8VJicoKyFSRDosL/2gAMAwEAAhEDEQA/APcUAIAQAgBACAEAIAQAgBACAEAIAQAgBACAEAIAQAgBACAEAIAQAgBACAEAIAQAgBACAEAIAQAgBACAEAIAQAgBACAEAIAQAgBACAEAnOAFk0Op0Qyk3ogBQwVbbu/2EwriwudK9potiAdlPRziQ0HThdrXqXVOGnE7FnsO7uUpJbqfe9PlxK3N5XGg93CkjxlANfcGFa7vv8vzOtDorJrWr/6/1LXunvjBj8wYHMkaLdG6ry/rNI9IWQOX4LZo3EavDicbaWya1jhy1i+DXo+TLGrzlAgBACAEAIBEoBoAQAgBACAEAIAQAgBACAEAIDWxO0Io9JJY2Ho57Wn2EqLklxZbToVKnYi34JsWB2jFMCYpY5AOOR7X199FIyjLg8irQq0tKkXHxTRo70bxR4GFssrXuDnhgDA0nMWudrZGndKhVqqmss2dn7PqXtR06bSaWdfJdyfM4m6+/wCzG4rsGwuYMjnB7ngnu1oWgaceqqpXKqS3Ujf2hsOdlQ62U09cYS+v9Di7+b74rC4x8EJjaxrWHMWZn95t8zXwVVxczhPdR0Nj7Gtrm3VWpltt6Z00f7/Mo+L33xspyuxUmY8GsIY4/cIwCtbra8+DZ2XY7Mtn7UYLxefVswDZeOxLr7DFSnk58cta/bkAHxT9PWlxRn/q+zqCxCS/2r+h6nvLi5cJsCIAGOXsYIXa96MlgD9Rz0IsdVu1nKnQx36I8vs6nSu9qOT1jmUvHXKPINlsidMwTSOjjJ772tDnNbV90G9SaF0au6K5tPd3lvcD2971/Uy6jG93ZLFtjZOzXMb5jiz2tgOGJ7RrC3W3Z+y0PDwWzONCXZeP3OJa1trUG3Xpua7sOOU/J8CzeTzcx8WIZihi4JGtzBzIQZA7M0jKZCRVEg+jyV9vbxi95Sycra+161aDoVKW7nnnOh6gt08yCAEAIAQEXIAa1ASQAgBACAEBG0AwUBrYvaUMX6WWOP8Abe1v4lRc4riy6nb1anYi34Js4uL37wEfHENcfsNfJ8WghVO5pLvN+lsS+qcKbXjherNLHeUXDMwzZ42yStdI6KgMhD2tDjeblThqL4qMrqCjvIuo7BuJ13Rk1FpJ89Hp3FYxnlckN9lhmN6F73P9oaG/iteV8+5HZpdFYf8AkqN+Cx659DV2P5SsXNjcPG50LWyTRxuY1nEPcGmrcTevVKdzVlNchebEsaFvNpveSbWZLuWeB2PKbvlJE84XDOLXZblkb6TbFhjT9XTUnxHip3Vw09yPma2wdkQqR/U11lfyrn8Xz5JFQ2Pu3i8Y1zoGZm2WOlkcGNLhWYNJFyC+fDTU60KYW85rKOjc7Ytrep1ck9OXd8/zu5mDYey9ox4snDQTdtE8tccuWOwe818jyGuB6WbUaVCspZWhZf7U2dOj1c3vJrgu77NF+8sDidnQlwyuM7C5t3RMUli+dFbN77teJxejGP1c8f4X6oqPkl/tNv7qT8Atez94dnpL/B+a+pHysD/ij/3cf5Vi896WdHP4FeL9TS3a3ynwMTo4WRHO/OXPa4uvK1tCnDTu/FQpXEqccIuvtjULyqqlRvhjTH2Z2JN+8YWgvnDS4FwY0RMaGD6z3uBIHrV6r1Wc2WyrCm2scO9t5z8FlI9W2ts1mLwzoZPRkaNRVtOhDm+INH1LfnBTjus8hb3E7asqtPijx7afk3xkby2Ls8RzAZIxkhbpq5khFceTj9650rKWdGj2VHpNRlHNWEl4ar6HC2lu5i8O3NPh5I28C4gOaL4W5hIHrKpqW84LLR07Ta9rdT3KcteTWDNuftR+HxsT2EgF7WvHJzHOAcCOfHTxpYozcJpontS2hcWs4zXBNr4NLT85H0Su2fLwQAgBAIlAIBASQCJQHPxe3sNF+kxELD0MjL9l2oSqwjxaNqlZXNXsU5PyZycZv9gY2B3bZwSW9xrnG21d6CuIq+Krlc00s5NylsS9qTcdzDWOLXecLEeVrDg9yCZ37RY38CVS76PcmdKHRa4fanFeGX9i1bsbyw4+Nz4cwLCA9jgA5pPC6JFGjR8CtilWjUWUca/2dWspqNTGvBrgyh71b4TjFSshxDI4mOLBRaHAtGV5ILS5xDg4iiFqVa8t5qL0PRbO2TQdCE6tNuT178c1344Yzoy0bj7bONwUgLi6RhdHZoOcC3uOP36+xX0KnWQfM4+1bNWdzHCxF4f3R5NtPdHGYaJ0s8PZsa4NsyROJJNCgxxPtpaFS2nCO8z2Fptq3uqypU855tchbo7tvx87omyNiDYy8ucwv4ODaDQR+t1S3oqq2myO19pzsYxlGKeeZYt992/MNnwxdp2ubEvkLsmQAmJjaDbOnd681dc01TgkuZzth3s7u6qVJpJ7qWniytbubTw+HMhnwkeLLwwMElZY8ubNoWkG8zf4VTRrqmuGTpbS2XK8lFqo4pcfj80Xnczfcy46LDswuHhjkzD+jblcC1jnAgihXdqq5rao3TnPdwcDaWwqdrbOqpttY5Y4/neU3ejFEY3EnXO6eW75Bsjg2tOFAdeA4VrqVXib8T0VhTUraku5RXzSyX3be0ZsHsHBPwrjGS2APcGtdpJCXOuwat5GvU+K3qkpxpR3OOnoeWs6VtV2hVV1jdW9jLxqpL4ruPPMbvNjXmpMRODzbndHx+yKWhOrVziTZ6y3sbFxUqUItc8J/Nl131kL938C57i4l0Jc4klxPYyWSTxK2rnWjHPw9Dz+xko7TrKK7pf8kcLyTH/ijP3cn4Kqz94dHpL/AAfmiXla/tN37qP8CsXnvCXRv+CXiyO5ON2bFC846Jsspk7gdF2vcyjke7xzKdvVpwj7XE19s7PvLmunRfs419rCzl9xbMLv9gGNrD4cMyigCyGEUOFEE6K/9ZDuRyH0duk/bkvLL+iN7emWTGbKbPh84fq7s2PJL2nNG4Cqz16Q01yqVXeqUt6JVs/qrS+dKvjHDLXB8V4Z4eZ5/uxs/aOGnE0GHfmogiRuVrmu4g5iD0PqWnSp1oS3oxPS7QvNm3FJ0qtRY+GuH5ZLZt8bVx8PZOihw8biMw7QFzqNgFwJ0sA0ByWzUhXqLdaSRw7OvsqyqdbGUpyXDTRempz93vJ9JHiIpJ3xlkbw8sYXFzi3VoJLQALA9VrFKycZJyZdtDpJTq0ZU6MXl6ZeNF8NWennHeHxW/g8lkgca7wTBjJ0FgkCAQagNXa+OGHw8kzhYjY59dcosD18FGct2LlyLrag69WNJfzNI8VbvNtPFvlfE+Womh7mw6NaHODQ1rG95/M89AbK5iqVqick/JHuJWmzLOUaNSHH+aXD9+5+COjNs7aW1II+0jNwucA6ZpgMjZA2iWlozZcjhYH1h4qx0q1VLe7jTp3+ztn1JujlqWOGuMZ73rrn48Cl4PZ7pMVHhwQ10kzYi6iQ3M7KXVpddNFqU6alPdZ6C7u5Ubd1oLOmcPwyWHfbdX6OjhZ2vamV0jicmQDKIwABmPXqr7mkqail8Tm7E2hO9qVZySWN3h5nGjxcAwJi7L+sGUvdO46NiA0a037eACrc4uCilqbcLWtTu5XE6nsY7OX9dFgvHkwjfhcFjMa9pEZYDFYoydmHnMAfqkuAB56rboQdKDkzzm1riF/dU6FN51xnxx/c89wsHbSuL5AzLHLKS4gZ3hvdYL4ucTwWlBJqWWeouZzpzpKnFtZw8Lgnp+yLh5IdqdljzET3Z2Ef547c34Zx6wr7OeJ45nL6S23WWyqrjF/J6euC7+Vn+zHfvY/xW1ee7OB0d/jV4Mp/kYN46X/tz/8Aoxa9l2mdjpRpRh4/Rnb8tf8Ay+H/AHjvyqy+7KNTot72p4L1KNuZisDEZnY+IzaR9k0AuGmftO6XButs49Fr29SnBPfXyOvteyu7icf08sLv9ppfDgXbYu9+AE7GYXZ5Zme1peyKFpbnIbmJZfXXXgtuFzGTxGLPP3Ow69Km6lWrHRcMvX98HF3/ANz5jjnyYdhkZMc/cruPPph3SzZvx8FRcW03PMVnJ1tj7Zt42qp1pbrjpr3rux6HU2HitsQ4dsDIYQ1jcrXyFucDkNJK04C28lbTVyo7uEaN29jVKrqucm3q0k8fOPf4nIxO4eNxErpZpYi95tzi57iTw4BlcABXgq/0dSTzJo249I7OhT6uhCWFwWiX75b+Rb9pbudvs3D4N0mXsMlva28xYxzTTSdPS+C2526nBQzwPP2m1pW9zO4UcuWdM82mYd2tzosFOJmSSPe0EU7KG94UdAL+KxStY03lMsv9uVryn1copLOdM59Tf2vu5hsVN208ed9Aem9opvDRpCnO3pzeZI1bfa11b0+rpSwvBfVBDuzg28MNF/mYH/mtZVCmv5UYntS8nxqy/fHodCHCxs9BjG/staPwCsUUuCNOdWpPtSb8WzNayVggC0AIAQDQHZUSYIAQGht0QnDSNxDgyJzCx7i4NADu7xPA2RXioVN3de9wNi0dVVouisyTylx4anieO3bEccuIwmKjnjgLc5aXxyszmmmuB+8HWlypUd1OUJZSPfUdp9bONvcUnGUueGnhZ/NC7eSLb82IE8Uz3SCLI5jnEucA/NbS46kd0VfityzqSkmpHnekdnRoVIypLGc5S4d3cef7t67Xg/7oH/Xa06PvV4npNp6bPl/p+hdPLW0udhAAST21Aak/ouS2L5Z3fP6HG6LSUVWbeOz/APRUGbqyuwEUsccjpDNKyRmV2bL6Ubg06hvpC+HBVSoScE4rU6NDatKFzUp1Zrd4pt/us+i8SxQ4baMmy3YN0LyTKwte97BUOriwkuvR7W14OrkrerrOluNf2OfK52bTv1cxmsYeiT7XDPDlk0NneTWd99tKyGiMoDe2Lut05ob7SkLFte0zNz0pjGWKMMrm9PkdLZXk9khnjlGIaDHI17ajJvK66PeHECj96lCycZJ7xRddJadajKn1T1WOP9GXjeTBtxsHYyZmtzNdbSM3d4DUEfBblSkqkd1nnrK9naVetgk3jGvx8MHO3c3bhwLy+HPnczIS9wdbbB4AAcQFGlbwp9kvvtq3F4kquMLkv7nS2lhI8QGidjZA020OaCATx0VkqcZcVk06NzWo5dKTjnkY8Ps2GP0IYm/sxsH4BFTiuCQqXVep25yfi2bYKkUCtAFoDV2hj2Qxl8hpoqzRPEgDh4kLDeFkkll4RXpd/sKCQ0SvIJFMie7UaHgFDrOSZPq+bRj/APnQPo4ac2QACwsJu/RDqugDadY8pYHVrDeS1xy2FYVGQFACAdoAtAFoAQBaALQHXM7eo/FRwTyQOLb4+xZwYyQONHIH4JgZOftqNuJw8kLxTZG0SDqOYI04ggH1KM6anFxZfbXM7erGrDiiqYbcDDMDgXzuDqzNMga12XhYa0XVniqFZ01zOtU6RXU2pJRTXB41+bZ29hbHhwYeMO3J2hBecznFxaKGridBZ0HVXwpxgsRRybm8rXMt6rLLJYbZGHjcHRwxNcNQ4RtDgeuarSNOEeCQqXlxVWJ1JNcm2bxcpmsRtAFoAtAFoBWgC0AWgC0AWgFaATigOVt6bLBIbrun46fzUKjxFk6azNHC2VhGxwxhzm3kbZAkcC4i3EFrTYsnVZjokjEtW2LFtb5xhwNbe76rm8I3H6wB5KEu3HzJx7EvIs+FOitKjbBQEgUA7QBaAEA7QBaALQGUlAK0ArQEbQBaAVoBWgFaALQBaALQBaAVoAtAFoBWgC0AiUBFzkBX977dhnMFXIQwW4NGv2nEAcFXV1jgto6SzyJvjA4OZpoO8DoPAKzJXg5+IH9aw+oPek4B3/Sf1AVUveR8yyPu5eRYoCrSo22lATtAAKAdoAtAFoB2gC0BlJQEbQCJQCzICJcgEXoCOdALtEAdogEZUBHtUAu2QAZkAu2QB2qAGy3zQNYJdogDMgIOcgODt9hkfAwC/wCla93g2Mh1n117VXPWUUW09IyZtTMN8W/xt+asyivDOdOP63h9R9c6Oa7+7cORVT94vMsXu35HeiKtKjZaUBMFAStAO0AWgC0AWgHaAmSgOTt/eCHCMDpSbd6LGi3OrjQ6DqVVVrRprMjfsNnVr2bjSXDi3wRxMF5QYJJAzJK3MashpA8TTrr1FUxvYSeMM6Vfo3c0oOe9F48fsbW0d62RSOYIpZAyu+3LkNtDrbzI15KU7lRk1gpttizrUo1N9LPdrnjg5Um/0bXgPjcGuoh7XBwynnVAqCvY5w0bMujdXccoTTa7msfclvLvmMO7s4miR9Akk9xtixw1Jqjy4rNe6VN7sdWQ2VsGV3Drar3Y93N8/D5nGwnlEkBHaxMLeZYXNNeAcTfwVEL6WfaR0q/Relut0ZvPxw/RIe29+Zo5XCLs3R5WuY4tcSWuYHC+8OtKVS6nGeFjBVZ7Bt6tqqk3Le1ysrim1y+Bj2zvtOJahLQzIw+iCbcwOPHxNepRrXc4zxEu2dsC2q0FOqnl578d7S+5ix2+OIOHgcx4Y9wf2tNYQS1+VvEGtBfrSrczUY4fiNn7FtpVaqqRyk0o6vll8GuZoYTeLHygObJIWkmiGCqDiDqG1pXwUHUuM6Z/Yvp2myVH2lDOujlrx00yGK3jxFhoneXPcAMrjRJNNAA5np4+NCHXVZPCbNn/AKfY0o79SEYpc1+fnzGS4xjZnSuxAb2Ohc6QDOZoqqzxrN6rVmKsacnLP40ajlYVbujCgoPV5wl/hl8B7pY6Q4+EOkeQe0sF7iD/AEbuIvVYtJSdTVkukFGlC0e7FLh3Lmje8ojrxEZ/wv8Ac5Svu2vAh0Xf/bT/ANX0R0/JtLUEv77/AGNV9l2Dk9Jf4peH1Zc2yrcPOmyxvW7OtDp4oCMorh6weIQFexkRk2hDTS4RMfJYBIDiCwWeRp5+Kr41PItWlPxZ05MNITox/wDC75KwqOZiY3NxkOZpacryLBH1SOarfvF4Fq92/E7TCrCozsKAyByAkCgHaALQBaAdoAtABegPHfKhjHOxkgv9GxjG+ALQ4n2vK5dw96vh9x7vZMeq2Xvw4yy/nj0RumbZ0MrWluJaYm9i/L2eR5bbXPcScxJPOwpOdBT4PPD4GtC22pK10qRcX7WuXLDWcar85mrtiFsjg6MFkYbG2N7ngtYxobr6RJJaKrX71Co0qm8jZtYynZqnJ6vOdOLyznbwYo4uZrIWjO+6aPRaDWpNaUACfElEnWqZRmpUjs2z3JNt8F+fJeRoY2LPMGOJIdK1jjzLc1H4BQp61teZs3nsbOxH/CvTJ3d8YmCSMsaG9zLQFCmmm6Dw09StvopTTNLovUlK3nF8E9PNFfDSYIzyLXtHqkd81TWWHF/A6GzpqcasF3SfzSMQfRa3jYP+kKvG9mRu9ZGlKnS55+SJMjNEDU6kD1f+EXtNISxRhOT+LPQdk1DgWRt5RWTXNwLjpy1JK7KWKfkfNnLfu8/5l6lGwY/p4D/jxfnC5Nt7xHvts62k/B+jLzvRLeDk/wAv52rpXfun+d54zYP8fT8/+LKNg2OdI0R3nN5a0Ogs0futcqnGcn7J7y7r29GGa7WPis/cybRhla4CXMDWmY2a9qVITi8TFnXt60G6DTWdcLGv7Itnk/kqGX97/saujZdg8d0l/il4fUuEci3Dzp0g7NqNQasAixXI+CAjJJpV61Xxv4ICv4OcnHz04gMjjbVkAlxdxHM9w+09VXHWci2WkInQklPX4qwqOa939ci/Yeq37xeBavdvxO4x6sKjM16AzByAA5APOgHmQBnQBnQBnQGocUgPN/KFstzpzKASyRoDiLOVzRWvQUG/Fc27pyjPfR7XYF3SqWrtpvDWcfFPXTzycDbGOOILQ2Joky5aiZ3pXni9wHjzPDqqvarTWI4N3eo7OoSVSq5Z4JvOOSS5I0NrYV0bCxw7zWsBrWnBrbo/eji1W/ORiFWM9nJp8fubWOidFKcl2x2Zh15aj4KLi6VXCLo1YX1ipSxqtfHgzJj4u92gvK8h7T0J1rwIKlVg4T31weqK7C4p3Nv1E37UfZa8NM+DRh2ltF8zxpmeRlaxo+NchZ1Ke3cTy0E7bZNs4xlxy9Xq39l+am3jcL2eHhZxLLB8XO7zvjauvIYjE5nR66361bPfh/tlfVGvsiHPLL9mEtH7TzY/Ko29PNORbta8VO8o68Gs+Hf8mY5Zh2YY3R7nBtjTi46gg9DXt46VRSWZJHU2hPcpSm3p+fYtsmJ7p+4/guxPsvwPntvrWh4r1KhhX1NF++j/ADBci394j6Fthr9JPwfoy3bemvDP107v5gujde6f53njdhaX9Pz/AOLK5sOWsZEemev4CtOz7Z6TpHj9L5/VG7vXLcrf2P5lZvu2vAh0YeLaf+r6I3ty5qjk1/vP9rVsWXYOR0k1ul4fUtcWJW2eeNlmKQGTzlAcLcreOSZuJdrGBiXsDSAaygXZLb58DwUYxxknOWcHfftmT9f4N+SkQyV3Fbdc7a0UTwSPN3OEhPPMbbVcqv1qO77WSe97GCwtxCkQM7MQAgJjE+KAkMQgJCdAHnCAPOEAdugH26A6WZALMgDOgFnWQGZALOgDOeqAMywAz+KAM6yYNXaGKcyJzm1bQT3rrTU3XgoyeFklFZaRVtm72YmdmdkLMtmre4EgGrqvBRTm1nQm4wTxqbGB3pmfiRC6Jo0t7g890a1Wmp0WIyk20JQiop8y0iS1aVjzoB51gCzIAzIB2gDMgC0AWgHaALQBaALQDtACAEA0AWgMWZALMgFmQDtALMgC0ArQDtAK0AiUBw978WGYSQuujTe7RdqdQ0HQuq6tQqdnBZSXtZNXANjhY2NvaU1oGrGHgOdO4qSWFgg3l5OfsV2bGYh/LM1oPDgCf5hV0+LZbV4RRbJMW2ONz3mmtaXOPgArJSUVlkaNKVWpGnDi3hFewG/MUkwjcxzA4hrXEg6nhmA9Hl14rUp3kZS3cYO/d9HK1Ci6qmpY1a+z7/kWnMtw84MOQEg5AO0AWgHaALQDtAFoAtAO0AWgC0A7QBaAdoDXzIBZkAWgDMgC0AWgDMgFaALQCLkBWd6sskuHge/IHyZvQL82SnZSARVgO15Uq56ySLYaRbN+VrL/AEjfWx/8grCo4e6xtsrv1pnfAAfyVVHs5Lq3awdzakTZMNIx7gwOYQXng3o4/caUqiTg0ydnUnTrwlTWWnoufwPJtmxDztjZZAImvBdK0OIIab0BAIvhZGl2uXBU1LVnuLid5Og92nq1wyj2hk4cAQQQRYI1BB4EFddPJ8/lFxeHo0Ta9DBkD0BMOQDtAO0AWgC0A7QDtAFoAtAO0AWgHaALQGpmQBmQAXIAzIABQDzIBZkAZkAWgIvcgK06ETbSzZ4x2ERGQuIfcgHeqqy6uF3xHBVrWbZa9IJczd2hAQxzrjNNJ0e29B0tSk8JkIrMkcvdX/lmk8XFzva818KWKaxFEqrzNmvvfK5/YYdprtpO8fstI0+JPqCpuPacafM6+yH1EKt13xSS8+Py9Tzqaamk9AuZGOXg9rWr7tNzXcenblY3PhACdY3Fvq9Ifmr1Lp2ks08cjxXSCh1d45LhJJ/R+hYmvWycQytegMocgJgoB2gC0A7QDtAFoB2gGCgC0AWgHaAYKA0MyAM6AA5ANp1QEi+kBHMgDMgDMgAuQEHOQHF2BseQyYiZ9AzPGUAhxDGg1deibcdFXT72+8tqdyXcR3jgfFDI5zSAGnvUa9qzUfssxSXto19gty4aIf4bfiL/AJqUeCIz7TNTGAP2nAD/AHUL5a043lFj18uirazUT5I3YVHCzlFfzS9EjzvEODsw56k+FrlRUs7x7yrKl1bpd+C+7uSNimc0GmTsZLFel2LLR4jNVdGrfo4hNrueqPKbSlK5tYVOMqbcZ/Rvxx+7LVG9bZ582GOQGwDXFAPOgGHIB2gJZkAWgJtbpZNDx/kgG5vMGx+H3hARtAFoB2gHaALQGR2zwsZJYMTtn+JTIwQOBPVMmMEXYVwCZGDEYHDks5GCJaehQxgjaAMyARcgMGKxAY0uPL8ToPiViTwiUFmSNTYeFfDhw05g9z5JHd024yPLmcuQIFHosRWEZm8s5++s9YR7QfSdVA6agX/q/BRq9klR7RsYVtNA6AD2BWFRDEwRgunLRnbE4Z+YYAXEKMsJOXwNig5zlGkuDktPi9Cj7L2b2mCxT+jmFv8A9QcXn+GQrQpwzRb/ADQ9Rd3PV7Tpryf+7T1wd/d/D9thsM66dA9wvmWixl9YyLYpJTjGXI5N9UlbV61Luml98+paGFbJxTaj0Fn1IDIHICYKAkCgHaAdoB2gNkO0BH6tX0PNADnaa+PHiRyv1oDBaAdoB2gC0A7QHbLFEmIsQEezQETEgImFAROHQGN2GQGJ2DHRAYX7PHRMmMFP8o0GJZhAMJE+R7ngOy2XNZROZuUg3my8PFYksrBKPsvJ1o8VIxjRnl0aBrnPAfaUiOCo787bA83hfbjNKKIa0Vlc0HMdD9f4KElnBODxksbIHKzJXg1NvW3CymtMhHt0/mqq7xTkb2y4b15TXxT/AG1NXdnCZcEwEemHOOnHOTXwpYoRxTSJbTrb15Oa7n6GpuPpA8HlKfytVdn2GvibnSHDuYyXfFerLRGR6/8A3/31LaOEZA+0Bka5AZAUBLMgHmQDBQDtASbIRwNIALkAAoB5kAWgHaAkCgLJSiTFSAMqAWVALKgFlQCyICORALIgEY0BAxIDUxWyYpCDJEx5abGZoNEcCLGhQDOBaODQgK7vrsqeTClmHYHlzgHC2tOQa6FxA4hvqtU14ylDETpbKrUaFwqlbOEnjHP+2TPs7ByMhja6PKWMa2gQQMrQND6lbFYSRoVZb85S5tlT2PsnaEc8gbE1sT5c57TLVXrlok6ivYtWnCrGT5ZO7eXFhWpRbbc1FLTnjvzpxLuNng8QFtnnsB9GhZyMC+j/ABKZGBHBkc0yYwROFcs5GCJid0TIwLKehQwGZAFoAtASzIAtAGZAMFAPMgLZSiTCkAqQBSAVIBUgCkAqQCpAGVALKgEWoBZUAsiAXZoCJjQC7NALskAjGgF2SARhQETAgInDoCBwyAxnBjogwY3YEdFnJjBjOB+9MjBA4M9UyYwQOFcmRgiYXdFnIwRLD0KZMYLhSiTCkAqQBSAKQCpAFIBUgCkAqQBSAKQCpAFIBUgFSAMqAWVAGVALKgFlQCyoBZUAZUAsiAWRAIsQEezQCMSAiYUBAwICW3A5j42xF9vzfXdyIrUnTiVy9oVq0JwjSeM55fDmRk33HPxE0rW5u0JHgZBp17wFjUe0dVp1q93Thvb+fL7ojlnXlkDCAWyuGUElskhdqDrV1XLjxrRd6LzFMsE7EMokR4jQ0dXjpdd7XT1eKkBxTsc8NDJ9TxLngDuk8c2vT2ICLMQ2hcWIs0CA8miedl4004/f40B0W4JpANv11/SP+figH5i3q/3j/mgDzFvV/vH/ADQB5g3q/wB4/wCaAPMG9X+8f80AeYN6v94/5oA8wb1f7x/zQB5gzq/3j/mgDzBnV/vH/NAH0ezq/wB4/wCaAPo9nV/vH/NAL6PZ1f7x/wA0AfR7Or/eP+aAjJs5pGhcDyJe8j1jNrwWJZxoDn+bPY6njMHHuuEsgocwRoOYrX1nnqdZWpyxLDT4P8+WviyOp0I8A0gXnB5jtHmvitqLbWpIl9HM+37x/wA1IB9HM+37x/zQB9HM+37yT5oDRPZ9r2eWTQ5c3auq8odwzXwWt+pXW9Xh8cZ05Z55+RjJK4NO8/UWO9LwJPitkyZMLDDJeQvOXj35B4cz4FAZ/o1n2/eSfNAH0Yz7fvJPmgD6Mj+37yT5oDnbyRSZopI2F4ZmzAa6OrShrRF8Fytowq78KlOOd3OfPBGWThCV8wcyKNxzekTRN3epAAHPj8lzHOpXTp0ovXj+YS/fUjx4FhxUMokblm7MZWCiC4aXmGUjLr146UvTRWEkWGu04gg3ioxo3UMHH6123p8R6lIAW4guJ85aNKADRQNuI0LehaDfRAZmvmAOaeM2W0ctEACnDhWp19WlX3QJYQzB7TJO1zReZoYBemmuX18uXrA6XnjP1ggA4tn6wQDGLZ+sNUBmQAgBACAEAIAQAgBACAi9gPEWoyipaNAkpAEAIAQHFOIb53XZx5s1Zsv9J+ju83w9S5vWR/VY3FnOM417Of6Ec6m4Me7nDIDryFCvFdIkZG4p3/TcND8BYQEfPjddlL/CK9toCQxhv9HIPHKK4fegMsE2a+65tfrAC/u1QGVAIBANACAEAIAQAgBACAEAIAQAgBACAEAIAQAgBACAEAIAQAgBACAEAI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pic>
        <p:nvPicPr>
          <p:cNvPr id="2056" name="Picture 8" descr="https://encrypted-tbn2.gstatic.com/images?q=tbn:ANd9GcSapgzoX49x2Q1kj1TCha5hH_QnQSaXGPFrt529VK7yuaYzXL8Y">
            <a:hlinkClick r:id="rId3"/>
          </p:cNvPr>
          <p:cNvPicPr>
            <a:picLocks noChangeAspect="1" noChangeArrowheads="1"/>
          </p:cNvPicPr>
          <p:nvPr/>
        </p:nvPicPr>
        <p:blipFill>
          <a:blip r:embed="rId4" cstate="print"/>
          <a:srcRect/>
          <a:stretch>
            <a:fillRect/>
          </a:stretch>
        </p:blipFill>
        <p:spPr bwMode="auto">
          <a:xfrm>
            <a:off x="5643570" y="3571876"/>
            <a:ext cx="2857500" cy="2095501"/>
          </a:xfrm>
          <a:prstGeom prst="rect">
            <a:avLst/>
          </a:prstGeom>
          <a:noFill/>
        </p:spPr>
      </p:pic>
      <p:sp>
        <p:nvSpPr>
          <p:cNvPr id="7" name="6 - Θέση αριθμού διαφάνειας"/>
          <p:cNvSpPr>
            <a:spLocks noGrp="1"/>
          </p:cNvSpPr>
          <p:nvPr>
            <p:ph type="sldNum" sz="quarter" idx="12"/>
          </p:nvPr>
        </p:nvSpPr>
        <p:spPr/>
        <p:txBody>
          <a:bodyPr/>
          <a:lstStyle/>
          <a:p>
            <a:fld id="{CB020F3C-86CF-4C67-8904-4B328712343E}" type="slidenum">
              <a:rPr lang="el-GR" smtClean="0"/>
              <a:pPr/>
              <a:t>7</a:t>
            </a:fld>
            <a:endParaRPr lang="el-G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1142976" y="357166"/>
            <a:ext cx="7267575" cy="993775"/>
          </a:xfrm>
        </p:spPr>
        <p:txBody>
          <a:bodyPr>
            <a:normAutofit/>
          </a:bodyPr>
          <a:lstStyle/>
          <a:p>
            <a:r>
              <a:rPr lang="el-GR" sz="2400" b="1" dirty="0"/>
              <a:t>Στρατηγική Ανάπτυξης - Κατηγορίες</a:t>
            </a:r>
            <a:br>
              <a:rPr lang="en-US" sz="2400" b="1" dirty="0">
                <a:solidFill>
                  <a:srgbClr val="000000"/>
                </a:solidFill>
                <a:cs typeface="Times New Roman" pitchFamily="18" charset="0"/>
              </a:rPr>
            </a:br>
            <a:endParaRPr lang="el-GR" sz="2400" b="1" dirty="0">
              <a:solidFill>
                <a:srgbClr val="000000"/>
              </a:solidFill>
              <a:cs typeface="Times New Roman" pitchFamily="18" charset="0"/>
            </a:endParaRPr>
          </a:p>
        </p:txBody>
      </p:sp>
      <p:sp>
        <p:nvSpPr>
          <p:cNvPr id="61444" name="Rectangle 3"/>
          <p:cNvSpPr>
            <a:spLocks noGrp="1" noChangeArrowheads="1"/>
          </p:cNvSpPr>
          <p:nvPr>
            <p:ph type="body" idx="4294967295"/>
          </p:nvPr>
        </p:nvSpPr>
        <p:spPr>
          <a:xfrm>
            <a:off x="500034" y="1357298"/>
            <a:ext cx="8229600" cy="5072098"/>
          </a:xfrm>
        </p:spPr>
        <p:txBody>
          <a:bodyPr>
            <a:normAutofit lnSpcReduction="10000"/>
          </a:bodyPr>
          <a:lstStyle/>
          <a:p>
            <a:pPr marL="457200" lvl="0" indent="-457200">
              <a:buFont typeface="+mj-lt"/>
              <a:buAutoNum type="arabicPeriod"/>
            </a:pPr>
            <a:r>
              <a:rPr lang="en-US" sz="2000" dirty="0"/>
              <a:t>O</a:t>
            </a:r>
            <a:r>
              <a:rPr lang="el-GR" sz="2000" dirty="0" err="1"/>
              <a:t>λοκλήρωση</a:t>
            </a:r>
            <a:r>
              <a:rPr lang="el-GR" sz="2000" dirty="0"/>
              <a:t> δραστηριοτήτων (</a:t>
            </a:r>
            <a:r>
              <a:rPr lang="en-US" sz="2000" dirty="0"/>
              <a:t>Integration</a:t>
            </a:r>
            <a:r>
              <a:rPr lang="el-GR" sz="2000" dirty="0"/>
              <a:t>) η οποία εξειδικεύεται σε:</a:t>
            </a:r>
            <a:endParaRPr lang="el-GR" sz="2000" dirty="0">
              <a:latin typeface="+mj-lt"/>
            </a:endParaRPr>
          </a:p>
          <a:p>
            <a:pPr marL="1371600" lvl="2" indent="-457200">
              <a:buNone/>
            </a:pPr>
            <a:r>
              <a:rPr lang="el-GR" sz="2000" dirty="0">
                <a:latin typeface="+mj-lt"/>
              </a:rPr>
              <a:t>Κάθετη ολοκλήρωση (</a:t>
            </a:r>
            <a:r>
              <a:rPr lang="en-US" sz="2000" dirty="0">
                <a:latin typeface="+mj-lt"/>
              </a:rPr>
              <a:t>vertical integration</a:t>
            </a:r>
            <a:r>
              <a:rPr lang="el-GR" sz="2000" dirty="0">
                <a:latin typeface="+mj-lt"/>
              </a:rPr>
              <a:t>)</a:t>
            </a:r>
          </a:p>
          <a:p>
            <a:pPr marL="1371600" lvl="2" indent="-457200">
              <a:buNone/>
            </a:pPr>
            <a:r>
              <a:rPr lang="el-GR" sz="2000" dirty="0">
                <a:latin typeface="+mj-lt"/>
              </a:rPr>
              <a:t>Οριζόντια ολοκλήρωση (</a:t>
            </a:r>
            <a:r>
              <a:rPr lang="en-US" sz="2000" dirty="0">
                <a:latin typeface="+mj-lt"/>
              </a:rPr>
              <a:t>horizontal integration</a:t>
            </a:r>
            <a:r>
              <a:rPr lang="el-GR" sz="2000" dirty="0">
                <a:latin typeface="+mj-lt"/>
              </a:rPr>
              <a:t>)</a:t>
            </a:r>
          </a:p>
          <a:p>
            <a:pPr marL="457200" lvl="0" indent="-457200">
              <a:buFont typeface="+mj-lt"/>
              <a:buAutoNum type="arabicPeriod"/>
            </a:pPr>
            <a:endParaRPr lang="el-GR" sz="2000" dirty="0">
              <a:latin typeface="+mj-lt"/>
            </a:endParaRPr>
          </a:p>
          <a:p>
            <a:pPr marL="457200" lvl="0" indent="-457200">
              <a:buFont typeface="+mj-lt"/>
              <a:buAutoNum type="arabicPeriod"/>
            </a:pPr>
            <a:r>
              <a:rPr lang="el-GR" sz="2000" dirty="0">
                <a:latin typeface="+mj-lt"/>
              </a:rPr>
              <a:t>Διασπορά – διαφοροποίηση δραστηριοτήτων (</a:t>
            </a:r>
            <a:r>
              <a:rPr lang="en-US" sz="2000" dirty="0">
                <a:latin typeface="+mj-lt"/>
              </a:rPr>
              <a:t>diversification</a:t>
            </a:r>
            <a:r>
              <a:rPr lang="el-GR" sz="2000" dirty="0">
                <a:latin typeface="+mj-lt"/>
              </a:rPr>
              <a:t>) η οποία εξειδικεύεται σε:</a:t>
            </a:r>
          </a:p>
          <a:p>
            <a:pPr marL="1371600" lvl="2" indent="-457200">
              <a:buNone/>
            </a:pPr>
            <a:r>
              <a:rPr lang="el-GR" sz="2000" dirty="0">
                <a:latin typeface="+mj-lt"/>
              </a:rPr>
              <a:t>Συσχετισμένη (</a:t>
            </a:r>
            <a:r>
              <a:rPr lang="en-US" sz="2000" dirty="0">
                <a:latin typeface="+mj-lt"/>
              </a:rPr>
              <a:t>related diversification)</a:t>
            </a:r>
            <a:endParaRPr lang="el-GR" sz="2000" dirty="0">
              <a:latin typeface="+mj-lt"/>
            </a:endParaRPr>
          </a:p>
          <a:p>
            <a:pPr marL="1371600" lvl="2" indent="-457200">
              <a:buNone/>
            </a:pPr>
            <a:r>
              <a:rPr lang="el-GR" sz="2000" dirty="0">
                <a:latin typeface="+mj-lt"/>
              </a:rPr>
              <a:t>Ασυσχέτιστη</a:t>
            </a:r>
            <a:r>
              <a:rPr lang="en-US" sz="2000" dirty="0">
                <a:latin typeface="+mj-lt"/>
              </a:rPr>
              <a:t> (unrelated diversification)</a:t>
            </a:r>
            <a:endParaRPr lang="el-GR" sz="2000" dirty="0">
              <a:latin typeface="+mj-lt"/>
            </a:endParaRPr>
          </a:p>
          <a:p>
            <a:pPr marL="1371600" lvl="2" indent="-457200">
              <a:buFont typeface="+mj-lt"/>
              <a:buAutoNum type="arabicPeriod"/>
            </a:pPr>
            <a:endParaRPr lang="el-GR" sz="2000" dirty="0">
              <a:latin typeface="+mj-lt"/>
            </a:endParaRPr>
          </a:p>
          <a:p>
            <a:pPr marL="457200" lvl="0" indent="-457200">
              <a:buFont typeface="+mj-lt"/>
              <a:buAutoNum type="arabicPeriod"/>
            </a:pPr>
            <a:r>
              <a:rPr lang="el-GR" sz="2000" dirty="0">
                <a:latin typeface="+mj-lt"/>
              </a:rPr>
              <a:t>Συγκέντρωση – διείσδυση αγοράς (</a:t>
            </a:r>
            <a:r>
              <a:rPr lang="en-US" sz="2000" dirty="0">
                <a:latin typeface="+mj-lt"/>
              </a:rPr>
              <a:t>market penetration</a:t>
            </a:r>
            <a:r>
              <a:rPr lang="el-GR" sz="2000" dirty="0">
                <a:latin typeface="+mj-lt"/>
              </a:rPr>
              <a:t>)</a:t>
            </a:r>
          </a:p>
          <a:p>
            <a:pPr marL="457200" lvl="0" indent="-457200">
              <a:buFont typeface="+mj-lt"/>
              <a:buAutoNum type="arabicPeriod"/>
            </a:pPr>
            <a:endParaRPr lang="el-GR" sz="2000" dirty="0">
              <a:latin typeface="+mj-lt"/>
            </a:endParaRPr>
          </a:p>
          <a:p>
            <a:pPr marL="457200" lvl="0" indent="-457200">
              <a:buFont typeface="+mj-lt"/>
              <a:buAutoNum type="arabicPeriod"/>
            </a:pPr>
            <a:r>
              <a:rPr lang="el-GR" sz="2000" dirty="0">
                <a:latin typeface="+mj-lt"/>
              </a:rPr>
              <a:t>Ανάπτυξη αγοράς (</a:t>
            </a:r>
            <a:r>
              <a:rPr lang="en-US" sz="2000" dirty="0">
                <a:latin typeface="+mj-lt"/>
              </a:rPr>
              <a:t>market development</a:t>
            </a:r>
            <a:r>
              <a:rPr lang="el-GR" sz="2000" dirty="0">
                <a:latin typeface="+mj-lt"/>
              </a:rPr>
              <a:t>)</a:t>
            </a:r>
          </a:p>
          <a:p>
            <a:pPr marL="457200" lvl="0" indent="-457200">
              <a:buFont typeface="+mj-lt"/>
              <a:buAutoNum type="arabicPeriod"/>
            </a:pPr>
            <a:endParaRPr lang="el-GR" sz="2000" dirty="0">
              <a:latin typeface="+mj-lt"/>
            </a:endParaRPr>
          </a:p>
          <a:p>
            <a:pPr marL="457200" lvl="0" indent="-457200">
              <a:buFont typeface="+mj-lt"/>
              <a:buAutoNum type="arabicPeriod"/>
            </a:pPr>
            <a:r>
              <a:rPr lang="el-GR" sz="2000" dirty="0">
                <a:latin typeface="+mj-lt"/>
              </a:rPr>
              <a:t>Ανάπτυξη προϊόντων (</a:t>
            </a:r>
            <a:r>
              <a:rPr lang="en-US" sz="2000" dirty="0">
                <a:latin typeface="+mj-lt"/>
              </a:rPr>
              <a:t>product development)</a:t>
            </a:r>
            <a:endParaRPr lang="el-GR" sz="2000" dirty="0">
              <a:latin typeface="+mj-lt"/>
            </a:endParaRPr>
          </a:p>
          <a:p>
            <a:pPr algn="ctr">
              <a:buFontTx/>
              <a:buNone/>
            </a:pPr>
            <a:endParaRPr lang="en-US" sz="2000" dirty="0">
              <a:latin typeface="+mj-lt"/>
            </a:endParaRPr>
          </a:p>
          <a:p>
            <a:pPr algn="ctr">
              <a:buFontTx/>
              <a:buNone/>
            </a:pPr>
            <a:endParaRPr lang="el-GR" sz="2000" dirty="0">
              <a:latin typeface="+mj-lt"/>
            </a:endParaRPr>
          </a:p>
          <a:p>
            <a:pPr algn="ctr">
              <a:buFontTx/>
              <a:buNone/>
            </a:pPr>
            <a:endParaRPr lang="el-GR" sz="2000" dirty="0">
              <a:latin typeface="+mj-lt"/>
            </a:endParaRPr>
          </a:p>
        </p:txBody>
      </p:sp>
      <p:sp>
        <p:nvSpPr>
          <p:cNvPr id="4" name="3 - Θέση αριθμού διαφάνειας"/>
          <p:cNvSpPr>
            <a:spLocks noGrp="1"/>
          </p:cNvSpPr>
          <p:nvPr>
            <p:ph type="sldNum" sz="quarter" idx="12"/>
          </p:nvPr>
        </p:nvSpPr>
        <p:spPr/>
        <p:txBody>
          <a:bodyPr/>
          <a:lstStyle/>
          <a:p>
            <a:fld id="{CB020F3C-86CF-4C67-8904-4B328712343E}" type="slidenum">
              <a:rPr lang="el-GR" smtClean="0"/>
              <a:pPr/>
              <a:t>8</a:t>
            </a:fld>
            <a:endParaRPr lang="el-G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αριθμού διαφάνειας"/>
          <p:cNvSpPr>
            <a:spLocks noGrp="1"/>
          </p:cNvSpPr>
          <p:nvPr>
            <p:ph type="sldNum" sz="quarter" idx="12"/>
          </p:nvPr>
        </p:nvSpPr>
        <p:spPr/>
        <p:txBody>
          <a:bodyPr/>
          <a:lstStyle/>
          <a:p>
            <a:fld id="{CB020F3C-86CF-4C67-8904-4B328712343E}" type="slidenum">
              <a:rPr lang="el-GR" smtClean="0"/>
              <a:pPr/>
              <a:t>9</a:t>
            </a:fld>
            <a:endParaRPr lang="el-GR"/>
          </a:p>
        </p:txBody>
      </p:sp>
      <p:grpSp>
        <p:nvGrpSpPr>
          <p:cNvPr id="11" name="10 - Ομάδα"/>
          <p:cNvGrpSpPr/>
          <p:nvPr/>
        </p:nvGrpSpPr>
        <p:grpSpPr>
          <a:xfrm>
            <a:off x="1643042" y="3357562"/>
            <a:ext cx="6215106" cy="3286148"/>
            <a:chOff x="642930" y="3000374"/>
            <a:chExt cx="4368800" cy="2046288"/>
          </a:xfrm>
        </p:grpSpPr>
        <p:sp>
          <p:nvSpPr>
            <p:cNvPr id="3" name="2 - Διάγραμμα ροής: Διεργασία"/>
            <p:cNvSpPr/>
            <p:nvPr/>
          </p:nvSpPr>
          <p:spPr bwMode="auto">
            <a:xfrm>
              <a:off x="2000242" y="3355974"/>
              <a:ext cx="1511300" cy="83185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el-GR" sz="1200" dirty="0">
                  <a:solidFill>
                    <a:srgbClr val="4D4D4D"/>
                  </a:solidFill>
                </a:rPr>
                <a:t>Στρατηγική Διείσδυσης – Συγκέντρωσης της αγοράς</a:t>
              </a:r>
            </a:p>
          </p:txBody>
        </p:sp>
        <p:sp>
          <p:nvSpPr>
            <p:cNvPr id="4" name="3 - Διάγραμμα ροής: Διεργασία"/>
            <p:cNvSpPr/>
            <p:nvPr/>
          </p:nvSpPr>
          <p:spPr bwMode="auto">
            <a:xfrm>
              <a:off x="3500430" y="3357562"/>
              <a:ext cx="1511300" cy="83185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el-GR" sz="1200" dirty="0">
                  <a:solidFill>
                    <a:srgbClr val="4D4D4D"/>
                  </a:solidFill>
                </a:rPr>
                <a:t>Στρατηγική Ανάπτυξης Προϊόντων</a:t>
              </a:r>
            </a:p>
          </p:txBody>
        </p:sp>
        <p:sp>
          <p:nvSpPr>
            <p:cNvPr id="5" name="4 - Διάγραμμα ροής: Διεργασία"/>
            <p:cNvSpPr/>
            <p:nvPr/>
          </p:nvSpPr>
          <p:spPr bwMode="auto">
            <a:xfrm>
              <a:off x="3500430" y="4214812"/>
              <a:ext cx="1511300" cy="83185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el-GR" sz="1200" dirty="0">
                  <a:solidFill>
                    <a:srgbClr val="4D4D4D"/>
                  </a:solidFill>
                </a:rPr>
                <a:t>Στρατηγική Διαφοροποίησης Δραστηριοτήτων</a:t>
              </a:r>
            </a:p>
          </p:txBody>
        </p:sp>
        <p:sp>
          <p:nvSpPr>
            <p:cNvPr id="6" name="5 - Διάγραμμα ροής: Διεργασία"/>
            <p:cNvSpPr/>
            <p:nvPr/>
          </p:nvSpPr>
          <p:spPr bwMode="auto">
            <a:xfrm>
              <a:off x="2000242" y="4214812"/>
              <a:ext cx="1500188" cy="83185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spAutoFit/>
            </a:bodyPr>
            <a:lstStyle/>
            <a:p>
              <a:pPr algn="ctr">
                <a:defRPr/>
              </a:pPr>
              <a:r>
                <a:rPr lang="el-GR" sz="1200" dirty="0">
                  <a:solidFill>
                    <a:srgbClr val="4D4D4D"/>
                  </a:solidFill>
                </a:rPr>
                <a:t>Στρατηγική Ανάπτυξης Αγοράς</a:t>
              </a:r>
            </a:p>
          </p:txBody>
        </p:sp>
        <p:sp>
          <p:nvSpPr>
            <p:cNvPr id="7" name="10 - TextBox"/>
            <p:cNvSpPr txBox="1">
              <a:spLocks noChangeArrowheads="1"/>
            </p:cNvSpPr>
            <p:nvPr/>
          </p:nvSpPr>
          <p:spPr bwMode="auto">
            <a:xfrm>
              <a:off x="3714742" y="3000374"/>
              <a:ext cx="1160463" cy="246063"/>
            </a:xfrm>
            <a:prstGeom prst="rect">
              <a:avLst/>
            </a:prstGeom>
            <a:noFill/>
            <a:ln w="9525">
              <a:noFill/>
              <a:miter lim="800000"/>
              <a:headEnd/>
              <a:tailEnd/>
            </a:ln>
          </p:spPr>
          <p:txBody>
            <a:bodyPr wrap="none">
              <a:spAutoFit/>
            </a:bodyPr>
            <a:lstStyle/>
            <a:p>
              <a:r>
                <a:rPr lang="el-GR" sz="1000" b="1"/>
                <a:t>Νέα Προϊόντα</a:t>
              </a:r>
            </a:p>
          </p:txBody>
        </p:sp>
        <p:sp>
          <p:nvSpPr>
            <p:cNvPr id="8" name="11 - TextBox"/>
            <p:cNvSpPr txBox="1">
              <a:spLocks noChangeArrowheads="1"/>
            </p:cNvSpPr>
            <p:nvPr/>
          </p:nvSpPr>
          <p:spPr bwMode="auto">
            <a:xfrm>
              <a:off x="1928805" y="3000374"/>
              <a:ext cx="1665287" cy="246063"/>
            </a:xfrm>
            <a:prstGeom prst="rect">
              <a:avLst/>
            </a:prstGeom>
            <a:noFill/>
            <a:ln w="9525">
              <a:noFill/>
              <a:miter lim="800000"/>
              <a:headEnd/>
              <a:tailEnd/>
            </a:ln>
          </p:spPr>
          <p:txBody>
            <a:bodyPr wrap="none">
              <a:spAutoFit/>
            </a:bodyPr>
            <a:lstStyle/>
            <a:p>
              <a:r>
                <a:rPr lang="el-GR" sz="1000" b="1"/>
                <a:t>Υπάρχοντα Προϊόντα</a:t>
              </a:r>
            </a:p>
          </p:txBody>
        </p:sp>
        <p:sp>
          <p:nvSpPr>
            <p:cNvPr id="9" name="12 - TextBox"/>
            <p:cNvSpPr txBox="1">
              <a:spLocks noChangeArrowheads="1"/>
            </p:cNvSpPr>
            <p:nvPr/>
          </p:nvSpPr>
          <p:spPr bwMode="auto">
            <a:xfrm>
              <a:off x="642930" y="3571874"/>
              <a:ext cx="1095375" cy="400050"/>
            </a:xfrm>
            <a:prstGeom prst="rect">
              <a:avLst/>
            </a:prstGeom>
            <a:noFill/>
            <a:ln w="9525">
              <a:noFill/>
              <a:miter lim="800000"/>
              <a:headEnd/>
              <a:tailEnd/>
            </a:ln>
          </p:spPr>
          <p:txBody>
            <a:bodyPr wrap="none">
              <a:spAutoFit/>
            </a:bodyPr>
            <a:lstStyle/>
            <a:p>
              <a:pPr algn="ctr"/>
              <a:r>
                <a:rPr lang="el-GR" sz="1000" b="1"/>
                <a:t>Υπάρχουσες </a:t>
              </a:r>
            </a:p>
            <a:p>
              <a:pPr algn="ctr"/>
              <a:r>
                <a:rPr lang="el-GR" sz="1000" b="1"/>
                <a:t>Αγορές</a:t>
              </a:r>
            </a:p>
          </p:txBody>
        </p:sp>
        <p:sp>
          <p:nvSpPr>
            <p:cNvPr id="10" name="13 - TextBox"/>
            <p:cNvSpPr txBox="1">
              <a:spLocks noChangeArrowheads="1"/>
            </p:cNvSpPr>
            <p:nvPr/>
          </p:nvSpPr>
          <p:spPr bwMode="auto">
            <a:xfrm>
              <a:off x="642930" y="4500562"/>
              <a:ext cx="1068387" cy="246062"/>
            </a:xfrm>
            <a:prstGeom prst="rect">
              <a:avLst/>
            </a:prstGeom>
            <a:noFill/>
            <a:ln w="9525">
              <a:noFill/>
              <a:miter lim="800000"/>
              <a:headEnd/>
              <a:tailEnd/>
            </a:ln>
          </p:spPr>
          <p:txBody>
            <a:bodyPr wrap="none">
              <a:spAutoFit/>
            </a:bodyPr>
            <a:lstStyle/>
            <a:p>
              <a:r>
                <a:rPr lang="el-GR" sz="1000" b="1"/>
                <a:t>Νέες Αγορές</a:t>
              </a:r>
            </a:p>
          </p:txBody>
        </p:sp>
      </p:grpSp>
      <p:sp>
        <p:nvSpPr>
          <p:cNvPr id="12" name="Rectangle 2"/>
          <p:cNvSpPr txBox="1">
            <a:spLocks noChangeArrowheads="1"/>
          </p:cNvSpPr>
          <p:nvPr/>
        </p:nvSpPr>
        <p:spPr>
          <a:xfrm>
            <a:off x="1115616" y="233666"/>
            <a:ext cx="7267575" cy="993775"/>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700" b="1" i="0" u="none" strike="noStrike" kern="1200" cap="none" spc="0" normalizeH="0" baseline="0" noProof="0" dirty="0">
                <a:ln>
                  <a:noFill/>
                </a:ln>
                <a:effectLst/>
                <a:uLnTx/>
                <a:uFillTx/>
                <a:latin typeface="+mj-lt"/>
                <a:ea typeface="+mj-ea"/>
                <a:cs typeface="+mj-cs"/>
              </a:rPr>
              <a:t>E</a:t>
            </a:r>
            <a:r>
              <a:rPr kumimoji="0" lang="el-GR" sz="2700" b="1" i="0" u="none" strike="noStrike" kern="1200" cap="none" spc="0" normalizeH="0" baseline="0" noProof="0" dirty="0" err="1">
                <a:ln>
                  <a:noFill/>
                </a:ln>
                <a:effectLst/>
                <a:uLnTx/>
                <a:uFillTx/>
                <a:latin typeface="+mj-lt"/>
                <a:ea typeface="+mj-ea"/>
                <a:cs typeface="+mj-cs"/>
              </a:rPr>
              <a:t>πιλογή</a:t>
            </a:r>
            <a:r>
              <a:rPr kumimoji="0" lang="el-GR" sz="2700" b="1" i="0" u="none" strike="noStrike" kern="1200" cap="none" spc="0" normalizeH="0" noProof="0" dirty="0">
                <a:ln>
                  <a:noFill/>
                </a:ln>
                <a:effectLst/>
                <a:uLnTx/>
                <a:uFillTx/>
                <a:latin typeface="+mj-lt"/>
                <a:ea typeface="+mj-ea"/>
                <a:cs typeface="+mj-cs"/>
              </a:rPr>
              <a:t> </a:t>
            </a:r>
            <a:r>
              <a:rPr kumimoji="0" lang="el-GR" sz="2700" b="1" i="0" u="none" strike="noStrike" kern="1200" cap="none" spc="0" normalizeH="0" baseline="0" noProof="0" dirty="0">
                <a:ln>
                  <a:noFill/>
                </a:ln>
                <a:effectLst/>
                <a:uLnTx/>
                <a:uFillTx/>
                <a:latin typeface="+mj-lt"/>
                <a:ea typeface="+mj-ea"/>
                <a:cs typeface="+mj-cs"/>
              </a:rPr>
              <a:t>Στρατηγικής ανάπτυξης</a:t>
            </a:r>
            <a:br>
              <a:rPr kumimoji="0" lang="el-GR" sz="2400" b="1" i="0" u="none" strike="noStrike" kern="1200" cap="none" spc="0" normalizeH="0" baseline="0" noProof="0" dirty="0">
                <a:ln>
                  <a:noFill/>
                </a:ln>
                <a:solidFill>
                  <a:schemeClr val="tx1"/>
                </a:solidFill>
                <a:effectLst/>
                <a:uLnTx/>
                <a:uFillTx/>
                <a:latin typeface="+mj-lt"/>
                <a:ea typeface="+mj-ea"/>
                <a:cs typeface="+mj-cs"/>
              </a:rPr>
            </a:br>
            <a:br>
              <a:rPr kumimoji="0" lang="en-US" sz="2400" b="1" i="0" u="none" strike="noStrike" kern="1200" cap="none" spc="0" normalizeH="0" baseline="0" noProof="0" dirty="0">
                <a:ln>
                  <a:noFill/>
                </a:ln>
                <a:solidFill>
                  <a:srgbClr val="000000"/>
                </a:solidFill>
                <a:effectLst/>
                <a:uLnTx/>
                <a:uFillTx/>
                <a:latin typeface="+mj-lt"/>
                <a:ea typeface="+mj-ea"/>
                <a:cs typeface="Times New Roman" pitchFamily="18" charset="0"/>
              </a:rPr>
            </a:br>
            <a:endParaRPr kumimoji="0" lang="el-GR" sz="2400" b="1" i="0" u="none" strike="noStrike" kern="1200" cap="none" spc="0" normalizeH="0" baseline="0" noProof="0" dirty="0">
              <a:ln>
                <a:noFill/>
              </a:ln>
              <a:solidFill>
                <a:srgbClr val="000000"/>
              </a:solidFill>
              <a:effectLst/>
              <a:uLnTx/>
              <a:uFillTx/>
              <a:latin typeface="+mj-lt"/>
              <a:ea typeface="+mj-ea"/>
              <a:cs typeface="Times New Roman" pitchFamily="18" charset="0"/>
            </a:endParaRPr>
          </a:p>
        </p:txBody>
      </p:sp>
      <p:sp>
        <p:nvSpPr>
          <p:cNvPr id="13" name="12 - Ορθογώνιο"/>
          <p:cNvSpPr/>
          <p:nvPr/>
        </p:nvSpPr>
        <p:spPr>
          <a:xfrm>
            <a:off x="711972" y="582617"/>
            <a:ext cx="7858180" cy="3170099"/>
          </a:xfrm>
          <a:prstGeom prst="rect">
            <a:avLst/>
          </a:prstGeom>
        </p:spPr>
        <p:txBody>
          <a:bodyPr wrap="square">
            <a:spAutoFit/>
          </a:bodyPr>
          <a:lstStyle/>
          <a:p>
            <a:pPr marL="450850" indent="-450850"/>
            <a:r>
              <a:rPr lang="el-GR" sz="2000" dirty="0"/>
              <a:t>Μια επιχείρηση μπορεί:</a:t>
            </a:r>
          </a:p>
          <a:p>
            <a:pPr marL="450850" indent="-450850">
              <a:buClr>
                <a:srgbClr val="C00000"/>
              </a:buClr>
              <a:buFont typeface="Wingdings" pitchFamily="2" charset="2"/>
              <a:buChar char="q"/>
            </a:pPr>
            <a:r>
              <a:rPr lang="el-GR" sz="2000" dirty="0"/>
              <a:t>Να εστιάσει στα υπάρχοντα προϊόντα και τις υπάρχουσες αγορές</a:t>
            </a:r>
          </a:p>
          <a:p>
            <a:pPr>
              <a:buClr>
                <a:srgbClr val="C00000"/>
              </a:buClr>
            </a:pPr>
            <a:r>
              <a:rPr lang="el-GR" sz="2000" dirty="0"/>
              <a:t>(στρατηγική διείσδυσης-συγκέντρωσης αγοράς)</a:t>
            </a:r>
          </a:p>
          <a:p>
            <a:pPr marL="450850" indent="-450850">
              <a:buClr>
                <a:srgbClr val="C00000"/>
              </a:buClr>
              <a:buFont typeface="Wingdings" pitchFamily="2" charset="2"/>
              <a:buChar char="q"/>
            </a:pPr>
            <a:r>
              <a:rPr lang="el-GR" sz="2000" dirty="0"/>
              <a:t>Να επεκταθεί σε νέες αγορές με τα υπάρχοντα προϊόντα της</a:t>
            </a:r>
          </a:p>
          <a:p>
            <a:pPr>
              <a:buClr>
                <a:srgbClr val="C00000"/>
              </a:buClr>
            </a:pPr>
            <a:r>
              <a:rPr lang="el-GR" sz="2000" dirty="0"/>
              <a:t>(στρατηγική ανάπτυξης αγοράς)</a:t>
            </a:r>
          </a:p>
          <a:p>
            <a:pPr marL="450850" indent="-450850">
              <a:buClr>
                <a:srgbClr val="C00000"/>
              </a:buClr>
              <a:buFont typeface="Wingdings" pitchFamily="2" charset="2"/>
              <a:buChar char="q"/>
            </a:pPr>
            <a:r>
              <a:rPr lang="el-GR" sz="2000" dirty="0"/>
              <a:t>Να επεκταθεί με νέα προϊόντα στις υπάρχουσες αγορές </a:t>
            </a:r>
          </a:p>
          <a:p>
            <a:pPr>
              <a:buClr>
                <a:srgbClr val="C00000"/>
              </a:buClr>
            </a:pPr>
            <a:r>
              <a:rPr lang="el-GR" sz="2000" dirty="0"/>
              <a:t>(στρατηγική ανάπτυξης προϊόντων)</a:t>
            </a:r>
          </a:p>
          <a:p>
            <a:pPr marL="450850" indent="-450850">
              <a:buClr>
                <a:srgbClr val="C00000"/>
              </a:buClr>
              <a:buFont typeface="Wingdings" pitchFamily="2" charset="2"/>
              <a:buChar char="q"/>
            </a:pPr>
            <a:r>
              <a:rPr lang="el-GR" sz="2000" dirty="0"/>
              <a:t>Να επεκταθεί με νέα προϊόντα σε νέες αγορές </a:t>
            </a:r>
          </a:p>
          <a:p>
            <a:pPr>
              <a:buClr>
                <a:srgbClr val="C00000"/>
              </a:buClr>
            </a:pPr>
            <a:r>
              <a:rPr lang="el-GR" sz="2000" dirty="0"/>
              <a:t>(στρατηγική διαφοροποίησης δραστηριοτήτων)</a:t>
            </a:r>
          </a:p>
          <a:p>
            <a:pPr>
              <a:buClr>
                <a:srgbClr val="C00000"/>
              </a:buClr>
            </a:pPr>
            <a:endParaRPr lang="el-GR" sz="2000"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2759</Words>
  <Application>Microsoft Office PowerPoint</Application>
  <PresentationFormat>On-screen Show (4:3)</PresentationFormat>
  <Paragraphs>595</Paragraphs>
  <Slides>40</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vt:lpstr>
      <vt:lpstr>Times New Roman</vt:lpstr>
      <vt:lpstr>Wingdings</vt:lpstr>
      <vt:lpstr>Θέμα του Office</vt:lpstr>
      <vt:lpstr>Στρατηγική Επιχειρήσεων (Business Strategy )</vt:lpstr>
      <vt:lpstr>Εταιρικές στρατηγικές </vt:lpstr>
      <vt:lpstr>Είδη στρατηγικής</vt:lpstr>
      <vt:lpstr>Στρατηγική σταθερότητας  (Stability/Consolidation)</vt:lpstr>
      <vt:lpstr>Στρατηγική σταθερότητας  - Κατηγορίες 1/2 </vt:lpstr>
      <vt:lpstr>Στρατηγική σταθερότητας  - Κατηγορίες 2/2 </vt:lpstr>
      <vt:lpstr>Στρατηγική ανάπτυξης  (Growth Strategies) </vt:lpstr>
      <vt:lpstr>Στρατηγική Ανάπτυξης - Κατηγορίες </vt:lpstr>
      <vt:lpstr>PowerPoint Presentation</vt:lpstr>
      <vt:lpstr>1. Oλοκλήρωση δραστηριοτήτων (Integration)</vt:lpstr>
      <vt:lpstr> Στρατηγική κάθετης ολοκλήρωσης  </vt:lpstr>
      <vt:lpstr>PowerPoint Presentation</vt:lpstr>
      <vt:lpstr>Λόγοι εφαρμογής κάθετης ολοκλήρωσης </vt:lpstr>
      <vt:lpstr>Μειονεκτήματα κάθετης ολοκλήρωσης</vt:lpstr>
      <vt:lpstr> Στρατηγική οριζόντιας ολοκλήρωσης  (horizontal integration) </vt:lpstr>
      <vt:lpstr>PowerPoint Presentation</vt:lpstr>
      <vt:lpstr>Λόγοι εφαρμογής οριζόντιας ολοκλήρωσης </vt:lpstr>
      <vt:lpstr>Μειονεκτήματα οριζόντιας ολοκλήρωσης</vt:lpstr>
      <vt:lpstr> 2. Διαφοροποίηση δραστηριοτήτων  (Diversification) </vt:lpstr>
      <vt:lpstr> 1o Παράδειγμα Συσχετισμένη Διαφοροποίηση   </vt:lpstr>
      <vt:lpstr> 2o Παράδειγμα Συσχετισμένη Διαφοροποίηση   </vt:lpstr>
      <vt:lpstr> 1o Παράδειγμα Ασυσχέτιστη Διαφοροποίηση   </vt:lpstr>
      <vt:lpstr>  2Ο Παράδειγμα Ασυσχέτιστη Διαφοροποίηση    </vt:lpstr>
      <vt:lpstr> Πότε ενδείκνυται η Συσχετισμένη Διαφοροποίηση </vt:lpstr>
      <vt:lpstr> Πότε ενδείκνυται η Ασυσχέτιστη Διαφοροποίηση </vt:lpstr>
      <vt:lpstr> 3. Συγκέντρωση - Διείσδυση αγοράς </vt:lpstr>
      <vt:lpstr>  Πότε ενδείκνυται η Συγκέντρωση - Διείσδυση αγοράς  </vt:lpstr>
      <vt:lpstr>4. Ανάπτυξη αγοράς</vt:lpstr>
      <vt:lpstr>Πότε ενδείκνυται η Ανάπτυξη αγοράς</vt:lpstr>
      <vt:lpstr> 5. Ανάπτυξη προϊόντων </vt:lpstr>
      <vt:lpstr>  Στρατηγικές Διάσωσης – Αναστροφής (Turnaround/retrenchment strategies)   </vt:lpstr>
      <vt:lpstr> Επιχειρήσεις στο άρθρο 99 (Ν.3588/2007)</vt:lpstr>
      <vt:lpstr> Παράδειγμα</vt:lpstr>
      <vt:lpstr>  Συνηθισμένοι παράγοντες παρακμής επιχειρήσεων  </vt:lpstr>
      <vt:lpstr>  Αρνητικές συνέπειες Στρατηγικών Διάσωσης     </vt:lpstr>
      <vt:lpstr>  Στρατηγικές Διάσωσης - Κατηγορίες    </vt:lpstr>
      <vt:lpstr> Στάδια Στρατηγικής Ανόρθωσης </vt:lpstr>
      <vt:lpstr>  Στρατηγική από-επένδυσης  </vt:lpstr>
      <vt:lpstr>   Στρατηγική Αιχμαλωσίας    </vt:lpstr>
      <vt:lpstr>Στρατηγική Ρευστοποίησης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Επιχειρησιακή Στρατηγική και Πολιτική</dc:title>
  <dc:creator>Nancy Bouranta</dc:creator>
  <cp:lastModifiedBy>Nancy</cp:lastModifiedBy>
  <cp:revision>66</cp:revision>
  <dcterms:created xsi:type="dcterms:W3CDTF">2015-01-05T15:57:32Z</dcterms:created>
  <dcterms:modified xsi:type="dcterms:W3CDTF">2022-10-03T12:08:51Z</dcterms:modified>
</cp:coreProperties>
</file>