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72" r:id="rId3"/>
    <p:sldId id="278" r:id="rId4"/>
    <p:sldId id="279" r:id="rId5"/>
    <p:sldId id="280" r:id="rId6"/>
    <p:sldId id="257" r:id="rId7"/>
    <p:sldId id="258" r:id="rId8"/>
    <p:sldId id="259" r:id="rId9"/>
    <p:sldId id="260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4" r:id="rId19"/>
    <p:sldId id="275" r:id="rId20"/>
    <p:sldId id="273" r:id="rId2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60" autoAdjust="0"/>
    <p:restoredTop sz="94660"/>
  </p:normalViewPr>
  <p:slideViewPr>
    <p:cSldViewPr>
      <p:cViewPr varScale="1">
        <p:scale>
          <a:sx n="74" d="100"/>
          <a:sy n="74" d="100"/>
        </p:scale>
        <p:origin x="-10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407C-948A-4CA6-9DFA-ADF70506EA0B}" type="datetimeFigureOut">
              <a:rPr lang="pl-PL" smtClean="0"/>
              <a:pPr/>
              <a:t>2008-09-06</a:t>
            </a:fld>
            <a:endParaRPr lang="pl-PL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B4C8-65C1-4C0F-8C92-51127AF66F6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407C-948A-4CA6-9DFA-ADF70506EA0B}" type="datetimeFigureOut">
              <a:rPr lang="pl-PL" smtClean="0"/>
              <a:pPr/>
              <a:t>2008-09-06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B4C8-65C1-4C0F-8C92-51127AF66F6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407C-948A-4CA6-9DFA-ADF70506EA0B}" type="datetimeFigureOut">
              <a:rPr lang="pl-PL" smtClean="0"/>
              <a:pPr/>
              <a:t>2008-09-06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B4C8-65C1-4C0F-8C92-51127AF66F6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407C-948A-4CA6-9DFA-ADF70506EA0B}" type="datetimeFigureOut">
              <a:rPr lang="pl-PL" smtClean="0"/>
              <a:pPr/>
              <a:t>2008-09-06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B4C8-65C1-4C0F-8C92-51127AF66F6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407C-948A-4CA6-9DFA-ADF70506EA0B}" type="datetimeFigureOut">
              <a:rPr lang="pl-PL" smtClean="0"/>
              <a:pPr/>
              <a:t>2008-09-06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B4C8-65C1-4C0F-8C92-51127AF66F6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407C-948A-4CA6-9DFA-ADF70506EA0B}" type="datetimeFigureOut">
              <a:rPr lang="pl-PL" smtClean="0"/>
              <a:pPr/>
              <a:t>2008-09-06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B4C8-65C1-4C0F-8C92-51127AF66F6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407C-948A-4CA6-9DFA-ADF70506EA0B}" type="datetimeFigureOut">
              <a:rPr lang="pl-PL" smtClean="0"/>
              <a:pPr/>
              <a:t>2008-09-06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B4C8-65C1-4C0F-8C92-51127AF66F6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407C-948A-4CA6-9DFA-ADF70506EA0B}" type="datetimeFigureOut">
              <a:rPr lang="pl-PL" smtClean="0"/>
              <a:pPr/>
              <a:t>2008-09-06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B4C8-65C1-4C0F-8C92-51127AF66F6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407C-948A-4CA6-9DFA-ADF70506EA0B}" type="datetimeFigureOut">
              <a:rPr lang="pl-PL" smtClean="0"/>
              <a:pPr/>
              <a:t>2008-09-06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B4C8-65C1-4C0F-8C92-51127AF66F6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407C-948A-4CA6-9DFA-ADF70506EA0B}" type="datetimeFigureOut">
              <a:rPr lang="pl-PL" smtClean="0"/>
              <a:pPr/>
              <a:t>2008-09-06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B4C8-65C1-4C0F-8C92-51127AF66F6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407C-948A-4CA6-9DFA-ADF70506EA0B}" type="datetimeFigureOut">
              <a:rPr lang="pl-PL" smtClean="0"/>
              <a:pPr/>
              <a:t>2008-09-06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ACB4C8-65C1-4C0F-8C92-51127AF66F6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CFF407C-948A-4CA6-9DFA-ADF70506EA0B}" type="datetimeFigureOut">
              <a:rPr lang="pl-PL" smtClean="0"/>
              <a:pPr/>
              <a:t>2008-09-06</a:t>
            </a:fld>
            <a:endParaRPr lang="pl-PL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ACB4C8-65C1-4C0F-8C92-51127AF66F6A}" type="slidenum">
              <a:rPr lang="pl-PL" smtClean="0"/>
              <a:pPr/>
              <a:t>‹#›</a:t>
            </a:fld>
            <a:endParaRPr lang="pl-PL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nginn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143248"/>
            <a:ext cx="7854696" cy="3143272"/>
          </a:xfrm>
        </p:spPr>
        <p:txBody>
          <a:bodyPr>
            <a:normAutofit fontScale="85000" lnSpcReduction="20000"/>
          </a:bodyPr>
          <a:lstStyle/>
          <a:p>
            <a:r>
              <a:rPr lang="pl-PL" dirty="0" smtClean="0"/>
              <a:t>Workflow engine</a:t>
            </a:r>
          </a:p>
          <a:p>
            <a:r>
              <a:rPr lang="pl-PL" dirty="0" smtClean="0"/>
              <a:t>http://nginn.googlecode.com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pPr algn="l"/>
            <a:r>
              <a:rPr lang="pl-PL" dirty="0" smtClean="0"/>
              <a:t>Rafał Gwizdała</a:t>
            </a:r>
          </a:p>
          <a:p>
            <a:pPr algn="l"/>
            <a:r>
              <a:rPr lang="pl-PL" dirty="0" smtClean="0"/>
              <a:t>rafal.gwizdala@gmail.com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OR-split, OR - join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wybór kilku możliwości - jednocześnie</a:t>
            </a:r>
          </a:p>
          <a:p>
            <a:endParaRPr lang="pl-PL" dirty="0"/>
          </a:p>
        </p:txBody>
      </p:sp>
      <p:pic>
        <p:nvPicPr>
          <p:cNvPr id="5" name="Picture 4" descr="orjo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18" y="2928934"/>
            <a:ext cx="1785950" cy="1747231"/>
          </a:xfrm>
          <a:prstGeom prst="rect">
            <a:avLst/>
          </a:prstGeom>
        </p:spPr>
      </p:pic>
      <p:pic>
        <p:nvPicPr>
          <p:cNvPr id="6" name="Picture 5" descr="orsplit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2857496"/>
            <a:ext cx="2217331" cy="1834518"/>
          </a:xfrm>
          <a:prstGeom prst="rect">
            <a:avLst/>
          </a:prstGeom>
        </p:spPr>
      </p:pic>
    </p:spTree>
  </p:cSld>
  <p:clrMapOvr>
    <a:masterClrMapping/>
  </p:clrMapOvr>
  <p:transition advTm="26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Decyzja odroczona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136330"/>
          </a:xfrm>
        </p:spPr>
        <p:txBody>
          <a:bodyPr>
            <a:normAutofit fontScale="92500" lnSpcReduction="20000"/>
          </a:bodyPr>
          <a:lstStyle/>
          <a:p>
            <a:r>
              <a:rPr lang="pl-PL" dirty="0" smtClean="0"/>
              <a:t>Decydujemy metodą faktów dokonanych</a:t>
            </a:r>
          </a:p>
          <a:p>
            <a:r>
              <a:rPr lang="pl-PL" dirty="0" smtClean="0"/>
              <a:t>Uruchamiają się oba zadania, ale wcześniej zakończone zabiera token (anulując drugie przy okazji)</a:t>
            </a:r>
          </a:p>
        </p:txBody>
      </p:sp>
      <p:pic>
        <p:nvPicPr>
          <p:cNvPr id="4" name="Picture 3" descr="deferred_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2928934"/>
            <a:ext cx="2402212" cy="1938742"/>
          </a:xfrm>
          <a:prstGeom prst="rect">
            <a:avLst/>
          </a:prstGeom>
        </p:spPr>
      </p:pic>
      <p:pic>
        <p:nvPicPr>
          <p:cNvPr id="5" name="Picture 4" descr="deferred_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2928934"/>
            <a:ext cx="2503642" cy="1928826"/>
          </a:xfrm>
          <a:prstGeom prst="rect">
            <a:avLst/>
          </a:prstGeom>
        </p:spPr>
      </p:pic>
      <p:sp>
        <p:nvSpPr>
          <p:cNvPr id="6" name="Flowchart: Connector 5"/>
          <p:cNvSpPr/>
          <p:nvPr/>
        </p:nvSpPr>
        <p:spPr>
          <a:xfrm>
            <a:off x="1357290" y="371475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Flowchart: Connector 6"/>
          <p:cNvSpPr/>
          <p:nvPr/>
        </p:nvSpPr>
        <p:spPr>
          <a:xfrm>
            <a:off x="5286380" y="371475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ounded Rectangle 10"/>
          <p:cNvSpPr/>
          <p:nvPr/>
        </p:nvSpPr>
        <p:spPr>
          <a:xfrm>
            <a:off x="1357290" y="5000636"/>
            <a:ext cx="17145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Tu decyduje człowiek</a:t>
            </a:r>
            <a:endParaRPr lang="pl-PL" dirty="0"/>
          </a:p>
        </p:txBody>
      </p:sp>
      <p:sp>
        <p:nvSpPr>
          <p:cNvPr id="12" name="Rounded Rectangle 11"/>
          <p:cNvSpPr/>
          <p:nvPr/>
        </p:nvSpPr>
        <p:spPr>
          <a:xfrm>
            <a:off x="5214942" y="5000636"/>
            <a:ext cx="17145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 tu czas</a:t>
            </a:r>
          </a:p>
          <a:p>
            <a:pPr algn="ctr"/>
            <a:r>
              <a:rPr lang="pl-PL" smtClean="0"/>
              <a:t>- sprytne?</a:t>
            </a:r>
            <a:endParaRPr lang="pl-PL" dirty="0"/>
          </a:p>
        </p:txBody>
      </p:sp>
    </p:spTree>
  </p:cSld>
  <p:clrMapOvr>
    <a:masterClrMapping/>
  </p:clrMapOvr>
  <p:transition advTm="28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Zadania – z tego budujemy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993454"/>
          </a:xfrm>
        </p:spPr>
        <p:txBody>
          <a:bodyPr/>
          <a:lstStyle/>
          <a:p>
            <a:r>
              <a:rPr lang="pl-PL" dirty="0" smtClean="0"/>
              <a:t>Zadanie manualne – polecenie dla człowieka  - lista zadań</a:t>
            </a:r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4" name="Picture 3" descr="todo-lists-tasks-manager-softwa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2" y="2500306"/>
            <a:ext cx="4960950" cy="32742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720" y="4143380"/>
            <a:ext cx="3000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/* nginn zawiera algorytmy automatycznego przydzielania zadań odpowiednim osobom */</a:t>
            </a:r>
            <a:endParaRPr lang="pl-PL" dirty="0"/>
          </a:p>
        </p:txBody>
      </p:sp>
    </p:spTree>
  </p:cSld>
  <p:clrMapOvr>
    <a:masterClrMapping/>
  </p:clrMapOvr>
  <p:transition advTm="19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Zadania (2)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Powiadomienia – email (sms)</a:t>
            </a:r>
          </a:p>
          <a:p>
            <a:r>
              <a:rPr lang="pl-PL" dirty="0" smtClean="0"/>
              <a:t>Wywolania systemow zewnetrznych – web service, XML/HTTP</a:t>
            </a:r>
          </a:p>
          <a:p>
            <a:r>
              <a:rPr lang="pl-PL" dirty="0" smtClean="0"/>
              <a:t>Skrypty – dowolny kod</a:t>
            </a:r>
            <a:endParaRPr lang="pl-PL" dirty="0"/>
          </a:p>
        </p:txBody>
      </p:sp>
    </p:spTree>
  </p:cSld>
  <p:clrMapOvr>
    <a:masterClrMapping/>
  </p:clrMapOvr>
  <p:transition advTm="18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Zadania (3)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Skrzynka odbiorcza – czeka na wiadomosc</a:t>
            </a:r>
          </a:p>
          <a:p>
            <a:r>
              <a:rPr lang="pl-PL" dirty="0" smtClean="0"/>
              <a:t>Podproces – tak jak podprocedura</a:t>
            </a:r>
          </a:p>
          <a:p>
            <a:r>
              <a:rPr lang="pl-PL" dirty="0" smtClean="0"/>
              <a:t>Timer – kontrolowane opóźnienie</a:t>
            </a:r>
            <a:endParaRPr lang="pl-PL" dirty="0"/>
          </a:p>
        </p:txBody>
      </p:sp>
    </p:spTree>
  </p:cSld>
  <p:clrMapOvr>
    <a:masterClrMapping/>
  </p:clrMapOvr>
  <p:transition advTm="18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Dane w procesie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Zmienne – w procesie i w zadaniu</a:t>
            </a:r>
          </a:p>
          <a:p>
            <a:endParaRPr lang="pl-PL" dirty="0" smtClean="0"/>
          </a:p>
          <a:p>
            <a:pPr>
              <a:buNone/>
            </a:pP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Czyli jak parametry metody – </a:t>
            </a:r>
            <a:r>
              <a:rPr lang="pl-PL" b="1" dirty="0" smtClean="0"/>
              <a:t>in</a:t>
            </a:r>
            <a:r>
              <a:rPr lang="pl-PL" dirty="0" smtClean="0"/>
              <a:t>, </a:t>
            </a:r>
            <a:r>
              <a:rPr lang="pl-PL" b="1" dirty="0" smtClean="0"/>
              <a:t>out</a:t>
            </a:r>
            <a:r>
              <a:rPr lang="pl-PL" dirty="0" smtClean="0"/>
              <a:t>, </a:t>
            </a:r>
            <a:r>
              <a:rPr lang="pl-PL" b="1" dirty="0" smtClean="0"/>
              <a:t>local</a:t>
            </a:r>
          </a:p>
          <a:p>
            <a:r>
              <a:rPr lang="pl-PL" dirty="0" smtClean="0"/>
              <a:t>I </a:t>
            </a:r>
            <a:r>
              <a:rPr lang="pl-PL" b="1" dirty="0" smtClean="0"/>
              <a:t>NIC</a:t>
            </a:r>
            <a:r>
              <a:rPr lang="pl-PL" dirty="0" smtClean="0"/>
              <a:t> więcej</a:t>
            </a:r>
          </a:p>
          <a:p>
            <a:endParaRPr lang="pl-PL" dirty="0"/>
          </a:p>
        </p:txBody>
      </p:sp>
      <p:sp>
        <p:nvSpPr>
          <p:cNvPr id="12" name="Rounded Rectangle 11"/>
          <p:cNvSpPr/>
          <p:nvPr/>
        </p:nvSpPr>
        <p:spPr>
          <a:xfrm>
            <a:off x="4286248" y="2714620"/>
            <a:ext cx="2500330" cy="142876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9" name="Group 8"/>
          <p:cNvGrpSpPr/>
          <p:nvPr/>
        </p:nvGrpSpPr>
        <p:grpSpPr>
          <a:xfrm>
            <a:off x="428596" y="2714620"/>
            <a:ext cx="4357718" cy="1428760"/>
            <a:chOff x="1643042" y="2714620"/>
            <a:chExt cx="4357718" cy="1428760"/>
          </a:xfrm>
        </p:grpSpPr>
        <p:sp>
          <p:nvSpPr>
            <p:cNvPr id="4" name="Rounded Rectangle 3"/>
            <p:cNvSpPr/>
            <p:nvPr/>
          </p:nvSpPr>
          <p:spPr>
            <a:xfrm>
              <a:off x="2643174" y="2714620"/>
              <a:ext cx="2500330" cy="14287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643042" y="2786058"/>
              <a:ext cx="4357718" cy="1143008"/>
              <a:chOff x="1643042" y="2786058"/>
              <a:chExt cx="4357718" cy="1143008"/>
            </a:xfrm>
          </p:grpSpPr>
          <p:sp>
            <p:nvSpPr>
              <p:cNvPr id="5" name="Right Arrow 4"/>
              <p:cNvSpPr/>
              <p:nvPr/>
            </p:nvSpPr>
            <p:spPr>
              <a:xfrm>
                <a:off x="1643042" y="2857496"/>
                <a:ext cx="1571636" cy="714380"/>
              </a:xfrm>
              <a:prstGeom prst="rightArrow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b="1" dirty="0" smtClean="0">
                    <a:solidFill>
                      <a:schemeClr val="bg2">
                        <a:lumMod val="10000"/>
                      </a:schemeClr>
                    </a:solidFill>
                  </a:rPr>
                  <a:t>Wejściowe</a:t>
                </a:r>
                <a:endParaRPr lang="pl-PL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6" name="Right Arrow 5"/>
              <p:cNvSpPr/>
              <p:nvPr/>
            </p:nvSpPr>
            <p:spPr>
              <a:xfrm>
                <a:off x="4429124" y="2786058"/>
                <a:ext cx="1571636" cy="714380"/>
              </a:xfrm>
              <a:prstGeom prst="rightArrow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b="1" dirty="0" smtClean="0">
                    <a:solidFill>
                      <a:schemeClr val="bg2">
                        <a:lumMod val="10000"/>
                      </a:schemeClr>
                    </a:solidFill>
                  </a:rPr>
                  <a:t>Wyjściowe</a:t>
                </a:r>
                <a:endParaRPr lang="pl-PL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3286116" y="3571876"/>
                <a:ext cx="1143008" cy="35719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b="1" dirty="0" smtClean="0">
                    <a:solidFill>
                      <a:schemeClr val="tx1"/>
                    </a:solidFill>
                  </a:rPr>
                  <a:t>Lokalne</a:t>
                </a:r>
                <a:endParaRPr lang="pl-PL" b="1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p:transition advTm="25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5000636"/>
            <a:ext cx="4506142" cy="16430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Typy danych w nginn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043362" cy="4351040"/>
          </a:xfrm>
        </p:spPr>
        <p:txBody>
          <a:bodyPr>
            <a:normAutofit/>
          </a:bodyPr>
          <a:lstStyle/>
          <a:p>
            <a:r>
              <a:rPr lang="pl-PL" dirty="0" smtClean="0"/>
              <a:t>Wbudowane</a:t>
            </a:r>
          </a:p>
          <a:p>
            <a:pPr lvl="1"/>
            <a:r>
              <a:rPr lang="pl-PL" dirty="0" smtClean="0"/>
              <a:t>String</a:t>
            </a:r>
          </a:p>
          <a:p>
            <a:pPr lvl="1"/>
            <a:r>
              <a:rPr lang="pl-PL" dirty="0" smtClean="0"/>
              <a:t>Int</a:t>
            </a:r>
          </a:p>
          <a:p>
            <a:pPr lvl="1"/>
            <a:r>
              <a:rPr lang="pl-PL" dirty="0" err="1" smtClean="0"/>
              <a:t>DateTime</a:t>
            </a:r>
            <a:r>
              <a:rPr lang="pl-PL" dirty="0" smtClean="0"/>
              <a:t>, </a:t>
            </a:r>
            <a:r>
              <a:rPr lang="pl-PL" dirty="0" err="1" smtClean="0"/>
              <a:t>Boolean</a:t>
            </a:r>
            <a:r>
              <a:rPr lang="pl-PL" dirty="0" smtClean="0"/>
              <a:t>, ....</a:t>
            </a:r>
          </a:p>
          <a:p>
            <a:r>
              <a:rPr lang="pl-PL" dirty="0" smtClean="0"/>
              <a:t>Definiowane </a:t>
            </a:r>
          </a:p>
          <a:p>
            <a:pPr lvl="1"/>
            <a:r>
              <a:rPr lang="pl-PL" dirty="0" smtClean="0"/>
              <a:t>Wyliczeniowe (enum)</a:t>
            </a:r>
          </a:p>
          <a:p>
            <a:pPr lvl="1"/>
            <a:r>
              <a:rPr lang="pl-PL" dirty="0" smtClean="0"/>
              <a:t>Rekordy 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</p:txBody>
      </p:sp>
    </p:spTree>
  </p:cSld>
  <p:clrMapOvr>
    <a:masterClrMapping/>
  </p:clrMapOvr>
  <p:transition advTm="19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81772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Przepływ danych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78880"/>
            <a:ext cx="8229600" cy="45719"/>
          </a:xfrm>
        </p:spPr>
        <p:txBody>
          <a:bodyPr>
            <a:normAutofit fontScale="25000" lnSpcReduction="20000"/>
          </a:bodyPr>
          <a:lstStyle/>
          <a:p>
            <a:endParaRPr lang="pl-PL" dirty="0"/>
          </a:p>
        </p:txBody>
      </p:sp>
      <p:sp>
        <p:nvSpPr>
          <p:cNvPr id="4" name="Rounded Rectangle 3"/>
          <p:cNvSpPr/>
          <p:nvPr/>
        </p:nvSpPr>
        <p:spPr>
          <a:xfrm>
            <a:off x="1071538" y="1714488"/>
            <a:ext cx="1285884" cy="3857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Proces</a:t>
            </a:r>
            <a:endParaRPr lang="pl-PL" dirty="0"/>
          </a:p>
        </p:txBody>
      </p:sp>
      <p:sp>
        <p:nvSpPr>
          <p:cNvPr id="11" name="Rounded Rectangle 10"/>
          <p:cNvSpPr/>
          <p:nvPr/>
        </p:nvSpPr>
        <p:spPr>
          <a:xfrm>
            <a:off x="3071802" y="1857364"/>
            <a:ext cx="1428760" cy="91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chemeClr val="tx1"/>
                </a:solidFill>
              </a:rPr>
              <a:t>Task 1</a:t>
            </a:r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285984" y="1857364"/>
            <a:ext cx="978408" cy="48463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chemeClr val="tx1"/>
                </a:solidFill>
              </a:rPr>
              <a:t>In</a:t>
            </a:r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2214546" y="2285992"/>
            <a:ext cx="978408" cy="484632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chemeClr val="tx1"/>
                </a:solidFill>
              </a:rPr>
              <a:t>Out</a:t>
            </a:r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071802" y="3143248"/>
            <a:ext cx="1428760" cy="91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chemeClr val="tx1"/>
                </a:solidFill>
              </a:rPr>
              <a:t>Task 2</a:t>
            </a:r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285984" y="3143248"/>
            <a:ext cx="978408" cy="48463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chemeClr val="tx1"/>
                </a:solidFill>
              </a:rPr>
              <a:t>In</a:t>
            </a:r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2214546" y="3571876"/>
            <a:ext cx="978408" cy="484632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chemeClr val="tx1"/>
                </a:solidFill>
              </a:rPr>
              <a:t>Out</a:t>
            </a:r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071802" y="4357694"/>
            <a:ext cx="1428760" cy="91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chemeClr val="tx1"/>
                </a:solidFill>
              </a:rPr>
              <a:t>Task 3</a:t>
            </a:r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285984" y="4357694"/>
            <a:ext cx="978408" cy="48463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chemeClr val="tx1"/>
                </a:solidFill>
              </a:rPr>
              <a:t>In</a:t>
            </a:r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19" name="Left Arrow 18"/>
          <p:cNvSpPr/>
          <p:nvPr/>
        </p:nvSpPr>
        <p:spPr>
          <a:xfrm>
            <a:off x="2214546" y="4786322"/>
            <a:ext cx="978408" cy="484632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chemeClr val="tx1"/>
                </a:solidFill>
              </a:rPr>
              <a:t>Out</a:t>
            </a:r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5400000">
            <a:off x="1253278" y="1532748"/>
            <a:ext cx="978408" cy="48463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chemeClr val="tx1"/>
                </a:solidFill>
              </a:rPr>
              <a:t>In</a:t>
            </a:r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26" name="Left Arrow 25"/>
          <p:cNvSpPr/>
          <p:nvPr/>
        </p:nvSpPr>
        <p:spPr>
          <a:xfrm rot="16200000">
            <a:off x="1253278" y="5318962"/>
            <a:ext cx="978408" cy="484632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chemeClr val="tx1"/>
                </a:solidFill>
              </a:rPr>
              <a:t>Out</a:t>
            </a:r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29190" y="1500174"/>
            <a:ext cx="3643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</a:rPr>
              <a:t>Data </a:t>
            </a:r>
            <a:r>
              <a:rPr lang="pl-PL" sz="2000" b="1" dirty="0" err="1" smtClean="0">
                <a:solidFill>
                  <a:schemeClr val="accent1">
                    <a:lumMod val="75000"/>
                  </a:schemeClr>
                </a:solidFill>
              </a:rPr>
              <a:t>Binding</a:t>
            </a: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pl-PL" sz="2000" dirty="0" smtClean="0">
                <a:solidFill>
                  <a:schemeClr val="accent1">
                    <a:lumMod val="75000"/>
                  </a:schemeClr>
                </a:solidFill>
              </a:rPr>
              <a:t>do transferu danych między zadaniami</a:t>
            </a:r>
            <a:endParaRPr lang="pl-PL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pl-PL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Line Callout 1 (No Border) 27"/>
          <p:cNvSpPr/>
          <p:nvPr/>
        </p:nvSpPr>
        <p:spPr>
          <a:xfrm>
            <a:off x="214282" y="1357298"/>
            <a:ext cx="914400" cy="285752"/>
          </a:xfrm>
          <a:prstGeom prst="callout1">
            <a:avLst>
              <a:gd name="adj1" fmla="val 60136"/>
              <a:gd name="adj2" fmla="val 83192"/>
              <a:gd name="adj3" fmla="val 76375"/>
              <a:gd name="adj4" fmla="val 14556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Start</a:t>
            </a:r>
            <a:endParaRPr lang="pl-PL" dirty="0"/>
          </a:p>
        </p:txBody>
      </p:sp>
      <p:sp>
        <p:nvSpPr>
          <p:cNvPr id="29" name="Line Callout 1 (No Border) 28"/>
          <p:cNvSpPr/>
          <p:nvPr/>
        </p:nvSpPr>
        <p:spPr>
          <a:xfrm>
            <a:off x="0" y="5572140"/>
            <a:ext cx="914400" cy="285752"/>
          </a:xfrm>
          <a:prstGeom prst="callout1">
            <a:avLst>
              <a:gd name="adj1" fmla="val 60136"/>
              <a:gd name="adj2" fmla="val 83192"/>
              <a:gd name="adj3" fmla="val 76375"/>
              <a:gd name="adj4" fmla="val 14556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End</a:t>
            </a:r>
            <a:endParaRPr lang="pl-PL" dirty="0"/>
          </a:p>
        </p:txBody>
      </p:sp>
    </p:spTree>
  </p:cSld>
  <p:clrMapOvr>
    <a:masterClrMapping/>
  </p:clrMapOvr>
  <p:transition advTm="23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Ale co ja z tego będę miał?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l-PL" dirty="0" smtClean="0"/>
          </a:p>
          <a:p>
            <a:r>
              <a:rPr lang="pl-PL" b="1" dirty="0" smtClean="0"/>
              <a:t>Elastyczność</a:t>
            </a:r>
            <a:r>
              <a:rPr lang="pl-PL" dirty="0" smtClean="0"/>
              <a:t> – do obsługi pokręconych wymagań klientów</a:t>
            </a:r>
          </a:p>
          <a:p>
            <a:r>
              <a:rPr lang="pl-PL" dirty="0" smtClean="0"/>
              <a:t>Spójny </a:t>
            </a:r>
            <a:r>
              <a:rPr lang="pl-PL" b="1" dirty="0" smtClean="0"/>
              <a:t>język opisu logiki</a:t>
            </a:r>
          </a:p>
          <a:p>
            <a:r>
              <a:rPr lang="pl-PL" b="1" dirty="0" smtClean="0"/>
              <a:t>Odpornosc na awarie</a:t>
            </a:r>
            <a:r>
              <a:rPr lang="pl-PL" dirty="0" smtClean="0"/>
              <a:t>: store &amp; fwd, transakcje rozproszone – dane nie wsiąkną</a:t>
            </a:r>
          </a:p>
          <a:p>
            <a:r>
              <a:rPr lang="pl-PL" dirty="0" smtClean="0"/>
              <a:t>Łatwość </a:t>
            </a:r>
            <a:r>
              <a:rPr lang="pl-PL" b="1" dirty="0" smtClean="0"/>
              <a:t>raportowania i analizy</a:t>
            </a:r>
            <a:r>
              <a:rPr lang="pl-PL" dirty="0" smtClean="0"/>
              <a:t> procesów</a:t>
            </a:r>
          </a:p>
          <a:p>
            <a:r>
              <a:rPr lang="pl-PL" b="1" dirty="0" smtClean="0"/>
              <a:t>Satysfakcja</a:t>
            </a:r>
            <a:r>
              <a:rPr lang="pl-PL" dirty="0" smtClean="0"/>
              <a:t> z wdrożenia BPM - bezcenne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 co z WF-em?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WF-a nie używamy</a:t>
            </a:r>
          </a:p>
          <a:p>
            <a:r>
              <a:rPr lang="pl-PL" dirty="0" smtClean="0"/>
              <a:t>Zupełnie inny model procesu oraz filozofia</a:t>
            </a:r>
          </a:p>
          <a:p>
            <a:r>
              <a:rPr lang="pl-PL" dirty="0" smtClean="0"/>
              <a:t>nginn – pelny engine</a:t>
            </a:r>
          </a:p>
          <a:p>
            <a:r>
              <a:rPr lang="pl-PL" dirty="0" smtClean="0"/>
              <a:t>WF – komponenty dla programistow</a:t>
            </a:r>
          </a:p>
          <a:p>
            <a:r>
              <a:rPr lang="pl-PL" dirty="0" smtClean="0"/>
              <a:t>Nginn – luźno typowany, tekstowo-skryptowy, interpretowany</a:t>
            </a:r>
          </a:p>
          <a:p>
            <a:r>
              <a:rPr lang="pl-PL" dirty="0" smtClean="0"/>
              <a:t>WF – kompilowany, silnie typowany, binarny</a:t>
            </a:r>
          </a:p>
          <a:p>
            <a:pPr>
              <a:buNone/>
            </a:pPr>
            <a:endParaRPr lang="pl-PL" dirty="0" smtClean="0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Nginn – do czego?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Tworzenie aplikacji proceso-centrycznych</a:t>
            </a:r>
          </a:p>
          <a:p>
            <a:r>
              <a:rPr lang="pl-PL" dirty="0" smtClean="0"/>
              <a:t>Logika biznesowa oparta o procesy</a:t>
            </a:r>
          </a:p>
          <a:p>
            <a:r>
              <a:rPr lang="pl-PL" dirty="0" smtClean="0"/>
              <a:t>Proces -&gt; szczegolowy plan realizacji okreslonego celu ----- obejmuje ludzi, systemy informatyczne, dokumenty i inne dane</a:t>
            </a:r>
          </a:p>
          <a:p>
            <a:r>
              <a:rPr lang="pl-PL" dirty="0" smtClean="0"/>
              <a:t>Nginn daje jezyk opisu procesow</a:t>
            </a:r>
          </a:p>
          <a:p>
            <a:r>
              <a:rPr lang="pl-PL" dirty="0" smtClean="0"/>
              <a:t>Oraz silnik ktory te procesy wykonuje</a:t>
            </a:r>
          </a:p>
          <a:p>
            <a:endParaRPr lang="pl-PL" dirty="0" smtClean="0"/>
          </a:p>
        </p:txBody>
      </p:sp>
    </p:spTree>
  </p:cSld>
  <p:clrMapOvr>
    <a:masterClrMapping/>
  </p:clrMapOvr>
  <p:transition advTm="30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Dzisiejszą prezentację sponsorują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993850"/>
          </a:xfrm>
        </p:spPr>
        <p:txBody>
          <a:bodyPr>
            <a:normAutofit/>
          </a:bodyPr>
          <a:lstStyle/>
          <a:p>
            <a:r>
              <a:rPr lang="pl-PL" dirty="0" smtClean="0"/>
              <a:t>.Net 3.5</a:t>
            </a:r>
          </a:p>
          <a:p>
            <a:r>
              <a:rPr lang="pl-PL" dirty="0" smtClean="0"/>
              <a:t>YAWL – koncepcja języka BPM</a:t>
            </a:r>
          </a:p>
          <a:p>
            <a:r>
              <a:rPr lang="pl-PL" dirty="0" smtClean="0"/>
              <a:t>Sooda – dostep do danych</a:t>
            </a:r>
          </a:p>
          <a:p>
            <a:r>
              <a:rPr lang="pl-PL" dirty="0" smtClean="0"/>
              <a:t>Nlog - logowanie</a:t>
            </a:r>
          </a:p>
          <a:p>
            <a:r>
              <a:rPr lang="pl-PL" dirty="0" smtClean="0"/>
              <a:t>Spring.Net – kontener IOC</a:t>
            </a:r>
          </a:p>
          <a:p>
            <a:r>
              <a:rPr lang="pl-PL" dirty="0" smtClean="0"/>
              <a:t>Script.Net – interpreter skryptu</a:t>
            </a:r>
          </a:p>
          <a:p>
            <a:r>
              <a:rPr lang="pl-PL" dirty="0" smtClean="0"/>
              <a:t>SQL Server</a:t>
            </a:r>
          </a:p>
          <a:p>
            <a:r>
              <a:rPr lang="pl-PL" dirty="0" smtClean="0"/>
              <a:t>ASP.Net – interfejs HTTP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857256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Tradycyjnie, czyli obiektowo</a:t>
            </a:r>
            <a:endParaRPr lang="pl-PL" dirty="0"/>
          </a:p>
        </p:txBody>
      </p:sp>
      <p:pic>
        <p:nvPicPr>
          <p:cNvPr id="6" name="Content Placeholder 5" descr="AtomOwl-UM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714488"/>
            <a:ext cx="6548894" cy="4714908"/>
          </a:xfrm>
        </p:spPr>
      </p:pic>
      <p:sp>
        <p:nvSpPr>
          <p:cNvPr id="7" name="TextBox 6"/>
          <p:cNvSpPr txBox="1"/>
          <p:nvPr/>
        </p:nvSpPr>
        <p:spPr>
          <a:xfrm>
            <a:off x="6000760" y="1571612"/>
            <a:ext cx="2214578" cy="715089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 rtlCol="0">
            <a:spAutoFit/>
          </a:bodyPr>
          <a:lstStyle/>
          <a:p>
            <a:r>
              <a:rPr lang="pl-PL" dirty="0" smtClean="0"/>
              <a:t>Obiekty, klasy, pakiety, interfejsy</a:t>
            </a:r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6500826" y="3071810"/>
            <a:ext cx="1704988" cy="1021556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Hierarchia, statyczna struktura</a:t>
            </a:r>
            <a:endParaRPr lang="pl-PL" dirty="0"/>
          </a:p>
        </p:txBody>
      </p:sp>
      <p:sp>
        <p:nvSpPr>
          <p:cNvPr id="9" name="TextBox 8"/>
          <p:cNvSpPr txBox="1"/>
          <p:nvPr/>
        </p:nvSpPr>
        <p:spPr>
          <a:xfrm>
            <a:off x="642910" y="5429264"/>
            <a:ext cx="1704988" cy="1021556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Potrzebne, ale co ten kod robi?</a:t>
            </a:r>
            <a:endParaRPr lang="pl-PL" dirty="0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Proceso-centrycznie*</a:t>
            </a:r>
            <a:endParaRPr lang="pl-PL" dirty="0"/>
          </a:p>
        </p:txBody>
      </p:sp>
      <p:pic>
        <p:nvPicPr>
          <p:cNvPr id="4" name="Content Placeholder 3" descr="bn_soa_diag_3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928802"/>
            <a:ext cx="3131834" cy="4333952"/>
          </a:xfrm>
        </p:spPr>
      </p:pic>
      <p:sp>
        <p:nvSpPr>
          <p:cNvPr id="5" name="TextBox 4"/>
          <p:cNvSpPr txBox="1"/>
          <p:nvPr/>
        </p:nvSpPr>
        <p:spPr>
          <a:xfrm>
            <a:off x="500034" y="6286520"/>
            <a:ext cx="3787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* Niech ktos podpowie lepsza nazwe</a:t>
            </a:r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3929058" y="2143116"/>
            <a:ext cx="47863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l-PL" sz="2400" dirty="0" smtClean="0">
                <a:solidFill>
                  <a:schemeClr val="accent1">
                    <a:lumMod val="75000"/>
                  </a:schemeClr>
                </a:solidFill>
              </a:rPr>
              <a:t>Procesy – serce (mózg?) aplikacji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 smtClean="0">
                <a:solidFill>
                  <a:schemeClr val="accent1">
                    <a:lumMod val="75000"/>
                  </a:schemeClr>
                </a:solidFill>
              </a:rPr>
              <a:t>Reszta aplikacji– to usługi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 smtClean="0">
                <a:solidFill>
                  <a:schemeClr val="accent1">
                    <a:lumMod val="75000"/>
                  </a:schemeClr>
                </a:solidFill>
              </a:rPr>
              <a:t>Sterowanie – poprzez proces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 smtClean="0">
                <a:solidFill>
                  <a:schemeClr val="accent1">
                    <a:lumMod val="75000"/>
                  </a:schemeClr>
                </a:solidFill>
              </a:rPr>
              <a:t>Proces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implementuje </a:t>
            </a:r>
            <a:r>
              <a:rPr lang="pl-PL" sz="2400" dirty="0" smtClean="0">
                <a:solidFill>
                  <a:schemeClr val="accent1">
                    <a:lumMod val="75000"/>
                  </a:schemeClr>
                </a:solidFill>
              </a:rPr>
              <a:t>i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dokumentuje </a:t>
            </a:r>
            <a:r>
              <a:rPr lang="pl-PL" sz="2400" dirty="0" smtClean="0">
                <a:solidFill>
                  <a:schemeClr val="accent1">
                    <a:lumMod val="75000"/>
                  </a:schemeClr>
                </a:solidFill>
              </a:rPr>
              <a:t>logikę aplikacji</a:t>
            </a:r>
          </a:p>
          <a:p>
            <a:pPr marL="342900" indent="-342900">
              <a:buFont typeface="Arial" pitchFamily="34" charset="0"/>
              <a:buChar char="•"/>
            </a:pPr>
            <a:endParaRPr lang="pl-PL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4810" y="5286388"/>
            <a:ext cx="4000528" cy="715089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pl-PL" b="1" dirty="0" smtClean="0">
                <a:solidFill>
                  <a:schemeClr val="accent1">
                    <a:lumMod val="75000"/>
                  </a:schemeClr>
                </a:solidFill>
              </a:rPr>
              <a:t>Uwaga 1: nie zawsze to ma sens</a:t>
            </a:r>
          </a:p>
          <a:p>
            <a:pPr marL="342900" indent="-342900"/>
            <a:r>
              <a:rPr lang="pl-PL" b="1" dirty="0" smtClean="0">
                <a:solidFill>
                  <a:schemeClr val="accent1">
                    <a:lumMod val="75000"/>
                  </a:schemeClr>
                </a:solidFill>
              </a:rPr>
              <a:t>Uwaga 2: zwykle ma</a:t>
            </a:r>
            <a:endParaRPr lang="pl-PL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nginn w aplikacji</a:t>
            </a:r>
            <a:endParaRPr lang="pl-PL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143116"/>
            <a:ext cx="58959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5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000132"/>
          </a:xfrm>
        </p:spPr>
        <p:txBody>
          <a:bodyPr>
            <a:normAutofit/>
          </a:bodyPr>
          <a:lstStyle/>
          <a:p>
            <a:r>
              <a:rPr lang="pl-PL" dirty="0" smtClean="0"/>
              <a:t>Sieci Petriego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1500198"/>
          </a:xfrm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matematyczna reprezentacja dyskretnych systemów rozproszonych (wikipedia)</a:t>
            </a:r>
          </a:p>
          <a:p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Pozwala symulować procesy</a:t>
            </a:r>
          </a:p>
          <a:p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 descr="Detailed_petri_n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3000372"/>
            <a:ext cx="4338008" cy="2089576"/>
          </a:xfrm>
          <a:prstGeom prst="rect">
            <a:avLst/>
          </a:prstGeom>
        </p:spPr>
      </p:pic>
      <p:pic>
        <p:nvPicPr>
          <p:cNvPr id="5" name="Picture 4" descr="299px-Animated_Petri_net_common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78" y="5593080"/>
            <a:ext cx="2270760" cy="1264920"/>
          </a:xfrm>
          <a:prstGeom prst="rect">
            <a:avLst/>
          </a:prstGeom>
        </p:spPr>
      </p:pic>
    </p:spTree>
  </p:cSld>
  <p:clrMapOvr>
    <a:masterClrMapping/>
  </p:clrMapOvr>
  <p:transition advTm="3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 procesu nginn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Sieć Petriego z dodatkami</a:t>
            </a:r>
          </a:p>
          <a:p>
            <a:r>
              <a:rPr lang="pl-PL" dirty="0" smtClean="0"/>
              <a:t>Wymagamy </a:t>
            </a:r>
            <a:r>
              <a:rPr lang="pl-PL" b="1" dirty="0" smtClean="0"/>
              <a:t>startu</a:t>
            </a:r>
            <a:r>
              <a:rPr lang="pl-PL" dirty="0" smtClean="0"/>
              <a:t> oraz </a:t>
            </a:r>
            <a:r>
              <a:rPr lang="pl-PL" b="1" dirty="0" smtClean="0"/>
              <a:t>mety</a:t>
            </a:r>
          </a:p>
          <a:p>
            <a:r>
              <a:rPr lang="pl-PL" dirty="0" smtClean="0"/>
              <a:t>Przejscia (transitions) = zadania </a:t>
            </a:r>
            <a:endParaRPr lang="pl-PL" dirty="0"/>
          </a:p>
        </p:txBody>
      </p:sp>
      <p:pic>
        <p:nvPicPr>
          <p:cNvPr id="4" name="Content Placeholder 5" descr="ex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3929066"/>
            <a:ext cx="5333833" cy="1901987"/>
          </a:xfrm>
          <a:prstGeom prst="rect">
            <a:avLst/>
          </a:prstGeom>
        </p:spPr>
      </p:pic>
    </p:spTree>
  </p:cSld>
  <p:clrMapOvr>
    <a:masterClrMapping/>
  </p:clrMapOvr>
  <p:transition advTm="25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Język </a:t>
            </a:r>
            <a:r>
              <a:rPr lang="pl-PL" dirty="0" err="1" smtClean="0"/>
              <a:t>nginn</a:t>
            </a:r>
            <a:r>
              <a:rPr lang="pl-PL" dirty="0" smtClean="0"/>
              <a:t> – struktury sterujące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AND–Split i AND-Join - współbieżność</a:t>
            </a:r>
          </a:p>
        </p:txBody>
      </p:sp>
      <p:pic>
        <p:nvPicPr>
          <p:cNvPr id="5" name="Content Placeholder 5" descr="ex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2857496"/>
            <a:ext cx="5333833" cy="1901987"/>
          </a:xfrm>
          <a:prstGeom prst="rect">
            <a:avLst/>
          </a:prstGeom>
        </p:spPr>
      </p:pic>
      <p:sp>
        <p:nvSpPr>
          <p:cNvPr id="6" name="Line Callout 2 5"/>
          <p:cNvSpPr/>
          <p:nvPr/>
        </p:nvSpPr>
        <p:spPr>
          <a:xfrm>
            <a:off x="571472" y="5214950"/>
            <a:ext cx="1643074" cy="612648"/>
          </a:xfrm>
          <a:prstGeom prst="borderCallout2">
            <a:avLst>
              <a:gd name="adj1" fmla="val 14956"/>
              <a:gd name="adj2" fmla="val 104180"/>
              <a:gd name="adj3" fmla="val 14955"/>
              <a:gd name="adj4" fmla="val 121469"/>
              <a:gd name="adj5" fmla="val -164506"/>
              <a:gd name="adj6" fmla="val 1499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Oznaczenie AND - Split</a:t>
            </a:r>
            <a:endParaRPr lang="pl-PL" dirty="0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XOR – split, XOR - join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wybór jednej opcji (dokładnie jednej)</a:t>
            </a:r>
          </a:p>
          <a:p>
            <a:pPr>
              <a:buNone/>
            </a:pPr>
            <a:endParaRPr lang="pl-PL" dirty="0"/>
          </a:p>
        </p:txBody>
      </p:sp>
      <p:pic>
        <p:nvPicPr>
          <p:cNvPr id="4" name="Picture 3" descr="xor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2857496"/>
            <a:ext cx="5429288" cy="2683038"/>
          </a:xfrm>
          <a:prstGeom prst="rect">
            <a:avLst/>
          </a:prstGeom>
        </p:spPr>
      </p:pic>
    </p:spTree>
  </p:cSld>
  <p:clrMapOvr>
    <a:masterClrMapping/>
  </p:clrMapOvr>
  <p:transition advTm="2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933</TotalTime>
  <Words>471</Words>
  <Application>Microsoft Office PowerPoint</Application>
  <PresentationFormat>On-screen Show (4:3)</PresentationFormat>
  <Paragraphs>120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nginn</vt:lpstr>
      <vt:lpstr>Nginn – do czego?</vt:lpstr>
      <vt:lpstr>Tradycyjnie, czyli obiektowo</vt:lpstr>
      <vt:lpstr>Proceso-centrycznie*</vt:lpstr>
      <vt:lpstr>nginn w aplikacji</vt:lpstr>
      <vt:lpstr>Sieci Petriego</vt:lpstr>
      <vt:lpstr>Model procesu nginn</vt:lpstr>
      <vt:lpstr>Język nginn – struktury sterujące</vt:lpstr>
      <vt:lpstr>XOR – split, XOR - join</vt:lpstr>
      <vt:lpstr>OR-split, OR - join</vt:lpstr>
      <vt:lpstr>Decyzja odroczona</vt:lpstr>
      <vt:lpstr>Zadania – z tego budujemy</vt:lpstr>
      <vt:lpstr>Zadania (2)</vt:lpstr>
      <vt:lpstr>Zadania (3)</vt:lpstr>
      <vt:lpstr>Dane w procesie</vt:lpstr>
      <vt:lpstr>Typy danych w nginn</vt:lpstr>
      <vt:lpstr>Przepływ danych</vt:lpstr>
      <vt:lpstr>Ale co ja z tego będę miał?</vt:lpstr>
      <vt:lpstr>A co z WF-em?</vt:lpstr>
      <vt:lpstr>Dzisiejszą prezentację sponsorują</vt:lpstr>
    </vt:vector>
  </TitlesOfParts>
  <Company>atm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Nginn</dc:title>
  <dc:creator>RG</dc:creator>
  <cp:lastModifiedBy>rafal</cp:lastModifiedBy>
  <cp:revision>117</cp:revision>
  <dcterms:created xsi:type="dcterms:W3CDTF">2008-08-30T20:40:39Z</dcterms:created>
  <dcterms:modified xsi:type="dcterms:W3CDTF">2008-09-06T13:28:44Z</dcterms:modified>
</cp:coreProperties>
</file>