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20" d="100"/>
          <a:sy n="20" d="100"/>
        </p:scale>
        <p:origin x="225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3045" indent="-531015">
              <a:buFont typeface="游ゴシック" panose="020B0400000000000000" pitchFamily="50" charset="-128"/>
              <a:buChar char="￮"/>
              <a:defRPr/>
            </a:lvl2pPr>
            <a:lvl3pPr marL="2655075" indent="-531015">
              <a:buFont typeface="游ゴシック" panose="020B0400000000000000" pitchFamily="50" charset="-128"/>
              <a:buChar char="￮"/>
              <a:defRPr/>
            </a:lvl3pPr>
            <a:lvl4pPr marL="3717105" indent="-531015">
              <a:buFont typeface="游ゴシック" panose="020B0400000000000000" pitchFamily="50" charset="-128"/>
              <a:buChar char="￮"/>
              <a:defRPr/>
            </a:lvl4pPr>
            <a:lvl5pPr marL="4779134" indent="-531015">
              <a:buFont typeface="游ゴシック" panose="020B0400000000000000" pitchFamily="50" charset="-128"/>
              <a:buChar char="￮"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FFE031F6-2F77-4AEF-92CF-8353C089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47" y="26462566"/>
            <a:ext cx="4533900" cy="1143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B66A81A-327E-4F47-9424-E522E2412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63" y="4305106"/>
            <a:ext cx="1676400" cy="196215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06C736-61FD-4B49-9A9F-B1995935D742}"/>
              </a:ext>
            </a:extLst>
          </p:cNvPr>
          <p:cNvSpPr txBox="1"/>
          <p:nvPr/>
        </p:nvSpPr>
        <p:spPr>
          <a:xfrm>
            <a:off x="497180" y="5395950"/>
            <a:ext cx="976773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原因</a:t>
            </a:r>
            <a:r>
              <a:rPr kumimoji="1" lang="en-US" altLang="ja-JP" sz="4800" dirty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正確な配達時刻</a:t>
            </a:r>
            <a:r>
              <a:rPr kumimoji="1" lang="ja-JP" altLang="en-US" sz="4400" dirty="0"/>
              <a:t>が不明</a:t>
            </a:r>
            <a:endParaRPr kumimoji="1" lang="en-US" altLang="ja-JP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受領者が受領可能か</a:t>
            </a:r>
            <a:r>
              <a:rPr kumimoji="1" lang="ja-JP" altLang="en-US" sz="4400" dirty="0"/>
              <a:t>不明</a:t>
            </a:r>
            <a:endParaRPr kumimoji="1" lang="en-US" altLang="ja-JP" sz="4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297763" y="10767604"/>
            <a:ext cx="9970327" cy="1316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37072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10937073" y="9484360"/>
            <a:ext cx="9970326" cy="708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-10695539" y="9934257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333349" y="3197572"/>
            <a:ext cx="9970328" cy="692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8032" r="8670" b="4517"/>
          <a:stretch/>
        </p:blipFill>
        <p:spPr>
          <a:xfrm>
            <a:off x="17325412" y="236147"/>
            <a:ext cx="3611254" cy="2104571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9007" y="1626286"/>
            <a:ext cx="13775888" cy="106535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東 聖</a:t>
            </a:r>
            <a:r>
              <a:rPr lang="en-US" altLang="ja-JP" sz="2400" dirty="0"/>
              <a:t>(1200280)</a:t>
            </a:r>
            <a:r>
              <a:rPr lang="ja-JP" altLang="en-US" sz="2400" dirty="0"/>
              <a:t>　池内 聖</a:t>
            </a:r>
            <a:r>
              <a:rPr lang="en-US" altLang="ja-JP" sz="2400" dirty="0"/>
              <a:t>(1200284)</a:t>
            </a:r>
            <a:r>
              <a:rPr lang="ja-JP" altLang="en-US" sz="2400" dirty="0"/>
              <a:t>　尾野 公哉</a:t>
            </a:r>
            <a:r>
              <a:rPr lang="en-US" altLang="ja-JP" sz="2400" dirty="0"/>
              <a:t>(1200305)</a:t>
            </a:r>
            <a:r>
              <a:rPr lang="ja-JP" altLang="en-US" sz="2400" dirty="0"/>
              <a:t>　中尾 友紀</a:t>
            </a:r>
            <a:r>
              <a:rPr lang="en-US" altLang="ja-JP" sz="2400" dirty="0"/>
              <a:t>(1200341)</a:t>
            </a:r>
          </a:p>
          <a:p>
            <a:r>
              <a:rPr lang="ja-JP" altLang="en-US" sz="2400" dirty="0"/>
              <a:t>根子 稚絢</a:t>
            </a:r>
            <a:r>
              <a:rPr lang="en-US" altLang="ja-JP" sz="2400" dirty="0"/>
              <a:t>(1200350)</a:t>
            </a:r>
            <a:r>
              <a:rPr lang="ja-JP" altLang="en-US" sz="2400" dirty="0"/>
              <a:t>　橋詰 貴丸</a:t>
            </a:r>
            <a:r>
              <a:rPr lang="en-US" altLang="ja-JP" sz="2400" dirty="0"/>
              <a:t>(1200352)</a:t>
            </a:r>
            <a:r>
              <a:rPr lang="ja-JP" altLang="en-US" sz="2400" dirty="0"/>
              <a:t>　森 翔太郎</a:t>
            </a:r>
            <a:r>
              <a:rPr lang="en-US" altLang="ja-JP" sz="2400" dirty="0"/>
              <a:t>(1200372)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-10527827" y="9599979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11176279" y="9077438"/>
            <a:ext cx="79880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開発において工夫した点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776200" y="10377936"/>
            <a:ext cx="5184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システムの概観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116112" y="24003058"/>
            <a:ext cx="38111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学んだこと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-11012636" y="1288432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-10527827" y="10517995"/>
            <a:ext cx="9491898" cy="649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11185392" y="10013581"/>
            <a:ext cx="98458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最近の技術を数多く採用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Android™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SDK,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Firebase Cloud Messaging</a:t>
            </a:r>
            <a:br>
              <a:rPr kumimoji="1" lang="en-US" altLang="ja-JP" sz="4000" dirty="0"/>
            </a:br>
            <a:r>
              <a:rPr kumimoji="1" lang="en-US" altLang="ja-JP" sz="4000" dirty="0"/>
              <a:t>Amazon Web Service, Google Map 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を用いた本格的なチーム開発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branch</a:t>
            </a:r>
            <a:r>
              <a:rPr kumimoji="1" lang="ja-JP" altLang="en-US" sz="4000" dirty="0"/>
              <a:t>や</a:t>
            </a:r>
            <a:r>
              <a:rPr kumimoji="1" lang="en-US" altLang="ja-JP" sz="4000" dirty="0"/>
              <a:t>pull request</a:t>
            </a:r>
            <a:r>
              <a:rPr kumimoji="1" lang="ja-JP" altLang="en-US" sz="4000" dirty="0"/>
              <a:t>などを活用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コミュニケーションを取りやすい環境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slack</a:t>
            </a:r>
            <a:r>
              <a:rPr kumimoji="1" lang="ja-JP" altLang="en-US" sz="4000" dirty="0"/>
              <a:t>のチャンネルや研究室の活用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日報でこまめに状況確認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進捗、疑問点、次の作業などを共有</a:t>
            </a:r>
            <a:endParaRPr kumimoji="1" lang="en-US" altLang="ja-JP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-10646969" y="23777812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51486" y="6360846"/>
            <a:ext cx="6402124" cy="1860033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-10527827" y="13759741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-10527827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-7473942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-4420056" y="24459727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6FB619-B736-40A8-A129-3FC823FB363E}"/>
              </a:ext>
            </a:extLst>
          </p:cNvPr>
          <p:cNvSpPr/>
          <p:nvPr/>
        </p:nvSpPr>
        <p:spPr>
          <a:xfrm>
            <a:off x="403284" y="7723054"/>
            <a:ext cx="972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4800" dirty="0">
                <a:solidFill>
                  <a:schemeClr val="accent1"/>
                </a:solidFill>
              </a:rPr>
              <a:t>解決策</a:t>
            </a:r>
            <a:r>
              <a:rPr kumimoji="1" lang="en-US" altLang="ja-JP" sz="4800" dirty="0">
                <a:solidFill>
                  <a:prstClr val="black"/>
                </a:solidFill>
              </a:rPr>
              <a:t>: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配達物の接近を通知</a:t>
            </a:r>
            <a:endParaRPr kumimoji="1" lang="en-US" altLang="ja-JP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受領可否を即座に通知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86BC00-A08D-44DD-B20C-D1AF1F3401B4}"/>
              </a:ext>
            </a:extLst>
          </p:cNvPr>
          <p:cNvSpPr txBox="1"/>
          <p:nvPr/>
        </p:nvSpPr>
        <p:spPr>
          <a:xfrm>
            <a:off x="536126" y="3692648"/>
            <a:ext cx="972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課題</a:t>
            </a:r>
            <a:r>
              <a:rPr kumimoji="1" lang="en-US" altLang="ja-JP" sz="4800" dirty="0"/>
              <a:t>: </a:t>
            </a:r>
            <a:r>
              <a:rPr kumimoji="1" lang="ja-JP" altLang="en-US" sz="4800" dirty="0"/>
              <a:t>配達にかかるコストの増加</a:t>
            </a:r>
            <a:endParaRPr kumimoji="1" lang="en-US" altLang="ja-JP" sz="4800" dirty="0"/>
          </a:p>
          <a:p>
            <a:r>
              <a:rPr kumimoji="1" lang="en-US" altLang="ja-JP" sz="4800" b="1" dirty="0">
                <a:solidFill>
                  <a:srgbClr val="FF0000"/>
                </a:solidFill>
              </a:rPr>
              <a:t>			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 再配達の増加</a:t>
            </a:r>
            <a:r>
              <a:rPr kumimoji="1" lang="ja-JP" altLang="en-US" sz="4400" dirty="0"/>
              <a:t>が一因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9EDE457-2717-4B6C-9439-543C2F1E0B46}"/>
              </a:ext>
            </a:extLst>
          </p:cNvPr>
          <p:cNvCxnSpPr>
            <a:cxnSpLocks/>
          </p:cNvCxnSpPr>
          <p:nvPr/>
        </p:nvCxnSpPr>
        <p:spPr>
          <a:xfrm>
            <a:off x="10620374" y="3048000"/>
            <a:ext cx="0" cy="268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7DBF8D-5877-4560-B278-AB0ECF6E79EF}"/>
              </a:ext>
            </a:extLst>
          </p:cNvPr>
          <p:cNvSpPr/>
          <p:nvPr/>
        </p:nvSpPr>
        <p:spPr>
          <a:xfrm>
            <a:off x="10937073" y="3197572"/>
            <a:ext cx="9970327" cy="574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851B4AF-2AEC-431A-9684-E65E074965DD}"/>
              </a:ext>
            </a:extLst>
          </p:cNvPr>
          <p:cNvSpPr txBox="1"/>
          <p:nvPr/>
        </p:nvSpPr>
        <p:spPr>
          <a:xfrm>
            <a:off x="11222021" y="3822428"/>
            <a:ext cx="922560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配達物の一覧表示機能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変更があったものだけ強調表示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配達物の接近を通知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配達日時を正確に把握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受領可否や配達日時の変更を通知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音声読み上げ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配達先の地図表示</a:t>
            </a:r>
            <a:endParaRPr kumimoji="1" lang="en-US" altLang="ja-JP" sz="40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>
                <a:solidFill>
                  <a:prstClr val="black"/>
                </a:solidFill>
              </a:rPr>
              <a:t>地図上で配達可否を確認</a:t>
            </a:r>
            <a:endParaRPr kumimoji="1"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73240-48DA-4760-B42E-6A1C3C7BCC0A}"/>
              </a:ext>
            </a:extLst>
          </p:cNvPr>
          <p:cNvSpPr/>
          <p:nvPr/>
        </p:nvSpPr>
        <p:spPr>
          <a:xfrm>
            <a:off x="10912739" y="17068822"/>
            <a:ext cx="9944963" cy="682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E3F316-6524-4686-8AEC-D557215242A9}"/>
              </a:ext>
            </a:extLst>
          </p:cNvPr>
          <p:cNvSpPr txBox="1"/>
          <p:nvPr/>
        </p:nvSpPr>
        <p:spPr>
          <a:xfrm>
            <a:off x="11176279" y="16750301"/>
            <a:ext cx="4425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コストと効果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FA4401-3AE4-4141-9CF9-56281A4C0D68}"/>
              </a:ext>
            </a:extLst>
          </p:cNvPr>
          <p:cNvSpPr txBox="1"/>
          <p:nvPr/>
        </p:nvSpPr>
        <p:spPr>
          <a:xfrm>
            <a:off x="809117" y="2771305"/>
            <a:ext cx="36121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開発の背景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022876-48DB-47E8-AF2C-F92D5BEEDA80}"/>
              </a:ext>
            </a:extLst>
          </p:cNvPr>
          <p:cNvSpPr txBox="1"/>
          <p:nvPr/>
        </p:nvSpPr>
        <p:spPr>
          <a:xfrm>
            <a:off x="11248233" y="2771305"/>
            <a:ext cx="2940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主要機能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F9A6E4-9288-4849-8E8F-03F1FD1939F6}"/>
              </a:ext>
            </a:extLst>
          </p:cNvPr>
          <p:cNvSpPr/>
          <p:nvPr/>
        </p:nvSpPr>
        <p:spPr>
          <a:xfrm>
            <a:off x="285484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28F1D9-DFF6-40F0-8931-2F4D2ABEB1AF}"/>
              </a:ext>
            </a:extLst>
          </p:cNvPr>
          <p:cNvSpPr txBox="1"/>
          <p:nvPr/>
        </p:nvSpPr>
        <p:spPr>
          <a:xfrm>
            <a:off x="464525" y="24003058"/>
            <a:ext cx="29830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開発環境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013928-95B2-435B-B7F2-4778811EF6B0}"/>
              </a:ext>
            </a:extLst>
          </p:cNvPr>
          <p:cNvSpPr txBox="1"/>
          <p:nvPr/>
        </p:nvSpPr>
        <p:spPr>
          <a:xfrm>
            <a:off x="14611060" y="22114303"/>
            <a:ext cx="269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4,035</a:t>
            </a:r>
            <a:r>
              <a:rPr kumimoji="1" lang="ja-JP" altLang="en-US" sz="4000" dirty="0"/>
              <a:t>万円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A6ECE8-F4C0-448D-A375-7D4CF2795181}"/>
              </a:ext>
            </a:extLst>
          </p:cNvPr>
          <p:cNvSpPr txBox="1"/>
          <p:nvPr/>
        </p:nvSpPr>
        <p:spPr>
          <a:xfrm>
            <a:off x="10718909" y="22059777"/>
            <a:ext cx="4281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800" dirty="0"/>
              <a:t>1,800</a:t>
            </a:r>
            <a:r>
              <a:rPr kumimoji="1" lang="ja-JP" altLang="en-US" sz="4400" dirty="0"/>
              <a:t>億</a:t>
            </a:r>
            <a:r>
              <a:rPr kumimoji="1" lang="ja-JP" altLang="en-US" sz="3200" dirty="0"/>
              <a:t>円</a:t>
            </a:r>
            <a:endParaRPr kumimoji="1" lang="en-US" altLang="ja-JP" sz="3200" dirty="0"/>
          </a:p>
          <a:p>
            <a:pPr algn="ctr"/>
            <a:r>
              <a:rPr kumimoji="1" lang="en-US" altLang="ja-JP" sz="3200" dirty="0"/>
              <a:t>(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400</a:t>
            </a:r>
            <a:r>
              <a:rPr kumimoji="1" lang="ja-JP" altLang="en-US" sz="3200" dirty="0"/>
              <a:t>万円</a:t>
            </a:r>
            <a:r>
              <a:rPr kumimoji="1" lang="en-US" altLang="ja-JP" sz="3200" dirty="0"/>
              <a:t>×4.5</a:t>
            </a:r>
            <a:r>
              <a:rPr kumimoji="1" lang="ja-JP" altLang="en-US" sz="3200" dirty="0"/>
              <a:t>万人 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BC7E85-4D76-4B1D-A845-6DDB65AD5561}"/>
              </a:ext>
            </a:extLst>
          </p:cNvPr>
          <p:cNvSpPr txBox="1"/>
          <p:nvPr/>
        </p:nvSpPr>
        <p:spPr>
          <a:xfrm>
            <a:off x="14051304" y="22136722"/>
            <a:ext cx="63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200" b="1" dirty="0"/>
              <a:t>－</a:t>
            </a:r>
          </a:p>
        </p:txBody>
      </p:sp>
      <p:sp>
        <p:nvSpPr>
          <p:cNvPr id="61" name="テキスト ボックス 12">
            <a:extLst>
              <a:ext uri="{FF2B5EF4-FFF2-40B4-BE49-F238E27FC236}">
                <a16:creationId xmlns:a16="http://schemas.microsoft.com/office/drawing/2014/main" id="{C6487D3A-6030-43AE-9A06-07D9F5EF4A21}"/>
              </a:ext>
            </a:extLst>
          </p:cNvPr>
          <p:cNvSpPr txBox="1"/>
          <p:nvPr/>
        </p:nvSpPr>
        <p:spPr>
          <a:xfrm>
            <a:off x="11583686" y="21795812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年間の削減額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606336-7F48-44AB-898E-1921F4054401}"/>
              </a:ext>
            </a:extLst>
          </p:cNvPr>
          <p:cNvSpPr txBox="1"/>
          <p:nvPr/>
        </p:nvSpPr>
        <p:spPr>
          <a:xfrm>
            <a:off x="16787932" y="22599534"/>
            <a:ext cx="417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D737A93-F3EB-4047-A39F-C0A228B30FB2}"/>
              </a:ext>
            </a:extLst>
          </p:cNvPr>
          <p:cNvSpPr txBox="1"/>
          <p:nvPr/>
        </p:nvSpPr>
        <p:spPr>
          <a:xfrm>
            <a:off x="16165974" y="22799589"/>
            <a:ext cx="6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/>
              <a:t>=</a:t>
            </a:r>
            <a:endParaRPr kumimoji="1" lang="ja-JP" altLang="en-US" sz="54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B4C485-E4EC-418C-A842-6627DC85F978}"/>
              </a:ext>
            </a:extLst>
          </p:cNvPr>
          <p:cNvSpPr txBox="1"/>
          <p:nvPr/>
        </p:nvSpPr>
        <p:spPr>
          <a:xfrm>
            <a:off x="14395788" y="21777264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/>
              <a:t>コスト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C8AD659-765D-4077-8084-A97F91B66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469"/>
          <a:stretch/>
        </p:blipFill>
        <p:spPr>
          <a:xfrm>
            <a:off x="15065928" y="18287867"/>
            <a:ext cx="5731649" cy="3216003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81D61FC-08D7-47AF-AEA6-D45187D6EA91}"/>
              </a:ext>
            </a:extLst>
          </p:cNvPr>
          <p:cNvSpPr txBox="1"/>
          <p:nvPr/>
        </p:nvSpPr>
        <p:spPr>
          <a:xfrm>
            <a:off x="11198100" y="25007932"/>
            <a:ext cx="95093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ドキュメントの重要性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具体的な実装方法やデータの扱い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情報共有の難しさと大切さ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進捗報告や困難な問題への対処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チーム開発における責任とやりがい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チームメンバーへの影響</a:t>
            </a:r>
            <a:endParaRPr kumimoji="1" lang="en-US" altLang="ja-JP" sz="4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BB9CE9-B15E-48A4-AFEE-38F5C30AB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8" y="28377921"/>
            <a:ext cx="3572256" cy="109118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300A1C8-56BD-4556-9F65-BD0AC483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6" y="25355460"/>
            <a:ext cx="1249251" cy="1481070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C8CEDBAE-C9EE-4CB3-B306-5508628F586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198100" y="20123874"/>
            <a:ext cx="903875" cy="155257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33751BF-B1D3-4213-A922-3826CDC814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827200" y="18840200"/>
            <a:ext cx="903875" cy="155257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E0C066-4985-4AA6-BDE8-E462E5F5C25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249509" y="20110548"/>
            <a:ext cx="862591" cy="15430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A71E694-EA5E-4B29-B1BE-6E5654451E19}"/>
              </a:ext>
            </a:extLst>
          </p:cNvPr>
          <p:cNvSpPr txBox="1"/>
          <p:nvPr/>
        </p:nvSpPr>
        <p:spPr>
          <a:xfrm>
            <a:off x="12924905" y="17837416"/>
            <a:ext cx="2139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+mj-ea"/>
                <a:ea typeface="+mj-ea"/>
              </a:rPr>
              <a:t>平均年収 </a:t>
            </a:r>
            <a:endParaRPr kumimoji="1" lang="en-US" altLang="ja-JP" sz="3200" b="1" dirty="0">
              <a:latin typeface="+mj-ea"/>
              <a:ea typeface="+mj-ea"/>
            </a:endParaRPr>
          </a:p>
          <a:p>
            <a:r>
              <a:rPr kumimoji="1" lang="en-US" altLang="ja-JP" sz="3200" b="1" dirty="0">
                <a:latin typeface="+mj-ea"/>
                <a:ea typeface="+mj-ea"/>
              </a:rPr>
              <a:t>	400</a:t>
            </a:r>
            <a:r>
              <a:rPr kumimoji="1" lang="ja-JP" altLang="en-US" sz="3200" b="1" dirty="0">
                <a:latin typeface="+mj-ea"/>
                <a:ea typeface="+mj-ea"/>
              </a:rPr>
              <a:t>万円</a:t>
            </a: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04C6F114-7262-40FA-8849-B5A4C77D305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868586" y="18812853"/>
            <a:ext cx="862591" cy="1543050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196F5998-C88D-494F-A84D-BE7C94FF519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3369539" y="20120780"/>
            <a:ext cx="862591" cy="1543050"/>
          </a:xfrm>
          <a:prstGeom prst="rect">
            <a:avLst/>
          </a:prstGeom>
        </p:spPr>
      </p:pic>
      <p:sp>
        <p:nvSpPr>
          <p:cNvPr id="84" name="楕円 25">
            <a:extLst>
              <a:ext uri="{FF2B5EF4-FFF2-40B4-BE49-F238E27FC236}">
                <a16:creationId xmlns:a16="http://schemas.microsoft.com/office/drawing/2014/main" id="{600AE4A3-26B6-4397-AD0F-A4F5E31C10B6}"/>
              </a:ext>
            </a:extLst>
          </p:cNvPr>
          <p:cNvSpPr/>
          <p:nvPr/>
        </p:nvSpPr>
        <p:spPr>
          <a:xfrm>
            <a:off x="12018007" y="20332659"/>
            <a:ext cx="2490409" cy="9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j-ea"/>
                <a:ea typeface="+mj-ea"/>
              </a:rPr>
              <a:t>4.5</a:t>
            </a:r>
            <a:r>
              <a:rPr kumimoji="1" lang="ja-JP" altLang="en-US" sz="2800" b="1" dirty="0">
                <a:latin typeface="+mj-ea"/>
                <a:ea typeface="+mj-ea"/>
              </a:rPr>
              <a:t>万人減</a:t>
            </a: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309D43BD-E7D6-48C1-9345-1AA4FB1B173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328118" y="17511649"/>
            <a:ext cx="780974" cy="1397049"/>
          </a:xfrm>
          <a:prstGeom prst="rect">
            <a:avLst/>
          </a:prstGeom>
        </p:spPr>
      </p:pic>
      <p:sp>
        <p:nvSpPr>
          <p:cNvPr id="83" name="爆発: 14 pt 6">
            <a:extLst>
              <a:ext uri="{FF2B5EF4-FFF2-40B4-BE49-F238E27FC236}">
                <a16:creationId xmlns:a16="http://schemas.microsoft.com/office/drawing/2014/main" id="{6BF7B750-B41E-4A6F-BDBB-97BE22143598}"/>
              </a:ext>
            </a:extLst>
          </p:cNvPr>
          <p:cNvSpPr/>
          <p:nvPr/>
        </p:nvSpPr>
        <p:spPr>
          <a:xfrm>
            <a:off x="10826035" y="17547210"/>
            <a:ext cx="1623933" cy="1445193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10%</a:t>
            </a:r>
            <a:r>
              <a:rPr kumimoji="1" lang="ja-JP" altLang="en-US" sz="2000" b="1" dirty="0"/>
              <a:t>改善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E888975-5558-4602-ADBF-B144C38AEC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11273245"/>
            <a:ext cx="9725025" cy="1260157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4368684-0274-4CDF-B9FD-EF83717366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8" y="24676956"/>
            <a:ext cx="2619375" cy="9525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5A1AB19-3965-49A6-B055-7417CBB1E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35" y="24798928"/>
            <a:ext cx="1049154" cy="141491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86CEC0A-4B7E-4BCC-B21B-84BCDE39E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72" y="27524397"/>
            <a:ext cx="1847850" cy="9525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C0217B89-7A06-4199-B6A6-E5416ADCD8C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9" b="10513"/>
          <a:stretch/>
        </p:blipFill>
        <p:spPr>
          <a:xfrm>
            <a:off x="379166" y="27277087"/>
            <a:ext cx="3533775" cy="119768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460887A-BBFA-4FA8-992C-21F059DA37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41" y="25717350"/>
            <a:ext cx="2667000" cy="82867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999068C-D768-4665-8A51-4911D370CF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22" y="24953181"/>
            <a:ext cx="2028825" cy="135255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B4ED159-5CC1-40FE-8C50-2B7D74CEE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715" y="11364290"/>
            <a:ext cx="1905000" cy="9525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B5E3018-5A12-47C4-A1FC-54C5653947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580" y="4779026"/>
            <a:ext cx="15929429" cy="4306281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E30FF76-39FC-42F0-8B6C-606892346CF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5" b="15733"/>
          <a:stretch/>
        </p:blipFill>
        <p:spPr>
          <a:xfrm>
            <a:off x="4232409" y="27676659"/>
            <a:ext cx="2801557" cy="698959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E3F4E9A-470A-4779-98CA-DFD43CB2CE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35" y="26547640"/>
            <a:ext cx="1424858" cy="71242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391BB35-CD66-41D8-8D29-C1B729D8D8A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15387" r="5868" b="19594"/>
          <a:stretch/>
        </p:blipFill>
        <p:spPr>
          <a:xfrm>
            <a:off x="5340064" y="28499119"/>
            <a:ext cx="4652452" cy="92333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3DFE34E-4995-4DDE-859E-0FE4748DE6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873" y="1310528"/>
            <a:ext cx="11279242" cy="322679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AC82B88-3A15-4792-9E59-4292D0BA48A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21147" r="6838" b="25237"/>
          <a:stretch/>
        </p:blipFill>
        <p:spPr>
          <a:xfrm>
            <a:off x="5775158" y="84094"/>
            <a:ext cx="8456972" cy="14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3.93579E-6 L -0.18578 -0.1046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5" y="-5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1" grpId="0"/>
      <p:bldP spid="63" grpId="0"/>
      <p:bldP spid="65" grpId="0"/>
      <p:bldP spid="67" grpId="0"/>
      <p:bldP spid="85" grpId="0"/>
      <p:bldP spid="84" grpId="0" animBg="1"/>
      <p:bldP spid="83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287</Words>
  <Application>Microsoft Office PowerPoint</Application>
  <PresentationFormat>ユーザー設定</PresentationFormat>
  <Paragraphs>79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73</cp:revision>
  <dcterms:created xsi:type="dcterms:W3CDTF">2019-01-18T05:09:18Z</dcterms:created>
  <dcterms:modified xsi:type="dcterms:W3CDTF">2019-01-29T14:41:52Z</dcterms:modified>
</cp:coreProperties>
</file>