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89" autoAdjust="0"/>
    <p:restoredTop sz="94660"/>
  </p:normalViewPr>
  <p:slideViewPr>
    <p:cSldViewPr snapToGrid="0">
      <p:cViewPr>
        <p:scale>
          <a:sx n="30" d="100"/>
          <a:sy n="30" d="100"/>
        </p:scale>
        <p:origin x="20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593045" indent="-531015">
              <a:buFont typeface="游ゴシック" panose="020B0400000000000000" pitchFamily="50" charset="-128"/>
              <a:buChar char="￮"/>
              <a:defRPr/>
            </a:lvl2pPr>
            <a:lvl3pPr marL="2655075" indent="-531015">
              <a:buFont typeface="游ゴシック" panose="020B0400000000000000" pitchFamily="50" charset="-128"/>
              <a:buChar char="￮"/>
              <a:defRPr/>
            </a:lvl3pPr>
            <a:lvl4pPr marL="3717105" indent="-531015">
              <a:buFont typeface="游ゴシック" panose="020B0400000000000000" pitchFamily="50" charset="-128"/>
              <a:buChar char="￮"/>
              <a:defRPr/>
            </a:lvl4pPr>
            <a:lvl5pPr marL="4779134" indent="-531015">
              <a:buFont typeface="游ゴシック" panose="020B0400000000000000" pitchFamily="50" charset="-128"/>
              <a:buChar char="￮"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5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7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106C736-61FD-4B49-9A9F-B1995935D742}"/>
              </a:ext>
            </a:extLst>
          </p:cNvPr>
          <p:cNvSpPr txBox="1"/>
          <p:nvPr/>
        </p:nvSpPr>
        <p:spPr>
          <a:xfrm>
            <a:off x="497180" y="5395950"/>
            <a:ext cx="9767737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原因</a:t>
            </a:r>
            <a:r>
              <a:rPr kumimoji="1" lang="en-US" altLang="ja-JP" sz="4800" dirty="0"/>
              <a:t>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正確な配達時刻</a:t>
            </a:r>
            <a:r>
              <a:rPr kumimoji="1" lang="ja-JP" altLang="en-US" sz="4400" dirty="0"/>
              <a:t>が不明</a:t>
            </a:r>
            <a:endParaRPr kumimoji="1" lang="en-US" altLang="ja-JP" sz="44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受領者が受領可能か</a:t>
            </a:r>
            <a:r>
              <a:rPr kumimoji="1" lang="ja-JP" altLang="en-US" sz="4400" dirty="0"/>
              <a:t>不明</a:t>
            </a:r>
            <a:endParaRPr kumimoji="1" lang="en-US" altLang="ja-JP" sz="4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2E8F05-84EF-4571-9D21-7C9673906AC5}"/>
              </a:ext>
            </a:extLst>
          </p:cNvPr>
          <p:cNvSpPr/>
          <p:nvPr/>
        </p:nvSpPr>
        <p:spPr>
          <a:xfrm>
            <a:off x="297763" y="10767604"/>
            <a:ext cx="9970327" cy="1316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954EE1-F57D-4C85-B71B-03B8DE936F63}"/>
              </a:ext>
            </a:extLst>
          </p:cNvPr>
          <p:cNvSpPr/>
          <p:nvPr/>
        </p:nvSpPr>
        <p:spPr>
          <a:xfrm>
            <a:off x="10937072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C7C08CD-356C-4FEE-BD23-DC807850B20D}"/>
              </a:ext>
            </a:extLst>
          </p:cNvPr>
          <p:cNvSpPr/>
          <p:nvPr/>
        </p:nvSpPr>
        <p:spPr>
          <a:xfrm>
            <a:off x="10937073" y="9484360"/>
            <a:ext cx="9970326" cy="708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B64185-B985-466A-923F-AE35BE0057D9}"/>
              </a:ext>
            </a:extLst>
          </p:cNvPr>
          <p:cNvSpPr/>
          <p:nvPr/>
        </p:nvSpPr>
        <p:spPr>
          <a:xfrm>
            <a:off x="-10695539" y="9934257"/>
            <a:ext cx="9767737" cy="7389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76CCBA-1ACA-46EE-B400-366B59342D49}"/>
              </a:ext>
            </a:extLst>
          </p:cNvPr>
          <p:cNvSpPr/>
          <p:nvPr/>
        </p:nvSpPr>
        <p:spPr>
          <a:xfrm>
            <a:off x="333349" y="3197572"/>
            <a:ext cx="9970328" cy="6927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2744A87-9F3D-4818-A964-8A5E3F99C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8032" r="8670" b="4517"/>
          <a:stretch/>
        </p:blipFill>
        <p:spPr>
          <a:xfrm>
            <a:off x="17325412" y="236147"/>
            <a:ext cx="3611254" cy="210457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86907B8-64EA-4803-883B-D2CEEA28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617" y="107896"/>
            <a:ext cx="15939515" cy="1396668"/>
          </a:xfrm>
        </p:spPr>
        <p:txBody>
          <a:bodyPr>
            <a:normAutofit/>
          </a:bodyPr>
          <a:lstStyle/>
          <a:p>
            <a:r>
              <a:rPr lang="ja-JP" altLang="en-US" sz="8800" dirty="0"/>
              <a:t>配達支援システム</a:t>
            </a:r>
            <a:endParaRPr kumimoji="1" lang="ja-JP" altLang="en-US" sz="8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74DA60-98AF-4861-8D1E-BCB42088F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430" y="1483050"/>
            <a:ext cx="13775888" cy="1396668"/>
          </a:xfrm>
        </p:spPr>
        <p:txBody>
          <a:bodyPr>
            <a:normAutofit fontScale="92500"/>
          </a:bodyPr>
          <a:lstStyle/>
          <a:p>
            <a:r>
              <a:rPr lang="ja-JP" altLang="en-US" sz="3200" dirty="0"/>
              <a:t>東 聖</a:t>
            </a:r>
            <a:r>
              <a:rPr lang="en-US" altLang="ja-JP" sz="3200" dirty="0"/>
              <a:t>(1200280)</a:t>
            </a:r>
            <a:r>
              <a:rPr lang="ja-JP" altLang="en-US" sz="3200" dirty="0"/>
              <a:t>　池内 聖</a:t>
            </a:r>
            <a:r>
              <a:rPr lang="en-US" altLang="ja-JP" sz="3200" dirty="0"/>
              <a:t>(1200284)</a:t>
            </a:r>
            <a:r>
              <a:rPr lang="ja-JP" altLang="en-US" sz="3200" dirty="0"/>
              <a:t>　尾野 公哉</a:t>
            </a:r>
            <a:r>
              <a:rPr lang="en-US" altLang="ja-JP" sz="3200" dirty="0"/>
              <a:t>(1200305)</a:t>
            </a:r>
            <a:r>
              <a:rPr lang="ja-JP" altLang="en-US" sz="3200" dirty="0"/>
              <a:t>　中尾 友紀</a:t>
            </a:r>
            <a:r>
              <a:rPr lang="en-US" altLang="ja-JP" sz="3200" dirty="0"/>
              <a:t>(1200341)</a:t>
            </a:r>
          </a:p>
          <a:p>
            <a:r>
              <a:rPr lang="ja-JP" altLang="en-US" sz="3200" dirty="0"/>
              <a:t>根子 稚絢</a:t>
            </a:r>
            <a:r>
              <a:rPr lang="en-US" altLang="ja-JP" sz="3200" dirty="0"/>
              <a:t>(1200350)</a:t>
            </a:r>
            <a:r>
              <a:rPr lang="ja-JP" altLang="en-US" sz="3200" dirty="0"/>
              <a:t>　橋詰 貴丸</a:t>
            </a:r>
            <a:r>
              <a:rPr lang="en-US" altLang="ja-JP" sz="3200" dirty="0"/>
              <a:t>(1200352)</a:t>
            </a:r>
            <a:r>
              <a:rPr lang="ja-JP" altLang="en-US" sz="3200" dirty="0"/>
              <a:t>　森 翔太郎</a:t>
            </a:r>
            <a:r>
              <a:rPr lang="en-US" altLang="ja-JP" sz="3200" dirty="0"/>
              <a:t>(1200372)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09AB88-C4ED-42A6-9E4B-887AC362E1AA}"/>
              </a:ext>
            </a:extLst>
          </p:cNvPr>
          <p:cNvSpPr txBox="1"/>
          <p:nvPr/>
        </p:nvSpPr>
        <p:spPr>
          <a:xfrm>
            <a:off x="-10527827" y="9599979"/>
            <a:ext cx="91493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ユーザから見たシステムの姿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54892-ED83-4C85-BD55-30E4A3F7F37D}"/>
              </a:ext>
            </a:extLst>
          </p:cNvPr>
          <p:cNvSpPr txBox="1"/>
          <p:nvPr/>
        </p:nvSpPr>
        <p:spPr>
          <a:xfrm>
            <a:off x="11176279" y="9077438"/>
            <a:ext cx="798801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開発において工夫した点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0CA9A2-F64D-4E25-BBE4-3C467CB36BFF}"/>
              </a:ext>
            </a:extLst>
          </p:cNvPr>
          <p:cNvSpPr txBox="1"/>
          <p:nvPr/>
        </p:nvSpPr>
        <p:spPr>
          <a:xfrm>
            <a:off x="776200" y="10377936"/>
            <a:ext cx="51849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システムの概観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C58A87-1CE6-4F04-BEF7-C6C147F6860A}"/>
              </a:ext>
            </a:extLst>
          </p:cNvPr>
          <p:cNvSpPr txBox="1"/>
          <p:nvPr/>
        </p:nvSpPr>
        <p:spPr>
          <a:xfrm>
            <a:off x="11116112" y="24003058"/>
            <a:ext cx="38111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学んだこと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9E5FBC-F32F-48AA-BB08-EDAA69932036}"/>
              </a:ext>
            </a:extLst>
          </p:cNvPr>
          <p:cNvSpPr txBox="1"/>
          <p:nvPr/>
        </p:nvSpPr>
        <p:spPr>
          <a:xfrm>
            <a:off x="-11012636" y="1288432"/>
            <a:ext cx="9491898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再配達の増加を解決するための課題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利用者は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いつ配達されるか</a:t>
            </a:r>
            <a:r>
              <a:rPr kumimoji="1" lang="ja-JP" altLang="en-US" sz="3600" dirty="0">
                <a:solidFill>
                  <a:srgbClr val="FF0000"/>
                </a:solidFill>
              </a:rPr>
              <a:t>正確な時間</a:t>
            </a:r>
            <a:r>
              <a:rPr kumimoji="1" lang="ja-JP" altLang="en-US" sz="3600" dirty="0"/>
              <a:t>がわからない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配達員は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予定通りに</a:t>
            </a:r>
            <a:r>
              <a:rPr kumimoji="1" lang="ja-JP" altLang="en-US" sz="3600" dirty="0"/>
              <a:t>受け取れるかわからない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スマホ</a:t>
            </a:r>
            <a:r>
              <a:rPr kumimoji="1" lang="ja-JP" altLang="en-US" sz="3600" dirty="0"/>
              <a:t>で位置情報を用いた</a:t>
            </a:r>
            <a:r>
              <a:rPr kumimoji="1" lang="ja-JP" altLang="en-US" sz="3600" dirty="0">
                <a:solidFill>
                  <a:srgbClr val="FF0000"/>
                </a:solidFill>
              </a:rPr>
              <a:t>通知</a:t>
            </a:r>
            <a:r>
              <a:rPr kumimoji="1" lang="ja-JP" altLang="en-US" sz="3600" dirty="0"/>
              <a:t>から</a:t>
            </a:r>
            <a:endParaRPr kumimoji="1" lang="en-US" altLang="ja-JP" sz="36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荷物受取の可否を選択</a:t>
            </a:r>
            <a:r>
              <a:rPr kumimoji="1" lang="ja-JP" altLang="en-US" sz="3600" dirty="0"/>
              <a:t>し，</a:t>
            </a:r>
            <a:endParaRPr kumimoji="1" lang="en-US" altLang="ja-JP" sz="3600" dirty="0"/>
          </a:p>
          <a:p>
            <a:r>
              <a:rPr kumimoji="1" lang="ja-JP" altLang="en-US" sz="3600" dirty="0"/>
              <a:t>配達員に</a:t>
            </a:r>
            <a:r>
              <a:rPr kumimoji="1" lang="ja-JP" altLang="en-US" sz="3600" dirty="0">
                <a:solidFill>
                  <a:srgbClr val="FF0000"/>
                </a:solidFill>
              </a:rPr>
              <a:t>リアルタイムで</a:t>
            </a:r>
            <a:r>
              <a:rPr kumimoji="1" lang="ja-JP" altLang="en-US" sz="3600" dirty="0"/>
              <a:t>スマホに通知</a:t>
            </a:r>
            <a:endParaRPr kumimoji="1" lang="en-US" altLang="ja-JP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248439-A6CA-482F-8ECD-CF14DC199301}"/>
              </a:ext>
            </a:extLst>
          </p:cNvPr>
          <p:cNvSpPr txBox="1"/>
          <p:nvPr/>
        </p:nvSpPr>
        <p:spPr>
          <a:xfrm>
            <a:off x="-10527827" y="10517995"/>
            <a:ext cx="9491898" cy="649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利用者側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いつ配達されるか正確な時間がわからない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配送前に荷物の位置情報を通知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受取不可の場合は日時変更も可能</a:t>
            </a:r>
            <a:endParaRPr kumimoji="1" lang="en-US" altLang="ja-JP" sz="3600" dirty="0"/>
          </a:p>
          <a:p>
            <a:pPr>
              <a:lnSpc>
                <a:spcPct val="150000"/>
              </a:lnSpc>
              <a:spcAft>
                <a:spcPts val="3000"/>
              </a:spcAft>
            </a:pPr>
            <a:r>
              <a:rPr kumimoji="1" lang="en-US" altLang="ja-JP" sz="3600" dirty="0"/>
              <a:t>	</a:t>
            </a:r>
            <a:r>
              <a:rPr kumimoji="1" lang="ja-JP" altLang="en-US" sz="3600" dirty="0"/>
              <a:t>　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荷物の位置情報を正確に確認できる</a:t>
            </a:r>
            <a:endParaRPr kumimoji="1" lang="en-US" altLang="ja-JP" sz="3600" b="1" dirty="0">
              <a:solidFill>
                <a:schemeClr val="accent1"/>
              </a:solidFill>
            </a:endParaRPr>
          </a:p>
          <a:p>
            <a:r>
              <a:rPr kumimoji="1" lang="ja-JP" altLang="en-US" sz="3600" dirty="0"/>
              <a:t>配達員側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利用者が配達物を受け取れるか分からない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受取可否をリアルタイムで通知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受取可否結果の一覧表示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　</a:t>
            </a:r>
            <a:r>
              <a:rPr kumimoji="1" lang="en-US" altLang="ja-JP" sz="3600" dirty="0"/>
              <a:t>	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利用者不在時の負担を軽減</a:t>
            </a:r>
            <a:endParaRPr kumimoji="1" lang="ja-JP" altLang="en-US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8A1007-667D-4819-A667-2ECD28FED61F}"/>
              </a:ext>
            </a:extLst>
          </p:cNvPr>
          <p:cNvSpPr txBox="1"/>
          <p:nvPr/>
        </p:nvSpPr>
        <p:spPr>
          <a:xfrm>
            <a:off x="11185392" y="10013581"/>
            <a:ext cx="98458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最近の技術を数多く採用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Android™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SDK,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Firebase Cloud Messaging</a:t>
            </a:r>
            <a:br>
              <a:rPr kumimoji="1" lang="en-US" altLang="ja-JP" sz="4000" dirty="0"/>
            </a:br>
            <a:r>
              <a:rPr kumimoji="1" lang="en-US" altLang="ja-JP" sz="4000" dirty="0"/>
              <a:t>Amazon Web Service, Google Map API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GitHub</a:t>
            </a:r>
            <a:r>
              <a:rPr kumimoji="1" lang="ja-JP" altLang="en-US" sz="4000" dirty="0"/>
              <a:t>を用いた本格的なチーム開発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branch</a:t>
            </a:r>
            <a:r>
              <a:rPr kumimoji="1" lang="ja-JP" altLang="en-US" sz="4000" dirty="0"/>
              <a:t>や</a:t>
            </a:r>
            <a:r>
              <a:rPr kumimoji="1" lang="en-US" altLang="ja-JP" sz="4000" dirty="0"/>
              <a:t>pull request</a:t>
            </a:r>
            <a:r>
              <a:rPr kumimoji="1" lang="ja-JP" altLang="en-US" sz="4000" dirty="0"/>
              <a:t>などを活用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コミュニケーションを取りやすい環境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slack</a:t>
            </a:r>
            <a:r>
              <a:rPr kumimoji="1" lang="ja-JP" altLang="en-US" sz="4000" dirty="0"/>
              <a:t>のチャンネルや研究室の活用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日報でこまめに状況確認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進捗、疑問点、次の作業などを共有</a:t>
            </a:r>
            <a:endParaRPr kumimoji="1" lang="en-US" altLang="ja-JP" sz="4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DD1EE7-0BA7-4912-A927-3373DEE24BD8}"/>
              </a:ext>
            </a:extLst>
          </p:cNvPr>
          <p:cNvSpPr txBox="1"/>
          <p:nvPr/>
        </p:nvSpPr>
        <p:spPr>
          <a:xfrm>
            <a:off x="-10646969" y="23777812"/>
            <a:ext cx="943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使用した技術</a:t>
            </a:r>
            <a:endParaRPr kumimoji="1" lang="en-US" altLang="ja-JP" sz="3600" dirty="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D1FC21A-40EA-469F-A64C-4BDC1ACB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51486" y="6360846"/>
            <a:ext cx="6402124" cy="1860033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7BD614D-CF28-46DC-8A5C-BDD75A34EDA4}"/>
              </a:ext>
            </a:extLst>
          </p:cNvPr>
          <p:cNvCxnSpPr>
            <a:cxnSpLocks/>
          </p:cNvCxnSpPr>
          <p:nvPr/>
        </p:nvCxnSpPr>
        <p:spPr>
          <a:xfrm>
            <a:off x="-10527827" y="13759741"/>
            <a:ext cx="9491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94080E-6065-4E65-A260-118ADB03DA6D}"/>
              </a:ext>
            </a:extLst>
          </p:cNvPr>
          <p:cNvSpPr txBox="1"/>
          <p:nvPr/>
        </p:nvSpPr>
        <p:spPr>
          <a:xfrm>
            <a:off x="-10527827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04B986-9BC9-46E2-8CFC-F96BB087B1AB}"/>
              </a:ext>
            </a:extLst>
          </p:cNvPr>
          <p:cNvSpPr txBox="1"/>
          <p:nvPr/>
        </p:nvSpPr>
        <p:spPr>
          <a:xfrm>
            <a:off x="-7473942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EE276D4-A2EC-43FA-A7E1-296F1B2669FE}"/>
              </a:ext>
            </a:extLst>
          </p:cNvPr>
          <p:cNvSpPr txBox="1"/>
          <p:nvPr/>
        </p:nvSpPr>
        <p:spPr>
          <a:xfrm>
            <a:off x="-4420056" y="24459727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6FB619-B736-40A8-A129-3FC823FB363E}"/>
              </a:ext>
            </a:extLst>
          </p:cNvPr>
          <p:cNvSpPr/>
          <p:nvPr/>
        </p:nvSpPr>
        <p:spPr>
          <a:xfrm>
            <a:off x="403284" y="7723054"/>
            <a:ext cx="972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ja-JP" altLang="en-US" sz="4800" dirty="0">
                <a:solidFill>
                  <a:schemeClr val="accent1"/>
                </a:solidFill>
              </a:rPr>
              <a:t>解決策</a:t>
            </a:r>
            <a:r>
              <a:rPr kumimoji="1" lang="en-US" altLang="ja-JP" sz="4800" dirty="0">
                <a:solidFill>
                  <a:prstClr val="black"/>
                </a:solidFill>
              </a:rPr>
              <a:t>:</a:t>
            </a:r>
            <a:endParaRPr kumimoji="1" lang="en-US" altLang="ja-JP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配達物の接近を通知</a:t>
            </a:r>
            <a:endParaRPr kumimoji="1" lang="en-US" altLang="ja-JP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受領可否を即座に通知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86BC00-A08D-44DD-B20C-D1AF1F3401B4}"/>
              </a:ext>
            </a:extLst>
          </p:cNvPr>
          <p:cNvSpPr txBox="1"/>
          <p:nvPr/>
        </p:nvSpPr>
        <p:spPr>
          <a:xfrm>
            <a:off x="536126" y="3692648"/>
            <a:ext cx="972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課題</a:t>
            </a:r>
            <a:r>
              <a:rPr kumimoji="1" lang="en-US" altLang="ja-JP" sz="4800" dirty="0"/>
              <a:t>: </a:t>
            </a:r>
            <a:r>
              <a:rPr kumimoji="1" lang="ja-JP" altLang="en-US" sz="4800" dirty="0"/>
              <a:t>配達にかかるコストの増加</a:t>
            </a:r>
            <a:endParaRPr kumimoji="1" lang="en-US" altLang="ja-JP" sz="4800" dirty="0"/>
          </a:p>
          <a:p>
            <a:r>
              <a:rPr kumimoji="1" lang="en-US" altLang="ja-JP" sz="4800" b="1" dirty="0">
                <a:solidFill>
                  <a:srgbClr val="FF0000"/>
                </a:solidFill>
              </a:rPr>
              <a:t>			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 再配達の増加</a:t>
            </a:r>
            <a:r>
              <a:rPr kumimoji="1" lang="ja-JP" altLang="en-US" sz="4400" dirty="0"/>
              <a:t>が一因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8088AC7-DE5C-4E2E-A62D-2F97324ED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059" y="4223939"/>
            <a:ext cx="1674395" cy="1964101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9EDE457-2717-4B6C-9439-543C2F1E0B46}"/>
              </a:ext>
            </a:extLst>
          </p:cNvPr>
          <p:cNvCxnSpPr>
            <a:cxnSpLocks/>
          </p:cNvCxnSpPr>
          <p:nvPr/>
        </p:nvCxnSpPr>
        <p:spPr>
          <a:xfrm>
            <a:off x="10620374" y="3048000"/>
            <a:ext cx="0" cy="2683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67DBF8D-5877-4560-B278-AB0ECF6E79EF}"/>
              </a:ext>
            </a:extLst>
          </p:cNvPr>
          <p:cNvSpPr/>
          <p:nvPr/>
        </p:nvSpPr>
        <p:spPr>
          <a:xfrm>
            <a:off x="10937073" y="3197572"/>
            <a:ext cx="9970327" cy="5744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851B4AF-2AEC-431A-9684-E65E074965DD}"/>
              </a:ext>
            </a:extLst>
          </p:cNvPr>
          <p:cNvSpPr txBox="1"/>
          <p:nvPr/>
        </p:nvSpPr>
        <p:spPr>
          <a:xfrm>
            <a:off x="11222021" y="3822428"/>
            <a:ext cx="922560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配達物の一覧表示機能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変更があったものだけ強調表示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配達物の接近を通知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配達日時を正確に把握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受領可否や配達日時の変更を通知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音声読み上げ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配達先の地図表示</a:t>
            </a:r>
            <a:endParaRPr kumimoji="1" lang="en-US" altLang="ja-JP" sz="40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>
                <a:solidFill>
                  <a:prstClr val="black"/>
                </a:solidFill>
              </a:rPr>
              <a:t>地図上で配達可否を確認</a:t>
            </a:r>
            <a:endParaRPr kumimoji="1"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8E73240-48DA-4760-B42E-6A1C3C7BCC0A}"/>
              </a:ext>
            </a:extLst>
          </p:cNvPr>
          <p:cNvSpPr/>
          <p:nvPr/>
        </p:nvSpPr>
        <p:spPr>
          <a:xfrm>
            <a:off x="10912739" y="17068822"/>
            <a:ext cx="9944963" cy="6828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1E3F316-6524-4686-8AEC-D557215242A9}"/>
              </a:ext>
            </a:extLst>
          </p:cNvPr>
          <p:cNvSpPr txBox="1"/>
          <p:nvPr/>
        </p:nvSpPr>
        <p:spPr>
          <a:xfrm>
            <a:off x="11176279" y="16750301"/>
            <a:ext cx="442566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コストと効果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FA4401-3AE4-4141-9CF9-56281A4C0D68}"/>
              </a:ext>
            </a:extLst>
          </p:cNvPr>
          <p:cNvSpPr txBox="1"/>
          <p:nvPr/>
        </p:nvSpPr>
        <p:spPr>
          <a:xfrm>
            <a:off x="809117" y="2771305"/>
            <a:ext cx="361212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開発の背景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022876-48DB-47E8-AF2C-F92D5BEEDA80}"/>
              </a:ext>
            </a:extLst>
          </p:cNvPr>
          <p:cNvSpPr txBox="1"/>
          <p:nvPr/>
        </p:nvSpPr>
        <p:spPr>
          <a:xfrm>
            <a:off x="11248233" y="2771305"/>
            <a:ext cx="29407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主要機能</a:t>
            </a: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19207AF4-EA4E-40D3-842D-333BDF983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77" y="25046993"/>
            <a:ext cx="1051856" cy="14214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A3A65EB-94F5-4A04-AC9B-95F8CB165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99" y="25112556"/>
            <a:ext cx="2619375" cy="9525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634D6326-9D66-46BA-BF84-32731459C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93" y="26589098"/>
            <a:ext cx="4534362" cy="11436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9E40A260-9689-46CA-882C-5B5A912E22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7" y="26648356"/>
            <a:ext cx="3536461" cy="1580121"/>
          </a:xfrm>
          <a:prstGeom prst="rect">
            <a:avLst/>
          </a:prstGeom>
        </p:spPr>
      </p:pic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EF9A6E4-9288-4849-8E8F-03F1FD1939F6}"/>
              </a:ext>
            </a:extLst>
          </p:cNvPr>
          <p:cNvSpPr/>
          <p:nvPr/>
        </p:nvSpPr>
        <p:spPr>
          <a:xfrm>
            <a:off x="285484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C28F1D9-DFF6-40F0-8931-2F4D2ABEB1AF}"/>
              </a:ext>
            </a:extLst>
          </p:cNvPr>
          <p:cNvSpPr txBox="1"/>
          <p:nvPr/>
        </p:nvSpPr>
        <p:spPr>
          <a:xfrm>
            <a:off x="464525" y="24003058"/>
            <a:ext cx="29830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開発環境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501DEB4E-29BE-4C98-9A7C-25E2CA026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760" y="25337046"/>
            <a:ext cx="1849622" cy="9525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0FC692CC-1E8F-453B-B7FC-79194F0361E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21219" r="51705" b="20720"/>
          <a:stretch/>
        </p:blipFill>
        <p:spPr>
          <a:xfrm>
            <a:off x="469212" y="28579579"/>
            <a:ext cx="2659844" cy="829558"/>
          </a:xfrm>
          <a:prstGeom prst="rect">
            <a:avLst/>
          </a:prstGeom>
        </p:spPr>
      </p:pic>
      <p:pic>
        <p:nvPicPr>
          <p:cNvPr id="79" name="図 78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423FEBEC-AE3B-4F10-AB2C-2BA850F76F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91" y="28058160"/>
            <a:ext cx="2026466" cy="1350977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013928-95B2-435B-B7F2-4778811EF6B0}"/>
              </a:ext>
            </a:extLst>
          </p:cNvPr>
          <p:cNvSpPr txBox="1"/>
          <p:nvPr/>
        </p:nvSpPr>
        <p:spPr>
          <a:xfrm>
            <a:off x="14611060" y="22114303"/>
            <a:ext cx="269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4,035</a:t>
            </a:r>
            <a:r>
              <a:rPr kumimoji="1" lang="ja-JP" altLang="en-US" sz="4000" dirty="0"/>
              <a:t>万円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5A6ECE8-F4C0-448D-A375-7D4CF2795181}"/>
              </a:ext>
            </a:extLst>
          </p:cNvPr>
          <p:cNvSpPr txBox="1"/>
          <p:nvPr/>
        </p:nvSpPr>
        <p:spPr>
          <a:xfrm>
            <a:off x="10718909" y="22059777"/>
            <a:ext cx="4281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4800" dirty="0"/>
              <a:t>1,800</a:t>
            </a:r>
            <a:r>
              <a:rPr kumimoji="1" lang="ja-JP" altLang="en-US" sz="4400" dirty="0"/>
              <a:t>億</a:t>
            </a:r>
            <a:r>
              <a:rPr kumimoji="1" lang="ja-JP" altLang="en-US" sz="3200" dirty="0"/>
              <a:t>円</a:t>
            </a:r>
            <a:endParaRPr kumimoji="1" lang="en-US" altLang="ja-JP" sz="3200" dirty="0"/>
          </a:p>
          <a:p>
            <a:pPr algn="ctr"/>
            <a:r>
              <a:rPr kumimoji="1" lang="en-US" altLang="ja-JP" sz="3200" dirty="0"/>
              <a:t>(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400</a:t>
            </a:r>
            <a:r>
              <a:rPr kumimoji="1" lang="ja-JP" altLang="en-US" sz="3200" dirty="0"/>
              <a:t>万円</a:t>
            </a:r>
            <a:r>
              <a:rPr kumimoji="1" lang="en-US" altLang="ja-JP" sz="3200" dirty="0"/>
              <a:t>×4.5</a:t>
            </a:r>
            <a:r>
              <a:rPr kumimoji="1" lang="ja-JP" altLang="en-US" sz="3200" dirty="0"/>
              <a:t>万人 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BBC7E85-4D76-4B1D-A845-6DDB65AD5561}"/>
              </a:ext>
            </a:extLst>
          </p:cNvPr>
          <p:cNvSpPr txBox="1"/>
          <p:nvPr/>
        </p:nvSpPr>
        <p:spPr>
          <a:xfrm>
            <a:off x="14051304" y="22136722"/>
            <a:ext cx="63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200" b="1" dirty="0"/>
              <a:t>－</a:t>
            </a:r>
          </a:p>
        </p:txBody>
      </p:sp>
      <p:sp>
        <p:nvSpPr>
          <p:cNvPr id="61" name="テキスト ボックス 12">
            <a:extLst>
              <a:ext uri="{FF2B5EF4-FFF2-40B4-BE49-F238E27FC236}">
                <a16:creationId xmlns:a16="http://schemas.microsoft.com/office/drawing/2014/main" id="{C6487D3A-6030-43AE-9A06-07D9F5EF4A21}"/>
              </a:ext>
            </a:extLst>
          </p:cNvPr>
          <p:cNvSpPr txBox="1"/>
          <p:nvPr/>
        </p:nvSpPr>
        <p:spPr>
          <a:xfrm>
            <a:off x="11583686" y="21795812"/>
            <a:ext cx="24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b="1" dirty="0"/>
              <a:t>5</a:t>
            </a:r>
            <a:r>
              <a:rPr kumimoji="1" lang="ja-JP" altLang="en-US" sz="2000" b="1" dirty="0"/>
              <a:t>年間の削減額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606336-7F48-44AB-898E-1921F4054401}"/>
              </a:ext>
            </a:extLst>
          </p:cNvPr>
          <p:cNvSpPr txBox="1"/>
          <p:nvPr/>
        </p:nvSpPr>
        <p:spPr>
          <a:xfrm>
            <a:off x="16787932" y="22599534"/>
            <a:ext cx="4176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1,799</a:t>
            </a:r>
            <a:r>
              <a:rPr kumimoji="1" lang="ja-JP" altLang="en-US" sz="8000" dirty="0"/>
              <a:t>億</a:t>
            </a:r>
            <a:r>
              <a:rPr kumimoji="1" lang="ja-JP" altLang="en-US" sz="4000" dirty="0"/>
              <a:t>円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D737A93-F3EB-4047-A39F-C0A228B30FB2}"/>
              </a:ext>
            </a:extLst>
          </p:cNvPr>
          <p:cNvSpPr txBox="1"/>
          <p:nvPr/>
        </p:nvSpPr>
        <p:spPr>
          <a:xfrm>
            <a:off x="16165974" y="22799589"/>
            <a:ext cx="613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/>
              <a:t>=</a:t>
            </a:r>
            <a:endParaRPr kumimoji="1" lang="ja-JP" altLang="en-US" sz="54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6B4C485-E4EC-418C-A842-6627DC85F978}"/>
              </a:ext>
            </a:extLst>
          </p:cNvPr>
          <p:cNvSpPr txBox="1"/>
          <p:nvPr/>
        </p:nvSpPr>
        <p:spPr>
          <a:xfrm>
            <a:off x="14395788" y="21777264"/>
            <a:ext cx="24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/>
              <a:t>コスト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8C8AD659-765D-4077-8084-A97F91B66E6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16469"/>
          <a:stretch/>
        </p:blipFill>
        <p:spPr>
          <a:xfrm>
            <a:off x="15065928" y="18287867"/>
            <a:ext cx="5731649" cy="3216003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81D61FC-08D7-47AF-AEA6-D45187D6EA91}"/>
              </a:ext>
            </a:extLst>
          </p:cNvPr>
          <p:cNvSpPr txBox="1"/>
          <p:nvPr/>
        </p:nvSpPr>
        <p:spPr>
          <a:xfrm>
            <a:off x="11198100" y="25007932"/>
            <a:ext cx="95093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ドキュメントの重要性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具体的な実装方法やデータの扱い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情報共有の難しさと大切さ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進捗報告や困難な問題への対処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チーム開発における責任とやりがい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チームメンバーへの影響</a:t>
            </a:r>
            <a:endParaRPr kumimoji="1" lang="en-US" altLang="ja-JP" sz="4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BB9CE9-B15E-48A4-AFEE-38F5C30ABC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77" y="28228192"/>
            <a:ext cx="3572256" cy="109118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300A1C8-56BD-4556-9F65-BD0AC48327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28" y="25054626"/>
            <a:ext cx="1249251" cy="1481070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C8CEDBAE-C9EE-4CB3-B306-5508628F586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6" r="12324"/>
          <a:stretch/>
        </p:blipFill>
        <p:spPr>
          <a:xfrm>
            <a:off x="11198100" y="20123874"/>
            <a:ext cx="903875" cy="1552575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D33751BF-B1D3-4213-A922-3826CDC8141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6" r="12324"/>
          <a:stretch/>
        </p:blipFill>
        <p:spPr>
          <a:xfrm>
            <a:off x="11827200" y="18840200"/>
            <a:ext cx="903875" cy="155257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13E0C066-4985-4AA6-BDE8-E462E5F5C25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249509" y="20110548"/>
            <a:ext cx="862591" cy="15430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A71E694-EA5E-4B29-B1BE-6E5654451E19}"/>
              </a:ext>
            </a:extLst>
          </p:cNvPr>
          <p:cNvSpPr txBox="1"/>
          <p:nvPr/>
        </p:nvSpPr>
        <p:spPr>
          <a:xfrm>
            <a:off x="12924905" y="17837416"/>
            <a:ext cx="2139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+mj-ea"/>
                <a:ea typeface="+mj-ea"/>
              </a:rPr>
              <a:t>平均年収 </a:t>
            </a:r>
            <a:endParaRPr kumimoji="1" lang="en-US" altLang="ja-JP" sz="3200" b="1" dirty="0">
              <a:latin typeface="+mj-ea"/>
              <a:ea typeface="+mj-ea"/>
            </a:endParaRPr>
          </a:p>
          <a:p>
            <a:r>
              <a:rPr kumimoji="1" lang="en-US" altLang="ja-JP" sz="3200" b="1" dirty="0">
                <a:latin typeface="+mj-ea"/>
                <a:ea typeface="+mj-ea"/>
              </a:rPr>
              <a:t>	400</a:t>
            </a:r>
            <a:r>
              <a:rPr kumimoji="1" lang="ja-JP" altLang="en-US" sz="3200" b="1" dirty="0">
                <a:latin typeface="+mj-ea"/>
                <a:ea typeface="+mj-ea"/>
              </a:rPr>
              <a:t>万円</a:t>
            </a:r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04C6F114-7262-40FA-8849-B5A4C77D305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868586" y="18812853"/>
            <a:ext cx="862591" cy="1543050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196F5998-C88D-494F-A84D-BE7C94FF519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3369539" y="20120780"/>
            <a:ext cx="862591" cy="1543050"/>
          </a:xfrm>
          <a:prstGeom prst="rect">
            <a:avLst/>
          </a:prstGeom>
        </p:spPr>
      </p:pic>
      <p:sp>
        <p:nvSpPr>
          <p:cNvPr id="84" name="楕円 25">
            <a:extLst>
              <a:ext uri="{FF2B5EF4-FFF2-40B4-BE49-F238E27FC236}">
                <a16:creationId xmlns:a16="http://schemas.microsoft.com/office/drawing/2014/main" id="{600AE4A3-26B6-4397-AD0F-A4F5E31C10B6}"/>
              </a:ext>
            </a:extLst>
          </p:cNvPr>
          <p:cNvSpPr/>
          <p:nvPr/>
        </p:nvSpPr>
        <p:spPr>
          <a:xfrm>
            <a:off x="12018007" y="20332659"/>
            <a:ext cx="2490409" cy="9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+mj-ea"/>
                <a:ea typeface="+mj-ea"/>
              </a:rPr>
              <a:t>4.5</a:t>
            </a:r>
            <a:r>
              <a:rPr kumimoji="1" lang="ja-JP" altLang="en-US" sz="2800" b="1" dirty="0">
                <a:latin typeface="+mj-ea"/>
                <a:ea typeface="+mj-ea"/>
              </a:rPr>
              <a:t>万人減</a:t>
            </a: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309D43BD-E7D6-48C1-9345-1AA4FB1B173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328118" y="17511649"/>
            <a:ext cx="780974" cy="1397049"/>
          </a:xfrm>
          <a:prstGeom prst="rect">
            <a:avLst/>
          </a:prstGeom>
        </p:spPr>
      </p:pic>
      <p:sp>
        <p:nvSpPr>
          <p:cNvPr id="83" name="爆発: 14 pt 6">
            <a:extLst>
              <a:ext uri="{FF2B5EF4-FFF2-40B4-BE49-F238E27FC236}">
                <a16:creationId xmlns:a16="http://schemas.microsoft.com/office/drawing/2014/main" id="{6BF7B750-B41E-4A6F-BDBB-97BE22143598}"/>
              </a:ext>
            </a:extLst>
          </p:cNvPr>
          <p:cNvSpPr/>
          <p:nvPr/>
        </p:nvSpPr>
        <p:spPr>
          <a:xfrm>
            <a:off x="10826035" y="17547210"/>
            <a:ext cx="1623933" cy="1445193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10%</a:t>
            </a:r>
            <a:r>
              <a:rPr kumimoji="1" lang="ja-JP" altLang="en-US" sz="2000" b="1" dirty="0"/>
              <a:t>改善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E888975-5558-4602-ADBF-B144C38AEC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4" y="11273245"/>
            <a:ext cx="9725025" cy="126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293E-6 3.93579E-6 L -0.18578 -0.10465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5" y="-5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61" grpId="0"/>
      <p:bldP spid="63" grpId="0"/>
      <p:bldP spid="65" grpId="0"/>
      <p:bldP spid="67" grpId="0"/>
      <p:bldP spid="85" grpId="0"/>
      <p:bldP spid="84" grpId="0" animBg="1"/>
      <p:bldP spid="83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290</Words>
  <Application>Microsoft Office PowerPoint</Application>
  <PresentationFormat>ユーザー設定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配達支援システム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配達支援システム</dc:title>
  <dc:creator>chihiro</dc:creator>
  <cp:lastModifiedBy>chihiro</cp:lastModifiedBy>
  <cp:revision>69</cp:revision>
  <dcterms:created xsi:type="dcterms:W3CDTF">2019-01-18T05:09:18Z</dcterms:created>
  <dcterms:modified xsi:type="dcterms:W3CDTF">2019-01-28T09:22:33Z</dcterms:modified>
</cp:coreProperties>
</file>