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48" d="100"/>
          <a:sy n="48" d="100"/>
        </p:scale>
        <p:origin x="1374" y="-4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708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617" y="107896"/>
            <a:ext cx="15939515" cy="1396668"/>
          </a:xfrm>
        </p:spPr>
        <p:txBody>
          <a:bodyPr>
            <a:normAutofit/>
          </a:bodyPr>
          <a:lstStyle/>
          <a:p>
            <a:r>
              <a:rPr lang="ja-JP" altLang="en-US" sz="8800" dirty="0"/>
              <a:t>配達支援システム</a:t>
            </a:r>
            <a:endParaRPr kumimoji="1" lang="ja-JP" altLang="en-US" sz="8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430" y="1483050"/>
            <a:ext cx="13775888" cy="1396668"/>
          </a:xfrm>
        </p:spPr>
        <p:txBody>
          <a:bodyPr>
            <a:normAutofit fontScale="92500"/>
          </a:bodyPr>
          <a:lstStyle/>
          <a:p>
            <a:r>
              <a:rPr lang="ja-JP" altLang="en-US" sz="3200" dirty="0"/>
              <a:t>東 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pPr lvl="1"/>
            <a:r>
              <a:rPr kumimoji="1" lang="ja-JP" altLang="en-US" sz="4400" b="1" dirty="0"/>
              <a:t>⇒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8088AC7-DE5C-4E2E-A62D-2F97324E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9" y="4223939"/>
            <a:ext cx="1674395" cy="1964101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12739" y="17068822"/>
            <a:ext cx="9944963" cy="682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79" y="16750301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19207AF4-EA4E-40D3-842D-333BDF983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77" y="25046993"/>
            <a:ext cx="1051856" cy="14214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A3A65EB-94F5-4A04-AC9B-95F8CB165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99" y="25112556"/>
            <a:ext cx="2619375" cy="9525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634D6326-9D66-46BA-BF84-32731459C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93" y="26589098"/>
            <a:ext cx="4534362" cy="11436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E40A260-9689-46CA-882C-5B5A912E2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7" y="26648356"/>
            <a:ext cx="3536461" cy="1580121"/>
          </a:xfrm>
          <a:prstGeom prst="rect">
            <a:avLst/>
          </a:prstGeom>
        </p:spPr>
      </p:pic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501DEB4E-29BE-4C98-9A7C-25E2CA026E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0" y="25337046"/>
            <a:ext cx="1849622" cy="9525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FC692CC-1E8F-453B-B7FC-79194F0361E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1219" r="51705" b="20720"/>
          <a:stretch/>
        </p:blipFill>
        <p:spPr>
          <a:xfrm>
            <a:off x="469212" y="28579579"/>
            <a:ext cx="2659844" cy="829558"/>
          </a:xfrm>
          <a:prstGeom prst="rect">
            <a:avLst/>
          </a:prstGeom>
        </p:spPr>
      </p:pic>
      <p:pic>
        <p:nvPicPr>
          <p:cNvPr id="79" name="図 78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423FEBEC-AE3B-4F10-AB2C-2BA850F76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1" y="28058160"/>
            <a:ext cx="2026466" cy="135097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005F26-881D-48DB-812F-02D75001C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3" y="11330607"/>
            <a:ext cx="9726382" cy="12603334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013928-95B2-435B-B7F2-4778811EF6B0}"/>
              </a:ext>
            </a:extLst>
          </p:cNvPr>
          <p:cNvSpPr txBox="1"/>
          <p:nvPr/>
        </p:nvSpPr>
        <p:spPr>
          <a:xfrm>
            <a:off x="14611060" y="22114303"/>
            <a:ext cx="26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4,035</a:t>
            </a:r>
            <a:r>
              <a:rPr kumimoji="1" lang="ja-JP" altLang="en-US" sz="4000" dirty="0"/>
              <a:t>万円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A6ECE8-F4C0-448D-A375-7D4CF2795181}"/>
              </a:ext>
            </a:extLst>
          </p:cNvPr>
          <p:cNvSpPr txBox="1"/>
          <p:nvPr/>
        </p:nvSpPr>
        <p:spPr>
          <a:xfrm>
            <a:off x="10718909" y="22059777"/>
            <a:ext cx="428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800" dirty="0"/>
              <a:t>1,800</a:t>
            </a:r>
            <a:r>
              <a:rPr kumimoji="1" lang="ja-JP" altLang="en-US" sz="4400" dirty="0"/>
              <a:t>億</a:t>
            </a:r>
            <a:r>
              <a:rPr kumimoji="1" lang="ja-JP" altLang="en-US" sz="3200" dirty="0"/>
              <a:t>円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400</a:t>
            </a:r>
            <a:r>
              <a:rPr kumimoji="1" lang="ja-JP" altLang="en-US" sz="3200" dirty="0"/>
              <a:t>万円</a:t>
            </a:r>
            <a:r>
              <a:rPr kumimoji="1" lang="en-US" altLang="ja-JP" sz="3200" dirty="0"/>
              <a:t>×4.5</a:t>
            </a:r>
            <a:r>
              <a:rPr kumimoji="1" lang="ja-JP" altLang="en-US" sz="3200" dirty="0"/>
              <a:t>万人 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BC7E85-4D76-4B1D-A845-6DDB65AD5561}"/>
              </a:ext>
            </a:extLst>
          </p:cNvPr>
          <p:cNvSpPr txBox="1"/>
          <p:nvPr/>
        </p:nvSpPr>
        <p:spPr>
          <a:xfrm>
            <a:off x="14051304" y="22136722"/>
            <a:ext cx="63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 b="1" dirty="0"/>
              <a:t>－</a:t>
            </a:r>
          </a:p>
        </p:txBody>
      </p:sp>
      <p:sp>
        <p:nvSpPr>
          <p:cNvPr id="61" name="テキスト ボックス 12">
            <a:extLst>
              <a:ext uri="{FF2B5EF4-FFF2-40B4-BE49-F238E27FC236}">
                <a16:creationId xmlns:a16="http://schemas.microsoft.com/office/drawing/2014/main" id="{C6487D3A-6030-43AE-9A06-07D9F5EF4A21}"/>
              </a:ext>
            </a:extLst>
          </p:cNvPr>
          <p:cNvSpPr txBox="1"/>
          <p:nvPr/>
        </p:nvSpPr>
        <p:spPr>
          <a:xfrm>
            <a:off x="11583686" y="21795812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年間の削減額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606336-7F48-44AB-898E-1921F4054401}"/>
              </a:ext>
            </a:extLst>
          </p:cNvPr>
          <p:cNvSpPr txBox="1"/>
          <p:nvPr/>
        </p:nvSpPr>
        <p:spPr>
          <a:xfrm>
            <a:off x="16787932" y="22599534"/>
            <a:ext cx="417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D737A93-F3EB-4047-A39F-C0A228B30FB2}"/>
              </a:ext>
            </a:extLst>
          </p:cNvPr>
          <p:cNvSpPr txBox="1"/>
          <p:nvPr/>
        </p:nvSpPr>
        <p:spPr>
          <a:xfrm>
            <a:off x="16165974" y="22799589"/>
            <a:ext cx="6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=</a:t>
            </a:r>
            <a:endParaRPr kumimoji="1" lang="ja-JP" altLang="en-US" sz="5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B4C485-E4EC-418C-A842-6627DC85F978}"/>
              </a:ext>
            </a:extLst>
          </p:cNvPr>
          <p:cNvSpPr txBox="1"/>
          <p:nvPr/>
        </p:nvSpPr>
        <p:spPr>
          <a:xfrm>
            <a:off x="14395788" y="21777264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/>
              <a:t>コスト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C8AD659-765D-4077-8084-A97F91B66E6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6469"/>
          <a:stretch/>
        </p:blipFill>
        <p:spPr>
          <a:xfrm>
            <a:off x="15065928" y="18287867"/>
            <a:ext cx="5731649" cy="3216003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1D61FC-08D7-47AF-AEA6-D45187D6EA91}"/>
              </a:ext>
            </a:extLst>
          </p:cNvPr>
          <p:cNvSpPr txBox="1"/>
          <p:nvPr/>
        </p:nvSpPr>
        <p:spPr>
          <a:xfrm>
            <a:off x="11198100" y="25007932"/>
            <a:ext cx="9509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ドキュメントの重要性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具体的な実装方法やデータの扱い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情報共有の難しさと大切さ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進捗報告や困難な問題への対処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チーム開発における責任とやりがい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チームメンバーへの影響</a:t>
            </a:r>
            <a:endParaRPr kumimoji="1" lang="en-US" altLang="ja-JP" sz="4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BB9CE9-B15E-48A4-AFEE-38F5C30ABC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77" y="28228192"/>
            <a:ext cx="3572256" cy="109118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300A1C8-56BD-4556-9F65-BD0AC48327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8" y="25054626"/>
            <a:ext cx="1249251" cy="1481070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C8CEDBAE-C9EE-4CB3-B306-5508628F586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198100" y="20123874"/>
            <a:ext cx="903875" cy="1552575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33751BF-B1D3-4213-A922-3826CDC8141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2324"/>
          <a:stretch/>
        </p:blipFill>
        <p:spPr>
          <a:xfrm>
            <a:off x="11827200" y="18840200"/>
            <a:ext cx="903875" cy="155257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E0C066-4985-4AA6-BDE8-E462E5F5C25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249509" y="20110548"/>
            <a:ext cx="862591" cy="15430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71E694-EA5E-4B29-B1BE-6E5654451E19}"/>
              </a:ext>
            </a:extLst>
          </p:cNvPr>
          <p:cNvSpPr txBox="1"/>
          <p:nvPr/>
        </p:nvSpPr>
        <p:spPr>
          <a:xfrm>
            <a:off x="12924905" y="17837416"/>
            <a:ext cx="2139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04C6F114-7262-40FA-8849-B5A4C77D305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868586" y="18812853"/>
            <a:ext cx="862591" cy="1543050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196F5998-C88D-494F-A84D-BE7C94FF519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3369539" y="20120780"/>
            <a:ext cx="862591" cy="1543050"/>
          </a:xfrm>
          <a:prstGeom prst="rect">
            <a:avLst/>
          </a:prstGeom>
        </p:spPr>
      </p:pic>
      <p:sp>
        <p:nvSpPr>
          <p:cNvPr id="84" name="楕円 25">
            <a:extLst>
              <a:ext uri="{FF2B5EF4-FFF2-40B4-BE49-F238E27FC236}">
                <a16:creationId xmlns:a16="http://schemas.microsoft.com/office/drawing/2014/main" id="{600AE4A3-26B6-4397-AD0F-A4F5E31C10B6}"/>
              </a:ext>
            </a:extLst>
          </p:cNvPr>
          <p:cNvSpPr/>
          <p:nvPr/>
        </p:nvSpPr>
        <p:spPr>
          <a:xfrm>
            <a:off x="12018007" y="20332659"/>
            <a:ext cx="2490409" cy="9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j-ea"/>
                <a:ea typeface="+mj-ea"/>
              </a:rPr>
              <a:t>4.5</a:t>
            </a:r>
            <a:r>
              <a:rPr kumimoji="1" lang="ja-JP" altLang="en-US" sz="2800" b="1" dirty="0">
                <a:latin typeface="+mj-ea"/>
                <a:ea typeface="+mj-ea"/>
              </a:rPr>
              <a:t>万人減</a:t>
            </a: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309D43BD-E7D6-48C1-9345-1AA4FB1B173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6883"/>
          <a:stretch/>
        </p:blipFill>
        <p:spPr>
          <a:xfrm>
            <a:off x="12328118" y="17511649"/>
            <a:ext cx="780974" cy="1397049"/>
          </a:xfrm>
          <a:prstGeom prst="rect">
            <a:avLst/>
          </a:prstGeom>
        </p:spPr>
      </p:pic>
      <p:sp>
        <p:nvSpPr>
          <p:cNvPr id="83" name="爆発: 14 pt 6">
            <a:extLst>
              <a:ext uri="{FF2B5EF4-FFF2-40B4-BE49-F238E27FC236}">
                <a16:creationId xmlns:a16="http://schemas.microsoft.com/office/drawing/2014/main" id="{6BF7B750-B41E-4A6F-BDBB-97BE22143598}"/>
              </a:ext>
            </a:extLst>
          </p:cNvPr>
          <p:cNvSpPr/>
          <p:nvPr/>
        </p:nvSpPr>
        <p:spPr>
          <a:xfrm>
            <a:off x="10826035" y="17547210"/>
            <a:ext cx="1623933" cy="1445193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10%</a:t>
            </a:r>
            <a:r>
              <a:rPr kumimoji="1" lang="ja-JP" altLang="en-US" sz="2000" b="1" dirty="0"/>
              <a:t>改善</a:t>
            </a:r>
          </a:p>
        </p:txBody>
      </p:sp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1" grpId="0"/>
      <p:bldP spid="63" grpId="0"/>
      <p:bldP spid="65" grpId="0"/>
      <p:bldP spid="67" grpId="0"/>
      <p:bldP spid="85" grpId="0"/>
      <p:bldP spid="84" grpId="0" animBg="1"/>
      <p:bldP spid="83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294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68</cp:revision>
  <dcterms:created xsi:type="dcterms:W3CDTF">2019-01-18T05:09:18Z</dcterms:created>
  <dcterms:modified xsi:type="dcterms:W3CDTF">2019-01-28T07:45:07Z</dcterms:modified>
</cp:coreProperties>
</file>