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7" r:id="rId3"/>
    <p:sldId id="297" r:id="rId4"/>
    <p:sldId id="304" r:id="rId5"/>
    <p:sldId id="277" r:id="rId6"/>
    <p:sldId id="302" r:id="rId7"/>
    <p:sldId id="305" r:id="rId8"/>
    <p:sldId id="303" r:id="rId9"/>
    <p:sldId id="299" r:id="rId10"/>
    <p:sldId id="285" r:id="rId11"/>
  </p:sldIdLst>
  <p:sldSz cx="13714413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尾野公哉" initials="尾野公哉" lastIdx="2" clrIdx="0">
    <p:extLst>
      <p:ext uri="{19B8F6BF-5375-455C-9EA6-DF929625EA0E}">
        <p15:presenceInfo xmlns:p15="http://schemas.microsoft.com/office/powerpoint/2012/main" userId="S-1-12-1-4088538693-1212298643-437419920-37789352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3" autoAdjust="0"/>
    <p:restoredTop sz="95401" autoAdjust="0"/>
  </p:normalViewPr>
  <p:slideViewPr>
    <p:cSldViewPr snapToGrid="0" showGuides="1">
      <p:cViewPr>
        <p:scale>
          <a:sx n="66" d="100"/>
          <a:sy n="66" d="100"/>
        </p:scale>
        <p:origin x="1144" y="368"/>
      </p:cViewPr>
      <p:guideLst>
        <p:guide orient="horz" pos="3240"/>
        <p:guide pos="4320"/>
      </p:guideLst>
    </p:cSldViewPr>
  </p:slideViewPr>
  <p:outlineViewPr>
    <p:cViewPr>
      <p:scale>
        <a:sx n="33" d="100"/>
        <a:sy n="33" d="100"/>
      </p:scale>
      <p:origin x="0" y="-18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8" d="100"/>
        <a:sy n="108" d="100"/>
      </p:scale>
      <p:origin x="0" y="-4050"/>
    </p:cViewPr>
  </p:sorter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7401FD8-DD9A-4357-B49A-648FD68CD2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EBA6F1F-C17F-449C-AACF-F44550714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117C2-C2EF-4564-A440-A9AD650F9F49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7E3390-8659-45DB-A7FD-13167671CC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153A4A-FAAA-480E-A9CE-731060AB1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57855-4521-48E8-9B61-5802D98B0C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91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2FBDB-533E-4526-9ECF-B2ACD996C9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12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5</a:t>
            </a:r>
            <a:r>
              <a:rPr kumimoji="1" lang="ja-JP" altLang="en-US"/>
              <a:t>万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2FBDB-533E-4526-9ECF-B2ACD996C9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30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" y="1"/>
            <a:ext cx="5681685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2" tIns="34286" rIns="68572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42184" y="2051163"/>
            <a:ext cx="4582355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949" y="1783556"/>
            <a:ext cx="6824553" cy="6718300"/>
          </a:xfrm>
        </p:spPr>
        <p:txBody>
          <a:bodyPr anchor="ctr">
            <a:normAutofit/>
          </a:bodyPr>
          <a:lstStyle>
            <a:lvl1pPr marL="377950" indent="-620917" algn="l">
              <a:lnSpc>
                <a:spcPct val="100000"/>
              </a:lnSpc>
              <a:spcBef>
                <a:spcPts val="315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24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4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>
            <a:cxnSpLocks/>
          </p:cNvCxnSpPr>
          <p:nvPr userDrawn="1"/>
        </p:nvCxnSpPr>
        <p:spPr>
          <a:xfrm>
            <a:off x="2294672" y="4623705"/>
            <a:ext cx="0" cy="15383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-1041475" y="4951968"/>
            <a:ext cx="3241642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9179" y="4787836"/>
            <a:ext cx="10944273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>
            <a:cxnSpLocks/>
          </p:cNvCxnSpPr>
          <p:nvPr userDrawn="1"/>
        </p:nvCxnSpPr>
        <p:spPr>
          <a:xfrm>
            <a:off x="2294672" y="7145346"/>
            <a:ext cx="0" cy="15383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-1041475" y="7473609"/>
            <a:ext cx="3241642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2389179" y="7309477"/>
            <a:ext cx="10944269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9612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971447" y="3053556"/>
            <a:ext cx="9771519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4442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757124" y="2110512"/>
            <a:ext cx="6881089" cy="6892118"/>
          </a:xfrm>
        </p:spPr>
        <p:txBody>
          <a:bodyPr anchor="t">
            <a:normAutofit/>
          </a:bodyPr>
          <a:lstStyle>
            <a:lvl1pPr marL="342854" indent="-342854" algn="l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234297" y="2110512"/>
            <a:ext cx="4331908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240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971447" y="3053556"/>
            <a:ext cx="9771519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8349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971447" y="6243828"/>
            <a:ext cx="9771519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1"/>
            <a:ext cx="13714413" cy="3896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2" tIns="34286" rIns="68572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559127" y="829994"/>
            <a:ext cx="12596161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999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3910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971447" y="7458870"/>
            <a:ext cx="9771519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71447" y="6533660"/>
            <a:ext cx="9771519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971447" y="6527800"/>
            <a:ext cx="11742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971447" y="2101453"/>
            <a:ext cx="11238200" cy="5031978"/>
          </a:xfrm>
        </p:spPr>
        <p:txBody>
          <a:bodyPr anchor="ctr">
            <a:normAutofit/>
          </a:bodyPr>
          <a:lstStyle>
            <a:lvl1pPr marL="557138" indent="-593921" algn="l">
              <a:lnSpc>
                <a:spcPct val="120000"/>
              </a:lnSpc>
              <a:spcBef>
                <a:spcPts val="225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27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971447" y="7458870"/>
            <a:ext cx="9771519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971447" y="7306469"/>
            <a:ext cx="11742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971447" y="7458870"/>
            <a:ext cx="9771519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71447" y="6533660"/>
            <a:ext cx="9771519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971447" y="6527800"/>
            <a:ext cx="11742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971447" y="2101454"/>
            <a:ext cx="11238200" cy="4253309"/>
          </a:xfrm>
        </p:spPr>
        <p:txBody>
          <a:bodyPr anchor="ctr">
            <a:normAutofit/>
          </a:bodyPr>
          <a:lstStyle>
            <a:lvl1pPr marL="557138" indent="-593921" algn="l">
              <a:lnSpc>
                <a:spcPct val="120000"/>
              </a:lnSpc>
              <a:spcBef>
                <a:spcPts val="225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27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971447" y="7458870"/>
            <a:ext cx="9771519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971447" y="7306469"/>
            <a:ext cx="11742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6857207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004900" y="1856206"/>
            <a:ext cx="6040361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3714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004900" y="5266345"/>
            <a:ext cx="6040361" cy="3807314"/>
          </a:xfrm>
        </p:spPr>
        <p:txBody>
          <a:bodyPr anchor="t">
            <a:normAutofit/>
          </a:bodyPr>
          <a:lstStyle>
            <a:lvl1pPr marL="342854" indent="-342854" algn="l">
              <a:lnSpc>
                <a:spcPct val="120000"/>
              </a:lnSpc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432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971447" y="4102100"/>
            <a:ext cx="9771519" cy="4583906"/>
          </a:xfrm>
        </p:spPr>
        <p:txBody>
          <a:bodyPr anchor="t">
            <a:normAutofit/>
          </a:bodyPr>
          <a:lstStyle>
            <a:lvl1pPr marL="342854" indent="-342854" algn="l">
              <a:lnSpc>
                <a:spcPct val="120000"/>
              </a:lnSpc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971447" y="3911600"/>
            <a:ext cx="11742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971447" y="5689600"/>
            <a:ext cx="9771519" cy="3403600"/>
          </a:xfrm>
        </p:spPr>
        <p:txBody>
          <a:bodyPr anchor="t">
            <a:normAutofit/>
          </a:bodyPr>
          <a:lstStyle>
            <a:lvl1pPr marL="342854" indent="-342854" algn="l">
              <a:lnSpc>
                <a:spcPct val="120000"/>
              </a:lnSpc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971447" y="5499100"/>
            <a:ext cx="11742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12781071" y="9621956"/>
            <a:ext cx="552386" cy="547603"/>
          </a:xfrm>
        </p:spPr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009598" y="9621839"/>
            <a:ext cx="4628614" cy="547687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971447" y="2707291"/>
            <a:ext cx="9771519" cy="1024099"/>
          </a:xfrm>
        </p:spPr>
        <p:txBody>
          <a:bodyPr anchor="t">
            <a:normAutofit/>
          </a:bodyPr>
          <a:lstStyle>
            <a:lvl1pPr marL="342854" indent="-342854" algn="l">
              <a:lnSpc>
                <a:spcPct val="120000"/>
              </a:lnSpc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1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971447" y="2586929"/>
            <a:ext cx="11742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71447" y="1973769"/>
            <a:ext cx="9771519" cy="49280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12" name="テキスト プレースホルダー 5">
            <a:extLst>
              <a:ext uri="{FF2B5EF4-FFF2-40B4-BE49-F238E27FC236}">
                <a16:creationId xmlns:a16="http://schemas.microsoft.com/office/drawing/2014/main" id="{B2CFA183-6CFD-4E66-8FE6-15FA65D75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1447" y="4734832"/>
            <a:ext cx="9771519" cy="1024099"/>
          </a:xfrm>
        </p:spPr>
        <p:txBody>
          <a:bodyPr anchor="t">
            <a:normAutofit/>
          </a:bodyPr>
          <a:lstStyle>
            <a:lvl1pPr marL="342854" indent="-342854" algn="l">
              <a:lnSpc>
                <a:spcPct val="120000"/>
              </a:lnSpc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1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663F33B-CFE3-4114-B82F-F1B670B8EA72}"/>
              </a:ext>
            </a:extLst>
          </p:cNvPr>
          <p:cNvCxnSpPr/>
          <p:nvPr userDrawn="1"/>
        </p:nvCxnSpPr>
        <p:spPr>
          <a:xfrm>
            <a:off x="1971447" y="4614470"/>
            <a:ext cx="11742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5">
            <a:extLst>
              <a:ext uri="{FF2B5EF4-FFF2-40B4-BE49-F238E27FC236}">
                <a16:creationId xmlns:a16="http://schemas.microsoft.com/office/drawing/2014/main" id="{B5F2B156-EEB9-4F1D-A9E7-995B860C5C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71447" y="4001310"/>
            <a:ext cx="9771519" cy="49280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15" name="テキスト プレースホルダー 5">
            <a:extLst>
              <a:ext uri="{FF2B5EF4-FFF2-40B4-BE49-F238E27FC236}">
                <a16:creationId xmlns:a16="http://schemas.microsoft.com/office/drawing/2014/main" id="{F48EBE89-EE29-48D0-80D6-A4D1B00D7C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1447" y="6762372"/>
            <a:ext cx="9771519" cy="1024099"/>
          </a:xfrm>
        </p:spPr>
        <p:txBody>
          <a:bodyPr anchor="t">
            <a:normAutofit/>
          </a:bodyPr>
          <a:lstStyle>
            <a:lvl1pPr marL="342854" indent="-342854" algn="l">
              <a:lnSpc>
                <a:spcPct val="120000"/>
              </a:lnSpc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1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C983B20-F948-4E89-8D92-8CC005ED6A52}"/>
              </a:ext>
            </a:extLst>
          </p:cNvPr>
          <p:cNvCxnSpPr/>
          <p:nvPr userDrawn="1"/>
        </p:nvCxnSpPr>
        <p:spPr>
          <a:xfrm>
            <a:off x="1971447" y="6642010"/>
            <a:ext cx="11742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>
            <a:extLst>
              <a:ext uri="{FF2B5EF4-FFF2-40B4-BE49-F238E27FC236}">
                <a16:creationId xmlns:a16="http://schemas.microsoft.com/office/drawing/2014/main" id="{15B124FE-8A13-4AE7-A994-9F19B0B14E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71447" y="6028850"/>
            <a:ext cx="9771519" cy="49280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18" name="テキスト プレースホルダー 5">
            <a:extLst>
              <a:ext uri="{FF2B5EF4-FFF2-40B4-BE49-F238E27FC236}">
                <a16:creationId xmlns:a16="http://schemas.microsoft.com/office/drawing/2014/main" id="{69E69FCB-F5A7-44B4-BFA4-F5759EF296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71447" y="8789911"/>
            <a:ext cx="9771519" cy="1024099"/>
          </a:xfrm>
        </p:spPr>
        <p:txBody>
          <a:bodyPr anchor="t">
            <a:normAutofit/>
          </a:bodyPr>
          <a:lstStyle>
            <a:lvl1pPr marL="342854" indent="-342854" algn="l">
              <a:lnSpc>
                <a:spcPct val="120000"/>
              </a:lnSpc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1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3850EF5-EB97-42B1-B404-395CE1E79454}"/>
              </a:ext>
            </a:extLst>
          </p:cNvPr>
          <p:cNvCxnSpPr/>
          <p:nvPr userDrawn="1"/>
        </p:nvCxnSpPr>
        <p:spPr>
          <a:xfrm>
            <a:off x="1971447" y="8669549"/>
            <a:ext cx="11742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5">
            <a:extLst>
              <a:ext uri="{FF2B5EF4-FFF2-40B4-BE49-F238E27FC236}">
                <a16:creationId xmlns:a16="http://schemas.microsoft.com/office/drawing/2014/main" id="{3476D951-D18D-42D1-B80E-8BF02F7E871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71447" y="8056389"/>
            <a:ext cx="9771519" cy="49280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95244" y="471404"/>
            <a:ext cx="12514402" cy="1077996"/>
          </a:xfrm>
        </p:spPr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815000" y="211110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-521148" y="2439367"/>
            <a:ext cx="3241642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909507" y="2275235"/>
            <a:ext cx="8936053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2815000" y="391465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-521148" y="4242916"/>
            <a:ext cx="3241642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909507" y="4078784"/>
            <a:ext cx="8936053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2815000" y="5718202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-521148" y="6046465"/>
            <a:ext cx="3241642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2909507" y="5882333"/>
            <a:ext cx="8936053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2815000" y="7521752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-521148" y="7850015"/>
            <a:ext cx="3241642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909507" y="7685883"/>
            <a:ext cx="8936053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03139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95245" y="2151338"/>
            <a:ext cx="3241642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4125900" y="1987207"/>
            <a:ext cx="8936053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403139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95245" y="3647985"/>
            <a:ext cx="3241642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4125900" y="3483854"/>
            <a:ext cx="8936053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403139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95245" y="5144632"/>
            <a:ext cx="3241642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125900" y="4980501"/>
            <a:ext cx="8936053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403139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95245" y="6641279"/>
            <a:ext cx="3241642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4125900" y="6477148"/>
            <a:ext cx="8936053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403139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95245" y="8137926"/>
            <a:ext cx="3241642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4125900" y="7973795"/>
            <a:ext cx="8936053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971447" y="1549400"/>
            <a:ext cx="9771519" cy="8072438"/>
          </a:xfrm>
        </p:spPr>
        <p:txBody>
          <a:bodyPr anchor="ctr">
            <a:normAutofit/>
          </a:bodyPr>
          <a:lstStyle>
            <a:lvl1pPr marL="342854" indent="-342854" algn="l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757124" y="2110513"/>
            <a:ext cx="6881089" cy="3320981"/>
          </a:xfrm>
        </p:spPr>
        <p:txBody>
          <a:bodyPr anchor="ctr">
            <a:normAutofit/>
          </a:bodyPr>
          <a:lstStyle>
            <a:lvl1pPr marL="342854" indent="-342854" algn="l">
              <a:lnSpc>
                <a:spcPct val="120000"/>
              </a:lnSpc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230342" y="2110513"/>
            <a:ext cx="4335864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757124" y="5866118"/>
            <a:ext cx="6881089" cy="3320981"/>
          </a:xfrm>
        </p:spPr>
        <p:txBody>
          <a:bodyPr anchor="ctr">
            <a:normAutofit/>
          </a:bodyPr>
          <a:lstStyle>
            <a:lvl1pPr marL="342854" indent="-342854" algn="l">
              <a:lnSpc>
                <a:spcPct val="120000"/>
              </a:lnSpc>
              <a:spcBef>
                <a:spcPts val="9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230342" y="5866118"/>
            <a:ext cx="4335864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3714413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971447" y="7458870"/>
            <a:ext cx="9771519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971447" y="7306469"/>
            <a:ext cx="11742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09548" y="4986296"/>
            <a:ext cx="10681052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49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971447" y="7924800"/>
            <a:ext cx="9771519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596" y="4152900"/>
            <a:ext cx="9238181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2428594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191618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3714413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1971447" y="5728337"/>
            <a:ext cx="9771519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71447" y="7045483"/>
            <a:ext cx="9771519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1971447" y="6911839"/>
            <a:ext cx="11742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43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971447" y="3728076"/>
            <a:ext cx="9771519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971447" y="5045222"/>
            <a:ext cx="9771519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1971447" y="4911578"/>
            <a:ext cx="11742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971447" y="4147742"/>
            <a:ext cx="9771519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971447" y="6243828"/>
            <a:ext cx="9771519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1"/>
            <a:ext cx="13714413" cy="409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2" tIns="34286" rIns="68572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559127" y="829994"/>
            <a:ext cx="12596161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999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43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971447" y="4102100"/>
            <a:ext cx="9771519" cy="4583906"/>
          </a:xfrm>
        </p:spPr>
        <p:txBody>
          <a:bodyPr anchor="t">
            <a:normAutofit/>
          </a:bodyPr>
          <a:lstStyle>
            <a:lvl1pPr marL="342854" indent="-342854" algn="l">
              <a:lnSpc>
                <a:spcPct val="120000"/>
              </a:lnSpc>
              <a:spcBef>
                <a:spcPts val="9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971447" y="3911600"/>
            <a:ext cx="117429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971447" y="2738355"/>
            <a:ext cx="9771519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" y="1"/>
            <a:ext cx="5681685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2" tIns="34286" rIns="68572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42184" y="2051163"/>
            <a:ext cx="4582355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949" y="1783556"/>
            <a:ext cx="6824553" cy="6718300"/>
          </a:xfrm>
        </p:spPr>
        <p:txBody>
          <a:bodyPr anchor="ctr">
            <a:normAutofit/>
          </a:bodyPr>
          <a:lstStyle>
            <a:lvl1pPr marL="377950" indent="-620917" algn="l">
              <a:lnSpc>
                <a:spcPct val="100000"/>
              </a:lnSpc>
              <a:spcBef>
                <a:spcPts val="315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24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383112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200011" y="429840"/>
            <a:ext cx="12514402" cy="1077996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971447" y="3053556"/>
            <a:ext cx="9771519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20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2330" y="429840"/>
            <a:ext cx="12514402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245" y="1981200"/>
            <a:ext cx="12504878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81071" y="9533055"/>
            <a:ext cx="552386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5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81071" y="9621956"/>
            <a:ext cx="55238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8009598" y="9621839"/>
            <a:ext cx="4628614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77DB8B-4281-44A3-8EA2-22EA336C0E2B}"/>
              </a:ext>
            </a:extLst>
          </p:cNvPr>
          <p:cNvSpPr/>
          <p:nvPr userDrawn="1"/>
        </p:nvSpPr>
        <p:spPr>
          <a:xfrm>
            <a:off x="1" y="508349"/>
            <a:ext cx="893618" cy="920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  <p:sldLayoutId id="2147483730" r:id="rId8"/>
    <p:sldLayoutId id="2147483747" r:id="rId9"/>
    <p:sldLayoutId id="2147483748" r:id="rId10"/>
    <p:sldLayoutId id="2147483750" r:id="rId11"/>
    <p:sldLayoutId id="2147483751" r:id="rId12"/>
    <p:sldLayoutId id="2147483752" r:id="rId13"/>
    <p:sldLayoutId id="2147483746" r:id="rId14"/>
    <p:sldLayoutId id="2147483661" r:id="rId15"/>
    <p:sldLayoutId id="2147483663" r:id="rId16"/>
    <p:sldLayoutId id="2147483690" r:id="rId17"/>
    <p:sldLayoutId id="2147483691" r:id="rId18"/>
    <p:sldLayoutId id="2147483670" r:id="rId19"/>
    <p:sldLayoutId id="2147483671" r:id="rId20"/>
    <p:sldLayoutId id="2147483674" r:id="rId21"/>
    <p:sldLayoutId id="2147483673" r:id="rId22"/>
    <p:sldLayoutId id="2147483688" r:id="rId23"/>
    <p:sldLayoutId id="2147483689" r:id="rId24"/>
    <p:sldLayoutId id="2147483672" r:id="rId25"/>
    <p:sldLayoutId id="2147483693" r:id="rId26"/>
    <p:sldLayoutId id="2147483680" r:id="rId27"/>
    <p:sldLayoutId id="2147483753" r:id="rId28"/>
  </p:sldLayoutIdLst>
  <p:hf hdr="0" dt="0"/>
  <p:txStyles>
    <p:titleStyle>
      <a:lvl1pPr algn="l" defTabSz="1028426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028426" rtl="0" eaLnBrk="1" latinLnBrk="0" hangingPunct="1">
        <a:lnSpc>
          <a:spcPct val="90000"/>
        </a:lnSpc>
        <a:spcBef>
          <a:spcPts val="1125"/>
        </a:spcBef>
        <a:buFont typeface="Wingdings" panose="05000000000000000000" pitchFamily="2" charset="2"/>
        <a:buNone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4910" indent="-257106" algn="l" defTabSz="1028426" rtl="0" eaLnBrk="1" latinLnBrk="0" hangingPunct="1">
        <a:lnSpc>
          <a:spcPct val="90000"/>
        </a:lnSpc>
        <a:spcBef>
          <a:spcPts val="562"/>
        </a:spcBef>
        <a:buFont typeface="Wingdings" panose="05000000000000000000" pitchFamily="2" charset="2"/>
        <a:buChar char="l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98867" indent="-257106" algn="l" defTabSz="1028426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l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745" indent="-257106" algn="l" defTabSz="1028426" rtl="0" eaLnBrk="1" latinLnBrk="0" hangingPunct="1">
        <a:lnSpc>
          <a:spcPct val="90000"/>
        </a:lnSpc>
        <a:spcBef>
          <a:spcPts val="562"/>
        </a:spcBef>
        <a:buFont typeface="Wingdings" panose="05000000000000000000" pitchFamily="2" charset="2"/>
        <a:buChar char="l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313958" indent="-257106" algn="l" defTabSz="1028426" rtl="0" eaLnBrk="1" latinLnBrk="0" hangingPunct="1">
        <a:lnSpc>
          <a:spcPct val="90000"/>
        </a:lnSpc>
        <a:spcBef>
          <a:spcPts val="562"/>
        </a:spcBef>
        <a:buFont typeface="Wingdings" panose="05000000000000000000" pitchFamily="2" charset="2"/>
        <a:buChar char="l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171" indent="-257106" algn="l" defTabSz="1028426" rtl="0" eaLnBrk="1" latinLnBrk="0" hangingPunct="1">
        <a:lnSpc>
          <a:spcPct val="90000"/>
        </a:lnSpc>
        <a:spcBef>
          <a:spcPts val="562"/>
        </a:spcBef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2384" indent="-257106" algn="l" defTabSz="1028426" rtl="0" eaLnBrk="1" latinLnBrk="0" hangingPunct="1">
        <a:lnSpc>
          <a:spcPct val="90000"/>
        </a:lnSpc>
        <a:spcBef>
          <a:spcPts val="562"/>
        </a:spcBef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6596" indent="-257106" algn="l" defTabSz="1028426" rtl="0" eaLnBrk="1" latinLnBrk="0" hangingPunct="1">
        <a:lnSpc>
          <a:spcPct val="90000"/>
        </a:lnSpc>
        <a:spcBef>
          <a:spcPts val="562"/>
        </a:spcBef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0809" indent="-257106" algn="l" defTabSz="1028426" rtl="0" eaLnBrk="1" latinLnBrk="0" hangingPunct="1">
        <a:lnSpc>
          <a:spcPct val="90000"/>
        </a:lnSpc>
        <a:spcBef>
          <a:spcPts val="562"/>
        </a:spcBef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426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213" algn="l" defTabSz="1028426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426" algn="l" defTabSz="1028426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2639" algn="l" defTabSz="1028426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6851" algn="l" defTabSz="1028426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064" algn="l" defTabSz="1028426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5277" algn="l" defTabSz="1028426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599490" algn="l" defTabSz="1028426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3702" algn="l" defTabSz="1028426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mployment.en-japan.com/desc_770664/" TargetMode="External"/><Relationship Id="rId2" Type="http://schemas.openxmlformats.org/officeDocument/2006/relationships/hyperlink" Target="http://www.mlit.go.jp/seisakutokatsu/freight/re_delivery_reduce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>
            <a:extLst>
              <a:ext uri="{FF2B5EF4-FFF2-40B4-BE49-F238E27FC236}">
                <a16:creationId xmlns:a16="http://schemas.microsoft.com/office/drawing/2014/main" id="{A760D1FB-32C2-144D-AC7A-E689950EC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331" y="4235571"/>
            <a:ext cx="6014158" cy="3235272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2628596" y="4930743"/>
            <a:ext cx="10681052" cy="1135104"/>
          </a:xfrm>
        </p:spPr>
        <p:txBody>
          <a:bodyPr>
            <a:normAutofit/>
          </a:bodyPr>
          <a:lstStyle/>
          <a:p>
            <a:r>
              <a:rPr kumimoji="1" lang="ja-JP" altLang="en-US" sz="6000" b="1" dirty="0"/>
              <a:t>システム提案書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1943665" y="7277183"/>
            <a:ext cx="9771519" cy="2505488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G 14</a:t>
            </a:r>
          </a:p>
          <a:p>
            <a:r>
              <a:rPr lang="ja-JP" altLang="en-US" sz="2800" dirty="0"/>
              <a:t>東 聖 ，池内 聖，尾野 公哉，中尾 友紀</a:t>
            </a:r>
            <a:endParaRPr lang="en-US" altLang="ja-JP" sz="2800" dirty="0"/>
          </a:p>
          <a:p>
            <a:r>
              <a:rPr lang="ja-JP" altLang="en-US" sz="2800" dirty="0"/>
              <a:t>根子 稚絢，橋詰 貴丸，森 翔太郎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+mj-ea"/>
                <a:ea typeface="+mj-ea"/>
              </a:rPr>
              <a:t>ソフトウェア工学</a:t>
            </a:r>
          </a:p>
        </p:txBody>
      </p:sp>
      <p:sp>
        <p:nvSpPr>
          <p:cNvPr id="9" name="タイトル 5">
            <a:extLst>
              <a:ext uri="{FF2B5EF4-FFF2-40B4-BE49-F238E27FC236}">
                <a16:creationId xmlns:a16="http://schemas.microsoft.com/office/drawing/2014/main" id="{D9A1E05C-5C15-4207-A908-3B1A107B5A53}"/>
              </a:ext>
            </a:extLst>
          </p:cNvPr>
          <p:cNvSpPr txBox="1">
            <a:spLocks/>
          </p:cNvSpPr>
          <p:nvPr/>
        </p:nvSpPr>
        <p:spPr>
          <a:xfrm>
            <a:off x="6971493" y="5451027"/>
            <a:ext cx="10681051" cy="851229"/>
          </a:xfrm>
          <a:prstGeom prst="rect">
            <a:avLst/>
          </a:prstGeom>
        </p:spPr>
        <p:txBody>
          <a:bodyPr vert="horz" lIns="68572" tIns="34286" rIns="68572" bIns="34286" rtlCol="0" anchor="t">
            <a:normAutofit/>
          </a:bodyPr>
          <a:lstStyle>
            <a:lvl1pPr algn="l" defTabSz="137141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lang="en-US" altLang="ja-JP" sz="4049" dirty="0"/>
              <a:t> </a:t>
            </a:r>
            <a:endParaRPr lang="ja-JP" altLang="en-US" sz="4049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0461804-9595-4C8B-B63D-9261BA6D7321}"/>
              </a:ext>
            </a:extLst>
          </p:cNvPr>
          <p:cNvSpPr/>
          <p:nvPr/>
        </p:nvSpPr>
        <p:spPr>
          <a:xfrm>
            <a:off x="0" y="274288"/>
            <a:ext cx="1280160" cy="1389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FC1D988-D23A-403B-8E85-389EA1F7167F}"/>
              </a:ext>
            </a:extLst>
          </p:cNvPr>
          <p:cNvCxnSpPr>
            <a:cxnSpLocks/>
          </p:cNvCxnSpPr>
          <p:nvPr/>
        </p:nvCxnSpPr>
        <p:spPr>
          <a:xfrm>
            <a:off x="2759209" y="5876642"/>
            <a:ext cx="10040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ONO-Systems</a:t>
            </a: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2"/>
          </p:nvPr>
        </p:nvSpPr>
        <p:spPr>
          <a:xfrm>
            <a:off x="227765" y="4866034"/>
            <a:ext cx="13362111" cy="2922225"/>
          </a:xfrm>
        </p:spPr>
        <p:txBody>
          <a:bodyPr anchor="t">
            <a:normAutofit/>
          </a:bodyPr>
          <a:lstStyle/>
          <a:p>
            <a:pPr algn="l"/>
            <a:r>
              <a:rPr lang="ja-JP" altLang="en-US" sz="3600" dirty="0"/>
              <a:t>・</a:t>
            </a:r>
            <a:r>
              <a:rPr lang="ja-JP" altLang="en-US" sz="3600" b="1" dirty="0"/>
              <a:t>解決案「配達支援システム」</a:t>
            </a:r>
            <a:endParaRPr lang="en-US" altLang="ja-JP" sz="3600" b="1" dirty="0"/>
          </a:p>
          <a:p>
            <a:pPr algn="l"/>
            <a:r>
              <a:rPr lang="en-US" altLang="ja-JP" sz="3200" dirty="0"/>
              <a:t>	</a:t>
            </a:r>
            <a:r>
              <a:rPr lang="ja-JP" altLang="en-US" sz="3200" dirty="0"/>
              <a:t>利用者</a:t>
            </a:r>
            <a:r>
              <a:rPr lang="ja-JP" altLang="en-US" sz="2800" dirty="0"/>
              <a:t>が</a:t>
            </a:r>
            <a:r>
              <a:rPr lang="ja-JP" altLang="en-US" sz="3200" dirty="0">
                <a:solidFill>
                  <a:schemeClr val="accent2"/>
                </a:solidFill>
              </a:rPr>
              <a:t>スマホ</a:t>
            </a:r>
            <a:r>
              <a:rPr lang="ja-JP" altLang="en-US" sz="3200" dirty="0"/>
              <a:t>で位置情報</a:t>
            </a:r>
            <a:r>
              <a:rPr lang="ja-JP" altLang="en-US" sz="2800" dirty="0"/>
              <a:t>を</a:t>
            </a:r>
            <a:r>
              <a:rPr lang="ja-JP" altLang="en-US" sz="3200" dirty="0"/>
              <a:t>用</a:t>
            </a:r>
            <a:r>
              <a:rPr lang="ja-JP" altLang="en-US" sz="2800" dirty="0"/>
              <a:t>いた</a:t>
            </a:r>
            <a:r>
              <a:rPr lang="ja-JP" altLang="en-US" sz="3200" dirty="0">
                <a:solidFill>
                  <a:schemeClr val="accent2"/>
                </a:solidFill>
              </a:rPr>
              <a:t>通知</a:t>
            </a:r>
            <a:r>
              <a:rPr lang="ja-JP" altLang="en-US" sz="2800" dirty="0"/>
              <a:t>から</a:t>
            </a:r>
            <a:r>
              <a:rPr lang="ja-JP" altLang="en-US" sz="3200" dirty="0">
                <a:solidFill>
                  <a:schemeClr val="accent2"/>
                </a:solidFill>
              </a:rPr>
              <a:t>荷物受取</a:t>
            </a:r>
            <a:r>
              <a:rPr lang="ja-JP" altLang="en-US" sz="2800" dirty="0">
                <a:solidFill>
                  <a:schemeClr val="accent2"/>
                </a:solidFill>
              </a:rPr>
              <a:t>の</a:t>
            </a:r>
            <a:r>
              <a:rPr lang="ja-JP" altLang="en-US" sz="3200" dirty="0">
                <a:solidFill>
                  <a:schemeClr val="accent2"/>
                </a:solidFill>
              </a:rPr>
              <a:t>可否</a:t>
            </a:r>
            <a:r>
              <a:rPr lang="ja-JP" altLang="en-US" sz="2800" dirty="0"/>
              <a:t>を</a:t>
            </a:r>
            <a:r>
              <a:rPr lang="ja-JP" altLang="en-US" sz="3200" dirty="0"/>
              <a:t>選択</a:t>
            </a:r>
            <a:r>
              <a:rPr lang="ja-JP" altLang="en-US" sz="2800" dirty="0"/>
              <a:t>し</a:t>
            </a:r>
            <a:r>
              <a:rPr lang="ja-JP" altLang="en-US" sz="3200" dirty="0"/>
              <a:t>，</a:t>
            </a:r>
            <a:endParaRPr lang="en-US" altLang="ja-JP" sz="3200" dirty="0"/>
          </a:p>
          <a:p>
            <a:pPr algn="l"/>
            <a:r>
              <a:rPr lang="en-US" altLang="ja-JP" sz="3200" dirty="0"/>
              <a:t>	</a:t>
            </a:r>
            <a:r>
              <a:rPr lang="ja-JP" altLang="en-US" sz="3200" dirty="0"/>
              <a:t>配達員</a:t>
            </a:r>
            <a:r>
              <a:rPr lang="ja-JP" altLang="en-US" sz="2800" dirty="0"/>
              <a:t>に</a:t>
            </a:r>
            <a:r>
              <a:rPr lang="ja-JP" altLang="en-US" sz="3200" dirty="0"/>
              <a:t>選択結果</a:t>
            </a:r>
            <a:r>
              <a:rPr lang="ja-JP" altLang="en-US" sz="2800" dirty="0"/>
              <a:t>を</a:t>
            </a:r>
            <a:r>
              <a:rPr lang="ja-JP" altLang="en-US" sz="3200" dirty="0">
                <a:solidFill>
                  <a:schemeClr val="accent2"/>
                </a:solidFill>
              </a:rPr>
              <a:t>リアルタイム</a:t>
            </a:r>
            <a:r>
              <a:rPr lang="ja-JP" altLang="en-US" sz="2800" dirty="0"/>
              <a:t>で</a:t>
            </a:r>
            <a:r>
              <a:rPr lang="ja-JP" altLang="en-US" sz="3200" dirty="0"/>
              <a:t>スマホ</a:t>
            </a:r>
            <a:r>
              <a:rPr lang="ja-JP" altLang="en-US" sz="2800" dirty="0"/>
              <a:t>に</a:t>
            </a:r>
            <a:r>
              <a:rPr lang="ja-JP" altLang="en-US" sz="3200" dirty="0"/>
              <a:t>通知・音声読</a:t>
            </a:r>
            <a:r>
              <a:rPr lang="ja-JP" altLang="en-US" sz="2800" dirty="0"/>
              <a:t>み</a:t>
            </a:r>
            <a:r>
              <a:rPr lang="ja-JP" altLang="en-US" sz="3200" dirty="0"/>
              <a:t>上</a:t>
            </a:r>
            <a:r>
              <a:rPr lang="ja-JP" altLang="en-US" sz="2800" dirty="0"/>
              <a:t>げ</a:t>
            </a:r>
            <a:endParaRPr lang="en-US" altLang="ja-JP" sz="2800" dirty="0"/>
          </a:p>
        </p:txBody>
      </p:sp>
      <p:sp>
        <p:nvSpPr>
          <p:cNvPr id="15" name="タイトル 14"/>
          <p:cNvSpPr>
            <a:spLocks noGrp="1"/>
          </p:cNvSpPr>
          <p:nvPr>
            <p:ph type="title"/>
          </p:nvPr>
        </p:nvSpPr>
        <p:spPr>
          <a:xfrm>
            <a:off x="227765" y="1692637"/>
            <a:ext cx="12596161" cy="2922225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dirty="0"/>
              <a:t>・</a:t>
            </a:r>
            <a:r>
              <a:rPr lang="ja-JP" altLang="en-US" sz="3600" b="1" dirty="0"/>
              <a:t>宅配便</a:t>
            </a:r>
            <a:r>
              <a:rPr lang="ja-JP" altLang="en-US" sz="3200" b="1" dirty="0"/>
              <a:t>の</a:t>
            </a:r>
            <a:r>
              <a:rPr lang="ja-JP" altLang="en-US" sz="3600" b="1" dirty="0"/>
              <a:t>再配達増加</a:t>
            </a:r>
            <a:r>
              <a:rPr lang="ja-JP" altLang="en-US" sz="3200" b="1" dirty="0"/>
              <a:t>における</a:t>
            </a:r>
            <a:r>
              <a:rPr lang="ja-JP" altLang="en-US" sz="3600" b="1" dirty="0"/>
              <a:t>課題</a:t>
            </a:r>
            <a:br>
              <a:rPr lang="en-US" altLang="ja-JP" sz="3600" dirty="0"/>
            </a:br>
            <a:r>
              <a:rPr lang="en-US" altLang="ja-JP" sz="3600" dirty="0">
                <a:latin typeface="+mj-ea"/>
              </a:rPr>
              <a:t>	- </a:t>
            </a:r>
            <a:r>
              <a:rPr lang="ja-JP" altLang="en-US" sz="3600" dirty="0"/>
              <a:t>配達員</a:t>
            </a:r>
            <a:r>
              <a:rPr lang="ja-JP" altLang="en-US" sz="3200" dirty="0"/>
              <a:t>は</a:t>
            </a:r>
            <a:r>
              <a:rPr lang="ja-JP" altLang="en-US" sz="3600" dirty="0"/>
              <a:t>，利用者</a:t>
            </a:r>
            <a:r>
              <a:rPr lang="ja-JP" altLang="en-US" sz="3200" dirty="0"/>
              <a:t>が</a:t>
            </a:r>
            <a:r>
              <a:rPr lang="ja-JP" altLang="en-US" sz="3600" dirty="0"/>
              <a:t>予定通</a:t>
            </a:r>
            <a:r>
              <a:rPr lang="ja-JP" altLang="en-US" sz="3200" dirty="0"/>
              <a:t>りに</a:t>
            </a:r>
            <a:r>
              <a:rPr lang="ja-JP" altLang="en-US" sz="3600" dirty="0"/>
              <a:t>受</a:t>
            </a:r>
            <a:r>
              <a:rPr lang="ja-JP" altLang="en-US" sz="3200" dirty="0"/>
              <a:t>け</a:t>
            </a:r>
            <a:r>
              <a:rPr lang="ja-JP" altLang="en-US" sz="3600" dirty="0"/>
              <a:t>取</a:t>
            </a:r>
            <a:r>
              <a:rPr lang="ja-JP" altLang="en-US" sz="3200" dirty="0"/>
              <a:t>れるか</a:t>
            </a:r>
            <a:r>
              <a:rPr lang="ja-JP" altLang="en-US" sz="3600" dirty="0"/>
              <a:t>分</a:t>
            </a:r>
            <a:r>
              <a:rPr lang="ja-JP" altLang="en-US" sz="3200" dirty="0"/>
              <a:t>からない</a:t>
            </a:r>
            <a:br>
              <a:rPr lang="en-US" altLang="ja-JP" sz="3600" dirty="0">
                <a:latin typeface="+mj-ea"/>
              </a:rPr>
            </a:br>
            <a:r>
              <a:rPr lang="en-US" altLang="ja-JP" sz="3600" dirty="0">
                <a:latin typeface="+mj-ea"/>
              </a:rPr>
              <a:t>	- </a:t>
            </a:r>
            <a:r>
              <a:rPr lang="ja-JP" altLang="en-US" sz="3600" dirty="0">
                <a:latin typeface="+mj-ea"/>
              </a:rPr>
              <a:t>利用者</a:t>
            </a:r>
            <a:r>
              <a:rPr lang="ja-JP" altLang="en-US" sz="3200" dirty="0">
                <a:latin typeface="+mj-ea"/>
              </a:rPr>
              <a:t>は</a:t>
            </a:r>
            <a:r>
              <a:rPr lang="ja-JP" altLang="en-US" sz="3600" dirty="0">
                <a:latin typeface="+mj-ea"/>
              </a:rPr>
              <a:t>，</a:t>
            </a:r>
            <a:r>
              <a:rPr lang="ja-JP" altLang="en-US" sz="3200" dirty="0">
                <a:latin typeface="+mj-ea"/>
              </a:rPr>
              <a:t>いつ</a:t>
            </a:r>
            <a:r>
              <a:rPr lang="ja-JP" altLang="en-US" sz="3600" dirty="0">
                <a:latin typeface="+mj-ea"/>
              </a:rPr>
              <a:t>配達</a:t>
            </a:r>
            <a:r>
              <a:rPr lang="ja-JP" altLang="en-US" sz="3200" dirty="0">
                <a:latin typeface="+mj-ea"/>
              </a:rPr>
              <a:t>されるか</a:t>
            </a:r>
            <a:r>
              <a:rPr lang="ja-JP" altLang="en-US" sz="3600" dirty="0">
                <a:latin typeface="+mj-ea"/>
              </a:rPr>
              <a:t>正確</a:t>
            </a:r>
            <a:r>
              <a:rPr lang="ja-JP" altLang="en-US" sz="3200" dirty="0">
                <a:latin typeface="+mj-ea"/>
              </a:rPr>
              <a:t>な</a:t>
            </a:r>
            <a:r>
              <a:rPr lang="ja-JP" altLang="en-US" sz="3600" dirty="0">
                <a:latin typeface="+mj-ea"/>
              </a:rPr>
              <a:t>時間</a:t>
            </a:r>
            <a:r>
              <a:rPr lang="ja-JP" altLang="en-US" sz="3200" dirty="0">
                <a:latin typeface="+mj-ea"/>
              </a:rPr>
              <a:t>が</a:t>
            </a:r>
            <a:r>
              <a:rPr lang="ja-JP" altLang="en-US" sz="3600" dirty="0">
                <a:latin typeface="+mj-ea"/>
              </a:rPr>
              <a:t>分</a:t>
            </a:r>
            <a:r>
              <a:rPr lang="ja-JP" altLang="en-US" sz="3200" dirty="0">
                <a:latin typeface="+mj-ea"/>
              </a:rPr>
              <a:t>からない</a:t>
            </a:r>
            <a:br>
              <a:rPr lang="ja-JP" altLang="en-US" sz="3600" dirty="0">
                <a:latin typeface="+mj-ea"/>
              </a:rPr>
            </a:br>
            <a:br>
              <a:rPr lang="en-US" altLang="ja-JP" sz="3600" dirty="0"/>
            </a:br>
            <a:endParaRPr lang="ja-JP" altLang="en-US" sz="3600" dirty="0"/>
          </a:p>
        </p:txBody>
      </p:sp>
      <p:sp>
        <p:nvSpPr>
          <p:cNvPr id="7" name="タイトル 8">
            <a:extLst>
              <a:ext uri="{FF2B5EF4-FFF2-40B4-BE49-F238E27FC236}">
                <a16:creationId xmlns:a16="http://schemas.microsoft.com/office/drawing/2014/main" id="{9B7E1D33-EF73-4749-94A6-5BC819513416}"/>
              </a:ext>
            </a:extLst>
          </p:cNvPr>
          <p:cNvSpPr txBox="1">
            <a:spLocks/>
          </p:cNvSpPr>
          <p:nvPr/>
        </p:nvSpPr>
        <p:spPr>
          <a:xfrm>
            <a:off x="736124" y="408481"/>
            <a:ext cx="12514401" cy="808403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137141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8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dirty="0"/>
              <a:t>まとめ</a:t>
            </a:r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66C8CD6C-7952-4C5B-A005-16E737BDE384}"/>
              </a:ext>
            </a:extLst>
          </p:cNvPr>
          <p:cNvSpPr/>
          <p:nvPr/>
        </p:nvSpPr>
        <p:spPr>
          <a:xfrm>
            <a:off x="5821892" y="3824830"/>
            <a:ext cx="2342863" cy="104120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B4E7D1-4489-4E95-A851-C40A5DCF99DE}"/>
              </a:ext>
            </a:extLst>
          </p:cNvPr>
          <p:cNvSpPr txBox="1"/>
          <p:nvPr/>
        </p:nvSpPr>
        <p:spPr>
          <a:xfrm>
            <a:off x="598260" y="9215212"/>
            <a:ext cx="75664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参考文献</a:t>
            </a:r>
            <a:endParaRPr kumimoji="1" lang="en-US" altLang="ja-JP" sz="2000" dirty="0"/>
          </a:p>
          <a:p>
            <a:r>
              <a:rPr kumimoji="1" lang="en-US" altLang="ja-JP" sz="2000" dirty="0">
                <a:hlinkClick r:id="rId2"/>
              </a:rPr>
              <a:t>http://www.mlit.go.jp/seisakutokatsu/freight/re_delivery_reduce.html</a:t>
            </a:r>
            <a:endParaRPr kumimoji="1" lang="en-US" altLang="ja-JP" sz="2000" dirty="0"/>
          </a:p>
          <a:p>
            <a:r>
              <a:rPr kumimoji="1" lang="en-US" altLang="ja-JP" sz="2000" dirty="0">
                <a:hlinkClick r:id="rId3"/>
              </a:rPr>
              <a:t>https://employment.en-japan.com/desc_770664/</a:t>
            </a:r>
            <a:endParaRPr kumimoji="1" lang="en-US" altLang="ja-JP" sz="2000" dirty="0"/>
          </a:p>
          <a:p>
            <a:endParaRPr kumimoji="1"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B20BD63-982B-4715-998B-4D8FEDFF984D}"/>
              </a:ext>
            </a:extLst>
          </p:cNvPr>
          <p:cNvSpPr txBox="1"/>
          <p:nvPr/>
        </p:nvSpPr>
        <p:spPr>
          <a:xfrm>
            <a:off x="5207025" y="7532137"/>
            <a:ext cx="2695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4,035</a:t>
            </a:r>
            <a:r>
              <a:rPr kumimoji="1" lang="ja-JP" altLang="en-US" sz="4400" dirty="0"/>
              <a:t>万円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D8D29DC-D447-4FEB-800B-FC79634C4524}"/>
              </a:ext>
            </a:extLst>
          </p:cNvPr>
          <p:cNvSpPr txBox="1"/>
          <p:nvPr/>
        </p:nvSpPr>
        <p:spPr>
          <a:xfrm>
            <a:off x="347820" y="7424415"/>
            <a:ext cx="4281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5400" dirty="0"/>
              <a:t>1,800</a:t>
            </a:r>
            <a:r>
              <a:rPr kumimoji="1" lang="ja-JP" altLang="en-US" sz="4800" dirty="0"/>
              <a:t>億</a:t>
            </a:r>
            <a:r>
              <a:rPr kumimoji="1" lang="ja-JP" altLang="en-US" sz="3600" dirty="0"/>
              <a:t>円</a:t>
            </a:r>
            <a:endParaRPr kumimoji="1" lang="en-US" altLang="ja-JP" sz="3600" dirty="0"/>
          </a:p>
          <a:p>
            <a:pPr algn="ctr"/>
            <a:r>
              <a:rPr kumimoji="1" lang="en-US" altLang="ja-JP" sz="3600" dirty="0"/>
              <a:t>(</a:t>
            </a:r>
            <a:r>
              <a:rPr kumimoji="1" lang="ja-JP" altLang="en-US" sz="3600" dirty="0"/>
              <a:t> </a:t>
            </a:r>
            <a:r>
              <a:rPr kumimoji="1" lang="en-US" altLang="ja-JP" sz="3600" dirty="0"/>
              <a:t>400</a:t>
            </a:r>
            <a:r>
              <a:rPr kumimoji="1" lang="ja-JP" altLang="en-US" sz="3600" dirty="0"/>
              <a:t>万円 </a:t>
            </a:r>
            <a:r>
              <a:rPr kumimoji="1" lang="en-US" altLang="ja-JP" sz="3600" dirty="0"/>
              <a:t>×</a:t>
            </a:r>
            <a:r>
              <a:rPr kumimoji="1" lang="ja-JP" altLang="en-US" sz="3600" dirty="0"/>
              <a:t> </a:t>
            </a:r>
            <a:r>
              <a:rPr kumimoji="1" lang="en-US" altLang="ja-JP" sz="3600" dirty="0"/>
              <a:t>4.5</a:t>
            </a:r>
            <a:r>
              <a:rPr kumimoji="1" lang="ja-JP" altLang="en-US" sz="3600" dirty="0"/>
              <a:t>万人 </a:t>
            </a:r>
            <a:r>
              <a:rPr kumimoji="1" lang="en-US" altLang="ja-JP" sz="3600" dirty="0"/>
              <a:t>)</a:t>
            </a:r>
            <a:endParaRPr kumimoji="1" lang="ja-JP" altLang="en-US" sz="3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C808226-81CA-4056-A607-2753E75EE6D5}"/>
              </a:ext>
            </a:extLst>
          </p:cNvPr>
          <p:cNvSpPr txBox="1"/>
          <p:nvPr/>
        </p:nvSpPr>
        <p:spPr>
          <a:xfrm>
            <a:off x="4311534" y="7655247"/>
            <a:ext cx="63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3600" b="1" dirty="0"/>
              <a:t>－</a:t>
            </a:r>
          </a:p>
        </p:txBody>
      </p:sp>
      <p:sp>
        <p:nvSpPr>
          <p:cNvPr id="20" name="テキスト ボックス 12">
            <a:extLst>
              <a:ext uri="{FF2B5EF4-FFF2-40B4-BE49-F238E27FC236}">
                <a16:creationId xmlns:a16="http://schemas.microsoft.com/office/drawing/2014/main" id="{2AF14DDE-0DE4-41F0-AF8A-CB41AE10BFB3}"/>
              </a:ext>
            </a:extLst>
          </p:cNvPr>
          <p:cNvSpPr txBox="1"/>
          <p:nvPr/>
        </p:nvSpPr>
        <p:spPr>
          <a:xfrm>
            <a:off x="1243310" y="7193582"/>
            <a:ext cx="249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400" b="1" dirty="0"/>
              <a:t>5</a:t>
            </a:r>
            <a:r>
              <a:rPr kumimoji="1" lang="ja-JP" altLang="en-US" sz="2400" b="1" dirty="0"/>
              <a:t>年間の削減額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3A0B39C-9771-4639-B8B1-BBCF15DD54F5}"/>
              </a:ext>
            </a:extLst>
          </p:cNvPr>
          <p:cNvSpPr txBox="1"/>
          <p:nvPr/>
        </p:nvSpPr>
        <p:spPr>
          <a:xfrm>
            <a:off x="9148978" y="7126539"/>
            <a:ext cx="4565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/>
              <a:t>1,799</a:t>
            </a:r>
            <a:r>
              <a:rPr kumimoji="1" lang="ja-JP" altLang="en-US" sz="8000" dirty="0"/>
              <a:t>億</a:t>
            </a:r>
            <a:r>
              <a:rPr kumimoji="1" lang="ja-JP" altLang="en-US" sz="4000" dirty="0"/>
              <a:t>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2AAB985-1B1A-41F6-B8F4-C2956D8EA00C}"/>
              </a:ext>
            </a:extLst>
          </p:cNvPr>
          <p:cNvSpPr txBox="1"/>
          <p:nvPr/>
        </p:nvSpPr>
        <p:spPr>
          <a:xfrm>
            <a:off x="8136510" y="7285915"/>
            <a:ext cx="613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/>
              <a:t>=</a:t>
            </a:r>
            <a:endParaRPr kumimoji="1" lang="ja-JP" altLang="en-US" sz="60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D53B17D-D968-417D-A5DA-BDA736DBFACA}"/>
              </a:ext>
            </a:extLst>
          </p:cNvPr>
          <p:cNvSpPr txBox="1"/>
          <p:nvPr/>
        </p:nvSpPr>
        <p:spPr>
          <a:xfrm>
            <a:off x="5196144" y="7193582"/>
            <a:ext cx="249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400" b="1" dirty="0"/>
              <a:t>コスト</a:t>
            </a:r>
          </a:p>
        </p:txBody>
      </p:sp>
    </p:spTree>
    <p:extLst>
      <p:ext uri="{BB962C8B-B14F-4D97-AF65-F5344CB8AC3E}">
        <p14:creationId xmlns:p14="http://schemas.microsoft.com/office/powerpoint/2010/main" val="248761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/>
              <a:t>コンテンツ</a:t>
            </a:r>
            <a:endParaRPr kumimoji="1" lang="ja-JP" altLang="en-US" sz="5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ONO-Systems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6232711" y="2051163"/>
            <a:ext cx="6824553" cy="6718300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背景 </a:t>
            </a:r>
            <a:r>
              <a:rPr kumimoji="1" lang="en-US" altLang="ja-JP" sz="4000" dirty="0"/>
              <a:t>-</a:t>
            </a:r>
            <a:r>
              <a:rPr kumimoji="1" lang="ja-JP" altLang="en-US" sz="4000" dirty="0"/>
              <a:t>宅配便</a:t>
            </a:r>
            <a:r>
              <a:rPr lang="ja-JP" altLang="en-US" sz="3600" dirty="0"/>
              <a:t>について</a:t>
            </a:r>
            <a:r>
              <a:rPr kumimoji="1" lang="en-US" altLang="ja-JP" sz="4000" dirty="0"/>
              <a:t>-</a:t>
            </a:r>
          </a:p>
          <a:p>
            <a:r>
              <a:rPr lang="ja-JP" altLang="en-US" sz="4000" dirty="0"/>
              <a:t>現状</a:t>
            </a:r>
            <a:r>
              <a:rPr lang="ja-JP" altLang="en-US" sz="3600" dirty="0"/>
              <a:t>の</a:t>
            </a:r>
            <a:r>
              <a:rPr lang="ja-JP" altLang="en-US" sz="4000" dirty="0"/>
              <a:t>課題</a:t>
            </a:r>
            <a:endParaRPr kumimoji="1" lang="en-US" altLang="ja-JP" sz="4000" dirty="0"/>
          </a:p>
          <a:p>
            <a:r>
              <a:rPr lang="ja-JP" altLang="en-US" sz="4000" dirty="0"/>
              <a:t>解決策</a:t>
            </a:r>
            <a:endParaRPr lang="en-US" altLang="ja-JP" sz="4000" dirty="0"/>
          </a:p>
          <a:p>
            <a:r>
              <a:rPr kumimoji="1" lang="ja-JP" altLang="en-US" sz="4000" dirty="0"/>
              <a:t>コスト</a:t>
            </a:r>
            <a:r>
              <a:rPr lang="ja-JP" altLang="en-US" sz="3600" dirty="0"/>
              <a:t>と</a:t>
            </a:r>
            <a:r>
              <a:rPr lang="ja-JP" altLang="en-US" sz="4000" dirty="0"/>
              <a:t>その効果</a:t>
            </a:r>
            <a:endParaRPr kumimoji="1" lang="en-US" altLang="ja-JP" sz="4000" dirty="0"/>
          </a:p>
          <a:p>
            <a:r>
              <a:rPr lang="ja-JP" altLang="en-US" sz="4000" dirty="0"/>
              <a:t>まとめ</a:t>
            </a:r>
            <a:endParaRPr kumimoji="1" lang="en-US" altLang="ja-JP" sz="4000" dirty="0"/>
          </a:p>
          <a:p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>
          <a:xfrm>
            <a:off x="563384" y="1507836"/>
            <a:ext cx="12587641" cy="2827057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r>
              <a:rPr lang="ja-JP" altLang="en-US" sz="3600" dirty="0"/>
              <a:t>近年</a:t>
            </a:r>
            <a:r>
              <a:rPr lang="ja-JP" altLang="en-US" sz="3200" dirty="0"/>
              <a:t>では</a:t>
            </a:r>
            <a:r>
              <a:rPr lang="ja-JP" altLang="en-US" sz="3600" dirty="0"/>
              <a:t>ネットショッピング</a:t>
            </a:r>
            <a:r>
              <a:rPr lang="ja-JP" altLang="en-US" sz="3200" dirty="0"/>
              <a:t>の</a:t>
            </a:r>
            <a:r>
              <a:rPr lang="ja-JP" altLang="en-US" sz="3600" dirty="0"/>
              <a:t>拡大</a:t>
            </a:r>
            <a:r>
              <a:rPr lang="ja-JP" altLang="en-US" sz="3200" dirty="0"/>
              <a:t>により</a:t>
            </a:r>
            <a:r>
              <a:rPr lang="ja-JP" altLang="en-US" sz="3600" dirty="0"/>
              <a:t>，宅配便</a:t>
            </a:r>
            <a:r>
              <a:rPr lang="ja-JP" altLang="en-US" sz="3200" dirty="0"/>
              <a:t>や</a:t>
            </a:r>
            <a:endParaRPr lang="en-US" altLang="ja-JP" sz="3200" dirty="0"/>
          </a:p>
          <a:p>
            <a:r>
              <a:rPr lang="ja-JP" altLang="en-US" sz="3200" dirty="0"/>
              <a:t>それに</a:t>
            </a:r>
            <a:r>
              <a:rPr lang="ja-JP" altLang="en-US" sz="3600" dirty="0"/>
              <a:t>伴</a:t>
            </a:r>
            <a:r>
              <a:rPr lang="ja-JP" altLang="en-US" sz="3200" dirty="0"/>
              <a:t>う</a:t>
            </a:r>
            <a:r>
              <a:rPr lang="ja-JP" altLang="en-US" sz="3600" dirty="0">
                <a:solidFill>
                  <a:schemeClr val="accent2"/>
                </a:solidFill>
              </a:rPr>
              <a:t>再配達</a:t>
            </a:r>
            <a:r>
              <a:rPr lang="ja-JP" altLang="en-US" sz="3200" dirty="0"/>
              <a:t>がますます</a:t>
            </a:r>
            <a:r>
              <a:rPr lang="ja-JP" altLang="en-US" sz="3600" dirty="0">
                <a:solidFill>
                  <a:schemeClr val="accent2"/>
                </a:solidFill>
              </a:rPr>
              <a:t>増加</a:t>
            </a:r>
            <a:r>
              <a:rPr lang="ja-JP" altLang="en-US" sz="3200" dirty="0">
                <a:solidFill>
                  <a:schemeClr val="accent2"/>
                </a:solidFill>
              </a:rPr>
              <a:t>の</a:t>
            </a:r>
            <a:r>
              <a:rPr lang="ja-JP" altLang="en-US" sz="3600" dirty="0">
                <a:solidFill>
                  <a:schemeClr val="accent2"/>
                </a:solidFill>
              </a:rPr>
              <a:t>一途</a:t>
            </a:r>
            <a:r>
              <a:rPr lang="ja-JP" altLang="en-US" sz="3200" dirty="0"/>
              <a:t>を</a:t>
            </a:r>
            <a:r>
              <a:rPr lang="ja-JP" altLang="en-US" sz="3600" dirty="0"/>
              <a:t>辿</a:t>
            </a:r>
            <a:r>
              <a:rPr lang="ja-JP" altLang="en-US" sz="3200" dirty="0"/>
              <a:t>っている</a:t>
            </a:r>
            <a:endParaRPr lang="en-US" altLang="ja-JP" sz="3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D8E3364-CF75-499F-A527-8E4F1DFA5AFE}"/>
              </a:ext>
            </a:extLst>
          </p:cNvPr>
          <p:cNvSpPr txBox="1"/>
          <p:nvPr/>
        </p:nvSpPr>
        <p:spPr>
          <a:xfrm>
            <a:off x="3379329" y="3081875"/>
            <a:ext cx="6955750" cy="769441"/>
          </a:xfrm>
          <a:prstGeom prst="rect">
            <a:avLst/>
          </a:prstGeom>
          <a:solidFill>
            <a:schemeClr val="accent2">
              <a:alpha val="96000"/>
            </a:schemeClr>
          </a:solidFill>
          <a:ln w="12700" cap="rnd"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ja-JP" altLang="en-US" sz="4400" dirty="0">
                <a:solidFill>
                  <a:schemeClr val="bg1"/>
                </a:solidFill>
              </a:rPr>
              <a:t>配達員</a:t>
            </a:r>
            <a:r>
              <a:rPr lang="ja-JP" altLang="en-US" sz="4000" dirty="0">
                <a:solidFill>
                  <a:schemeClr val="bg1"/>
                </a:solidFill>
              </a:rPr>
              <a:t>の</a:t>
            </a:r>
            <a:r>
              <a:rPr lang="ja-JP" altLang="en-US" sz="4400" dirty="0">
                <a:solidFill>
                  <a:schemeClr val="bg1"/>
                </a:solidFill>
              </a:rPr>
              <a:t>人手不足</a:t>
            </a:r>
            <a:r>
              <a:rPr lang="ja-JP" altLang="en-US" sz="4000" dirty="0">
                <a:solidFill>
                  <a:schemeClr val="bg1"/>
                </a:solidFill>
              </a:rPr>
              <a:t>が</a:t>
            </a:r>
            <a:r>
              <a:rPr lang="ja-JP" altLang="en-US" sz="4400" dirty="0">
                <a:solidFill>
                  <a:schemeClr val="bg1"/>
                </a:solidFill>
              </a:rPr>
              <a:t>深刻化</a:t>
            </a:r>
            <a:endParaRPr lang="en-US" altLang="ja-JP" sz="4400" dirty="0">
              <a:solidFill>
                <a:schemeClr val="bg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33878E69-CBA0-4C05-9F02-EDDB4936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54" y="4056063"/>
            <a:ext cx="9944100" cy="6229350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ONO-Systems</a:t>
            </a:r>
          </a:p>
        </p:txBody>
      </p:sp>
    </p:spTree>
    <p:extLst>
      <p:ext uri="{BB962C8B-B14F-4D97-AF65-F5344CB8AC3E}">
        <p14:creationId xmlns:p14="http://schemas.microsoft.com/office/powerpoint/2010/main" val="197806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ONO-Systems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85718EE-6A3B-4B0A-B5D2-56BFFD7C6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5" y="1854517"/>
            <a:ext cx="11509759" cy="7767322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D85F677-738C-4138-954A-4DCEBF517DC5}"/>
              </a:ext>
            </a:extLst>
          </p:cNvPr>
          <p:cNvSpPr/>
          <p:nvPr/>
        </p:nvSpPr>
        <p:spPr>
          <a:xfrm>
            <a:off x="7942772" y="4343438"/>
            <a:ext cx="4762265" cy="244279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年間約</a:t>
            </a:r>
            <a:r>
              <a:rPr kumimoji="1" lang="en-US" altLang="ja-JP" sz="4400" b="1" dirty="0"/>
              <a:t>9</a:t>
            </a:r>
            <a:r>
              <a:rPr kumimoji="1" lang="ja-JP" altLang="en-US" sz="4400" b="1" dirty="0"/>
              <a:t>万人</a:t>
            </a:r>
            <a:r>
              <a:rPr kumimoji="1" lang="ja-JP" altLang="en-US" sz="4000" b="1" dirty="0"/>
              <a:t>もの</a:t>
            </a:r>
            <a:endParaRPr kumimoji="1" lang="en-US" altLang="ja-JP" sz="4400" b="1" dirty="0"/>
          </a:p>
          <a:p>
            <a:pPr algn="ctr"/>
            <a:r>
              <a:rPr kumimoji="1" lang="ja-JP" altLang="en-US" sz="4400" b="1" dirty="0"/>
              <a:t>労働力</a:t>
            </a:r>
            <a:r>
              <a:rPr kumimoji="1" lang="ja-JP" altLang="en-US" sz="4000" b="1" dirty="0"/>
              <a:t>に</a:t>
            </a:r>
            <a:r>
              <a:rPr kumimoji="1" lang="ja-JP" altLang="en-US" sz="4400" b="1" dirty="0"/>
              <a:t>相当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0298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</a:t>
            </a:r>
            <a:r>
              <a:rPr kumimoji="1" lang="ja-JP" altLang="en-US" sz="4400" dirty="0"/>
              <a:t>の</a:t>
            </a:r>
            <a:r>
              <a:rPr kumimoji="1" lang="ja-JP" altLang="en-US" dirty="0"/>
              <a:t>課題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ONO-Systems</a:t>
            </a: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>
          <a:xfrm>
            <a:off x="-1002747" y="4969552"/>
            <a:ext cx="3241642" cy="881856"/>
          </a:xfrm>
        </p:spPr>
        <p:txBody>
          <a:bodyPr>
            <a:normAutofit/>
          </a:bodyPr>
          <a:lstStyle/>
          <a:p>
            <a:r>
              <a:rPr lang="ja-JP" altLang="en-US" sz="4400" dirty="0"/>
              <a:t>課題</a:t>
            </a:r>
            <a:r>
              <a:rPr lang="en-US" altLang="ja-JP" sz="4400" dirty="0"/>
              <a:t>1</a:t>
            </a:r>
            <a:endParaRPr lang="ja-JP" altLang="en-US" sz="4400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427907" y="4720091"/>
            <a:ext cx="10905550" cy="1370804"/>
          </a:xfrm>
        </p:spPr>
        <p:txBody>
          <a:bodyPr>
            <a:normAutofit lnSpcReduction="10000"/>
          </a:bodyPr>
          <a:lstStyle/>
          <a:p>
            <a:r>
              <a:rPr lang="en-US" altLang="ja-JP" sz="3600" dirty="0">
                <a:solidFill>
                  <a:schemeClr val="accent1"/>
                </a:solidFill>
              </a:rPr>
              <a:t>-</a:t>
            </a:r>
            <a:r>
              <a:rPr lang="ja-JP" altLang="en-US" sz="3600" dirty="0">
                <a:solidFill>
                  <a:schemeClr val="accent1"/>
                </a:solidFill>
              </a:rPr>
              <a:t>利用者側</a:t>
            </a:r>
            <a:r>
              <a:rPr lang="en-US" altLang="ja-JP" sz="3600" dirty="0">
                <a:solidFill>
                  <a:schemeClr val="accent1"/>
                </a:solidFill>
              </a:rPr>
              <a:t>-</a:t>
            </a:r>
          </a:p>
          <a:p>
            <a:r>
              <a:rPr lang="ja-JP" altLang="en-US" sz="3600" dirty="0"/>
              <a:t>いつ</a:t>
            </a:r>
            <a:r>
              <a:rPr lang="ja-JP" altLang="en-US" sz="4000" dirty="0"/>
              <a:t>配達</a:t>
            </a:r>
            <a:r>
              <a:rPr lang="ja-JP" altLang="en-US" sz="3600" dirty="0"/>
              <a:t>されるか</a:t>
            </a:r>
            <a:r>
              <a:rPr lang="ja-JP" altLang="en-US" sz="4000" dirty="0">
                <a:solidFill>
                  <a:schemeClr val="accent2"/>
                </a:solidFill>
              </a:rPr>
              <a:t>正確</a:t>
            </a:r>
            <a:r>
              <a:rPr lang="ja-JP" altLang="en-US" sz="3600" dirty="0">
                <a:solidFill>
                  <a:schemeClr val="accent2"/>
                </a:solidFill>
              </a:rPr>
              <a:t>な</a:t>
            </a:r>
            <a:r>
              <a:rPr lang="ja-JP" altLang="en-US" sz="4000" dirty="0">
                <a:solidFill>
                  <a:schemeClr val="accent2"/>
                </a:solidFill>
              </a:rPr>
              <a:t>時間</a:t>
            </a:r>
            <a:r>
              <a:rPr lang="ja-JP" altLang="en-US" sz="3600" dirty="0"/>
              <a:t>が</a:t>
            </a:r>
            <a:r>
              <a:rPr lang="ja-JP" altLang="en-US" sz="4000" dirty="0"/>
              <a:t>分</a:t>
            </a:r>
            <a:r>
              <a:rPr lang="ja-JP" altLang="en-US" sz="3600" dirty="0"/>
              <a:t>からない</a:t>
            </a:r>
            <a:endParaRPr lang="en-US" altLang="ja-JP" sz="3600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>
          <a:xfrm>
            <a:off x="-1002747" y="7491193"/>
            <a:ext cx="3241642" cy="881856"/>
          </a:xfrm>
        </p:spPr>
        <p:txBody>
          <a:bodyPr>
            <a:normAutofit/>
          </a:bodyPr>
          <a:lstStyle/>
          <a:p>
            <a:r>
              <a:rPr lang="ja-JP" altLang="en-US" sz="4400" dirty="0"/>
              <a:t>課題</a:t>
            </a:r>
            <a:r>
              <a:rPr lang="en-US" altLang="ja-JP" sz="4400" dirty="0"/>
              <a:t>2</a:t>
            </a:r>
            <a:endParaRPr lang="ja-JP" altLang="en-US" sz="4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333B87-C48F-4A00-8EA7-F8EE21800864}"/>
              </a:ext>
            </a:extLst>
          </p:cNvPr>
          <p:cNvSpPr txBox="1"/>
          <p:nvPr/>
        </p:nvSpPr>
        <p:spPr>
          <a:xfrm>
            <a:off x="1404431" y="2823195"/>
            <a:ext cx="10905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～再配達</a:t>
            </a:r>
            <a:r>
              <a:rPr kumimoji="1" lang="ja-JP" altLang="en-US" sz="4400" dirty="0"/>
              <a:t>の</a:t>
            </a:r>
            <a:r>
              <a:rPr kumimoji="1" lang="ja-JP" altLang="en-US" sz="4800" dirty="0"/>
              <a:t>増加</a:t>
            </a:r>
            <a:r>
              <a:rPr kumimoji="1" lang="ja-JP" altLang="en-US" sz="4400" dirty="0"/>
              <a:t>を</a:t>
            </a:r>
            <a:r>
              <a:rPr kumimoji="1" lang="ja-JP" altLang="en-US" sz="4800" dirty="0"/>
              <a:t>解決</a:t>
            </a:r>
            <a:r>
              <a:rPr kumimoji="1" lang="ja-JP" altLang="en-US" sz="4400" dirty="0"/>
              <a:t>するための</a:t>
            </a:r>
            <a:r>
              <a:rPr kumimoji="1" lang="ja-JP" altLang="en-US" sz="4800" dirty="0"/>
              <a:t>課題～</a:t>
            </a:r>
          </a:p>
        </p:txBody>
      </p:sp>
      <p:sp>
        <p:nvSpPr>
          <p:cNvPr id="13" name="テキスト プレースホルダー 9">
            <a:extLst>
              <a:ext uri="{FF2B5EF4-FFF2-40B4-BE49-F238E27FC236}">
                <a16:creationId xmlns:a16="http://schemas.microsoft.com/office/drawing/2014/main" id="{38722AF9-9760-4F46-9CB0-729BB8659F4F}"/>
              </a:ext>
            </a:extLst>
          </p:cNvPr>
          <p:cNvSpPr txBox="1">
            <a:spLocks/>
          </p:cNvSpPr>
          <p:nvPr/>
        </p:nvSpPr>
        <p:spPr>
          <a:xfrm>
            <a:off x="2427907" y="7246719"/>
            <a:ext cx="10905550" cy="1370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1028426" rtl="0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10" indent="-257106" algn="l" defTabSz="1028426" rtl="0" eaLnBrk="1" latinLnBrk="0" hangingPunct="1">
              <a:lnSpc>
                <a:spcPct val="90000"/>
              </a:lnSpc>
              <a:spcBef>
                <a:spcPts val="562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8867" indent="-257106" algn="l" defTabSz="1028426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99745" indent="-257106" algn="l" defTabSz="1028426" rtl="0" eaLnBrk="1" latinLnBrk="0" hangingPunct="1">
              <a:lnSpc>
                <a:spcPct val="90000"/>
              </a:lnSpc>
              <a:spcBef>
                <a:spcPts val="562"/>
              </a:spcBef>
              <a:buFont typeface="Wingdings" panose="05000000000000000000" pitchFamily="2" charset="2"/>
              <a:buChar char="l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3958" indent="-257106" algn="l" defTabSz="1028426" rtl="0" eaLnBrk="1" latinLnBrk="0" hangingPunct="1">
              <a:lnSpc>
                <a:spcPct val="90000"/>
              </a:lnSpc>
              <a:spcBef>
                <a:spcPts val="562"/>
              </a:spcBef>
              <a:buFont typeface="Wingdings" panose="05000000000000000000" pitchFamily="2" charset="2"/>
              <a:buChar char="l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171" indent="-257106" algn="l" defTabSz="1028426" rtl="0" eaLnBrk="1" latinLnBrk="0" hangingPunct="1">
              <a:lnSpc>
                <a:spcPct val="90000"/>
              </a:lnSpc>
              <a:spcBef>
                <a:spcPts val="562"/>
              </a:spcBef>
              <a:buFont typeface="Arial" panose="020B0604020202020204" pitchFamily="34" charset="0"/>
              <a:buChar char="•"/>
              <a:defRPr kumimoji="1"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2384" indent="-257106" algn="l" defTabSz="1028426" rtl="0" eaLnBrk="1" latinLnBrk="0" hangingPunct="1">
              <a:lnSpc>
                <a:spcPct val="90000"/>
              </a:lnSpc>
              <a:spcBef>
                <a:spcPts val="562"/>
              </a:spcBef>
              <a:buFont typeface="Arial" panose="020B0604020202020204" pitchFamily="34" charset="0"/>
              <a:buChar char="•"/>
              <a:defRPr kumimoji="1"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596" indent="-257106" algn="l" defTabSz="1028426" rtl="0" eaLnBrk="1" latinLnBrk="0" hangingPunct="1">
              <a:lnSpc>
                <a:spcPct val="90000"/>
              </a:lnSpc>
              <a:spcBef>
                <a:spcPts val="562"/>
              </a:spcBef>
              <a:buFont typeface="Arial" panose="020B0604020202020204" pitchFamily="34" charset="0"/>
              <a:buChar char="•"/>
              <a:defRPr kumimoji="1"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0809" indent="-257106" algn="l" defTabSz="1028426" rtl="0" eaLnBrk="1" latinLnBrk="0" hangingPunct="1">
              <a:lnSpc>
                <a:spcPct val="90000"/>
              </a:lnSpc>
              <a:spcBef>
                <a:spcPts val="562"/>
              </a:spcBef>
              <a:buFont typeface="Arial" panose="020B0604020202020204" pitchFamily="34" charset="0"/>
              <a:buChar char="•"/>
              <a:defRPr kumimoji="1"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>
                <a:solidFill>
                  <a:schemeClr val="accent1"/>
                </a:solidFill>
              </a:rPr>
              <a:t>-</a:t>
            </a:r>
            <a:r>
              <a:rPr lang="ja-JP" altLang="en-US" sz="3600" dirty="0">
                <a:solidFill>
                  <a:schemeClr val="accent1"/>
                </a:solidFill>
              </a:rPr>
              <a:t>配達員側</a:t>
            </a:r>
            <a:r>
              <a:rPr lang="en-US" altLang="ja-JP" sz="3600" dirty="0">
                <a:solidFill>
                  <a:schemeClr val="accent1"/>
                </a:solidFill>
              </a:rPr>
              <a:t>-</a:t>
            </a:r>
          </a:p>
          <a:p>
            <a:r>
              <a:rPr lang="ja-JP" altLang="en-US" sz="4000" dirty="0"/>
              <a:t>利用者</a:t>
            </a:r>
            <a:r>
              <a:rPr lang="ja-JP" altLang="en-US" sz="3600" dirty="0"/>
              <a:t>が</a:t>
            </a:r>
            <a:r>
              <a:rPr lang="ja-JP" altLang="en-US" sz="4000" dirty="0">
                <a:solidFill>
                  <a:schemeClr val="accent2"/>
                </a:solidFill>
              </a:rPr>
              <a:t>予定通</a:t>
            </a:r>
            <a:r>
              <a:rPr lang="ja-JP" altLang="en-US" sz="3600" dirty="0">
                <a:solidFill>
                  <a:schemeClr val="accent2"/>
                </a:solidFill>
              </a:rPr>
              <a:t>りに</a:t>
            </a:r>
            <a:r>
              <a:rPr lang="ja-JP" altLang="en-US" sz="4000" dirty="0"/>
              <a:t>受</a:t>
            </a:r>
            <a:r>
              <a:rPr lang="ja-JP" altLang="en-US" sz="3600" dirty="0"/>
              <a:t>け</a:t>
            </a:r>
            <a:r>
              <a:rPr lang="ja-JP" altLang="en-US" sz="4000" dirty="0"/>
              <a:t>取</a:t>
            </a:r>
            <a:r>
              <a:rPr lang="ja-JP" altLang="en-US" sz="3600" dirty="0"/>
              <a:t>れるか</a:t>
            </a:r>
            <a:r>
              <a:rPr lang="ja-JP" altLang="en-US" sz="4000" dirty="0"/>
              <a:t>分</a:t>
            </a:r>
            <a:r>
              <a:rPr lang="ja-JP" altLang="en-US" sz="3600" dirty="0"/>
              <a:t>からない</a:t>
            </a:r>
          </a:p>
        </p:txBody>
      </p:sp>
    </p:spTree>
    <p:extLst>
      <p:ext uri="{BB962C8B-B14F-4D97-AF65-F5344CB8AC3E}">
        <p14:creationId xmlns:p14="http://schemas.microsoft.com/office/powerpoint/2010/main" val="108139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解決案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ONO-Systems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E0F5D53-95B2-4DC3-A307-4E4C26CF0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793" y="5571964"/>
            <a:ext cx="4106278" cy="3238827"/>
          </a:xfrm>
          <a:prstGeom prst="rect">
            <a:avLst/>
          </a:prstGeom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456618D7-677E-4707-AC07-8CE8C7BC35B3}"/>
              </a:ext>
            </a:extLst>
          </p:cNvPr>
          <p:cNvSpPr/>
          <p:nvPr/>
        </p:nvSpPr>
        <p:spPr>
          <a:xfrm>
            <a:off x="5011208" y="7191378"/>
            <a:ext cx="3330088" cy="4049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C1BB69A6-F7E3-4246-8C47-043017CC4B92}"/>
              </a:ext>
            </a:extLst>
          </p:cNvPr>
          <p:cNvSpPr/>
          <p:nvPr/>
        </p:nvSpPr>
        <p:spPr>
          <a:xfrm rot="10800000">
            <a:off x="4802957" y="6740569"/>
            <a:ext cx="3330089" cy="4049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5FE92D-F643-4CBB-B789-8CEEDC63DF30}"/>
              </a:ext>
            </a:extLst>
          </p:cNvPr>
          <p:cNvSpPr txBox="1"/>
          <p:nvPr/>
        </p:nvSpPr>
        <p:spPr>
          <a:xfrm>
            <a:off x="5411461" y="751893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受取可否情報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247236E-5070-4809-AD23-7177824A891E}"/>
              </a:ext>
            </a:extLst>
          </p:cNvPr>
          <p:cNvSpPr txBox="1"/>
          <p:nvPr/>
        </p:nvSpPr>
        <p:spPr>
          <a:xfrm>
            <a:off x="5770534" y="63257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配送情報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978EEB89-BB4D-4AD0-B1B9-EAEDF5825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5" y="7415757"/>
            <a:ext cx="2037247" cy="243981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0473CEC-B5D3-4877-A473-55427D4AF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39" y="5003479"/>
            <a:ext cx="2747975" cy="3167694"/>
          </a:xfrm>
          <a:prstGeom prst="rect">
            <a:avLst/>
          </a:prstGeom>
        </p:spPr>
      </p:pic>
      <p:sp>
        <p:nvSpPr>
          <p:cNvPr id="14" name="テキスト プレースホルダー 4">
            <a:extLst>
              <a:ext uri="{FF2B5EF4-FFF2-40B4-BE49-F238E27FC236}">
                <a16:creationId xmlns:a16="http://schemas.microsoft.com/office/drawing/2014/main" id="{E6CC5C48-9344-4D98-94D7-264CBFE2353A}"/>
              </a:ext>
            </a:extLst>
          </p:cNvPr>
          <p:cNvSpPr txBox="1">
            <a:spLocks/>
          </p:cNvSpPr>
          <p:nvPr/>
        </p:nvSpPr>
        <p:spPr>
          <a:xfrm>
            <a:off x="1176201" y="2754248"/>
            <a:ext cx="11362010" cy="4776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1028426" rtl="0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10" indent="-257106" algn="l" defTabSz="1028426" rtl="0" eaLnBrk="1" latinLnBrk="0" hangingPunct="1">
              <a:lnSpc>
                <a:spcPct val="90000"/>
              </a:lnSpc>
              <a:spcBef>
                <a:spcPts val="562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8867" indent="-257106" algn="l" defTabSz="1028426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99745" indent="-257106" algn="l" defTabSz="1028426" rtl="0" eaLnBrk="1" latinLnBrk="0" hangingPunct="1">
              <a:lnSpc>
                <a:spcPct val="90000"/>
              </a:lnSpc>
              <a:spcBef>
                <a:spcPts val="562"/>
              </a:spcBef>
              <a:buFont typeface="Wingdings" panose="05000000000000000000" pitchFamily="2" charset="2"/>
              <a:buChar char="l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3958" indent="-257106" algn="l" defTabSz="1028426" rtl="0" eaLnBrk="1" latinLnBrk="0" hangingPunct="1">
              <a:lnSpc>
                <a:spcPct val="90000"/>
              </a:lnSpc>
              <a:spcBef>
                <a:spcPts val="562"/>
              </a:spcBef>
              <a:buFont typeface="Wingdings" panose="05000000000000000000" pitchFamily="2" charset="2"/>
              <a:buChar char="l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171" indent="-257106" algn="l" defTabSz="1028426" rtl="0" eaLnBrk="1" latinLnBrk="0" hangingPunct="1">
              <a:lnSpc>
                <a:spcPct val="90000"/>
              </a:lnSpc>
              <a:spcBef>
                <a:spcPts val="562"/>
              </a:spcBef>
              <a:buFont typeface="Arial" panose="020B0604020202020204" pitchFamily="34" charset="0"/>
              <a:buChar char="•"/>
              <a:defRPr kumimoji="1"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2384" indent="-257106" algn="l" defTabSz="1028426" rtl="0" eaLnBrk="1" latinLnBrk="0" hangingPunct="1">
              <a:lnSpc>
                <a:spcPct val="90000"/>
              </a:lnSpc>
              <a:spcBef>
                <a:spcPts val="562"/>
              </a:spcBef>
              <a:buFont typeface="Arial" panose="020B0604020202020204" pitchFamily="34" charset="0"/>
              <a:buChar char="•"/>
              <a:defRPr kumimoji="1"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596" indent="-257106" algn="l" defTabSz="1028426" rtl="0" eaLnBrk="1" latinLnBrk="0" hangingPunct="1">
              <a:lnSpc>
                <a:spcPct val="90000"/>
              </a:lnSpc>
              <a:spcBef>
                <a:spcPts val="562"/>
              </a:spcBef>
              <a:buFont typeface="Arial" panose="020B0604020202020204" pitchFamily="34" charset="0"/>
              <a:buChar char="•"/>
              <a:defRPr kumimoji="1"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0809" indent="-257106" algn="l" defTabSz="1028426" rtl="0" eaLnBrk="1" latinLnBrk="0" hangingPunct="1">
              <a:lnSpc>
                <a:spcPct val="90000"/>
              </a:lnSpc>
              <a:spcBef>
                <a:spcPts val="562"/>
              </a:spcBef>
              <a:buFont typeface="Arial" panose="020B0604020202020204" pitchFamily="34" charset="0"/>
              <a:buChar char="•"/>
              <a:defRPr kumimoji="1"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8000" dirty="0"/>
              <a:t>配達支援システム</a:t>
            </a:r>
            <a:endParaRPr lang="en-US" altLang="ja-JP" sz="80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>
          <a:xfrm>
            <a:off x="508926" y="3218273"/>
            <a:ext cx="12696560" cy="4776915"/>
          </a:xfrm>
        </p:spPr>
        <p:txBody>
          <a:bodyPr anchor="t">
            <a:normAutofit/>
          </a:bodyPr>
          <a:lstStyle/>
          <a:p>
            <a:r>
              <a:rPr lang="ja-JP" altLang="en-US" sz="3200" dirty="0"/>
              <a:t>利用者</a:t>
            </a:r>
            <a:r>
              <a:rPr lang="ja-JP" altLang="en-US" sz="2800" dirty="0"/>
              <a:t>が</a:t>
            </a:r>
            <a:r>
              <a:rPr lang="ja-JP" altLang="en-US" sz="3200" dirty="0">
                <a:solidFill>
                  <a:schemeClr val="accent2"/>
                </a:solidFill>
              </a:rPr>
              <a:t>スマホ</a:t>
            </a:r>
            <a:r>
              <a:rPr lang="ja-JP" altLang="en-US" sz="2800" dirty="0"/>
              <a:t>で</a:t>
            </a:r>
            <a:r>
              <a:rPr lang="ja-JP" altLang="en-US" sz="3200" dirty="0"/>
              <a:t>位置情報</a:t>
            </a:r>
            <a:r>
              <a:rPr lang="ja-JP" altLang="en-US" sz="2800" dirty="0"/>
              <a:t>を</a:t>
            </a:r>
            <a:r>
              <a:rPr lang="ja-JP" altLang="en-US" sz="3200" dirty="0"/>
              <a:t>用</a:t>
            </a:r>
            <a:r>
              <a:rPr lang="ja-JP" altLang="en-US" sz="2800" dirty="0"/>
              <a:t>いた</a:t>
            </a:r>
            <a:r>
              <a:rPr lang="ja-JP" altLang="en-US" sz="3200" dirty="0">
                <a:solidFill>
                  <a:schemeClr val="accent2"/>
                </a:solidFill>
              </a:rPr>
              <a:t>通知</a:t>
            </a:r>
            <a:r>
              <a:rPr lang="ja-JP" altLang="en-US" sz="2800" dirty="0"/>
              <a:t>から</a:t>
            </a:r>
            <a:r>
              <a:rPr lang="ja-JP" altLang="en-US" sz="3200" dirty="0">
                <a:solidFill>
                  <a:schemeClr val="accent2"/>
                </a:solidFill>
              </a:rPr>
              <a:t>荷物受取</a:t>
            </a:r>
            <a:r>
              <a:rPr lang="ja-JP" altLang="en-US" sz="2800" dirty="0">
                <a:solidFill>
                  <a:schemeClr val="accent2"/>
                </a:solidFill>
              </a:rPr>
              <a:t>の</a:t>
            </a:r>
            <a:r>
              <a:rPr lang="ja-JP" altLang="en-US" sz="3200" dirty="0">
                <a:solidFill>
                  <a:schemeClr val="accent2"/>
                </a:solidFill>
              </a:rPr>
              <a:t>可否</a:t>
            </a:r>
            <a:r>
              <a:rPr lang="ja-JP" altLang="en-US" sz="2800" dirty="0"/>
              <a:t>を</a:t>
            </a:r>
            <a:r>
              <a:rPr lang="ja-JP" altLang="en-US" sz="3200" dirty="0"/>
              <a:t>選択</a:t>
            </a:r>
            <a:r>
              <a:rPr lang="ja-JP" altLang="en-US" sz="2800" dirty="0"/>
              <a:t>し</a:t>
            </a:r>
            <a:r>
              <a:rPr lang="ja-JP" altLang="en-US" sz="3200" dirty="0"/>
              <a:t>，配達員</a:t>
            </a:r>
            <a:r>
              <a:rPr lang="ja-JP" altLang="en-US" sz="2800" dirty="0"/>
              <a:t>に</a:t>
            </a:r>
            <a:r>
              <a:rPr lang="ja-JP" altLang="en-US" sz="3200" dirty="0"/>
              <a:t>選択結果</a:t>
            </a:r>
            <a:r>
              <a:rPr lang="ja-JP" altLang="en-US" sz="2800" dirty="0"/>
              <a:t>を</a:t>
            </a:r>
            <a:r>
              <a:rPr lang="ja-JP" altLang="en-US" sz="3200" dirty="0">
                <a:solidFill>
                  <a:schemeClr val="accent2"/>
                </a:solidFill>
              </a:rPr>
              <a:t>リアルタイム</a:t>
            </a:r>
            <a:r>
              <a:rPr lang="ja-JP" altLang="en-US" sz="2800" dirty="0"/>
              <a:t>で</a:t>
            </a:r>
            <a:r>
              <a:rPr lang="ja-JP" altLang="en-US" sz="3200" dirty="0"/>
              <a:t>スマホ</a:t>
            </a:r>
            <a:r>
              <a:rPr lang="ja-JP" altLang="en-US" sz="2800" dirty="0"/>
              <a:t>に</a:t>
            </a:r>
            <a:r>
              <a:rPr lang="ja-JP" altLang="en-US" sz="3200" dirty="0"/>
              <a:t>通知・音声読</a:t>
            </a:r>
            <a:r>
              <a:rPr lang="ja-JP" altLang="en-US" sz="2800" dirty="0"/>
              <a:t>み</a:t>
            </a:r>
            <a:r>
              <a:rPr lang="ja-JP" altLang="en-US" sz="3200" dirty="0"/>
              <a:t>上</a:t>
            </a:r>
            <a:r>
              <a:rPr lang="ja-JP" altLang="en-US" sz="2800" dirty="0"/>
              <a:t>げ</a:t>
            </a:r>
            <a:endParaRPr lang="en-US" altLang="ja-JP" sz="3200" dirty="0"/>
          </a:p>
          <a:p>
            <a:endParaRPr lang="en-US" altLang="ja-JP" sz="6600" dirty="0"/>
          </a:p>
        </p:txBody>
      </p:sp>
    </p:spTree>
    <p:extLst>
      <p:ext uri="{BB962C8B-B14F-4D97-AF65-F5344CB8AC3E}">
        <p14:creationId xmlns:p14="http://schemas.microsoft.com/office/powerpoint/2010/main" val="42433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293E-6 -2.8276E-6 L -2.12293E-6 -0.277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14" grpId="0"/>
      <p:bldP spid="14" grpId="1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</a:t>
            </a:r>
            <a:r>
              <a:rPr lang="ja-JP" altLang="en-US" dirty="0"/>
              <a:t>（ユーザ側）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ONO-Systems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4682458" y="1965931"/>
            <a:ext cx="8889823" cy="74145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/>
              <a:t> </a:t>
            </a:r>
            <a:r>
              <a:rPr lang="ja-JP" altLang="en-US" sz="2800" dirty="0"/>
              <a:t>いつ</a:t>
            </a:r>
            <a:r>
              <a:rPr lang="ja-JP" altLang="en-US" sz="3200" dirty="0"/>
              <a:t>配達</a:t>
            </a:r>
            <a:r>
              <a:rPr lang="ja-JP" altLang="en-US" sz="2800" dirty="0"/>
              <a:t>されるか</a:t>
            </a:r>
            <a:r>
              <a:rPr lang="ja-JP" altLang="en-US" sz="3200" dirty="0"/>
              <a:t>正確</a:t>
            </a:r>
            <a:r>
              <a:rPr lang="ja-JP" altLang="en-US" sz="2800" dirty="0"/>
              <a:t>な</a:t>
            </a:r>
            <a:r>
              <a:rPr lang="ja-JP" altLang="en-US" sz="3200" dirty="0"/>
              <a:t>時間</a:t>
            </a:r>
            <a:r>
              <a:rPr lang="ja-JP" altLang="en-US" sz="2800" dirty="0"/>
              <a:t>が</a:t>
            </a:r>
            <a:r>
              <a:rPr lang="ja-JP" altLang="en-US" sz="3200" dirty="0"/>
              <a:t>分</a:t>
            </a:r>
            <a:r>
              <a:rPr lang="ja-JP" altLang="en-US" sz="2800" dirty="0"/>
              <a:t>からない</a:t>
            </a:r>
            <a:endParaRPr lang="en-US" altLang="ja-JP" sz="4000" dirty="0">
              <a:solidFill>
                <a:schemeClr val="accent2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4000" dirty="0">
                <a:solidFill>
                  <a:schemeClr val="accent2"/>
                </a:solidFill>
              </a:rPr>
              <a:t>	 </a:t>
            </a:r>
            <a:r>
              <a:rPr lang="ja-JP" altLang="en-US" sz="4200" dirty="0">
                <a:solidFill>
                  <a:schemeClr val="accent2"/>
                </a:solidFill>
              </a:rPr>
              <a:t>配送日</a:t>
            </a:r>
            <a:r>
              <a:rPr lang="ja-JP" altLang="en-US" sz="4000" dirty="0">
                <a:solidFill>
                  <a:schemeClr val="accent2"/>
                </a:solidFill>
              </a:rPr>
              <a:t>に</a:t>
            </a:r>
            <a:r>
              <a:rPr lang="ja-JP" altLang="en-US" sz="4200" dirty="0">
                <a:solidFill>
                  <a:schemeClr val="accent2"/>
                </a:solidFill>
              </a:rPr>
              <a:t>荷物情報</a:t>
            </a:r>
            <a:r>
              <a:rPr lang="ja-JP" altLang="en-US" sz="4000" dirty="0">
                <a:solidFill>
                  <a:schemeClr val="accent2"/>
                </a:solidFill>
              </a:rPr>
              <a:t>を</a:t>
            </a:r>
            <a:r>
              <a:rPr lang="ja-JP" altLang="en-US" sz="4200" dirty="0">
                <a:solidFill>
                  <a:schemeClr val="accent2"/>
                </a:solidFill>
              </a:rPr>
              <a:t>通知</a:t>
            </a:r>
            <a:endParaRPr lang="en-US" altLang="ja-JP" sz="4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ja-JP" sz="3600" dirty="0"/>
              <a:t>	   - </a:t>
            </a:r>
            <a:r>
              <a:rPr lang="ja-JP" altLang="en-US" sz="3600" dirty="0"/>
              <a:t>荷物</a:t>
            </a:r>
            <a:r>
              <a:rPr lang="ja-JP" altLang="en-US" sz="3200" dirty="0"/>
              <a:t>が</a:t>
            </a:r>
            <a:r>
              <a:rPr lang="ja-JP" altLang="en-US" sz="3600" dirty="0"/>
              <a:t>一定範囲</a:t>
            </a:r>
            <a:r>
              <a:rPr lang="ja-JP" altLang="en-US" sz="3200" dirty="0"/>
              <a:t>に</a:t>
            </a:r>
            <a:r>
              <a:rPr lang="ja-JP" altLang="en-US" sz="3600" dirty="0"/>
              <a:t>近</a:t>
            </a:r>
            <a:r>
              <a:rPr lang="ja-JP" altLang="en-US" sz="3200" dirty="0"/>
              <a:t>づくと</a:t>
            </a:r>
            <a:r>
              <a:rPr lang="ja-JP" altLang="en-US" sz="3600" dirty="0"/>
              <a:t>通知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	   - </a:t>
            </a:r>
            <a:r>
              <a:rPr lang="ja-JP" altLang="en-US" sz="3600" dirty="0"/>
              <a:t>受取不可</a:t>
            </a:r>
            <a:r>
              <a:rPr lang="ja-JP" altLang="en-US" sz="3200" dirty="0"/>
              <a:t>の</a:t>
            </a:r>
            <a:r>
              <a:rPr lang="ja-JP" altLang="en-US" sz="3600" dirty="0"/>
              <a:t>場合</a:t>
            </a:r>
            <a:r>
              <a:rPr lang="ja-JP" altLang="en-US" sz="3200" dirty="0"/>
              <a:t>は</a:t>
            </a:r>
            <a:r>
              <a:rPr lang="ja-JP" altLang="en-US" sz="3600" dirty="0"/>
              <a:t>日付変更</a:t>
            </a:r>
            <a:r>
              <a:rPr lang="ja-JP" altLang="en-US" sz="3200" dirty="0"/>
              <a:t>も</a:t>
            </a:r>
            <a:r>
              <a:rPr lang="ja-JP" altLang="en-US" sz="3600" dirty="0"/>
              <a:t>可能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 algn="ctr">
              <a:buNone/>
            </a:pPr>
            <a:r>
              <a:rPr lang="ja-JP" altLang="en-US" sz="4400" dirty="0">
                <a:solidFill>
                  <a:schemeClr val="accent1"/>
                </a:solidFill>
              </a:rPr>
              <a:t>荷物情報</a:t>
            </a:r>
            <a:r>
              <a:rPr lang="ja-JP" altLang="en-US" sz="4000" dirty="0">
                <a:solidFill>
                  <a:schemeClr val="accent1"/>
                </a:solidFill>
              </a:rPr>
              <a:t>を</a:t>
            </a:r>
            <a:r>
              <a:rPr lang="ja-JP" altLang="en-US" sz="4400" dirty="0">
                <a:solidFill>
                  <a:schemeClr val="accent1"/>
                </a:solidFill>
              </a:rPr>
              <a:t>正確</a:t>
            </a:r>
            <a:r>
              <a:rPr lang="ja-JP" altLang="en-US" sz="4000" dirty="0">
                <a:solidFill>
                  <a:schemeClr val="accent1"/>
                </a:solidFill>
              </a:rPr>
              <a:t>に</a:t>
            </a:r>
            <a:r>
              <a:rPr lang="ja-JP" altLang="en-US" sz="4400" dirty="0">
                <a:solidFill>
                  <a:schemeClr val="accent1"/>
                </a:solidFill>
              </a:rPr>
              <a:t>確認</a:t>
            </a:r>
            <a:r>
              <a:rPr lang="ja-JP" altLang="en-US" sz="4000" dirty="0">
                <a:solidFill>
                  <a:schemeClr val="accent1"/>
                </a:solidFill>
              </a:rPr>
              <a:t>できる</a:t>
            </a:r>
            <a:endParaRPr lang="en-US" altLang="ja-JP" sz="4400" dirty="0">
              <a:solidFill>
                <a:schemeClr val="accent1"/>
              </a:solidFill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5CC88A0B-12A3-4437-9FF8-52519A67AD38}"/>
              </a:ext>
            </a:extLst>
          </p:cNvPr>
          <p:cNvSpPr/>
          <p:nvPr/>
        </p:nvSpPr>
        <p:spPr>
          <a:xfrm>
            <a:off x="4948536" y="3112632"/>
            <a:ext cx="799959" cy="8602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80E4720-27FD-D948-96E9-8FA7D311A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7" y="1713629"/>
            <a:ext cx="4276142" cy="826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1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図 156">
            <a:extLst>
              <a:ext uri="{FF2B5EF4-FFF2-40B4-BE49-F238E27FC236}">
                <a16:creationId xmlns:a16="http://schemas.microsoft.com/office/drawing/2014/main" id="{628246BD-DC98-489D-AFED-D997E8967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31" y="1724574"/>
            <a:ext cx="4397469" cy="8257315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</a:t>
            </a:r>
            <a:r>
              <a:rPr lang="ja-JP" altLang="en-US" dirty="0"/>
              <a:t>（配達員側）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ONO-Systems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4682458" y="1965931"/>
            <a:ext cx="8889823" cy="74145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/>
              <a:t> 利用者</a:t>
            </a:r>
            <a:r>
              <a:rPr lang="ja-JP" altLang="en-US" sz="2800" dirty="0"/>
              <a:t>が</a:t>
            </a:r>
            <a:r>
              <a:rPr lang="ja-JP" altLang="en-US" sz="3200" dirty="0"/>
              <a:t>宅配物</a:t>
            </a:r>
            <a:r>
              <a:rPr lang="ja-JP" altLang="en-US" sz="2800" dirty="0"/>
              <a:t>を</a:t>
            </a:r>
            <a:r>
              <a:rPr lang="ja-JP" altLang="en-US" sz="3200" dirty="0"/>
              <a:t>受</a:t>
            </a:r>
            <a:r>
              <a:rPr lang="ja-JP" altLang="en-US" sz="2800" dirty="0"/>
              <a:t>け</a:t>
            </a:r>
            <a:r>
              <a:rPr lang="ja-JP" altLang="en-US" sz="3200" dirty="0"/>
              <a:t>取</a:t>
            </a:r>
            <a:r>
              <a:rPr lang="ja-JP" altLang="en-US" sz="2800" dirty="0"/>
              <a:t>れるか</a:t>
            </a:r>
            <a:r>
              <a:rPr lang="ja-JP" altLang="en-US" sz="3200" dirty="0"/>
              <a:t>分</a:t>
            </a:r>
            <a:r>
              <a:rPr lang="ja-JP" altLang="en-US" sz="2800" dirty="0"/>
              <a:t>からない</a:t>
            </a:r>
            <a:endParaRPr lang="en-US" altLang="ja-JP" sz="3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4000" dirty="0">
                <a:solidFill>
                  <a:schemeClr val="accent2"/>
                </a:solidFill>
              </a:rPr>
              <a:t>	 </a:t>
            </a:r>
            <a:r>
              <a:rPr lang="ja-JP" altLang="en-US" sz="4200" dirty="0">
                <a:solidFill>
                  <a:schemeClr val="accent2"/>
                </a:solidFill>
              </a:rPr>
              <a:t>受取可否</a:t>
            </a:r>
            <a:r>
              <a:rPr lang="ja-JP" altLang="en-US" sz="4000" dirty="0">
                <a:solidFill>
                  <a:schemeClr val="accent2"/>
                </a:solidFill>
              </a:rPr>
              <a:t>を</a:t>
            </a:r>
            <a:r>
              <a:rPr lang="ja-JP" altLang="en-US" sz="4200" dirty="0">
                <a:solidFill>
                  <a:schemeClr val="accent2"/>
                </a:solidFill>
              </a:rPr>
              <a:t>リアルタイム</a:t>
            </a:r>
            <a:r>
              <a:rPr lang="ja-JP" altLang="en-US" sz="4000" dirty="0">
                <a:solidFill>
                  <a:schemeClr val="accent2"/>
                </a:solidFill>
              </a:rPr>
              <a:t>で</a:t>
            </a:r>
            <a:r>
              <a:rPr lang="ja-JP" altLang="en-US" sz="4200" dirty="0">
                <a:solidFill>
                  <a:schemeClr val="accent2"/>
                </a:solidFill>
              </a:rPr>
              <a:t>通知</a:t>
            </a:r>
            <a:endParaRPr lang="en-US" altLang="ja-JP" sz="4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ja-JP" sz="3600" dirty="0"/>
              <a:t>	   - </a:t>
            </a:r>
            <a:r>
              <a:rPr lang="ja-JP" altLang="en-US" sz="3600" dirty="0"/>
              <a:t>受取可否結果</a:t>
            </a:r>
            <a:r>
              <a:rPr lang="ja-JP" altLang="en-US" sz="3200" dirty="0"/>
              <a:t>の</a:t>
            </a:r>
            <a:r>
              <a:rPr lang="ja-JP" altLang="en-US" sz="3600" dirty="0"/>
              <a:t>一覧表示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	   - </a:t>
            </a:r>
            <a:r>
              <a:rPr lang="ja-JP" altLang="en-US" sz="3600" dirty="0"/>
              <a:t>音声読</a:t>
            </a:r>
            <a:r>
              <a:rPr lang="ja-JP" altLang="en-US" sz="3200" dirty="0"/>
              <a:t>み</a:t>
            </a:r>
            <a:r>
              <a:rPr lang="ja-JP" altLang="en-US" sz="3600" dirty="0"/>
              <a:t>上</a:t>
            </a:r>
            <a:r>
              <a:rPr lang="ja-JP" altLang="en-US" sz="3200" dirty="0"/>
              <a:t>げ</a:t>
            </a:r>
            <a:r>
              <a:rPr lang="ja-JP" altLang="en-US" sz="3600" dirty="0"/>
              <a:t>機能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 algn="ctr">
              <a:buNone/>
            </a:pPr>
            <a:r>
              <a:rPr lang="ja-JP" altLang="en-US" sz="4400" dirty="0">
                <a:solidFill>
                  <a:schemeClr val="accent1"/>
                </a:solidFill>
              </a:rPr>
              <a:t>利用者不在時</a:t>
            </a:r>
            <a:r>
              <a:rPr lang="ja-JP" altLang="en-US" sz="4000" dirty="0">
                <a:solidFill>
                  <a:schemeClr val="accent1"/>
                </a:solidFill>
              </a:rPr>
              <a:t>の</a:t>
            </a:r>
            <a:r>
              <a:rPr lang="ja-JP" altLang="en-US" sz="4400" dirty="0">
                <a:solidFill>
                  <a:schemeClr val="accent1"/>
                </a:solidFill>
              </a:rPr>
              <a:t>負担</a:t>
            </a:r>
            <a:r>
              <a:rPr lang="ja-JP" altLang="en-US" sz="4000" dirty="0">
                <a:solidFill>
                  <a:schemeClr val="accent1"/>
                </a:solidFill>
              </a:rPr>
              <a:t>を</a:t>
            </a:r>
            <a:r>
              <a:rPr lang="ja-JP" altLang="en-US" sz="4400" dirty="0">
                <a:solidFill>
                  <a:schemeClr val="accent1"/>
                </a:solidFill>
              </a:rPr>
              <a:t>軽減</a:t>
            </a:r>
            <a:endParaRPr lang="en-US" altLang="ja-JP" sz="4400" dirty="0">
              <a:solidFill>
                <a:schemeClr val="accent1"/>
              </a:solidFill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25041DE0-D094-46E7-A9FF-83A39481F445}"/>
              </a:ext>
            </a:extLst>
          </p:cNvPr>
          <p:cNvSpPr/>
          <p:nvPr/>
        </p:nvSpPr>
        <p:spPr>
          <a:xfrm>
            <a:off x="4948536" y="3112632"/>
            <a:ext cx="799959" cy="8602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344701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BCC3BED-3C07-4C97-8436-3B1DDF151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51" y="1471818"/>
            <a:ext cx="11985910" cy="80512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7821" y="465758"/>
            <a:ext cx="12455161" cy="10764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コスト</a:t>
            </a:r>
            <a:r>
              <a:rPr lang="ja-JP" altLang="en-US" sz="4000" dirty="0"/>
              <a:t>と</a:t>
            </a:r>
            <a:r>
              <a:rPr kumimoji="1" lang="ja-JP" altLang="en-US" dirty="0"/>
              <a:t>その効果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2781070" y="8501754"/>
            <a:ext cx="552386" cy="410655"/>
          </a:xfrm>
        </p:spPr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26" name="フッター プレースホルダー 3">
            <a:extLst>
              <a:ext uri="{FF2B5EF4-FFF2-40B4-BE49-F238E27FC236}">
                <a16:creationId xmlns:a16="http://schemas.microsoft.com/office/drawing/2014/main" id="{82533227-2DA5-41FD-8ED9-F9DA75BA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9598" y="9621839"/>
            <a:ext cx="4628614" cy="547687"/>
          </a:xfrm>
        </p:spPr>
        <p:txBody>
          <a:bodyPr/>
          <a:lstStyle/>
          <a:p>
            <a:r>
              <a:rPr kumimoji="1" lang="en-US" altLang="ja-JP" dirty="0"/>
              <a:t>ONO-Systems</a:t>
            </a:r>
          </a:p>
        </p:txBody>
      </p:sp>
      <p:sp>
        <p:nvSpPr>
          <p:cNvPr id="21" name="スライド番号プレースホルダー 2">
            <a:extLst>
              <a:ext uri="{FF2B5EF4-FFF2-40B4-BE49-F238E27FC236}">
                <a16:creationId xmlns:a16="http://schemas.microsoft.com/office/drawing/2014/main" id="{73A6509C-8E58-46DE-A771-8FCDF59E99D7}"/>
              </a:ext>
            </a:extLst>
          </p:cNvPr>
          <p:cNvSpPr txBox="1">
            <a:spLocks/>
          </p:cNvSpPr>
          <p:nvPr/>
        </p:nvSpPr>
        <p:spPr>
          <a:xfrm>
            <a:off x="12781071" y="9621956"/>
            <a:ext cx="55238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pic>
        <p:nvPicPr>
          <p:cNvPr id="81" name="図 80">
            <a:extLst>
              <a:ext uri="{FF2B5EF4-FFF2-40B4-BE49-F238E27FC236}">
                <a16:creationId xmlns:a16="http://schemas.microsoft.com/office/drawing/2014/main" id="{523BA0DE-FBDD-4E45-9685-6A3E28863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915" y="2561010"/>
            <a:ext cx="1320805" cy="1547065"/>
          </a:xfrm>
          <a:prstGeom prst="rect">
            <a:avLst/>
          </a:prstGeom>
        </p:spPr>
      </p:pic>
      <p:pic>
        <p:nvPicPr>
          <p:cNvPr id="82" name="図 81">
            <a:extLst>
              <a:ext uri="{FF2B5EF4-FFF2-40B4-BE49-F238E27FC236}">
                <a16:creationId xmlns:a16="http://schemas.microsoft.com/office/drawing/2014/main" id="{9C0F7F2B-E1ED-4BF7-B649-E0D2C85A2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402" y="3647940"/>
            <a:ext cx="1320805" cy="1547065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679C11F2-7B27-4CC4-B590-A4618C487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194" y="4714963"/>
            <a:ext cx="1320805" cy="1547065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41D7C2E3-4337-4F93-965A-55E35F594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887" y="4786761"/>
            <a:ext cx="1320805" cy="1547065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F65F7DD0-F5B5-401E-B8E7-0428DDB92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139" y="4709099"/>
            <a:ext cx="1320805" cy="1547065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675A17A7-DE6E-43F6-B3B7-F6D0B354E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208" y="3659115"/>
            <a:ext cx="1320805" cy="1547065"/>
          </a:xfrm>
          <a:prstGeom prst="rect">
            <a:avLst/>
          </a:prstGeom>
        </p:spPr>
      </p:pic>
      <p:sp>
        <p:nvSpPr>
          <p:cNvPr id="87" name="爆発: 14 pt 6">
            <a:extLst>
              <a:ext uri="{FF2B5EF4-FFF2-40B4-BE49-F238E27FC236}">
                <a16:creationId xmlns:a16="http://schemas.microsoft.com/office/drawing/2014/main" id="{E2936E4C-2922-400C-867B-68AFA23AC2DA}"/>
              </a:ext>
            </a:extLst>
          </p:cNvPr>
          <p:cNvSpPr/>
          <p:nvPr/>
        </p:nvSpPr>
        <p:spPr>
          <a:xfrm>
            <a:off x="7804993" y="366"/>
            <a:ext cx="5413319" cy="2956502"/>
          </a:xfrm>
          <a:prstGeom prst="irregularSeal2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/>
              <a:t>10%</a:t>
            </a:r>
            <a:r>
              <a:rPr kumimoji="1" lang="ja-JP" altLang="en-US" sz="4400" b="1" dirty="0"/>
              <a:t>改善</a:t>
            </a:r>
          </a:p>
        </p:txBody>
      </p:sp>
      <p:sp>
        <p:nvSpPr>
          <p:cNvPr id="88" name="楕円 25">
            <a:extLst>
              <a:ext uri="{FF2B5EF4-FFF2-40B4-BE49-F238E27FC236}">
                <a16:creationId xmlns:a16="http://schemas.microsoft.com/office/drawing/2014/main" id="{10664B7A-DACF-44A2-B34E-E1DCA3A82F08}"/>
              </a:ext>
            </a:extLst>
          </p:cNvPr>
          <p:cNvSpPr/>
          <p:nvPr/>
        </p:nvSpPr>
        <p:spPr>
          <a:xfrm>
            <a:off x="10167201" y="4903362"/>
            <a:ext cx="3430981" cy="127048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latin typeface="+mj-ea"/>
                <a:ea typeface="+mj-ea"/>
              </a:rPr>
              <a:t>4.5</a:t>
            </a:r>
            <a:r>
              <a:rPr kumimoji="1" lang="ja-JP" altLang="en-US" sz="4000" b="1" dirty="0">
                <a:latin typeface="+mj-ea"/>
                <a:ea typeface="+mj-ea"/>
              </a:rPr>
              <a:t>万人減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BF4406C-5B45-49D6-96CD-5E658DB11570}"/>
              </a:ext>
            </a:extLst>
          </p:cNvPr>
          <p:cNvSpPr txBox="1"/>
          <p:nvPr/>
        </p:nvSpPr>
        <p:spPr>
          <a:xfrm>
            <a:off x="11488441" y="2929502"/>
            <a:ext cx="2700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+mj-ea"/>
                <a:ea typeface="+mj-ea"/>
              </a:rPr>
              <a:t>平均年収 </a:t>
            </a:r>
            <a:endParaRPr kumimoji="1" lang="en-US" altLang="ja-JP" sz="3200" b="1" dirty="0">
              <a:latin typeface="+mj-ea"/>
              <a:ea typeface="+mj-ea"/>
            </a:endParaRPr>
          </a:p>
          <a:p>
            <a:r>
              <a:rPr kumimoji="1" lang="en-US" altLang="ja-JP" sz="3200" b="1" dirty="0">
                <a:latin typeface="+mj-ea"/>
                <a:ea typeface="+mj-ea"/>
              </a:rPr>
              <a:t>	400</a:t>
            </a:r>
            <a:r>
              <a:rPr kumimoji="1" lang="ja-JP" altLang="en-US" sz="3200" b="1" dirty="0">
                <a:latin typeface="+mj-ea"/>
                <a:ea typeface="+mj-ea"/>
              </a:rPr>
              <a:t>万円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D136ABD-0A17-4BDE-B14B-E986B3843EA8}"/>
              </a:ext>
            </a:extLst>
          </p:cNvPr>
          <p:cNvSpPr txBox="1"/>
          <p:nvPr/>
        </p:nvSpPr>
        <p:spPr>
          <a:xfrm>
            <a:off x="10535999" y="6044941"/>
            <a:ext cx="396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bg1">
                    <a:lumMod val="65000"/>
                  </a:schemeClr>
                </a:solidFill>
              </a:rPr>
              <a:t>※0.9</a:t>
            </a:r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</a:rPr>
              <a:t>万人</a:t>
            </a:r>
            <a:r>
              <a:rPr kumimoji="1" lang="ja-JP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3600" b="1" dirty="0">
                <a:solidFill>
                  <a:schemeClr val="bg1">
                    <a:lumMod val="65000"/>
                  </a:schemeClr>
                </a:solidFill>
              </a:rPr>
              <a:t>×</a:t>
            </a:r>
            <a:r>
              <a:rPr kumimoji="1" lang="ja-JP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3600" b="1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</a:rPr>
              <a:t>年間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BD4CB8E-3B44-4F1F-8557-E3309071586F}"/>
              </a:ext>
            </a:extLst>
          </p:cNvPr>
          <p:cNvSpPr txBox="1"/>
          <p:nvPr/>
        </p:nvSpPr>
        <p:spPr>
          <a:xfrm>
            <a:off x="5035594" y="8088955"/>
            <a:ext cx="2695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4,035</a:t>
            </a:r>
            <a:r>
              <a:rPr kumimoji="1" lang="ja-JP" altLang="en-US" sz="4400" dirty="0"/>
              <a:t>万円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C2342CA4-5944-455C-B9D5-18791E01B0C4}"/>
              </a:ext>
            </a:extLst>
          </p:cNvPr>
          <p:cNvSpPr txBox="1"/>
          <p:nvPr/>
        </p:nvSpPr>
        <p:spPr>
          <a:xfrm>
            <a:off x="176389" y="7981233"/>
            <a:ext cx="4281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5400" dirty="0"/>
              <a:t>1,800</a:t>
            </a:r>
            <a:r>
              <a:rPr kumimoji="1" lang="ja-JP" altLang="en-US" sz="4800" dirty="0"/>
              <a:t>億</a:t>
            </a:r>
            <a:r>
              <a:rPr kumimoji="1" lang="ja-JP" altLang="en-US" sz="3600" dirty="0"/>
              <a:t>円</a:t>
            </a:r>
            <a:endParaRPr kumimoji="1" lang="en-US" altLang="ja-JP" sz="3600" dirty="0"/>
          </a:p>
          <a:p>
            <a:pPr algn="ctr"/>
            <a:r>
              <a:rPr kumimoji="1" lang="en-US" altLang="ja-JP" sz="3600" dirty="0"/>
              <a:t>(</a:t>
            </a:r>
            <a:r>
              <a:rPr kumimoji="1" lang="ja-JP" altLang="en-US" sz="3600" dirty="0"/>
              <a:t> </a:t>
            </a:r>
            <a:r>
              <a:rPr kumimoji="1" lang="en-US" altLang="ja-JP" sz="3600" dirty="0"/>
              <a:t>400</a:t>
            </a:r>
            <a:r>
              <a:rPr kumimoji="1" lang="ja-JP" altLang="en-US" sz="3600" dirty="0"/>
              <a:t>万円 </a:t>
            </a:r>
            <a:r>
              <a:rPr kumimoji="1" lang="en-US" altLang="ja-JP" sz="3600" dirty="0"/>
              <a:t>×</a:t>
            </a:r>
            <a:r>
              <a:rPr kumimoji="1" lang="ja-JP" altLang="en-US" sz="3600" dirty="0"/>
              <a:t> </a:t>
            </a:r>
            <a:r>
              <a:rPr kumimoji="1" lang="en-US" altLang="ja-JP" sz="3600" dirty="0"/>
              <a:t>4.5</a:t>
            </a:r>
            <a:r>
              <a:rPr kumimoji="1" lang="ja-JP" altLang="en-US" sz="3600" dirty="0"/>
              <a:t>万人 </a:t>
            </a:r>
            <a:r>
              <a:rPr kumimoji="1" lang="en-US" altLang="ja-JP" sz="3600" dirty="0"/>
              <a:t>)</a:t>
            </a:r>
            <a:endParaRPr kumimoji="1" lang="ja-JP" altLang="en-US" sz="3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D2FF96D-771B-417F-BC32-8B438C934121}"/>
              </a:ext>
            </a:extLst>
          </p:cNvPr>
          <p:cNvSpPr txBox="1"/>
          <p:nvPr/>
        </p:nvSpPr>
        <p:spPr>
          <a:xfrm>
            <a:off x="4140103" y="8212065"/>
            <a:ext cx="63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3600" b="1" dirty="0"/>
              <a:t>－</a:t>
            </a:r>
          </a:p>
        </p:txBody>
      </p:sp>
      <p:sp>
        <p:nvSpPr>
          <p:cNvPr id="94" name="テキスト ボックス 12">
            <a:extLst>
              <a:ext uri="{FF2B5EF4-FFF2-40B4-BE49-F238E27FC236}">
                <a16:creationId xmlns:a16="http://schemas.microsoft.com/office/drawing/2014/main" id="{17D6ACDD-2BD7-43EF-AA9D-8B024DE120C1}"/>
              </a:ext>
            </a:extLst>
          </p:cNvPr>
          <p:cNvSpPr txBox="1"/>
          <p:nvPr/>
        </p:nvSpPr>
        <p:spPr>
          <a:xfrm>
            <a:off x="1071879" y="7750400"/>
            <a:ext cx="249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400" b="1" dirty="0"/>
              <a:t>5</a:t>
            </a:r>
            <a:r>
              <a:rPr kumimoji="1" lang="ja-JP" altLang="en-US" sz="2400" b="1" dirty="0"/>
              <a:t>年間の削減額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6FD0F5F-75DF-4CC5-9C4D-2B3D88376608}"/>
              </a:ext>
            </a:extLst>
          </p:cNvPr>
          <p:cNvSpPr txBox="1"/>
          <p:nvPr/>
        </p:nvSpPr>
        <p:spPr>
          <a:xfrm>
            <a:off x="8977547" y="7691466"/>
            <a:ext cx="4565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/>
              <a:t>1,799</a:t>
            </a:r>
            <a:r>
              <a:rPr kumimoji="1" lang="ja-JP" altLang="en-US" sz="8000" dirty="0"/>
              <a:t>億</a:t>
            </a:r>
            <a:r>
              <a:rPr kumimoji="1" lang="ja-JP" altLang="en-US" sz="4000" dirty="0"/>
              <a:t>円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C3E1201B-57D7-470F-AF4A-E4874AC8AADB}"/>
              </a:ext>
            </a:extLst>
          </p:cNvPr>
          <p:cNvSpPr txBox="1"/>
          <p:nvPr/>
        </p:nvSpPr>
        <p:spPr>
          <a:xfrm>
            <a:off x="7965079" y="7842733"/>
            <a:ext cx="613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/>
              <a:t>=</a:t>
            </a:r>
            <a:endParaRPr kumimoji="1" lang="ja-JP" altLang="en-US" sz="6000" b="1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5BB1AEE6-7338-4F91-B3D7-FDBA92BC7B20}"/>
              </a:ext>
            </a:extLst>
          </p:cNvPr>
          <p:cNvSpPr txBox="1"/>
          <p:nvPr/>
        </p:nvSpPr>
        <p:spPr>
          <a:xfrm>
            <a:off x="5024713" y="7750400"/>
            <a:ext cx="249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400" b="1" dirty="0"/>
              <a:t>コスト</a:t>
            </a:r>
          </a:p>
        </p:txBody>
      </p:sp>
    </p:spTree>
    <p:extLst>
      <p:ext uri="{BB962C8B-B14F-4D97-AF65-F5344CB8AC3E}">
        <p14:creationId xmlns:p14="http://schemas.microsoft.com/office/powerpoint/2010/main" val="408025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293E-6 3.93579E-6 L -0.18578 -0.1046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95" y="-52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</p:bldLst>
  </p:timing>
</p:sld>
</file>

<file path=ppt/theme/theme1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1446</TotalTime>
  <Words>333</Words>
  <Application>Microsoft Macintosh PowerPoint</Application>
  <PresentationFormat>ユーザー設定</PresentationFormat>
  <Paragraphs>98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No Header</vt:lpstr>
      <vt:lpstr>システム提案書</vt:lpstr>
      <vt:lpstr>コンテンツ</vt:lpstr>
      <vt:lpstr>背景</vt:lpstr>
      <vt:lpstr>背景</vt:lpstr>
      <vt:lpstr>現状の課題</vt:lpstr>
      <vt:lpstr>解決案</vt:lpstr>
      <vt:lpstr>アプリ（ユーザ側）</vt:lpstr>
      <vt:lpstr>アプリ（配達員側）</vt:lpstr>
      <vt:lpstr>コストとその効果</vt:lpstr>
      <vt:lpstr>・宅配便の再配達増加における課題  - 配達員は，利用者が予定通りに受け取れるか分からない  - 利用者は，いつ配達されるか正確な時間が分からない  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尾野公哉</cp:lastModifiedBy>
  <cp:revision>164</cp:revision>
  <dcterms:created xsi:type="dcterms:W3CDTF">2016-06-18T12:18:23Z</dcterms:created>
  <dcterms:modified xsi:type="dcterms:W3CDTF">2018-10-29T05:16:18Z</dcterms:modified>
</cp:coreProperties>
</file>