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40" d="100"/>
          <a:sy n="40" d="100"/>
        </p:scale>
        <p:origin x="1260" y="-4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FFE031F6-2F77-4AEF-92CF-8353C089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47" y="26462566"/>
            <a:ext cx="4533900" cy="1143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B66A81A-327E-4F47-9424-E522E2412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3" y="4305106"/>
            <a:ext cx="1676400" cy="196215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708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617" y="107896"/>
            <a:ext cx="15939515" cy="1396668"/>
          </a:xfrm>
        </p:spPr>
        <p:txBody>
          <a:bodyPr>
            <a:normAutofit/>
          </a:bodyPr>
          <a:lstStyle/>
          <a:p>
            <a:r>
              <a:rPr lang="ja-JP" altLang="en-US" sz="8800" dirty="0"/>
              <a:t>配達支援システム</a:t>
            </a:r>
            <a:endParaRPr kumimoji="1" lang="ja-JP" altLang="en-US" sz="8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430" y="1483050"/>
            <a:ext cx="13775888" cy="1396668"/>
          </a:xfrm>
        </p:spPr>
        <p:txBody>
          <a:bodyPr>
            <a:normAutofit fontScale="92500"/>
          </a:bodyPr>
          <a:lstStyle/>
          <a:p>
            <a:r>
              <a:rPr lang="ja-JP" altLang="en-US" sz="3200" dirty="0"/>
              <a:t>東 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r>
              <a:rPr kumimoji="1" lang="en-US" altLang="ja-JP" sz="4800" b="1" dirty="0">
                <a:solidFill>
                  <a:srgbClr val="FF0000"/>
                </a:solidFill>
              </a:rPr>
              <a:t>			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  <a:r>
              <a:rPr kumimoji="1" lang="ja-JP" altLang="en-US" sz="4400" dirty="0"/>
              <a:t>が一因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12739" y="17068822"/>
            <a:ext cx="9944963" cy="682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79" y="16750301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013928-95B2-435B-B7F2-4778811EF6B0}"/>
              </a:ext>
            </a:extLst>
          </p:cNvPr>
          <p:cNvSpPr txBox="1"/>
          <p:nvPr/>
        </p:nvSpPr>
        <p:spPr>
          <a:xfrm>
            <a:off x="14611060" y="22114303"/>
            <a:ext cx="26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4,035</a:t>
            </a:r>
            <a:r>
              <a:rPr kumimoji="1" lang="ja-JP" altLang="en-US" sz="4000" dirty="0"/>
              <a:t>万円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A6ECE8-F4C0-448D-A375-7D4CF2795181}"/>
              </a:ext>
            </a:extLst>
          </p:cNvPr>
          <p:cNvSpPr txBox="1"/>
          <p:nvPr/>
        </p:nvSpPr>
        <p:spPr>
          <a:xfrm>
            <a:off x="10718909" y="22059777"/>
            <a:ext cx="428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800" dirty="0"/>
              <a:t>1,800</a:t>
            </a:r>
            <a:r>
              <a:rPr kumimoji="1" lang="ja-JP" altLang="en-US" sz="4400" dirty="0"/>
              <a:t>億</a:t>
            </a:r>
            <a:r>
              <a:rPr kumimoji="1" lang="ja-JP" altLang="en-US" sz="3200" dirty="0"/>
              <a:t>円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400</a:t>
            </a:r>
            <a:r>
              <a:rPr kumimoji="1" lang="ja-JP" altLang="en-US" sz="3200" dirty="0"/>
              <a:t>万円</a:t>
            </a:r>
            <a:r>
              <a:rPr kumimoji="1" lang="en-US" altLang="ja-JP" sz="3200" dirty="0"/>
              <a:t>×4.5</a:t>
            </a:r>
            <a:r>
              <a:rPr kumimoji="1" lang="ja-JP" altLang="en-US" sz="3200" dirty="0"/>
              <a:t>万人 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BC7E85-4D76-4B1D-A845-6DDB65AD5561}"/>
              </a:ext>
            </a:extLst>
          </p:cNvPr>
          <p:cNvSpPr txBox="1"/>
          <p:nvPr/>
        </p:nvSpPr>
        <p:spPr>
          <a:xfrm>
            <a:off x="14051304" y="22136722"/>
            <a:ext cx="63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 b="1" dirty="0"/>
              <a:t>－</a:t>
            </a:r>
          </a:p>
        </p:txBody>
      </p:sp>
      <p:sp>
        <p:nvSpPr>
          <p:cNvPr id="61" name="テキスト ボックス 12">
            <a:extLst>
              <a:ext uri="{FF2B5EF4-FFF2-40B4-BE49-F238E27FC236}">
                <a16:creationId xmlns:a16="http://schemas.microsoft.com/office/drawing/2014/main" id="{C6487D3A-6030-43AE-9A06-07D9F5EF4A21}"/>
              </a:ext>
            </a:extLst>
          </p:cNvPr>
          <p:cNvSpPr txBox="1"/>
          <p:nvPr/>
        </p:nvSpPr>
        <p:spPr>
          <a:xfrm>
            <a:off x="11583686" y="21795812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年間の削減額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606336-7F48-44AB-898E-1921F4054401}"/>
              </a:ext>
            </a:extLst>
          </p:cNvPr>
          <p:cNvSpPr txBox="1"/>
          <p:nvPr/>
        </p:nvSpPr>
        <p:spPr>
          <a:xfrm>
            <a:off x="16787932" y="22599534"/>
            <a:ext cx="417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D737A93-F3EB-4047-A39F-C0A228B30FB2}"/>
              </a:ext>
            </a:extLst>
          </p:cNvPr>
          <p:cNvSpPr txBox="1"/>
          <p:nvPr/>
        </p:nvSpPr>
        <p:spPr>
          <a:xfrm>
            <a:off x="16165974" y="22799589"/>
            <a:ext cx="6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=</a:t>
            </a:r>
            <a:endParaRPr kumimoji="1" lang="ja-JP" altLang="en-US" sz="5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B4C485-E4EC-418C-A842-6627DC85F978}"/>
              </a:ext>
            </a:extLst>
          </p:cNvPr>
          <p:cNvSpPr txBox="1"/>
          <p:nvPr/>
        </p:nvSpPr>
        <p:spPr>
          <a:xfrm>
            <a:off x="14395788" y="21777264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/>
              <a:t>コスト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C8AD659-765D-4077-8084-A97F91B66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469"/>
          <a:stretch/>
        </p:blipFill>
        <p:spPr>
          <a:xfrm>
            <a:off x="15065928" y="18287867"/>
            <a:ext cx="5731649" cy="3216003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1D61FC-08D7-47AF-AEA6-D45187D6EA91}"/>
              </a:ext>
            </a:extLst>
          </p:cNvPr>
          <p:cNvSpPr txBox="1"/>
          <p:nvPr/>
        </p:nvSpPr>
        <p:spPr>
          <a:xfrm>
            <a:off x="11198100" y="25007932"/>
            <a:ext cx="9509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ドキュメントの重要性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具体的な実装方法やデータの扱い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情報共有の難しさと大切さ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進捗報告や困難な問題への対処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チーム開発における責任とやりがい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チームメンバーへの影響</a:t>
            </a:r>
            <a:endParaRPr kumimoji="1" lang="en-US" altLang="ja-JP" sz="4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BB9CE9-B15E-48A4-AFEE-38F5C30AB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8" y="28377921"/>
            <a:ext cx="3572256" cy="109118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300A1C8-56BD-4556-9F65-BD0AC483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6" y="25355460"/>
            <a:ext cx="1249251" cy="1481070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C8CEDBAE-C9EE-4CB3-B306-5508628F586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198100" y="20123874"/>
            <a:ext cx="903875" cy="155257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33751BF-B1D3-4213-A922-3826CDC814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827200" y="18840200"/>
            <a:ext cx="903875" cy="155257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E0C066-4985-4AA6-BDE8-E462E5F5C25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249509" y="20110548"/>
            <a:ext cx="862591" cy="15430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71E694-EA5E-4B29-B1BE-6E5654451E19}"/>
              </a:ext>
            </a:extLst>
          </p:cNvPr>
          <p:cNvSpPr txBox="1"/>
          <p:nvPr/>
        </p:nvSpPr>
        <p:spPr>
          <a:xfrm>
            <a:off x="12924905" y="17837416"/>
            <a:ext cx="2139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04C6F114-7262-40FA-8849-B5A4C77D305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868586" y="18812853"/>
            <a:ext cx="862591" cy="154305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196F5998-C88D-494F-A84D-BE7C94FF51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3369539" y="20120780"/>
            <a:ext cx="862591" cy="1543050"/>
          </a:xfrm>
          <a:prstGeom prst="rect">
            <a:avLst/>
          </a:prstGeom>
        </p:spPr>
      </p:pic>
      <p:sp>
        <p:nvSpPr>
          <p:cNvPr id="84" name="楕円 25">
            <a:extLst>
              <a:ext uri="{FF2B5EF4-FFF2-40B4-BE49-F238E27FC236}">
                <a16:creationId xmlns:a16="http://schemas.microsoft.com/office/drawing/2014/main" id="{600AE4A3-26B6-4397-AD0F-A4F5E31C10B6}"/>
              </a:ext>
            </a:extLst>
          </p:cNvPr>
          <p:cNvSpPr/>
          <p:nvPr/>
        </p:nvSpPr>
        <p:spPr>
          <a:xfrm>
            <a:off x="12018007" y="20332659"/>
            <a:ext cx="2490409" cy="9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j-ea"/>
                <a:ea typeface="+mj-ea"/>
              </a:rPr>
              <a:t>4.5</a:t>
            </a:r>
            <a:r>
              <a:rPr kumimoji="1" lang="ja-JP" altLang="en-US" sz="2800" b="1" dirty="0">
                <a:latin typeface="+mj-ea"/>
                <a:ea typeface="+mj-ea"/>
              </a:rPr>
              <a:t>万人減</a:t>
            </a: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309D43BD-E7D6-48C1-9345-1AA4FB1B17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328118" y="17511649"/>
            <a:ext cx="780974" cy="1397049"/>
          </a:xfrm>
          <a:prstGeom prst="rect">
            <a:avLst/>
          </a:prstGeom>
        </p:spPr>
      </p:pic>
      <p:sp>
        <p:nvSpPr>
          <p:cNvPr id="83" name="爆発: 14 pt 6">
            <a:extLst>
              <a:ext uri="{FF2B5EF4-FFF2-40B4-BE49-F238E27FC236}">
                <a16:creationId xmlns:a16="http://schemas.microsoft.com/office/drawing/2014/main" id="{6BF7B750-B41E-4A6F-BDBB-97BE22143598}"/>
              </a:ext>
            </a:extLst>
          </p:cNvPr>
          <p:cNvSpPr/>
          <p:nvPr/>
        </p:nvSpPr>
        <p:spPr>
          <a:xfrm>
            <a:off x="10826035" y="17547210"/>
            <a:ext cx="1623933" cy="1445193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10%</a:t>
            </a:r>
            <a:r>
              <a:rPr kumimoji="1" lang="ja-JP" altLang="en-US" sz="2000" b="1" dirty="0"/>
              <a:t>改善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888975-5558-4602-ADBF-B144C38AE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11273245"/>
            <a:ext cx="9725025" cy="1260157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4368684-0274-4CDF-B9FD-EF83717366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8" y="24676956"/>
            <a:ext cx="2619375" cy="9525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5A1AB19-3965-49A6-B055-7417CBB1E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35" y="24798928"/>
            <a:ext cx="1049154" cy="141491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86CEC0A-4B7E-4BCC-B21B-84BCDE39E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72" y="27524397"/>
            <a:ext cx="1847850" cy="9525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C0217B89-7A06-4199-B6A6-E5416ADCD8C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9" b="10513"/>
          <a:stretch/>
        </p:blipFill>
        <p:spPr>
          <a:xfrm>
            <a:off x="379166" y="27277087"/>
            <a:ext cx="3533775" cy="119768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460887A-BBFA-4FA8-992C-21F059DA37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41" y="25717350"/>
            <a:ext cx="2667000" cy="82867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999068C-D768-4665-8A51-4911D370CF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22" y="24953181"/>
            <a:ext cx="2028825" cy="135255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B4ED159-5CC1-40FE-8C50-2B7D74CEE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715" y="11364290"/>
            <a:ext cx="1905000" cy="9525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B5E3018-5A12-47C4-A1FC-54C5653947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580" y="4779026"/>
            <a:ext cx="15929429" cy="430628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E30FF76-39FC-42F0-8B6C-606892346C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5" b="15733"/>
          <a:stretch/>
        </p:blipFill>
        <p:spPr>
          <a:xfrm>
            <a:off x="4232409" y="27676659"/>
            <a:ext cx="2801557" cy="698959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E3F4E9A-470A-4779-98CA-DFD43CB2CE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35" y="26547640"/>
            <a:ext cx="1424858" cy="71242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391BB35-CD66-41D8-8D29-C1B729D8D8A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15387" r="5868" b="19594"/>
          <a:stretch/>
        </p:blipFill>
        <p:spPr>
          <a:xfrm>
            <a:off x="5340064" y="28499119"/>
            <a:ext cx="4652452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1" grpId="0"/>
      <p:bldP spid="63" grpId="0"/>
      <p:bldP spid="65" grpId="0"/>
      <p:bldP spid="67" grpId="0"/>
      <p:bldP spid="85" grpId="0"/>
      <p:bldP spid="84" grpId="0" animBg="1"/>
      <p:bldP spid="83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290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72</cp:revision>
  <dcterms:created xsi:type="dcterms:W3CDTF">2019-01-18T05:09:18Z</dcterms:created>
  <dcterms:modified xsi:type="dcterms:W3CDTF">2019-01-29T06:47:04Z</dcterms:modified>
</cp:coreProperties>
</file>