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29"/>
  </p:handoutMasterIdLst>
  <p:sldIdLst>
    <p:sldId id="592" r:id="rId3"/>
    <p:sldId id="632" r:id="rId4"/>
    <p:sldId id="640" r:id="rId5"/>
    <p:sldId id="681" r:id="rId6"/>
    <p:sldId id="682" r:id="rId7"/>
    <p:sldId id="683" r:id="rId8"/>
    <p:sldId id="684" r:id="rId9"/>
    <p:sldId id="685" r:id="rId10"/>
    <p:sldId id="698" r:id="rId12"/>
    <p:sldId id="699" r:id="rId13"/>
    <p:sldId id="700" r:id="rId14"/>
    <p:sldId id="649" r:id="rId15"/>
    <p:sldId id="704" r:id="rId16"/>
    <p:sldId id="668" r:id="rId17"/>
    <p:sldId id="702" r:id="rId18"/>
    <p:sldId id="696" r:id="rId19"/>
    <p:sldId id="687" r:id="rId20"/>
    <p:sldId id="686" r:id="rId21"/>
    <p:sldId id="689" r:id="rId22"/>
    <p:sldId id="705" r:id="rId23"/>
    <p:sldId id="692" r:id="rId24"/>
    <p:sldId id="690" r:id="rId25"/>
    <p:sldId id="688" r:id="rId26"/>
    <p:sldId id="695" r:id="rId27"/>
    <p:sldId id="703" r:id="rId28"/>
  </p:sldIdLst>
  <p:sldSz cx="9906000" cy="6858000" type="A4"/>
  <p:notesSz cx="6858000" cy="9144000"/>
  <p:defaultTextStyle>
    <a:defPPr>
      <a:defRPr lang="en-US"/>
    </a:defPPr>
    <a:lvl1pPr marL="0" lvl="0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90000"/>
      </a:lnSpc>
      <a:spcBef>
        <a:spcPct val="0"/>
      </a:spcBef>
      <a:spcAft>
        <a:spcPct val="0"/>
      </a:spcAft>
      <a:buNone/>
      <a:defRPr sz="4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99FF99"/>
    <a:srgbClr val="575999"/>
    <a:srgbClr val="5B5DA1"/>
    <a:srgbClr val="686AAA"/>
    <a:srgbClr val="333333"/>
    <a:srgbClr val="5F5F5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218" y="-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1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8306" name="页眉占位符 9830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98307" name="日期占位符 98306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98308" name="页脚占位符 98307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98309" name="灯片编号占位符 98308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26" name="页眉占位符 1034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lvl="0"/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103427" name="日期占位符 10342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lvl="0" algn="r"/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103428" name="幻灯片图像占位符 103427"/>
          <p:cNvSpPr>
            <a:spLocks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429" name="文本占位符 103428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430" name="页脚占位符 10342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/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103431" name="灯片编号占位符 10343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572418" name="幻灯片图像占位符 57241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72419" name="文本占位符 5724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6530" name="组合 406529"/>
          <p:cNvGrpSpPr/>
          <p:nvPr/>
        </p:nvGrpSpPr>
        <p:grpSpPr>
          <a:xfrm>
            <a:off x="0" y="6308725"/>
            <a:ext cx="9917113" cy="549275"/>
            <a:chOff x="0" y="3648"/>
            <a:chExt cx="5766" cy="672"/>
          </a:xfrm>
        </p:grpSpPr>
        <p:sp>
          <p:nvSpPr>
            <p:cNvPr id="406531" name="矩形 406530"/>
            <p:cNvSpPr/>
            <p:nvPr userDrawn="1"/>
          </p:nvSpPr>
          <p:spPr>
            <a:xfrm>
              <a:off x="4230" y="3648"/>
              <a:ext cx="1536" cy="66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6532" name="矩形 406531"/>
            <p:cNvSpPr/>
            <p:nvPr userDrawn="1"/>
          </p:nvSpPr>
          <p:spPr>
            <a:xfrm>
              <a:off x="0" y="3648"/>
              <a:ext cx="4272" cy="672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100000">
                  <a:srgbClr val="003366">
                    <a:gamma/>
                    <a:tint val="0"/>
                    <a:invGamma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406533" name="图片 406532" descr="Ilogix_300d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438" y="6367463"/>
            <a:ext cx="1668462" cy="490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6534" name="直接连接符 406533"/>
          <p:cNvSpPr/>
          <p:nvPr/>
        </p:nvSpPr>
        <p:spPr>
          <a:xfrm>
            <a:off x="0" y="6308725"/>
            <a:ext cx="9906000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0"/>
            <a:ext cx="2476500" cy="6021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85935" cy="6021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1038" y="1825625"/>
            <a:ext cx="8543925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1038" y="4076700"/>
            <a:ext cx="8543925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475" y="836613"/>
            <a:ext cx="473881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9711" y="836613"/>
            <a:ext cx="4738815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5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4254" y="1778438"/>
            <a:ext cx="3959779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4254" y="2665379"/>
            <a:ext cx="3959779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3762" y="1778438"/>
            <a:ext cx="3979281" cy="823912"/>
          </a:xfrm>
        </p:spPr>
        <p:txBody>
          <a:bodyPr anchor="ctr" anchorCtr="0"/>
          <a:lstStyle>
            <a:lvl1pPr marL="0" indent="0">
              <a:buNone/>
              <a:defRPr sz="2275"/>
            </a:lvl1pPr>
            <a:lvl2pPr marL="371475" indent="0">
              <a:buNone/>
              <a:defRPr sz="1950"/>
            </a:lvl2pPr>
            <a:lvl3pPr marL="742950" indent="0">
              <a:buNone/>
              <a:defRPr sz="1625"/>
            </a:lvl3pPr>
            <a:lvl4pPr marL="1114425" indent="0">
              <a:buNone/>
              <a:defRPr sz="1465"/>
            </a:lvl4pPr>
            <a:lvl5pPr marL="1485900" indent="0">
              <a:buNone/>
              <a:defRPr sz="1465"/>
            </a:lvl5pPr>
            <a:lvl6pPr marL="1857375" indent="0">
              <a:buNone/>
              <a:defRPr sz="1465"/>
            </a:lvl6pPr>
            <a:lvl7pPr marL="2228850" indent="0">
              <a:buNone/>
              <a:defRPr sz="1465"/>
            </a:lvl7pPr>
            <a:lvl8pPr marL="2600325" indent="0">
              <a:buNone/>
              <a:defRPr sz="1465"/>
            </a:lvl8pPr>
            <a:lvl9pPr marL="2971800" indent="0">
              <a:buNone/>
              <a:defRPr sz="14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3762" y="2665379"/>
            <a:ext cx="39792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0" y="987425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40"/>
            </a:lvl2pPr>
            <a:lvl3pPr marL="742950" indent="0">
              <a:buNone/>
              <a:defRPr sz="975"/>
            </a:lvl3pPr>
            <a:lvl4pPr marL="1114425" indent="0">
              <a:buNone/>
              <a:defRPr sz="815"/>
            </a:lvl4pPr>
            <a:lvl5pPr marL="1485900" indent="0">
              <a:buNone/>
              <a:defRPr sz="815"/>
            </a:lvl5pPr>
            <a:lvl6pPr marL="1857375" indent="0">
              <a:buNone/>
              <a:defRPr sz="815"/>
            </a:lvl6pPr>
            <a:lvl7pPr marL="2228850" indent="0">
              <a:buNone/>
              <a:defRPr sz="815"/>
            </a:lvl7pPr>
            <a:lvl8pPr marL="2600325" indent="0">
              <a:buNone/>
              <a:defRPr sz="815"/>
            </a:lvl8pPr>
            <a:lvl9pPr marL="2971800" indent="0">
              <a:buNone/>
              <a:defRPr sz="8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384346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457201"/>
            <a:ext cx="5014913" cy="5403850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384346" cy="3811588"/>
          </a:xfrm>
        </p:spPr>
        <p:txBody>
          <a:bodyPr/>
          <a:lstStyle>
            <a:lvl1pPr marL="0" indent="0">
              <a:buNone/>
              <a:defRPr sz="1625"/>
            </a:lvl1pPr>
            <a:lvl2pPr marL="371475" indent="0">
              <a:buNone/>
              <a:defRPr sz="1465"/>
            </a:lvl2pPr>
            <a:lvl3pPr marL="742950" indent="0">
              <a:buNone/>
              <a:defRPr sz="1300"/>
            </a:lvl3pPr>
            <a:lvl4pPr marL="1114425" indent="0">
              <a:buNone/>
              <a:defRPr sz="1140"/>
            </a:lvl4pPr>
            <a:lvl5pPr marL="1485900" indent="0">
              <a:buNone/>
              <a:defRPr sz="1140"/>
            </a:lvl5pPr>
            <a:lvl6pPr marL="1857375" indent="0">
              <a:buNone/>
              <a:defRPr sz="1140"/>
            </a:lvl6pPr>
            <a:lvl7pPr marL="2228850" indent="0">
              <a:buNone/>
              <a:defRPr sz="1140"/>
            </a:lvl7pPr>
            <a:lvl8pPr marL="2600325" indent="0">
              <a:buNone/>
              <a:defRPr sz="1140"/>
            </a:lvl8pPr>
            <a:lvl9pPr marL="2971800" indent="0">
              <a:buNone/>
              <a:defRPr sz="114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5506" name="直接连接符 405505"/>
          <p:cNvSpPr/>
          <p:nvPr/>
        </p:nvSpPr>
        <p:spPr>
          <a:xfrm>
            <a:off x="0" y="762000"/>
            <a:ext cx="9906000" cy="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5507" name="矩形 405506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00336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5508" name="标题 405507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GB" altLang="zh-CN" dirty="0"/>
              <a:t>Click to edit Master title style</a:t>
            </a:r>
            <a:endParaRPr lang="en-GB" altLang="zh-CN" dirty="0"/>
          </a:p>
        </p:txBody>
      </p:sp>
      <p:sp>
        <p:nvSpPr>
          <p:cNvPr id="405509" name="矩形 405508"/>
          <p:cNvSpPr/>
          <p:nvPr/>
        </p:nvSpPr>
        <p:spPr>
          <a:xfrm>
            <a:off x="9328150" y="0"/>
            <a:ext cx="57785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>
              <a:lnSpc>
                <a:spcPct val="100000"/>
              </a:lnSpc>
              <a:spcBef>
                <a:spcPct val="50000"/>
              </a:spcBef>
            </a:pPr>
            <a:fld id="{9A0DB2DC-4C9A-4742-B13C-FB6460FD3503}" type="slidenum">
              <a:rPr lang="en-GB" altLang="en-US" sz="14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GB" altLang="en-US" sz="1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5510" name="矩形 405509"/>
          <p:cNvSpPr/>
          <p:nvPr/>
        </p:nvSpPr>
        <p:spPr>
          <a:xfrm>
            <a:off x="0" y="6089650"/>
            <a:ext cx="9912350" cy="76835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003366">
                  <a:gamma/>
                  <a:tint val="0"/>
                  <a:invGamma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5511" name="直接连接符 405510"/>
          <p:cNvSpPr/>
          <p:nvPr/>
        </p:nvSpPr>
        <p:spPr>
          <a:xfrm>
            <a:off x="0" y="6096000"/>
            <a:ext cx="9906000" cy="0"/>
          </a:xfrm>
          <a:prstGeom prst="line">
            <a:avLst/>
          </a:prstGeom>
          <a:ln w="9525" cap="flat" cmpd="sng">
            <a:solidFill>
              <a:srgbClr val="96969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5512" name="文本框 405511"/>
          <p:cNvSpPr txBox="1"/>
          <p:nvPr/>
        </p:nvSpPr>
        <p:spPr>
          <a:xfrm>
            <a:off x="476250" y="6310313"/>
            <a:ext cx="1849438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>
              <a:lnSpc>
                <a:spcPct val="100000"/>
              </a:lnSpc>
            </a:pPr>
            <a:r>
              <a:rPr lang="en-GB" altLang="zh-CN" sz="1200">
                <a:solidFill>
                  <a:schemeClr val="bg1"/>
                </a:solidFill>
                <a:latin typeface="Arial" panose="020B0604020202020204" pitchFamily="34" charset="0"/>
              </a:rPr>
              <a:t>Real-Time Systems Lab </a:t>
            </a:r>
            <a:endParaRPr lang="en-GB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5516" name="文本占位符 405515"/>
          <p:cNvSpPr>
            <a:spLocks noGrp="1"/>
          </p:cNvSpPr>
          <p:nvPr>
            <p:ph type="body" idx="1"/>
          </p:nvPr>
        </p:nvSpPr>
        <p:spPr>
          <a:xfrm>
            <a:off x="117475" y="836613"/>
            <a:ext cx="96710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zh-CN" dirty="0"/>
              <a:t>Click to edit Master text styles</a:t>
            </a:r>
            <a:endParaRPr lang="en-GB" altLang="zh-CN" dirty="0"/>
          </a:p>
          <a:p>
            <a:pPr lvl="1"/>
            <a:r>
              <a:rPr lang="en-GB" altLang="zh-CN" dirty="0"/>
              <a:t>Second level</a:t>
            </a:r>
            <a:endParaRPr lang="en-GB" altLang="zh-CN" dirty="0"/>
          </a:p>
          <a:p>
            <a:pPr lvl="2"/>
            <a:r>
              <a:rPr lang="en-GB" altLang="zh-CN" dirty="0"/>
              <a:t>Third level</a:t>
            </a:r>
            <a:endParaRPr lang="en-GB" altLang="zh-CN" dirty="0"/>
          </a:p>
          <a:p>
            <a:pPr lvl="3"/>
            <a:r>
              <a:rPr lang="en-GB" altLang="zh-CN" dirty="0"/>
              <a:t>Fourth level</a:t>
            </a:r>
            <a:endParaRPr lang="en-GB" altLang="zh-CN" dirty="0"/>
          </a:p>
          <a:p>
            <a:pPr lvl="4"/>
            <a:r>
              <a:rPr lang="en-GB" altLang="zh-CN" dirty="0"/>
              <a:t>Fifth level</a:t>
            </a:r>
            <a:endParaRPr lang="en-GB" altLang="zh-CN" dirty="0"/>
          </a:p>
        </p:txBody>
      </p:sp>
      <p:sp>
        <p:nvSpPr>
          <p:cNvPr id="405521" name="文本框 405520"/>
          <p:cNvSpPr txBox="1"/>
          <p:nvPr userDrawn="1"/>
        </p:nvSpPr>
        <p:spPr>
          <a:xfrm>
            <a:off x="8337550" y="6248400"/>
            <a:ext cx="92868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l">
              <a:lnSpc>
                <a:spcPct val="100000"/>
              </a:lnSpc>
            </a:pPr>
            <a:r>
              <a:rPr lang="en-GB" altLang="zh-CN" sz="1200">
                <a:solidFill>
                  <a:srgbClr val="575999"/>
                </a:solidFill>
                <a:latin typeface="Arial" panose="020B0604020202020204" pitchFamily="34" charset="0"/>
              </a:rPr>
              <a:t>LIAO Yong</a:t>
            </a:r>
            <a:endParaRPr lang="en-GB" altLang="zh-CN" sz="1200">
              <a:solidFill>
                <a:srgbClr val="575999"/>
              </a:solidFill>
              <a:latin typeface="Arial" panose="020B0604020202020204" pitchFamily="34" charset="0"/>
            </a:endParaRPr>
          </a:p>
        </p:txBody>
      </p:sp>
      <p:sp>
        <p:nvSpPr>
          <p:cNvPr id="405523" name="文本框 405522"/>
          <p:cNvSpPr txBox="1"/>
          <p:nvPr userDrawn="1"/>
        </p:nvSpPr>
        <p:spPr>
          <a:xfrm>
            <a:off x="4560888" y="836613"/>
            <a:ext cx="5372100" cy="27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1200">
                <a:solidFill>
                  <a:srgbClr val="5759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University of Electronic Science &amp; Technology of China</a:t>
            </a:r>
            <a:r>
              <a:rPr lang="en-US" altLang="zh-CN" sz="1200">
                <a:solidFill>
                  <a:srgbClr val="575999"/>
                </a:solidFill>
                <a:latin typeface="Arial" panose="020B0604020202020204" pitchFamily="34" charset="0"/>
              </a:rPr>
              <a:t> (UESTC)</a:t>
            </a:r>
            <a:endParaRPr lang="en-GB" altLang="zh-CN" sz="1200">
              <a:solidFill>
                <a:srgbClr val="575999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CCCC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15.xml"/><Relationship Id="rId3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25.xml"/><Relationship Id="rId3" Type="http://schemas.openxmlformats.org/officeDocument/2006/relationships/slide" Target="slide23.xml"/><Relationship Id="rId2" Type="http://schemas.openxmlformats.org/officeDocument/2006/relationships/image" Target="../media/image2.png"/><Relationship Id="rId1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3.xml"/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9.xml"/><Relationship Id="rId2" Type="http://schemas.openxmlformats.org/officeDocument/2006/relationships/image" Target="../media/image2.png"/><Relationship Id="rId1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" Target="slide13.xml"/><Relationship Id="rId8" Type="http://schemas.openxmlformats.org/officeDocument/2006/relationships/image" Target="../media/image9.png"/><Relationship Id="rId7" Type="http://schemas.openxmlformats.org/officeDocument/2006/relationships/oleObject" Target="../embeddings/oleObject5.bin"/><Relationship Id="rId6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slide" Target="slide12.xml"/><Relationship Id="rId12" Type="http://schemas.openxmlformats.org/officeDocument/2006/relationships/image" Target="../media/image10.png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slide" Target="slide2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53" name="矩形 401452"/>
          <p:cNvSpPr/>
          <p:nvPr/>
        </p:nvSpPr>
        <p:spPr>
          <a:xfrm>
            <a:off x="1816100" y="4114800"/>
            <a:ext cx="5735638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1" hangingPunct="1">
              <a:lnSpc>
                <a:spcPct val="100000"/>
              </a:lnSpc>
            </a:pPr>
            <a:r>
              <a:rPr lang="en-US" altLang="zh-CN" sz="1800">
                <a:latin typeface="Tahoma" panose="020B0604030504040204" pitchFamily="34" charset="0"/>
              </a:rPr>
              <a:t>LIAO Yong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401456" name="矩形 401455"/>
          <p:cNvSpPr/>
          <p:nvPr/>
        </p:nvSpPr>
        <p:spPr>
          <a:xfrm>
            <a:off x="0" y="2362200"/>
            <a:ext cx="9906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</a:pPr>
            <a:r>
              <a:rPr lang="en-GB" altLang="zh-CN" sz="3300">
                <a:latin typeface="Tahoma" panose="020B0604030504040204" pitchFamily="34" charset="0"/>
              </a:rPr>
              <a:t>Embedded System Design</a:t>
            </a:r>
            <a:endParaRPr lang="zh-CN" altLang="en-GB" sz="3300">
              <a:latin typeface="Tahoma" panose="020B060403050404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</a:pPr>
            <a:r>
              <a:rPr lang="en-US" altLang="zh-CN" sz="2800" b="1">
                <a:latin typeface="Tahoma" panose="020B0604030504040204" pitchFamily="34" charset="0"/>
              </a:rPr>
              <a:t>          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</a:pPr>
            <a:endParaRPr lang="en-GB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0370" name="矩形 570369"/>
          <p:cNvSpPr/>
          <p:nvPr/>
        </p:nvSpPr>
        <p:spPr>
          <a:xfrm>
            <a:off x="577850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4 UML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70371" name="矩形 570370"/>
          <p:cNvSpPr/>
          <p:nvPr/>
        </p:nvSpPr>
        <p:spPr>
          <a:xfrm>
            <a:off x="234950" y="836613"/>
            <a:ext cx="9572625" cy="5106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UML (</a:t>
            </a:r>
            <a:r>
              <a:rPr lang="en-US" altLang="zh-CN" sz="2800" b="1">
                <a:latin typeface="Tahoma" panose="020B0604030504040204" pitchFamily="34" charset="0"/>
              </a:rPr>
              <a:t>U</a:t>
            </a:r>
            <a:r>
              <a:rPr lang="en-US" altLang="zh-CN" sz="2800">
                <a:latin typeface="Tahoma" panose="020B0604030504040204" pitchFamily="34" charset="0"/>
              </a:rPr>
              <a:t>nified </a:t>
            </a:r>
            <a:r>
              <a:rPr lang="en-US" altLang="zh-CN" sz="2800" b="1">
                <a:latin typeface="Tahoma" panose="020B0604030504040204" pitchFamily="34" charset="0"/>
              </a:rPr>
              <a:t>M</a:t>
            </a:r>
            <a:r>
              <a:rPr lang="en-US" altLang="zh-CN" sz="2800">
                <a:latin typeface="Tahoma" panose="020B0604030504040204" pitchFamily="34" charset="0"/>
              </a:rPr>
              <a:t>odeling </a:t>
            </a:r>
            <a:r>
              <a:rPr lang="en-US" altLang="zh-CN" sz="2800" b="1">
                <a:latin typeface="Tahoma" panose="020B0604030504040204" pitchFamily="34" charset="0"/>
              </a:rPr>
              <a:t>L</a:t>
            </a:r>
            <a:r>
              <a:rPr lang="en-US" altLang="zh-CN" sz="2800">
                <a:latin typeface="Tahoma" panose="020B0604030504040204" pitchFamily="34" charset="0"/>
              </a:rPr>
              <a:t>anguage)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Rational Rose </a:t>
            </a:r>
            <a:r>
              <a:rPr lang="en-US" altLang="zh-CN" sz="2400" err="1">
                <a:latin typeface="Tahoma" panose="020B0604030504040204" pitchFamily="34" charset="0"/>
              </a:rPr>
              <a:t>RealTime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Reverse engineering</a:t>
            </a:r>
            <a:r>
              <a:rPr lang="en-US" altLang="zh-CN" sz="2200">
                <a:latin typeface="Tahoma" panose="020B0604030504040204" pitchFamily="34" charset="0"/>
              </a:rPr>
              <a:t> enables you to understand your existing systems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Concurrency</a:t>
            </a:r>
            <a:r>
              <a:rPr lang="en-US" altLang="zh-CN" sz="2200">
                <a:latin typeface="Tahoma" panose="020B0604030504040204" pitchFamily="34" charset="0"/>
              </a:rPr>
              <a:t> is inherent in ERTS. A best practice solution to handling concurrency is the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active object</a:t>
            </a:r>
            <a:r>
              <a:rPr lang="en-US" altLang="zh-CN" sz="2200">
                <a:latin typeface="Tahoma" panose="020B0604030504040204" pitchFamily="34" charset="0"/>
              </a:rPr>
              <a:t> design pattern. Active objects encapsulate their own execution. Since they communicate through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message-based interface ports</a:t>
            </a:r>
            <a:r>
              <a:rPr lang="en-US" altLang="zh-CN" sz="2200">
                <a:latin typeface="Tahoma" panose="020B0604030504040204" pitchFamily="34" charset="0"/>
              </a:rPr>
              <a:t>, like the pins on hardware integrated circuits, they can be flexible mapped to the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tasks of RTOS</a:t>
            </a:r>
            <a:r>
              <a:rPr lang="en-US" altLang="zh-CN" sz="2200">
                <a:latin typeface="Tahoma" panose="020B0604030504040204" pitchFamily="34" charset="0"/>
              </a:rPr>
              <a:t>. The active objects are modeled as UML-compliant </a:t>
            </a:r>
            <a:r>
              <a:rPr lang="en-US" altLang="zh-CN" sz="2200">
                <a:solidFill>
                  <a:schemeClr val="hlink"/>
                </a:solidFill>
                <a:latin typeface="Tahoma" panose="020B0604030504040204" pitchFamily="34" charset="0"/>
              </a:rPr>
              <a:t>capsules</a:t>
            </a:r>
            <a:endParaRPr lang="en-US" altLang="zh-CN" sz="22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0371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0371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5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0371">
                                            <p:txEl>
                                              <p:charRg st="5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124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0371">
                                            <p:txEl>
                                              <p:charRg st="124" end="5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  <p:bldP spid="570371" grpId="0" bldLvl="4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1394" name="矩形 571393"/>
          <p:cNvSpPr/>
          <p:nvPr/>
        </p:nvSpPr>
        <p:spPr>
          <a:xfrm>
            <a:off x="577850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4 UML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71395" name="矩形 571394"/>
          <p:cNvSpPr/>
          <p:nvPr/>
        </p:nvSpPr>
        <p:spPr>
          <a:xfrm>
            <a:off x="234950" y="836613"/>
            <a:ext cx="9572625" cy="38877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UML (</a:t>
            </a:r>
            <a:r>
              <a:rPr lang="en-US" altLang="zh-CN" sz="2800" b="1">
                <a:latin typeface="Tahoma" panose="020B0604030504040204" pitchFamily="34" charset="0"/>
              </a:rPr>
              <a:t>U</a:t>
            </a:r>
            <a:r>
              <a:rPr lang="en-US" altLang="zh-CN" sz="2800">
                <a:latin typeface="Tahoma" panose="020B0604030504040204" pitchFamily="34" charset="0"/>
              </a:rPr>
              <a:t>nified </a:t>
            </a:r>
            <a:r>
              <a:rPr lang="en-US" altLang="zh-CN" sz="2800" b="1">
                <a:latin typeface="Tahoma" panose="020B0604030504040204" pitchFamily="34" charset="0"/>
              </a:rPr>
              <a:t>M</a:t>
            </a:r>
            <a:r>
              <a:rPr lang="en-US" altLang="zh-CN" sz="2800">
                <a:latin typeface="Tahoma" panose="020B0604030504040204" pitchFamily="34" charset="0"/>
              </a:rPr>
              <a:t>odeling </a:t>
            </a:r>
            <a:r>
              <a:rPr lang="en-US" altLang="zh-CN" sz="2800" b="1">
                <a:latin typeface="Tahoma" panose="020B0604030504040204" pitchFamily="34" charset="0"/>
              </a:rPr>
              <a:t>L</a:t>
            </a:r>
            <a:r>
              <a:rPr lang="en-US" altLang="zh-CN" sz="2800">
                <a:latin typeface="Tahoma" panose="020B0604030504040204" pitchFamily="34" charset="0"/>
              </a:rPr>
              <a:t>anguage)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Rational Rose </a:t>
            </a:r>
            <a:r>
              <a:rPr lang="en-US" altLang="zh-CN" sz="2400" err="1">
                <a:latin typeface="Tahoma" panose="020B0604030504040204" pitchFamily="34" charset="0"/>
              </a:rPr>
              <a:t>RealTime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Ports </a:t>
            </a:r>
            <a:r>
              <a:rPr lang="en-US" altLang="zh-CN" sz="2200">
                <a:latin typeface="Tahoma" panose="020B0604030504040204" pitchFamily="34" charset="0"/>
              </a:rPr>
              <a:t>are objects whose purpose is to send and receive messages to and from capsule instances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Protocols</a:t>
            </a:r>
            <a:r>
              <a:rPr lang="en-US" altLang="zh-CN" sz="2200">
                <a:latin typeface="Tahoma" panose="020B0604030504040204" pitchFamily="34" charset="0"/>
              </a:rPr>
              <a:t> are used to define the messages transmitted between capsules</a:t>
            </a:r>
            <a:endParaRPr lang="en-US" altLang="zh-CN" sz="1800">
              <a:solidFill>
                <a:srgbClr val="575999"/>
              </a:solidFill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How to utilize the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>
                <a:latin typeface="Tahoma" panose="020B0604030504040204" pitchFamily="34" charset="0"/>
              </a:rPr>
              <a:t>excellent points of UML &amp; DARTS to design an ESS?</a:t>
            </a:r>
            <a:endParaRPr lang="en-US" altLang="zh-CN" sz="2400">
              <a:solidFill>
                <a:srgbClr val="575999"/>
              </a:solidFill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</a:pPr>
            <a:endParaRPr lang="zh-CN" altLang="zh-CN" sz="22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1395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1395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56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1395">
                                            <p:txEl>
                                              <p:charRg st="56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15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1395">
                                            <p:txEl>
                                              <p:charRg st="150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22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1395">
                                            <p:txEl>
                                              <p:charRg st="221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/>
      <p:bldP spid="571395" grpId="0" bldLvl="4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8930" name="矩形 508929"/>
          <p:cNvSpPr/>
          <p:nvPr/>
        </p:nvSpPr>
        <p:spPr>
          <a:xfrm>
            <a:off x="471488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5 Development tools for ESS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08931" name="矩形 508930"/>
          <p:cNvSpPr/>
          <p:nvPr/>
        </p:nvSpPr>
        <p:spPr>
          <a:xfrm>
            <a:off x="458788" y="685800"/>
            <a:ext cx="9447212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2400">
              <a:latin typeface="宋体" panose="02010600030101010101" pitchFamily="2" charset="-122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Classification                                                        </a:t>
            </a:r>
            <a:r>
              <a:rPr lang="en-US" altLang="zh-CN" sz="1800">
                <a:solidFill>
                  <a:srgbClr val="575999"/>
                </a:solidFill>
                <a:latin typeface="Tahoma" panose="020B0604030504040204" pitchFamily="34" charset="0"/>
              </a:rPr>
              <a:t>(P92)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Cross development environment</a:t>
            </a:r>
            <a:endParaRPr lang="en-US" altLang="zh-CN" sz="2800">
              <a:solidFill>
                <a:srgbClr val="575999"/>
              </a:solidFill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Host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>
                <a:latin typeface="Tahoma" panose="020B0604030504040204" pitchFamily="34" charset="0"/>
              </a:rPr>
              <a:t>+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 Target </a:t>
            </a:r>
            <a:r>
              <a:rPr lang="en-US" altLang="zh-CN" sz="2400">
                <a:latin typeface="Tahoma" panose="020B0604030504040204" pitchFamily="34" charset="0"/>
              </a:rPr>
              <a:t>+ Connection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Editor + Cross compiler (GCC) + Cross linker + Cross debugger (GDB) +  Simulator + downloader… = IDE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Development process 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CCCCCC"/>
                </a:solidFill>
                <a:latin typeface="Tahoma" panose="020B0604030504040204" pitchFamily="34" charset="0"/>
              </a:rPr>
              <a:t>Analysis &amp; Design</a:t>
            </a:r>
            <a:endParaRPr lang="en-US" altLang="zh-CN" sz="2400">
              <a:solidFill>
                <a:srgbClr val="CCCCCC"/>
              </a:solidFill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Coding &amp; Generation                                                 </a:t>
            </a:r>
            <a:r>
              <a:rPr lang="en-US" altLang="zh-CN" sz="1800">
                <a:solidFill>
                  <a:srgbClr val="575999"/>
                </a:solidFill>
                <a:latin typeface="Tahoma" panose="020B0604030504040204" pitchFamily="34" charset="0"/>
              </a:rPr>
              <a:t>(P95)</a:t>
            </a:r>
            <a:r>
              <a:rPr lang="en-US" altLang="zh-CN" sz="2400">
                <a:latin typeface="Tahoma" panose="020B0604030504040204" pitchFamily="34" charset="0"/>
              </a:rPr>
              <a:t>      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latin typeface="Tahoma" panose="020B0604030504040204" pitchFamily="34" charset="0"/>
              </a:rPr>
              <a:t>       1) Coding</a:t>
            </a:r>
            <a:endParaRPr lang="en-US" altLang="zh-CN" sz="20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latin typeface="Tahoma" panose="020B0604030504040204" pitchFamily="34" charset="0"/>
              </a:rPr>
              <a:t>       2) </a:t>
            </a: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</a:rPr>
              <a:t>Cross compile (GCC)</a:t>
            </a:r>
            <a:endParaRPr lang="en-US" altLang="zh-CN" sz="20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zh-CN" altLang="zh-CN" sz="2000">
                <a:latin typeface="Tahoma" panose="020B0604030504040204" pitchFamily="34" charset="0"/>
              </a:rPr>
              <a:t>       3)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Cross link</a:t>
            </a:r>
            <a:r>
              <a:rPr lang="en-US" altLang="zh-CN" sz="2400">
                <a:latin typeface="Tahoma" panose="020B0604030504040204" pitchFamily="34" charset="0"/>
              </a:rPr>
              <a:t>                                    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pic>
        <p:nvPicPr>
          <p:cNvPr id="508935" name="图片 50893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8" y="1731963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08936" name="图片 50893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75" y="1196975"/>
            <a:ext cx="500063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08938" name="图片 50893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8" y="5470525"/>
            <a:ext cx="500062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8931">
                                            <p:txEl>
                                              <p:charRg st="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7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8931">
                                            <p:txEl>
                                              <p:charRg st="7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8931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134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8931">
                                            <p:txEl>
                                              <p:charRg st="134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235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8931">
                                            <p:txEl>
                                              <p:charRg st="235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256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8931">
                                            <p:txEl>
                                              <p:charRg st="256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274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8931">
                                            <p:txEl>
                                              <p:charRg st="274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354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8931">
                                            <p:txEl>
                                              <p:charRg st="354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371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08931">
                                            <p:txEl>
                                              <p:charRg st="371" end="4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charRg st="401" end="4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08931">
                                            <p:txEl>
                                              <p:charRg st="401" end="4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  <p:bldP spid="508931" grpId="0" bldLvl="3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6514" name="矩形 576513"/>
          <p:cNvSpPr/>
          <p:nvPr/>
        </p:nvSpPr>
        <p:spPr>
          <a:xfrm>
            <a:off x="471488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5 Development tools for ESS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76515" name="矩形 576514"/>
          <p:cNvSpPr/>
          <p:nvPr/>
        </p:nvSpPr>
        <p:spPr>
          <a:xfrm>
            <a:off x="458788" y="685800"/>
            <a:ext cx="9447212" cy="3276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Development process       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Cross debug (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What is the cross debug special?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2400">
                <a:latin typeface="Tahoma" panose="020B0604030504040204" pitchFamily="34" charset="0"/>
              </a:rPr>
              <a:t>            </a:t>
            </a:r>
            <a:r>
              <a:rPr lang="en-US" altLang="zh-CN" sz="1800">
                <a:solidFill>
                  <a:srgbClr val="5B5DA1"/>
                </a:solidFill>
                <a:latin typeface="Tahoma" panose="020B0604030504040204" pitchFamily="34" charset="0"/>
              </a:rPr>
              <a:t>(P96)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latin typeface="Tahoma" panose="020B0604030504040204" pitchFamily="34" charset="0"/>
              </a:rPr>
              <a:t>       1) Crash &amp; Burn</a:t>
            </a:r>
            <a:endParaRPr lang="en-US" altLang="zh-CN" sz="20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</a:rPr>
              <a:t>       2) Rom Monitor                                                                     </a:t>
            </a:r>
            <a:r>
              <a:rPr lang="en-US" altLang="zh-CN" sz="1800">
                <a:solidFill>
                  <a:srgbClr val="5B5DA1"/>
                </a:solidFill>
                <a:latin typeface="Tahoma" panose="020B0604030504040204" pitchFamily="34" charset="0"/>
              </a:rPr>
              <a:t>(P98)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endParaRPr lang="en-US" altLang="zh-CN" sz="20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latin typeface="Tahoma" panose="020B0604030504040204" pitchFamily="34" charset="0"/>
              </a:rPr>
              <a:t>       3) Rom Emulator</a:t>
            </a:r>
            <a:endParaRPr lang="en-US" altLang="zh-CN" sz="20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</a:rPr>
              <a:t>       4) ICE (In Circuit Emulator)</a:t>
            </a:r>
            <a:endParaRPr lang="en-US" altLang="zh-CN" sz="2000">
              <a:solidFill>
                <a:srgbClr val="575999"/>
              </a:solidFill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</a:rPr>
              <a:t>       5) OCD (On Chip Debugging)</a:t>
            </a:r>
            <a:endParaRPr lang="en-US" altLang="zh-CN" sz="2000">
              <a:solidFill>
                <a:srgbClr val="575999"/>
              </a:solidFill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</a:rPr>
              <a:t>                  </a:t>
            </a:r>
            <a:r>
              <a:rPr lang="en-US" altLang="zh-CN" sz="2000">
                <a:latin typeface="Tahoma" panose="020B0604030504040204" pitchFamily="34" charset="0"/>
              </a:rPr>
              <a:t>BDM (Background Debugging Mode)</a:t>
            </a:r>
            <a:endParaRPr lang="en-US" altLang="zh-CN" sz="20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latin typeface="Tahoma" panose="020B0604030504040204" pitchFamily="34" charset="0"/>
              </a:rPr>
              <a:t>               </a:t>
            </a: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</a:rPr>
              <a:t>   JTAG (Joint Test Access Group)                                  </a:t>
            </a:r>
            <a:r>
              <a:rPr lang="en-US" altLang="zh-CN" sz="1800">
                <a:solidFill>
                  <a:srgbClr val="5B5DA1"/>
                </a:solidFill>
                <a:latin typeface="Tahoma" panose="020B0604030504040204" pitchFamily="34" charset="0"/>
              </a:rPr>
              <a:t>(P102)</a:t>
            </a:r>
            <a:endParaRPr lang="en-US" altLang="zh-CN" sz="1800">
              <a:solidFill>
                <a:srgbClr val="5B5DA1"/>
              </a:solidFill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1800">
                <a:solidFill>
                  <a:srgbClr val="5B5DA1"/>
                </a:solidFill>
                <a:latin typeface="Tahoma" panose="020B0604030504040204" pitchFamily="34" charset="0"/>
              </a:rPr>
              <a:t>                    </a:t>
            </a:r>
            <a:r>
              <a:rPr lang="en-US" altLang="zh-CN" sz="2000">
                <a:solidFill>
                  <a:srgbClr val="5B5DA1"/>
                </a:solidFill>
                <a:latin typeface="Tahoma" panose="020B0604030504040204" pitchFamily="34" charset="0"/>
              </a:rPr>
              <a:t>ARM E-TRACE</a:t>
            </a:r>
            <a:endParaRPr lang="en-US" altLang="zh-CN" sz="2000">
              <a:solidFill>
                <a:srgbClr val="5B5DA1"/>
              </a:solidFill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50000"/>
              </a:lnSpc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000">
                <a:solidFill>
                  <a:srgbClr val="5B5DA1"/>
                </a:solidFill>
                <a:latin typeface="Tahoma" panose="020B0604030504040204" pitchFamily="34" charset="0"/>
              </a:rPr>
              <a:t>                  </a:t>
            </a:r>
            <a:r>
              <a:rPr lang="en-US" altLang="zh-CN" sz="2000">
                <a:latin typeface="Tahoma" panose="020B0604030504040204" pitchFamily="34" charset="0"/>
              </a:rPr>
              <a:t>Nexus</a:t>
            </a:r>
            <a:r>
              <a:rPr lang="en-US" altLang="zh-CN" sz="4200">
                <a:latin typeface="Times New Roman" panose="02020603050405020304" pitchFamily="18" charset="0"/>
              </a:rPr>
              <a:t> </a:t>
            </a:r>
            <a:endParaRPr lang="en-US" altLang="zh-CN" sz="4200">
              <a:latin typeface="Times New Roman" panose="02020603050405020304" pitchFamily="18" charset="0"/>
            </a:endParaRPr>
          </a:p>
        </p:txBody>
      </p:sp>
      <p:sp>
        <p:nvSpPr>
          <p:cNvPr id="576523" name="矩形 576522"/>
          <p:cNvSpPr/>
          <p:nvPr/>
        </p:nvSpPr>
        <p:spPr>
          <a:xfrm>
            <a:off x="457200" y="4772025"/>
            <a:ext cx="9447213" cy="1320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Solidification (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What’s the difference between the debug environment &amp; the solidification environment?</a:t>
            </a:r>
            <a:r>
              <a:rPr lang="en-US" altLang="zh-CN" sz="2400">
                <a:latin typeface="Tahoma" panose="020B0604030504040204" pitchFamily="34" charset="0"/>
              </a:rPr>
              <a:t>)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pic>
        <p:nvPicPr>
          <p:cNvPr id="576518" name="图片 57651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492375"/>
            <a:ext cx="500063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76520" name="图片 57651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63" y="3213100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76521" name="图片 57652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0" y="3573463"/>
            <a:ext cx="500063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76522" name="图片 57652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3" y="3573463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76525" name="图片 57652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1700213"/>
            <a:ext cx="500063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76526" name="图片 57652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1700213"/>
            <a:ext cx="500063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6515">
                                            <p:txEl>
                                              <p:charRg st="1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2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515">
                                            <p:txEl>
                                              <p:charRg st="2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9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6515">
                                            <p:txEl>
                                              <p:charRg st="9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11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6515">
                                            <p:txEl>
                                              <p:charRg st="116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21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76515">
                                            <p:txEl>
                                              <p:charRg st="213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23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6515">
                                            <p:txEl>
                                              <p:charRg st="236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27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76515">
                                            <p:txEl>
                                              <p:charRg st="272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306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76515">
                                            <p:txEl>
                                              <p:charRg st="306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356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6515">
                                            <p:txEl>
                                              <p:charRg st="356" end="4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445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76515">
                                            <p:txEl>
                                              <p:charRg st="445" end="4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477" end="5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76515">
                                            <p:txEl>
                                              <p:charRg st="477" end="5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3">
                                            <p:txEl>
                                              <p:charRg st="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76523">
                                            <p:txEl>
                                              <p:charRg st="1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/>
      <p:bldP spid="576515" grpId="0" bldLvl="3" uiExpand="1" build="p"/>
      <p:bldP spid="576523" grpId="0" bldLvl="3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1458" name="矩形 531457"/>
          <p:cNvSpPr/>
          <p:nvPr/>
        </p:nvSpPr>
        <p:spPr>
          <a:xfrm>
            <a:off x="361950" y="762000"/>
            <a:ext cx="9447213" cy="5181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400" dirty="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531459" name="矩形 531458"/>
          <p:cNvSpPr/>
          <p:nvPr/>
        </p:nvSpPr>
        <p:spPr>
          <a:xfrm>
            <a:off x="471488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6 Others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31461" name="矩形 531460"/>
          <p:cNvSpPr/>
          <p:nvPr/>
        </p:nvSpPr>
        <p:spPr>
          <a:xfrm>
            <a:off x="460375" y="914400"/>
            <a:ext cx="9447213" cy="5181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4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Questions ?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endParaRPr lang="zh-CN" altLang="zh-CN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/>
      <p:bldP spid="531459" grpId="0"/>
      <p:bldP spid="5314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4466" name="组合 574465"/>
          <p:cNvGrpSpPr/>
          <p:nvPr/>
        </p:nvGrpSpPr>
        <p:grpSpPr>
          <a:xfrm>
            <a:off x="1219200" y="3657600"/>
            <a:ext cx="1066800" cy="1497013"/>
            <a:chOff x="768" y="2304"/>
            <a:chExt cx="672" cy="943"/>
          </a:xfrm>
        </p:grpSpPr>
        <p:sp>
          <p:nvSpPr>
            <p:cNvPr id="574467" name="文本框 574466"/>
            <p:cNvSpPr txBox="1"/>
            <p:nvPr/>
          </p:nvSpPr>
          <p:spPr>
            <a:xfrm>
              <a:off x="768" y="2719"/>
              <a:ext cx="672" cy="528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>
                <a:lnSpc>
                  <a:spcPct val="155000"/>
                </a:lnSpc>
                <a:spcBef>
                  <a:spcPct val="70000"/>
                </a:spcBef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  <a:ea typeface="楷体_GB2312" pitchFamily="49" charset="-122"/>
                </a:rPr>
                <a:t>Editor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74468" name="直接连接符 574467"/>
            <p:cNvSpPr/>
            <p:nvPr/>
          </p:nvSpPr>
          <p:spPr>
            <a:xfrm flipV="1">
              <a:off x="1104" y="2304"/>
              <a:ext cx="0" cy="4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74469" name="组合 574468"/>
          <p:cNvGrpSpPr/>
          <p:nvPr/>
        </p:nvGrpSpPr>
        <p:grpSpPr>
          <a:xfrm>
            <a:off x="3200400" y="3651250"/>
            <a:ext cx="1230313" cy="1482725"/>
            <a:chOff x="2016" y="2300"/>
            <a:chExt cx="775" cy="934"/>
          </a:xfrm>
        </p:grpSpPr>
        <p:sp>
          <p:nvSpPr>
            <p:cNvPr id="574470" name="文本框 574469"/>
            <p:cNvSpPr txBox="1"/>
            <p:nvPr/>
          </p:nvSpPr>
          <p:spPr>
            <a:xfrm>
              <a:off x="2016" y="2706"/>
              <a:ext cx="775" cy="528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  <a:ea typeface="楷体_GB2312" pitchFamily="49" charset="-122"/>
                </a:rPr>
                <a:t>Cross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  <a:ea typeface="楷体_GB2312" pitchFamily="49" charset="-122"/>
                </a:rPr>
                <a:t>Compiler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74471" name="直接连接符 574470"/>
            <p:cNvSpPr/>
            <p:nvPr/>
          </p:nvSpPr>
          <p:spPr>
            <a:xfrm flipV="1">
              <a:off x="2400" y="2300"/>
              <a:ext cx="0" cy="4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74472" name="组合 574471"/>
          <p:cNvGrpSpPr/>
          <p:nvPr/>
        </p:nvGrpSpPr>
        <p:grpSpPr>
          <a:xfrm>
            <a:off x="5334000" y="3619500"/>
            <a:ext cx="1676400" cy="1485900"/>
            <a:chOff x="3360" y="2280"/>
            <a:chExt cx="1056" cy="936"/>
          </a:xfrm>
        </p:grpSpPr>
        <p:sp>
          <p:nvSpPr>
            <p:cNvPr id="574473" name="文本框 574472"/>
            <p:cNvSpPr txBox="1"/>
            <p:nvPr/>
          </p:nvSpPr>
          <p:spPr>
            <a:xfrm>
              <a:off x="3360" y="2680"/>
              <a:ext cx="1056" cy="536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  <a:ea typeface="楷体_GB2312" pitchFamily="49" charset="-122"/>
                </a:rPr>
                <a:t>Cross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  <a:ea typeface="楷体_GB2312" pitchFamily="49" charset="-122"/>
                </a:rPr>
                <a:t>Linker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74474" name="直接连接符 574473"/>
            <p:cNvSpPr/>
            <p:nvPr/>
          </p:nvSpPr>
          <p:spPr>
            <a:xfrm flipV="1">
              <a:off x="3840" y="2280"/>
              <a:ext cx="0" cy="4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74475" name="组合 574474"/>
          <p:cNvGrpSpPr/>
          <p:nvPr/>
        </p:nvGrpSpPr>
        <p:grpSpPr>
          <a:xfrm>
            <a:off x="1219200" y="2743200"/>
            <a:ext cx="1981200" cy="914400"/>
            <a:chOff x="768" y="1728"/>
            <a:chExt cx="1248" cy="576"/>
          </a:xfrm>
        </p:grpSpPr>
        <p:sp>
          <p:nvSpPr>
            <p:cNvPr id="574476" name="直接连接符 574475"/>
            <p:cNvSpPr/>
            <p:nvPr/>
          </p:nvSpPr>
          <p:spPr>
            <a:xfrm>
              <a:off x="1459" y="2016"/>
              <a:ext cx="5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477" name="矩形 574476"/>
            <p:cNvSpPr/>
            <p:nvPr/>
          </p:nvSpPr>
          <p:spPr>
            <a:xfrm>
              <a:off x="768" y="1728"/>
              <a:ext cx="672" cy="576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  <a:ea typeface="楷体_GB2312" pitchFamily="49" charset="-122"/>
                </a:rPr>
                <a:t>Source Code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574478" name="矩形 574477"/>
          <p:cNvSpPr/>
          <p:nvPr/>
        </p:nvSpPr>
        <p:spPr>
          <a:xfrm>
            <a:off x="5334000" y="2743200"/>
            <a:ext cx="1641475" cy="881063"/>
          </a:xfrm>
          <a:prstGeom prst="rect">
            <a:avLst/>
          </a:prstGeom>
          <a:solidFill>
            <a:srgbClr val="DDDDDD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0800" rIns="54000" bIns="10800"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rPr>
              <a:t>Executable</a:t>
            </a:r>
            <a:endParaRPr lang="en-US" altLang="zh-CN" sz="2000">
              <a:solidFill>
                <a:srgbClr val="575999"/>
              </a:solidFill>
              <a:latin typeface="Tahoma" panose="020B0604030504040204" pitchFamily="34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rPr>
              <a:t>File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rPr>
              <a:t> ( .hex)</a:t>
            </a:r>
            <a:endParaRPr lang="en-US" altLang="zh-CN" sz="2000" b="1">
              <a:solidFill>
                <a:srgbClr val="1E628C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574479" name="组合 574478"/>
          <p:cNvGrpSpPr/>
          <p:nvPr/>
        </p:nvGrpSpPr>
        <p:grpSpPr>
          <a:xfrm>
            <a:off x="5334000" y="1397000"/>
            <a:ext cx="1600200" cy="1374775"/>
            <a:chOff x="3360" y="880"/>
            <a:chExt cx="1008" cy="866"/>
          </a:xfrm>
        </p:grpSpPr>
        <p:sp>
          <p:nvSpPr>
            <p:cNvPr id="574480" name="直接连接符 574479"/>
            <p:cNvSpPr/>
            <p:nvPr/>
          </p:nvSpPr>
          <p:spPr>
            <a:xfrm>
              <a:off x="3840" y="1344"/>
              <a:ext cx="0" cy="4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481" name="矩形 574480"/>
            <p:cNvSpPr/>
            <p:nvPr/>
          </p:nvSpPr>
          <p:spPr>
            <a:xfrm>
              <a:off x="3360" y="880"/>
              <a:ext cx="1008" cy="464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>
                <a:lnSpc>
                  <a:spcPct val="155000"/>
                </a:lnSpc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</a:rPr>
                <a:t>library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74482" name="组合 574481"/>
          <p:cNvGrpSpPr/>
          <p:nvPr/>
        </p:nvGrpSpPr>
        <p:grpSpPr>
          <a:xfrm>
            <a:off x="3200400" y="2743200"/>
            <a:ext cx="2133600" cy="914400"/>
            <a:chOff x="2016" y="1728"/>
            <a:chExt cx="1344" cy="576"/>
          </a:xfrm>
        </p:grpSpPr>
        <p:sp>
          <p:nvSpPr>
            <p:cNvPr id="574483" name="矩形 574482"/>
            <p:cNvSpPr/>
            <p:nvPr/>
          </p:nvSpPr>
          <p:spPr>
            <a:xfrm>
              <a:off x="2016" y="1728"/>
              <a:ext cx="767" cy="576"/>
            </a:xfrm>
            <a:prstGeom prst="rect">
              <a:avLst/>
            </a:prstGeom>
            <a:solidFill>
              <a:srgbClr val="DDDDDD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>
                <a:lnSpc>
                  <a:spcPct val="130000"/>
                </a:lnSpc>
              </a:pPr>
              <a:r>
                <a:rPr lang="en-US" altLang="zh-CN" sz="2000">
                  <a:solidFill>
                    <a:srgbClr val="1E628C"/>
                  </a:solidFill>
                  <a:latin typeface="Tahoma" panose="020B0604030504040204" pitchFamily="34" charset="0"/>
                  <a:ea typeface="楷体_GB2312" pitchFamily="49" charset="-122"/>
                </a:rPr>
                <a:t>Object modular</a:t>
              </a:r>
              <a:endParaRPr lang="en-US" altLang="zh-CN" sz="2000">
                <a:solidFill>
                  <a:srgbClr val="1E628C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74484" name="直接连接符 574483"/>
            <p:cNvSpPr/>
            <p:nvPr/>
          </p:nvSpPr>
          <p:spPr>
            <a:xfrm>
              <a:off x="2803" y="2016"/>
              <a:ext cx="5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574485" name="图片 57448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1219200"/>
            <a:ext cx="500063" cy="4730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74486" name="矩形 574485"/>
          <p:cNvSpPr/>
          <p:nvPr/>
        </p:nvSpPr>
        <p:spPr>
          <a:xfrm>
            <a:off x="7281863" y="3048000"/>
            <a:ext cx="2090737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000" err="1">
                <a:solidFill>
                  <a:srgbClr val="575999"/>
                </a:solidFill>
                <a:latin typeface="Tahoma" panose="020B0604030504040204" pitchFamily="34" charset="0"/>
              </a:rPr>
              <a:t>Bootrom_res.hex</a:t>
            </a:r>
            <a:endParaRPr lang="en-US" altLang="zh-CN" sz="20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300"/>
                                        <p:tgtEl>
                                          <p:spTgt spid="57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8" grpId="0" animBg="1"/>
      <p:bldP spid="5744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7312" name="对象 567311"/>
          <p:cNvGraphicFramePr/>
          <p:nvPr/>
        </p:nvGraphicFramePr>
        <p:xfrm>
          <a:off x="1295400" y="1676400"/>
          <a:ext cx="83820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302250" imgH="2691765" progId="Visio.Drawing.6">
                  <p:embed/>
                </p:oleObj>
              </mc:Choice>
              <mc:Fallback>
                <p:oleObj name="" r:id="rId1" imgW="5302250" imgH="2691765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676400"/>
                        <a:ext cx="8382000" cy="427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7307" name="矩形 567306"/>
          <p:cNvSpPr/>
          <p:nvPr/>
        </p:nvSpPr>
        <p:spPr>
          <a:xfrm>
            <a:off x="152400" y="4151313"/>
            <a:ext cx="3071813" cy="42068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Requirement Analysis</a:t>
            </a:r>
            <a:endParaRPr lang="zh-CN" altLang="en-US" sz="24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  <p:sp>
        <p:nvSpPr>
          <p:cNvPr id="567308" name="矩形 567307"/>
          <p:cNvSpPr/>
          <p:nvPr/>
        </p:nvSpPr>
        <p:spPr>
          <a:xfrm>
            <a:off x="2286000" y="3505200"/>
            <a:ext cx="2381250" cy="4206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Software Design</a:t>
            </a:r>
            <a:endParaRPr lang="zh-CN" altLang="en-US" sz="24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  <p:sp>
        <p:nvSpPr>
          <p:cNvPr id="567309" name="矩形 567308"/>
          <p:cNvSpPr/>
          <p:nvPr/>
        </p:nvSpPr>
        <p:spPr>
          <a:xfrm>
            <a:off x="4835525" y="2971800"/>
            <a:ext cx="110807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2400">
                <a:latin typeface="Tahoma" panose="020B0604030504040204" pitchFamily="34" charset="0"/>
              </a:rPr>
              <a:t>Coding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567310" name="矩形 567309"/>
          <p:cNvSpPr/>
          <p:nvPr/>
        </p:nvSpPr>
        <p:spPr>
          <a:xfrm>
            <a:off x="6249988" y="2590800"/>
            <a:ext cx="760412" cy="42068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ahoma" panose="020B0604030504040204" pitchFamily="34" charset="0"/>
              </a:rPr>
              <a:t>Test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67311" name="矩形 567310"/>
          <p:cNvSpPr/>
          <p:nvPr/>
        </p:nvSpPr>
        <p:spPr>
          <a:xfrm>
            <a:off x="7239000" y="1941513"/>
            <a:ext cx="1220788" cy="42068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ahoma" panose="020B0604030504040204" pitchFamily="34" charset="0"/>
              </a:rPr>
              <a:t>Release</a:t>
            </a: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7" grpId="0"/>
      <p:bldP spid="567308" grpId="0"/>
      <p:bldP spid="567309" grpId="0"/>
      <p:bldP spid="567310" grpId="0"/>
      <p:bldP spid="5673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7058" name="组合 557057"/>
          <p:cNvGrpSpPr/>
          <p:nvPr/>
        </p:nvGrpSpPr>
        <p:grpSpPr>
          <a:xfrm>
            <a:off x="630238" y="990600"/>
            <a:ext cx="8237537" cy="5018088"/>
            <a:chOff x="8" y="880"/>
            <a:chExt cx="5518" cy="3110"/>
          </a:xfrm>
        </p:grpSpPr>
        <p:grpSp>
          <p:nvGrpSpPr>
            <p:cNvPr id="557059" name="组合 557058"/>
            <p:cNvGrpSpPr/>
            <p:nvPr/>
          </p:nvGrpSpPr>
          <p:grpSpPr>
            <a:xfrm>
              <a:off x="1052" y="3607"/>
              <a:ext cx="4081" cy="48"/>
              <a:chOff x="1052" y="3607"/>
              <a:chExt cx="4081" cy="48"/>
            </a:xfrm>
          </p:grpSpPr>
          <p:sp>
            <p:nvSpPr>
              <p:cNvPr id="557060" name="直接连接符 557059"/>
              <p:cNvSpPr/>
              <p:nvPr/>
            </p:nvSpPr>
            <p:spPr>
              <a:xfrm>
                <a:off x="1052" y="3607"/>
                <a:ext cx="4081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57061" name="直接连接符 557060"/>
              <p:cNvSpPr/>
              <p:nvPr/>
            </p:nvSpPr>
            <p:spPr>
              <a:xfrm flipV="1">
                <a:off x="1775" y="3607"/>
                <a:ext cx="1" cy="48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62" name="直接连接符 557061"/>
              <p:cNvSpPr/>
              <p:nvPr/>
            </p:nvSpPr>
            <p:spPr>
              <a:xfrm flipV="1">
                <a:off x="2543" y="3607"/>
                <a:ext cx="1" cy="48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63" name="直接连接符 557062"/>
              <p:cNvSpPr/>
              <p:nvPr/>
            </p:nvSpPr>
            <p:spPr>
              <a:xfrm flipV="1">
                <a:off x="3359" y="3607"/>
                <a:ext cx="1" cy="48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64" name="直接连接符 557063"/>
              <p:cNvSpPr/>
              <p:nvPr/>
            </p:nvSpPr>
            <p:spPr>
              <a:xfrm flipV="1">
                <a:off x="4127" y="3607"/>
                <a:ext cx="1" cy="48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65" name="直接连接符 557064"/>
              <p:cNvSpPr/>
              <p:nvPr/>
            </p:nvSpPr>
            <p:spPr>
              <a:xfrm flipV="1">
                <a:off x="4895" y="3607"/>
                <a:ext cx="1" cy="48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57066" name="矩形 557065"/>
            <p:cNvSpPr/>
            <p:nvPr/>
          </p:nvSpPr>
          <p:spPr>
            <a:xfrm>
              <a:off x="792" y="3734"/>
              <a:ext cx="936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Requirement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Analysis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67" name="矩形 557066"/>
            <p:cNvSpPr/>
            <p:nvPr/>
          </p:nvSpPr>
          <p:spPr>
            <a:xfrm>
              <a:off x="1991" y="3744"/>
              <a:ext cx="505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Software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Design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68" name="矩形 557067"/>
            <p:cNvSpPr/>
            <p:nvPr/>
          </p:nvSpPr>
          <p:spPr>
            <a:xfrm>
              <a:off x="2848" y="3743"/>
              <a:ext cx="384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Coding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69" name="矩形 557068"/>
            <p:cNvSpPr/>
            <p:nvPr/>
          </p:nvSpPr>
          <p:spPr>
            <a:xfrm>
              <a:off x="3659" y="3743"/>
              <a:ext cx="237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Test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0" name="矩形 557069"/>
            <p:cNvSpPr/>
            <p:nvPr/>
          </p:nvSpPr>
          <p:spPr>
            <a:xfrm>
              <a:off x="4381" y="3743"/>
              <a:ext cx="435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Release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1" name="矩形 557070"/>
            <p:cNvSpPr/>
            <p:nvPr/>
          </p:nvSpPr>
          <p:spPr>
            <a:xfrm>
              <a:off x="5136" y="3408"/>
              <a:ext cx="390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l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Phases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2" name="矩形 557071"/>
            <p:cNvSpPr/>
            <p:nvPr/>
          </p:nvSpPr>
          <p:spPr>
            <a:xfrm>
              <a:off x="686" y="1565"/>
              <a:ext cx="226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TAU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3" name="矩形 557072"/>
            <p:cNvSpPr/>
            <p:nvPr/>
          </p:nvSpPr>
          <p:spPr>
            <a:xfrm>
              <a:off x="195" y="1229"/>
              <a:ext cx="717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 err="1">
                  <a:latin typeface="Tahoma" panose="020B0604030504040204" pitchFamily="34" charset="0"/>
                  <a:ea typeface="楷体_GB2312" pitchFamily="49" charset="-122"/>
                </a:rPr>
                <a:t>ObjectGeode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4" name="矩形 557073"/>
            <p:cNvSpPr/>
            <p:nvPr/>
          </p:nvSpPr>
          <p:spPr>
            <a:xfrm>
              <a:off x="144" y="960"/>
              <a:ext cx="768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solidFill>
                    <a:srgbClr val="575999"/>
                  </a:solidFill>
                  <a:latin typeface="Tahoma" panose="020B0604030504040204" pitchFamily="34" charset="0"/>
                  <a:ea typeface="楷体_GB2312" pitchFamily="49" charset="-122"/>
                </a:rPr>
                <a:t>Rational Rose </a:t>
              </a:r>
              <a:endParaRPr lang="en-US" altLang="zh-CN" sz="1300" b="1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 algn="r">
                <a:lnSpc>
                  <a:spcPct val="100000"/>
                </a:lnSpc>
              </a:pPr>
              <a:r>
                <a:rPr lang="en-US" altLang="zh-CN" sz="1300" b="1" err="1">
                  <a:solidFill>
                    <a:srgbClr val="575999"/>
                  </a:solidFill>
                  <a:latin typeface="Tahoma" panose="020B0604030504040204" pitchFamily="34" charset="0"/>
                  <a:ea typeface="楷体_GB2312" pitchFamily="49" charset="-122"/>
                </a:rPr>
                <a:t>RealTime</a:t>
              </a:r>
              <a:endParaRPr lang="en-US" altLang="zh-CN" sz="1300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5" name="矩形 557074"/>
            <p:cNvSpPr/>
            <p:nvPr/>
          </p:nvSpPr>
          <p:spPr>
            <a:xfrm>
              <a:off x="366" y="1392"/>
              <a:ext cx="546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solidFill>
                    <a:srgbClr val="575999"/>
                  </a:solidFill>
                  <a:latin typeface="Tahoma" panose="020B0604030504040204" pitchFamily="34" charset="0"/>
                  <a:ea typeface="楷体_GB2312" pitchFamily="49" charset="-122"/>
                </a:rPr>
                <a:t>Rhapsody</a:t>
              </a:r>
              <a:endParaRPr lang="en-US" altLang="zh-CN" sz="1300" b="1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6" name="矩形 557075"/>
            <p:cNvSpPr/>
            <p:nvPr/>
          </p:nvSpPr>
          <p:spPr>
            <a:xfrm>
              <a:off x="145" y="1728"/>
              <a:ext cx="767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solidFill>
                    <a:srgbClr val="575999"/>
                  </a:solidFill>
                  <a:latin typeface="Tahoma" panose="020B0604030504040204" pitchFamily="34" charset="0"/>
                  <a:ea typeface="楷体_GB2312" pitchFamily="49" charset="-122"/>
                </a:rPr>
                <a:t>Tornado</a:t>
              </a:r>
              <a:endParaRPr lang="en-US" altLang="zh-CN" sz="1300" b="1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zh-CN" sz="1300" b="1">
                  <a:solidFill>
                    <a:srgbClr val="575999"/>
                  </a:solidFill>
                  <a:latin typeface="Tahoma" panose="020B0604030504040204" pitchFamily="34" charset="0"/>
                  <a:ea typeface="楷体_GB2312" pitchFamily="49" charset="-122"/>
                </a:rPr>
                <a:t>Lambda Tools</a:t>
              </a:r>
              <a:endParaRPr lang="en-US" altLang="zh-CN" sz="1300" b="1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7" name="矩形 557076"/>
            <p:cNvSpPr/>
            <p:nvPr/>
          </p:nvSpPr>
          <p:spPr>
            <a:xfrm>
              <a:off x="449" y="2111"/>
              <a:ext cx="463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 err="1">
                  <a:latin typeface="Tahoma" panose="020B0604030504040204" pitchFamily="34" charset="0"/>
                  <a:ea typeface="楷体_GB2312" pitchFamily="49" charset="-122"/>
                </a:rPr>
                <a:t>pRISM</a:t>
              </a: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+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8" name="矩形 557077"/>
            <p:cNvSpPr/>
            <p:nvPr/>
          </p:nvSpPr>
          <p:spPr>
            <a:xfrm>
              <a:off x="489" y="2352"/>
              <a:ext cx="423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Spectra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79" name="矩形 557078"/>
            <p:cNvSpPr/>
            <p:nvPr/>
          </p:nvSpPr>
          <p:spPr>
            <a:xfrm>
              <a:off x="8" y="2543"/>
              <a:ext cx="904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solidFill>
                    <a:srgbClr val="575999"/>
                  </a:solidFill>
                  <a:latin typeface="Tahoma" panose="020B0604030504040204" pitchFamily="34" charset="0"/>
                  <a:ea typeface="楷体_GB2312" pitchFamily="49" charset="-122"/>
                </a:rPr>
                <a:t>Win CE Platform</a:t>
              </a:r>
              <a:endParaRPr lang="en-US" altLang="zh-CN" sz="1300" b="1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solidFill>
                    <a:srgbClr val="575999"/>
                  </a:solidFill>
                  <a:latin typeface="Tahoma" panose="020B0604030504040204" pitchFamily="34" charset="0"/>
                  <a:ea typeface="楷体_GB2312" pitchFamily="49" charset="-122"/>
                </a:rPr>
                <a:t>Builder</a:t>
              </a:r>
              <a:endParaRPr lang="en-US" altLang="zh-CN" sz="1300" b="1">
                <a:solidFill>
                  <a:srgbClr val="575999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80" name="矩形 557079"/>
            <p:cNvSpPr/>
            <p:nvPr/>
          </p:nvSpPr>
          <p:spPr>
            <a:xfrm>
              <a:off x="211" y="2832"/>
              <a:ext cx="701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CodeWarrior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81" name="矩形 557080"/>
            <p:cNvSpPr/>
            <p:nvPr/>
          </p:nvSpPr>
          <p:spPr>
            <a:xfrm>
              <a:off x="84" y="3053"/>
              <a:ext cx="828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 err="1">
                  <a:latin typeface="Tahoma" panose="020B0604030504040204" pitchFamily="34" charset="0"/>
                  <a:ea typeface="楷体_GB2312" pitchFamily="49" charset="-122"/>
                </a:rPr>
                <a:t>Xray</a:t>
              </a:r>
              <a:r>
                <a:rPr lang="en-US" altLang="zh-CN" sz="1300" b="1">
                  <a:latin typeface="Tahoma" panose="020B0604030504040204" pitchFamily="34" charset="0"/>
                  <a:ea typeface="楷体_GB2312" pitchFamily="49" charset="-122"/>
                </a:rPr>
                <a:t> Debugger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82" name="矩形 557081"/>
            <p:cNvSpPr/>
            <p:nvPr/>
          </p:nvSpPr>
          <p:spPr>
            <a:xfrm>
              <a:off x="359" y="3216"/>
              <a:ext cx="553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 err="1">
                  <a:latin typeface="Tahoma" panose="020B0604030504040204" pitchFamily="34" charset="0"/>
                  <a:ea typeface="楷体_GB2312" pitchFamily="49" charset="-122"/>
                </a:rPr>
                <a:t>Logiscope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557083" name="矩形 557082"/>
            <p:cNvSpPr/>
            <p:nvPr/>
          </p:nvSpPr>
          <p:spPr>
            <a:xfrm>
              <a:off x="361" y="3408"/>
              <a:ext cx="551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r">
                <a:lnSpc>
                  <a:spcPct val="100000"/>
                </a:lnSpc>
              </a:pPr>
              <a:r>
                <a:rPr lang="en-US" altLang="zh-CN" sz="1300" b="1" err="1">
                  <a:latin typeface="Tahoma" panose="020B0604030504040204" pitchFamily="34" charset="0"/>
                  <a:ea typeface="楷体_GB2312" pitchFamily="49" charset="-122"/>
                </a:rPr>
                <a:t>CodeTEST</a:t>
              </a:r>
              <a:endParaRPr lang="en-US" altLang="zh-CN" sz="1300" b="1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grpSp>
          <p:nvGrpSpPr>
            <p:cNvPr id="557084" name="组合 557083"/>
            <p:cNvGrpSpPr/>
            <p:nvPr/>
          </p:nvGrpSpPr>
          <p:grpSpPr>
            <a:xfrm>
              <a:off x="1004" y="880"/>
              <a:ext cx="52" cy="2775"/>
              <a:chOff x="1004" y="880"/>
              <a:chExt cx="52" cy="2775"/>
            </a:xfrm>
          </p:grpSpPr>
          <p:sp>
            <p:nvSpPr>
              <p:cNvPr id="557085" name="直接连接符 557084"/>
              <p:cNvSpPr/>
              <p:nvPr/>
            </p:nvSpPr>
            <p:spPr>
              <a:xfrm>
                <a:off x="1052" y="880"/>
                <a:ext cx="1" cy="2720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557086" name="直接连接符 557085"/>
              <p:cNvSpPr/>
              <p:nvPr/>
            </p:nvSpPr>
            <p:spPr>
              <a:xfrm>
                <a:off x="1004" y="3607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87" name="直接连接符 557086"/>
              <p:cNvSpPr/>
              <p:nvPr/>
            </p:nvSpPr>
            <p:spPr>
              <a:xfrm>
                <a:off x="1004" y="3283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88" name="直接连接符 557087"/>
              <p:cNvSpPr/>
              <p:nvPr/>
            </p:nvSpPr>
            <p:spPr>
              <a:xfrm>
                <a:off x="1004" y="2640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89" name="直接连接符 557088"/>
              <p:cNvSpPr/>
              <p:nvPr/>
            </p:nvSpPr>
            <p:spPr>
              <a:xfrm>
                <a:off x="1004" y="2400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0" name="直接连接符 557089"/>
              <p:cNvSpPr/>
              <p:nvPr/>
            </p:nvSpPr>
            <p:spPr>
              <a:xfrm>
                <a:off x="1004" y="2159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1" name="直接连接符 557090"/>
              <p:cNvSpPr/>
              <p:nvPr/>
            </p:nvSpPr>
            <p:spPr>
              <a:xfrm>
                <a:off x="1008" y="1104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2" name="直接连接符 557091"/>
              <p:cNvSpPr/>
              <p:nvPr/>
            </p:nvSpPr>
            <p:spPr>
              <a:xfrm flipV="1">
                <a:off x="1052" y="3607"/>
                <a:ext cx="1" cy="48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3" name="直接连接符 557092"/>
              <p:cNvSpPr/>
              <p:nvPr/>
            </p:nvSpPr>
            <p:spPr>
              <a:xfrm>
                <a:off x="1008" y="1295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4" name="直接连接符 557093"/>
              <p:cNvSpPr/>
              <p:nvPr/>
            </p:nvSpPr>
            <p:spPr>
              <a:xfrm>
                <a:off x="1008" y="1440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5" name="直接连接符 557094"/>
              <p:cNvSpPr/>
              <p:nvPr/>
            </p:nvSpPr>
            <p:spPr>
              <a:xfrm>
                <a:off x="1008" y="1631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6" name="直接连接符 557095"/>
              <p:cNvSpPr/>
              <p:nvPr/>
            </p:nvSpPr>
            <p:spPr>
              <a:xfrm>
                <a:off x="1008" y="1776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7" name="直接连接符 557096"/>
              <p:cNvSpPr/>
              <p:nvPr/>
            </p:nvSpPr>
            <p:spPr>
              <a:xfrm>
                <a:off x="1008" y="1967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8" name="直接连接符 557097"/>
              <p:cNvSpPr/>
              <p:nvPr/>
            </p:nvSpPr>
            <p:spPr>
              <a:xfrm>
                <a:off x="1008" y="2879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099" name="直接连接符 557098"/>
              <p:cNvSpPr/>
              <p:nvPr/>
            </p:nvSpPr>
            <p:spPr>
              <a:xfrm>
                <a:off x="1008" y="3101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7100" name="直接连接符 557099"/>
              <p:cNvSpPr/>
              <p:nvPr/>
            </p:nvSpPr>
            <p:spPr>
              <a:xfrm>
                <a:off x="1008" y="3484"/>
                <a:ext cx="48" cy="1"/>
              </a:xfrm>
              <a:prstGeom prst="line">
                <a:avLst/>
              </a:prstGeom>
              <a:ln w="31750" cap="flat" cmpd="sng">
                <a:solidFill>
                  <a:srgbClr val="00336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57101" name="组合 557100"/>
            <p:cNvGrpSpPr/>
            <p:nvPr/>
          </p:nvGrpSpPr>
          <p:grpSpPr>
            <a:xfrm>
              <a:off x="1200" y="1104"/>
              <a:ext cx="2832" cy="2400"/>
              <a:chOff x="1200" y="1104"/>
              <a:chExt cx="2832" cy="2400"/>
            </a:xfrm>
          </p:grpSpPr>
          <p:sp>
            <p:nvSpPr>
              <p:cNvPr id="557102" name="直接连接符 557101"/>
              <p:cNvSpPr/>
              <p:nvPr/>
            </p:nvSpPr>
            <p:spPr>
              <a:xfrm>
                <a:off x="1200" y="1104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03" name="直接连接符 557102"/>
              <p:cNvSpPr/>
              <p:nvPr/>
            </p:nvSpPr>
            <p:spPr>
              <a:xfrm>
                <a:off x="1920" y="1104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04" name="直接连接符 557103"/>
              <p:cNvSpPr/>
              <p:nvPr/>
            </p:nvSpPr>
            <p:spPr>
              <a:xfrm>
                <a:off x="1200" y="1296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05" name="直接连接符 557104"/>
              <p:cNvSpPr/>
              <p:nvPr/>
            </p:nvSpPr>
            <p:spPr>
              <a:xfrm>
                <a:off x="1920" y="1296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06" name="直接连接符 557105"/>
              <p:cNvSpPr/>
              <p:nvPr/>
            </p:nvSpPr>
            <p:spPr>
              <a:xfrm>
                <a:off x="1200" y="1440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07" name="直接连接符 557106"/>
              <p:cNvSpPr/>
              <p:nvPr/>
            </p:nvSpPr>
            <p:spPr>
              <a:xfrm>
                <a:off x="1920" y="1440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08" name="直接连接符 557107"/>
              <p:cNvSpPr/>
              <p:nvPr/>
            </p:nvSpPr>
            <p:spPr>
              <a:xfrm>
                <a:off x="1200" y="1632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09" name="直接连接符 557108"/>
              <p:cNvSpPr/>
              <p:nvPr/>
            </p:nvSpPr>
            <p:spPr>
              <a:xfrm>
                <a:off x="1920" y="1632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10" name="直接连接符 557109"/>
              <p:cNvSpPr/>
              <p:nvPr/>
            </p:nvSpPr>
            <p:spPr>
              <a:xfrm>
                <a:off x="2688" y="1104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1" name="直接连接符 557110"/>
              <p:cNvSpPr/>
              <p:nvPr/>
            </p:nvSpPr>
            <p:spPr>
              <a:xfrm>
                <a:off x="2688" y="1296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2" name="直接连接符 557111"/>
              <p:cNvSpPr/>
              <p:nvPr/>
            </p:nvSpPr>
            <p:spPr>
              <a:xfrm>
                <a:off x="2688" y="1440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3" name="直接连接符 557112"/>
              <p:cNvSpPr/>
              <p:nvPr/>
            </p:nvSpPr>
            <p:spPr>
              <a:xfrm>
                <a:off x="2688" y="1632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4" name="直接连接符 557113"/>
              <p:cNvSpPr/>
              <p:nvPr/>
            </p:nvSpPr>
            <p:spPr>
              <a:xfrm>
                <a:off x="3504" y="1104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5" name="直接连接符 557114"/>
              <p:cNvSpPr/>
              <p:nvPr/>
            </p:nvSpPr>
            <p:spPr>
              <a:xfrm>
                <a:off x="3504" y="1296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6" name="直接连接符 557115"/>
              <p:cNvSpPr/>
              <p:nvPr/>
            </p:nvSpPr>
            <p:spPr>
              <a:xfrm>
                <a:off x="3504" y="1440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7" name="直接连接符 557116"/>
              <p:cNvSpPr/>
              <p:nvPr/>
            </p:nvSpPr>
            <p:spPr>
              <a:xfrm>
                <a:off x="3504" y="1632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18" name="直接连接符 557117"/>
              <p:cNvSpPr/>
              <p:nvPr/>
            </p:nvSpPr>
            <p:spPr>
              <a:xfrm>
                <a:off x="2688" y="1776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19" name="直接连接符 557118"/>
              <p:cNvSpPr/>
              <p:nvPr/>
            </p:nvSpPr>
            <p:spPr>
              <a:xfrm>
                <a:off x="3504" y="1776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20" name="直接连接符 557119"/>
              <p:cNvSpPr/>
              <p:nvPr/>
            </p:nvSpPr>
            <p:spPr>
              <a:xfrm>
                <a:off x="2688" y="1968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21" name="直接连接符 557120"/>
              <p:cNvSpPr/>
              <p:nvPr/>
            </p:nvSpPr>
            <p:spPr>
              <a:xfrm>
                <a:off x="3504" y="1968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accent1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22" name="直接连接符 557121"/>
              <p:cNvSpPr/>
              <p:nvPr/>
            </p:nvSpPr>
            <p:spPr>
              <a:xfrm>
                <a:off x="2688" y="2160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23" name="直接连接符 557122"/>
              <p:cNvSpPr/>
              <p:nvPr/>
            </p:nvSpPr>
            <p:spPr>
              <a:xfrm>
                <a:off x="2688" y="2400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24" name="直接连接符 557123"/>
              <p:cNvSpPr/>
              <p:nvPr/>
            </p:nvSpPr>
            <p:spPr>
              <a:xfrm>
                <a:off x="2688" y="2640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25" name="直接连接符 557124"/>
              <p:cNvSpPr/>
              <p:nvPr/>
            </p:nvSpPr>
            <p:spPr>
              <a:xfrm>
                <a:off x="2688" y="2880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7126" name="直接连接符 557125"/>
              <p:cNvSpPr/>
              <p:nvPr/>
            </p:nvSpPr>
            <p:spPr>
              <a:xfrm>
                <a:off x="2688" y="3120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27" name="直接连接符 557126"/>
              <p:cNvSpPr/>
              <p:nvPr/>
            </p:nvSpPr>
            <p:spPr>
              <a:xfrm>
                <a:off x="3504" y="3312"/>
                <a:ext cx="528" cy="0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557128" name="直接连接符 557127"/>
              <p:cNvSpPr/>
              <p:nvPr/>
            </p:nvSpPr>
            <p:spPr>
              <a:xfrm>
                <a:off x="3504" y="3504"/>
                <a:ext cx="528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pic>
        <p:nvPicPr>
          <p:cNvPr id="557129" name="图片 557128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1219200"/>
            <a:ext cx="500063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6034" name="图片 556033" descr="HHBF561-Integration-R2-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0525" y="1150938"/>
            <a:ext cx="6583363" cy="4881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9107" name="图片 559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3" y="1093788"/>
            <a:ext cx="9629775" cy="49768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59108" name="矩形 559107">
            <a:hlinkClick r:id="rId2" action="ppaction://hlinksldjump"/>
          </p:cNvPr>
          <p:cNvSpPr/>
          <p:nvPr/>
        </p:nvSpPr>
        <p:spPr>
          <a:xfrm>
            <a:off x="8077200" y="4572000"/>
            <a:ext cx="1524000" cy="533400"/>
          </a:xfrm>
          <a:prstGeom prst="rect">
            <a:avLst/>
          </a:prstGeom>
          <a:noFill/>
          <a:ln w="12700" cap="flat" cmpd="sng">
            <a:solidFill>
              <a:srgbClr val="5759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59109" name="矩形 559108">
            <a:hlinkClick r:id="rId3" action="ppaction://hlinksldjump"/>
          </p:cNvPr>
          <p:cNvSpPr/>
          <p:nvPr/>
        </p:nvSpPr>
        <p:spPr>
          <a:xfrm>
            <a:off x="4240213" y="5181600"/>
            <a:ext cx="1474787" cy="914400"/>
          </a:xfrm>
          <a:prstGeom prst="rect">
            <a:avLst/>
          </a:prstGeom>
          <a:noFill/>
          <a:ln w="12700" cap="flat" cmpd="sng">
            <a:solidFill>
              <a:srgbClr val="5759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59110" name="矩形 559109">
            <a:hlinkClick r:id="rId4" action="ppaction://hlinksldjump"/>
          </p:cNvPr>
          <p:cNvSpPr/>
          <p:nvPr/>
        </p:nvSpPr>
        <p:spPr>
          <a:xfrm>
            <a:off x="3783013" y="4114800"/>
            <a:ext cx="1428750" cy="914400"/>
          </a:xfrm>
          <a:prstGeom prst="rect">
            <a:avLst/>
          </a:prstGeom>
          <a:noFill/>
          <a:ln w="12700" cap="flat" cmpd="sng">
            <a:solidFill>
              <a:srgbClr val="5759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59111" name="文本框 559110">
            <a:hlinkClick r:id="rId5" action="ppaction://hlinksldjump"/>
          </p:cNvPr>
          <p:cNvSpPr txBox="1"/>
          <p:nvPr/>
        </p:nvSpPr>
        <p:spPr>
          <a:xfrm>
            <a:off x="3802063" y="1196975"/>
            <a:ext cx="719137" cy="379413"/>
          </a:xfrm>
          <a:prstGeom prst="rect">
            <a:avLst/>
          </a:prstGeom>
          <a:noFill/>
          <a:ln w="12700" cap="rnd" cmpd="sng">
            <a:solidFill>
              <a:srgbClr val="575999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(1)</a:t>
            </a:r>
            <a:endParaRPr lang="en-US" altLang="zh-CN" sz="20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59112" name="文本框 559111">
            <a:hlinkClick r:id="rId6" action="ppaction://hlinksldjump"/>
          </p:cNvPr>
          <p:cNvSpPr txBox="1"/>
          <p:nvPr/>
        </p:nvSpPr>
        <p:spPr>
          <a:xfrm>
            <a:off x="4592638" y="2133600"/>
            <a:ext cx="719137" cy="379413"/>
          </a:xfrm>
          <a:prstGeom prst="rect">
            <a:avLst/>
          </a:prstGeom>
          <a:noFill/>
          <a:ln w="12700" cap="rnd" cmpd="sng">
            <a:solidFill>
              <a:srgbClr val="575999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(5)</a:t>
            </a:r>
            <a:endParaRPr lang="en-US" altLang="zh-CN" sz="20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59113" name="文本框 559112"/>
          <p:cNvSpPr txBox="1"/>
          <p:nvPr/>
        </p:nvSpPr>
        <p:spPr>
          <a:xfrm>
            <a:off x="8985250" y="5168900"/>
            <a:ext cx="719138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(2)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559114" name="文本框 559113"/>
          <p:cNvSpPr txBox="1"/>
          <p:nvPr/>
        </p:nvSpPr>
        <p:spPr>
          <a:xfrm>
            <a:off x="5529263" y="5157788"/>
            <a:ext cx="719137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(3)</a:t>
            </a:r>
            <a:endParaRPr lang="en-US" altLang="zh-CN" sz="20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59115" name="文本框 559114"/>
          <p:cNvSpPr txBox="1"/>
          <p:nvPr/>
        </p:nvSpPr>
        <p:spPr>
          <a:xfrm>
            <a:off x="5168900" y="3860800"/>
            <a:ext cx="719138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(4)</a:t>
            </a:r>
            <a:endParaRPr lang="en-US" altLang="zh-CN" sz="20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11" grpId="0" animBg="1"/>
      <p:bldP spid="559112" grpId="0" animBg="1"/>
      <p:bldP spid="559113" grpId="0"/>
      <p:bldP spid="559114" grpId="0"/>
      <p:bldP spid="559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7433" name="矩形 487432"/>
          <p:cNvSpPr/>
          <p:nvPr/>
        </p:nvSpPr>
        <p:spPr>
          <a:xfrm>
            <a:off x="0" y="2362200"/>
            <a:ext cx="99060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</a:pPr>
            <a:r>
              <a:rPr lang="en-GB" altLang="zh-CN" sz="3300">
                <a:latin typeface="Tahoma" panose="020B0604030504040204" pitchFamily="34" charset="0"/>
              </a:rPr>
              <a:t>Chapter 5 </a:t>
            </a:r>
            <a:r>
              <a:rPr lang="en-US" altLang="zh-CN" sz="3300">
                <a:latin typeface="Tahoma" panose="020B0604030504040204" pitchFamily="34" charset="0"/>
              </a:rPr>
              <a:t>Software Design of ESS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</a:pPr>
            <a:endParaRPr lang="en-GB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7540" name="矩形 577539"/>
          <p:cNvSpPr/>
          <p:nvPr/>
        </p:nvSpPr>
        <p:spPr>
          <a:xfrm>
            <a:off x="234950" y="836613"/>
            <a:ext cx="9572625" cy="5106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Wind River’s optional TORNADO tools: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1" err="1">
                <a:latin typeface="Tahoma" panose="020B0604030504040204" pitchFamily="34" charset="0"/>
              </a:rPr>
              <a:t>StethoScope</a:t>
            </a:r>
            <a:r>
              <a:rPr lang="en-US" altLang="zh-CN" sz="2200">
                <a:latin typeface="Tahoma" panose="020B0604030504040204" pitchFamily="34" charset="0"/>
              </a:rPr>
              <a:t>: View an application’s data and events dynamically.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1" err="1">
                <a:latin typeface="Tahoma" panose="020B0604030504040204" pitchFamily="34" charset="0"/>
              </a:rPr>
              <a:t>TraceScope</a:t>
            </a:r>
            <a:r>
              <a:rPr lang="en-US" altLang="zh-CN" sz="2200">
                <a:latin typeface="Tahoma" panose="020B0604030504040204" pitchFamily="34" charset="0"/>
              </a:rPr>
              <a:t>: Trace function execution in real time.</a:t>
            </a:r>
            <a:endParaRPr lang="en-US" altLang="zh-CN" sz="2200" b="1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1" err="1">
                <a:latin typeface="Tahoma" panose="020B0604030504040204" pitchFamily="34" charset="0"/>
              </a:rPr>
              <a:t>MemScope</a:t>
            </a:r>
            <a:r>
              <a:rPr lang="en-US" altLang="zh-CN" sz="2200">
                <a:latin typeface="Tahoma" panose="020B0604030504040204" pitchFamily="34" charset="0"/>
              </a:rPr>
              <a:t>: View an application’s detailed dynamic memory usage in real-time.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1" err="1">
                <a:latin typeface="Tahoma" panose="020B0604030504040204" pitchFamily="34" charset="0"/>
              </a:rPr>
              <a:t>ProfileScope</a:t>
            </a:r>
            <a:r>
              <a:rPr lang="en-US" altLang="zh-CN" sz="2200">
                <a:latin typeface="Tahoma" panose="020B0604030504040204" pitchFamily="34" charset="0"/>
              </a:rPr>
              <a:t>: View a detailed function-by-function analysis that pinpoints CPU </a:t>
            </a:r>
            <a:r>
              <a:rPr lang="en-US" altLang="zh-CN" sz="2200" err="1">
                <a:latin typeface="Tahoma" panose="020B0604030504040204" pitchFamily="34" charset="0"/>
              </a:rPr>
              <a:t>inefficiences</a:t>
            </a:r>
            <a:r>
              <a:rPr lang="en-US" altLang="zh-CN" sz="2200">
                <a:latin typeface="Tahoma" panose="020B0604030504040204" pitchFamily="34" charset="0"/>
              </a:rPr>
              <a:t>.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>
                <a:latin typeface="Tahoma" panose="020B0604030504040204" pitchFamily="34" charset="0"/>
              </a:rPr>
              <a:t>……</a:t>
            </a:r>
            <a:endParaRPr lang="en-US" altLang="zh-CN" sz="2200">
              <a:latin typeface="Tahoma" panose="020B0604030504040204" pitchFamily="34" charset="0"/>
            </a:endParaRPr>
          </a:p>
        </p:txBody>
      </p:sp>
      <p:pic>
        <p:nvPicPr>
          <p:cNvPr id="577541" name="图片 57754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1219200"/>
            <a:ext cx="500063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charRg st="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40">
                                            <p:txEl>
                                              <p:charRg st="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charRg st="3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40">
                                            <p:txEl>
                                              <p:charRg st="3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charRg st="10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7540">
                                            <p:txEl>
                                              <p:charRg st="102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charRg st="153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7540">
                                            <p:txEl>
                                              <p:charRg st="153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charRg st="22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7540">
                                            <p:txEl>
                                              <p:charRg st="229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>
                                            <p:txEl>
                                              <p:charRg st="323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7540">
                                            <p:txEl>
                                              <p:charRg st="323" end="3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0" grpId="0" bldLvl="3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2178" name="矩形 562177"/>
          <p:cNvSpPr/>
          <p:nvPr/>
        </p:nvSpPr>
        <p:spPr>
          <a:xfrm>
            <a:off x="234950" y="836613"/>
            <a:ext cx="9572625" cy="22875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Wind River’s optional TORNADO tools: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1">
                <a:solidFill>
                  <a:srgbClr val="575999"/>
                </a:solidFill>
                <a:latin typeface="Tahoma" panose="020B0604030504040204" pitchFamily="34" charset="0"/>
              </a:rPr>
              <a:t>WINDVIEW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: The WINDVIEW diagnostic and analysis tool provides detailed visibility into application software as it runs on the actual target hardware.</a:t>
            </a:r>
            <a:endParaRPr lang="en-US" altLang="zh-CN" sz="22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  <p:sp>
        <p:nvSpPr>
          <p:cNvPr id="562180" name="矩形 562179"/>
          <p:cNvSpPr/>
          <p:nvPr/>
        </p:nvSpPr>
        <p:spPr>
          <a:xfrm>
            <a:off x="228600" y="2514600"/>
            <a:ext cx="9572625" cy="3048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</a:pPr>
            <a:endParaRPr lang="zh-CN" altLang="zh-CN" sz="22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1" err="1">
                <a:latin typeface="Tahoma" panose="020B0604030504040204" pitchFamily="34" charset="0"/>
              </a:rPr>
              <a:t>VxSIM</a:t>
            </a:r>
            <a:r>
              <a:rPr lang="en-US" altLang="zh-CN" sz="2200">
                <a:latin typeface="Tahoma" panose="020B0604030504040204" pitchFamily="34" charset="0"/>
              </a:rPr>
              <a:t>: The </a:t>
            </a:r>
            <a:r>
              <a:rPr lang="en-US" altLang="zh-CN" sz="2200" err="1">
                <a:latin typeface="Tahoma" panose="020B0604030504040204" pitchFamily="34" charset="0"/>
              </a:rPr>
              <a:t>VxSIM</a:t>
            </a:r>
            <a:r>
              <a:rPr lang="en-US" altLang="zh-CN" sz="2200">
                <a:latin typeface="Tahoma" panose="020B0604030504040204" pitchFamily="34" charset="0"/>
              </a:rPr>
              <a:t> prototyping and simulation tool enables developers to create prototype applications–including networking and multi-processor-based designs–before the actual target hardware becomes available.</a:t>
            </a:r>
            <a:endParaRPr lang="en-US" altLang="zh-CN" sz="2200">
              <a:latin typeface="Tahoma" panose="020B0604030504040204" pitchFamily="34" charset="0"/>
            </a:endParaRPr>
          </a:p>
        </p:txBody>
      </p:sp>
      <p:pic>
        <p:nvPicPr>
          <p:cNvPr id="562179" name="图片 562178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8" y="2574925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62181" name="图片 56218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688" y="1268413"/>
            <a:ext cx="500062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charRg st="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178">
                                            <p:txEl>
                                              <p:charRg st="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>
                                            <p:txEl>
                                              <p:charRg st="38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2178">
                                            <p:txEl>
                                              <p:charRg st="38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charRg st="1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2180">
                                            <p:txEl>
                                              <p:charRg st="1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bldLvl="3" build="p"/>
      <p:bldP spid="562180" grpId="0" bldLvl="3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0130" name="矩形 560129"/>
          <p:cNvSpPr/>
          <p:nvPr/>
        </p:nvSpPr>
        <p:spPr>
          <a:xfrm>
            <a:off x="234950" y="836613"/>
            <a:ext cx="9572625" cy="5106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WIND MICROKERNEL</a:t>
            </a:r>
            <a:r>
              <a:rPr lang="en-US" altLang="zh-CN" sz="2800">
                <a:latin typeface="Tahoma" panose="020B0604030504040204" pitchFamily="34" charset="0"/>
              </a:rPr>
              <a:t>： supports a full range of real-time features including </a:t>
            </a: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fast multitasking, interrupt support, and both preemptive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>
                <a:latin typeface="Tahoma" panose="020B0604030504040204" pitchFamily="34" charset="0"/>
              </a:rPr>
              <a:t>and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round-robin scheduling</a:t>
            </a:r>
            <a:r>
              <a:rPr lang="en-US" altLang="zh-CN" sz="2800">
                <a:latin typeface="Tahoma" panose="020B0604030504040204" pitchFamily="34" charset="0"/>
              </a:rPr>
              <a:t>. The microkernel design minimizes system overhead and enables fast, deterministic response to external events. The run-time environment also provides efficient </a:t>
            </a:r>
            <a:r>
              <a:rPr lang="en-US" altLang="zh-CN" sz="2800" err="1">
                <a:latin typeface="Tahoma" panose="020B0604030504040204" pitchFamily="34" charset="0"/>
              </a:rPr>
              <a:t>intertask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communication</a:t>
            </a:r>
            <a:r>
              <a:rPr lang="en-US" altLang="zh-CN" sz="2800">
                <a:latin typeface="Tahoma" panose="020B0604030504040204" pitchFamily="34" charset="0"/>
              </a:rPr>
              <a:t> mechanisms.</a:t>
            </a:r>
            <a:endParaRPr lang="en-US" altLang="zh-CN" sz="2800">
              <a:latin typeface="Tahoma" panose="020B0604030504040204" pitchFamily="34" charset="0"/>
            </a:endParaRPr>
          </a:p>
        </p:txBody>
      </p:sp>
      <p:pic>
        <p:nvPicPr>
          <p:cNvPr id="560131" name="图片 56013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38" y="990600"/>
            <a:ext cx="500062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0">
                                            <p:txEl>
                                              <p:charRg st="1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30">
                                            <p:txEl>
                                              <p:charRg st="1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0" grpId="0" bldLvl="3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8083" name="对象 558082"/>
          <p:cNvGraphicFramePr/>
          <p:nvPr/>
        </p:nvGraphicFramePr>
        <p:xfrm>
          <a:off x="5334000" y="4117975"/>
          <a:ext cx="22860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524000" imgH="1257300" progId="Paint.Picture">
                  <p:embed/>
                </p:oleObj>
              </mc:Choice>
              <mc:Fallback>
                <p:oleObj name="" r:id="rId1" imgW="1524000" imgH="125730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4117975"/>
                        <a:ext cx="2286000" cy="188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5" name="对象 558084"/>
          <p:cNvGraphicFramePr/>
          <p:nvPr/>
        </p:nvGraphicFramePr>
        <p:xfrm>
          <a:off x="7467600" y="1600200"/>
          <a:ext cx="1804988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00300" imgH="3505200" progId="Paint.Picture">
                  <p:embed/>
                </p:oleObj>
              </mc:Choice>
              <mc:Fallback>
                <p:oleObj name="" r:id="rId3" imgW="2400300" imgH="35052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7600" y="1600200"/>
                        <a:ext cx="1804988" cy="2636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6" name="对象 558085"/>
          <p:cNvGraphicFramePr/>
          <p:nvPr/>
        </p:nvGraphicFramePr>
        <p:xfrm>
          <a:off x="152400" y="914400"/>
          <a:ext cx="2339975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339340" imgH="3017520" progId="Paint.Picture">
                  <p:embed/>
                </p:oleObj>
              </mc:Choice>
              <mc:Fallback>
                <p:oleObj name="" r:id="rId5" imgW="2339340" imgH="301752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914400"/>
                        <a:ext cx="2339975" cy="301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7" name="对象 558086"/>
          <p:cNvGraphicFramePr/>
          <p:nvPr/>
        </p:nvGraphicFramePr>
        <p:xfrm>
          <a:off x="2819400" y="1219200"/>
          <a:ext cx="38608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5080000" imgH="3479800" progId="Photoshop.Image.6">
                  <p:embed/>
                </p:oleObj>
              </mc:Choice>
              <mc:Fallback>
                <p:oleObj name="" r:id="rId7" imgW="5080000" imgH="34798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1219200"/>
                        <a:ext cx="3860800" cy="264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8088" name="图片 55808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7800" y="1219200"/>
            <a:ext cx="500063" cy="473075"/>
          </a:xfrm>
          <a:prstGeom prst="rect">
            <a:avLst/>
          </a:prstGeom>
          <a:noFill/>
          <a:ln w="12700">
            <a:noFill/>
          </a:ln>
        </p:spPr>
      </p:pic>
      <p:graphicFrame>
        <p:nvGraphicFramePr>
          <p:cNvPr id="558090" name="对象 558089"/>
          <p:cNvGraphicFramePr/>
          <p:nvPr/>
        </p:nvGraphicFramePr>
        <p:xfrm>
          <a:off x="1752600" y="4419600"/>
          <a:ext cx="2552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2552700" imgH="1209675" progId="Paint.Picture">
                  <p:embed/>
                </p:oleObj>
              </mc:Choice>
              <mc:Fallback>
                <p:oleObj name="" r:id="rId11" imgW="2552700" imgH="12096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4419600"/>
                        <a:ext cx="25527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8091" name="图片 55809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4400" y="1219200"/>
            <a:ext cx="500063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6274" name="图片 566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143000"/>
            <a:ext cx="8763000" cy="48768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66275" name="图片 56627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219200"/>
            <a:ext cx="500063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5490" name="组合 575489"/>
          <p:cNvGrpSpPr/>
          <p:nvPr/>
        </p:nvGrpSpPr>
        <p:grpSpPr>
          <a:xfrm>
            <a:off x="2286000" y="1066800"/>
            <a:ext cx="5181600" cy="5029200"/>
            <a:chOff x="1164" y="45"/>
            <a:chExt cx="3540" cy="4156"/>
          </a:xfrm>
        </p:grpSpPr>
        <p:pic>
          <p:nvPicPr>
            <p:cNvPr id="575491" name="内容占位符 575490"/>
            <p:cNvPicPr>
              <a:picLocks noChangeAspect="1"/>
            </p:cNvPicPr>
            <p:nvPr>
              <p:ph idx="1"/>
            </p:nvPr>
          </p:nvPicPr>
          <p:blipFill>
            <a:blip r:embed="rId1"/>
            <a:stretch>
              <a:fillRect/>
            </a:stretch>
          </p:blipFill>
          <p:spPr>
            <a:xfrm>
              <a:off x="1164" y="45"/>
              <a:ext cx="3485" cy="41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</p:pic>
        <p:sp>
          <p:nvSpPr>
            <p:cNvPr id="575492" name="矩形 575491"/>
            <p:cNvSpPr/>
            <p:nvPr/>
          </p:nvSpPr>
          <p:spPr>
            <a:xfrm>
              <a:off x="1344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5493" name="矩形 575492"/>
            <p:cNvSpPr/>
            <p:nvPr/>
          </p:nvSpPr>
          <p:spPr>
            <a:xfrm>
              <a:off x="2688" y="1536"/>
              <a:ext cx="528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5494" name="矩形 575493"/>
            <p:cNvSpPr/>
            <p:nvPr/>
          </p:nvSpPr>
          <p:spPr>
            <a:xfrm>
              <a:off x="4416" y="1536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5495" name="矩形 575494"/>
            <p:cNvSpPr/>
            <p:nvPr/>
          </p:nvSpPr>
          <p:spPr>
            <a:xfrm>
              <a:off x="2592" y="240"/>
              <a:ext cx="672" cy="11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5496" name="矩形 575495"/>
            <p:cNvSpPr/>
            <p:nvPr/>
          </p:nvSpPr>
          <p:spPr>
            <a:xfrm>
              <a:off x="2864" y="2688"/>
              <a:ext cx="480" cy="1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5497" name="矩形 575496"/>
            <p:cNvSpPr/>
            <p:nvPr/>
          </p:nvSpPr>
          <p:spPr>
            <a:xfrm>
              <a:off x="2544" y="2947"/>
              <a:ext cx="480" cy="1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5498" name="矩形 575497"/>
            <p:cNvSpPr/>
            <p:nvPr/>
          </p:nvSpPr>
          <p:spPr>
            <a:xfrm>
              <a:off x="2880" y="3187"/>
              <a:ext cx="480" cy="12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575499" name="图片 57549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219200"/>
            <a:ext cx="500063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9716" name="标题 499715"/>
          <p:cNvSpPr>
            <a:spLocks noGrp="1"/>
          </p:cNvSpPr>
          <p:nvPr>
            <p:ph type="title"/>
          </p:nvPr>
        </p:nvSpPr>
        <p:spPr>
          <a:xfrm>
            <a:off x="577850" y="0"/>
            <a:ext cx="8667750" cy="762000"/>
          </a:xfrm>
          <a:ln/>
        </p:spPr>
        <p:txBody>
          <a:bodyPr anchor="ctr"/>
          <a:p>
            <a:pPr algn="l"/>
            <a:r>
              <a:rPr lang="zh-CN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1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Overview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499717" name="矩形 499716"/>
          <p:cNvSpPr/>
          <p:nvPr/>
        </p:nvSpPr>
        <p:spPr>
          <a:xfrm>
            <a:off x="234950" y="836613"/>
            <a:ext cx="9572625" cy="37449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How to embark on </a:t>
            </a: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designing</a:t>
            </a:r>
            <a:r>
              <a:rPr lang="en-US" altLang="zh-CN" sz="2800">
                <a:latin typeface="Tahoma" panose="020B0604030504040204" pitchFamily="34" charset="0"/>
              </a:rPr>
              <a:t> </a:t>
            </a:r>
            <a:r>
              <a:rPr lang="en-US" altLang="zh-CN" sz="2800">
                <a:solidFill>
                  <a:srgbClr val="575999"/>
                </a:solidFill>
                <a:latin typeface="Tahoma" panose="020B0604030504040204" pitchFamily="34" charset="0"/>
              </a:rPr>
              <a:t>and analyzing </a:t>
            </a:r>
            <a:r>
              <a:rPr lang="en-US" altLang="zh-CN" sz="2800">
                <a:latin typeface="Tahoma" panose="020B0604030504040204" pitchFamily="34" charset="0"/>
              </a:rPr>
              <a:t>a ESS (</a:t>
            </a:r>
            <a:r>
              <a:rPr lang="en-US" altLang="zh-CN" sz="2800" b="1">
                <a:latin typeface="Tahoma" panose="020B0604030504040204" pitchFamily="34" charset="0"/>
              </a:rPr>
              <a:t>E</a:t>
            </a:r>
            <a:r>
              <a:rPr lang="en-US" altLang="zh-CN" sz="2800">
                <a:latin typeface="Tahoma" panose="020B0604030504040204" pitchFamily="34" charset="0"/>
              </a:rPr>
              <a:t>mbedded </a:t>
            </a:r>
            <a:r>
              <a:rPr lang="en-US" altLang="zh-CN" sz="2800" b="1">
                <a:latin typeface="Tahoma" panose="020B0604030504040204" pitchFamily="34" charset="0"/>
              </a:rPr>
              <a:t>S</a:t>
            </a:r>
            <a:r>
              <a:rPr lang="en-US" altLang="zh-CN" sz="2800">
                <a:latin typeface="Tahoma" panose="020B0604030504040204" pitchFamily="34" charset="0"/>
              </a:rPr>
              <a:t>oftware </a:t>
            </a:r>
            <a:r>
              <a:rPr lang="en-US" altLang="zh-CN" sz="2800" b="1">
                <a:latin typeface="Tahoma" panose="020B0604030504040204" pitchFamily="34" charset="0"/>
              </a:rPr>
              <a:t>S</a:t>
            </a:r>
            <a:r>
              <a:rPr lang="en-US" altLang="zh-CN" sz="2800">
                <a:latin typeface="Tahoma" panose="020B0604030504040204" pitchFamily="34" charset="0"/>
              </a:rPr>
              <a:t>ystem) ?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DARTS(</a:t>
            </a:r>
            <a:r>
              <a:rPr lang="en-US" altLang="zh-CN" sz="2800" b="1">
                <a:latin typeface="Tahoma" panose="020B0604030504040204" pitchFamily="34" charset="0"/>
              </a:rPr>
              <a:t>D</a:t>
            </a:r>
            <a:r>
              <a:rPr lang="en-US" altLang="zh-CN" sz="2800">
                <a:latin typeface="Tahoma" panose="020B0604030504040204" pitchFamily="34" charset="0"/>
              </a:rPr>
              <a:t>esign </a:t>
            </a:r>
            <a:r>
              <a:rPr lang="en-US" altLang="zh-CN" sz="2800" b="1">
                <a:latin typeface="Tahoma" panose="020B0604030504040204" pitchFamily="34" charset="0"/>
              </a:rPr>
              <a:t>A</a:t>
            </a:r>
            <a:r>
              <a:rPr lang="en-US" altLang="zh-CN" sz="2800">
                <a:latin typeface="Tahoma" panose="020B0604030504040204" pitchFamily="34" charset="0"/>
              </a:rPr>
              <a:t>lgorithm for </a:t>
            </a:r>
            <a:r>
              <a:rPr lang="en-US" altLang="zh-CN" sz="2800" b="1">
                <a:latin typeface="Tahoma" panose="020B0604030504040204" pitchFamily="34" charset="0"/>
              </a:rPr>
              <a:t>R</a:t>
            </a:r>
            <a:r>
              <a:rPr lang="en-US" altLang="zh-CN" sz="2800">
                <a:latin typeface="Tahoma" panose="020B0604030504040204" pitchFamily="34" charset="0"/>
              </a:rPr>
              <a:t>eal </a:t>
            </a:r>
            <a:r>
              <a:rPr lang="en-US" altLang="zh-CN" sz="2800" b="1">
                <a:latin typeface="Tahoma" panose="020B0604030504040204" pitchFamily="34" charset="0"/>
              </a:rPr>
              <a:t>T</a:t>
            </a:r>
            <a:r>
              <a:rPr lang="en-US" altLang="zh-CN" sz="2800">
                <a:latin typeface="Tahoma" panose="020B0604030504040204" pitchFamily="34" charset="0"/>
              </a:rPr>
              <a:t>ime </a:t>
            </a:r>
            <a:r>
              <a:rPr lang="en-US" altLang="zh-CN" sz="2800" b="1">
                <a:latin typeface="Tahoma" panose="020B0604030504040204" pitchFamily="34" charset="0"/>
              </a:rPr>
              <a:t>S</a:t>
            </a:r>
            <a:r>
              <a:rPr lang="en-US" altLang="zh-CN" sz="2800">
                <a:latin typeface="Tahoma" panose="020B0604030504040204" pitchFamily="34" charset="0"/>
              </a:rPr>
              <a:t>ystems)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UML (</a:t>
            </a:r>
            <a:r>
              <a:rPr lang="en-US" altLang="zh-CN" sz="2800" b="1">
                <a:latin typeface="Tahoma" panose="020B0604030504040204" pitchFamily="34" charset="0"/>
              </a:rPr>
              <a:t>U</a:t>
            </a:r>
            <a:r>
              <a:rPr lang="en-US" altLang="zh-CN" sz="2800">
                <a:latin typeface="Tahoma" panose="020B0604030504040204" pitchFamily="34" charset="0"/>
              </a:rPr>
              <a:t>nified </a:t>
            </a:r>
            <a:r>
              <a:rPr lang="en-US" altLang="zh-CN" sz="2800" b="1">
                <a:latin typeface="Tahoma" panose="020B0604030504040204" pitchFamily="34" charset="0"/>
              </a:rPr>
              <a:t>M</a:t>
            </a:r>
            <a:r>
              <a:rPr lang="en-US" altLang="zh-CN" sz="2800">
                <a:latin typeface="Tahoma" panose="020B0604030504040204" pitchFamily="34" charset="0"/>
              </a:rPr>
              <a:t>odeling </a:t>
            </a:r>
            <a:r>
              <a:rPr lang="en-US" altLang="zh-CN" sz="2800" b="1">
                <a:latin typeface="Tahoma" panose="020B0604030504040204" pitchFamily="34" charset="0"/>
              </a:rPr>
              <a:t>L</a:t>
            </a:r>
            <a:r>
              <a:rPr lang="en-US" altLang="zh-CN" sz="2800">
                <a:latin typeface="Tahoma" panose="020B0604030504040204" pitchFamily="34" charset="0"/>
              </a:rPr>
              <a:t>anguage)</a:t>
            </a:r>
            <a:endParaRPr lang="en-US" altLang="zh-CN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9717">
                                            <p:txEl>
                                              <p:charRg st="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7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9717">
                                            <p:txEl>
                                              <p:charRg st="77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123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9717">
                                            <p:txEl>
                                              <p:charRg st="123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/>
      <p:bldP spid="499717" grpId="0" bldLvl="3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9893" name="标题 549892"/>
          <p:cNvSpPr>
            <a:spLocks noGrp="1"/>
          </p:cNvSpPr>
          <p:nvPr>
            <p:ph type="title"/>
          </p:nvPr>
        </p:nvSpPr>
        <p:spPr>
          <a:xfrm>
            <a:off x="152400" y="0"/>
            <a:ext cx="9677400" cy="762000"/>
          </a:xfrm>
          <a:ln/>
        </p:spPr>
        <p:txBody>
          <a:bodyPr anchor="ctr"/>
          <a:p>
            <a:pPr algn="l"/>
            <a:r>
              <a:rPr lang="zh-CN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How to </a:t>
            </a:r>
            <a:r>
              <a:rPr lang="en-US" altLang="zh-CN"/>
              <a:t>embark on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en-US" altLang="zh-CN"/>
              <a:t>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and analyzing a ESS ?</a:t>
            </a:r>
            <a:endParaRPr lang="en-US" altLang="zh-CN"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49897" name="矩形 549896"/>
          <p:cNvSpPr/>
          <p:nvPr/>
        </p:nvSpPr>
        <p:spPr>
          <a:xfrm>
            <a:off x="234950" y="836613"/>
            <a:ext cx="9572625" cy="30972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Problems appeared in the system design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How to acquire the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detailed function and performance requirements step by step</a:t>
            </a:r>
            <a:r>
              <a:rPr lang="en-US" altLang="zh-CN" sz="2400">
                <a:latin typeface="Tahoma" panose="020B0604030504040204" pitchFamily="34" charset="0"/>
              </a:rPr>
              <a:t>?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Does the system need a ERTOS?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549898" name="文本框 549897"/>
          <p:cNvSpPr txBox="1"/>
          <p:nvPr/>
        </p:nvSpPr>
        <p:spPr>
          <a:xfrm>
            <a:off x="5221288" y="5335588"/>
            <a:ext cx="2611437" cy="6683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>
                                            <p:txEl>
                                              <p:charRg st="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9897">
                                            <p:txEl>
                                              <p:charRg st="1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>
                                            <p:txEl>
                                              <p:charRg st="4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9897">
                                            <p:txEl>
                                              <p:charRg st="4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>
                                            <p:txEl>
                                              <p:charRg st="12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9897">
                                            <p:txEl>
                                              <p:charRg st="12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3" grpId="0"/>
      <p:bldP spid="549897" grpId="0" bldLvl="3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0915" name="矩形 550914"/>
          <p:cNvSpPr/>
          <p:nvPr/>
        </p:nvSpPr>
        <p:spPr>
          <a:xfrm>
            <a:off x="234950" y="836613"/>
            <a:ext cx="9137650" cy="5106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Problems appeared in the system design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How to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Decompose the system into concurrent tasks</a:t>
            </a:r>
            <a:r>
              <a:rPr lang="en-US" altLang="zh-CN" sz="2400">
                <a:latin typeface="Tahoma" panose="020B0604030504040204" pitchFamily="34" charset="0"/>
              </a:rPr>
              <a:t>, according to the requirement analysis ?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How to design the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functions of each task</a:t>
            </a:r>
            <a:r>
              <a:rPr lang="en-US" altLang="zh-CN" sz="2400">
                <a:latin typeface="Tahoma" panose="020B0604030504040204" pitchFamily="34" charset="0"/>
              </a:rPr>
              <a:t> ?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What are the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relations between tasks</a:t>
            </a:r>
            <a:r>
              <a:rPr lang="en-US" altLang="zh-CN" sz="2400">
                <a:latin typeface="Tahoma" panose="020B0604030504040204" pitchFamily="34" charset="0"/>
              </a:rPr>
              <a:t>, how do they interact with each other to achieve a better system efficiency ?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How to consider the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performance requirements</a:t>
            </a:r>
            <a:r>
              <a:rPr lang="en-US" altLang="zh-CN" sz="2400">
                <a:latin typeface="Tahoma" panose="020B0604030504040204" pitchFamily="34" charset="0"/>
              </a:rPr>
              <a:t> during the function analysis and design?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How to design a large-scaled ESS ?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550916" name="矩形 550915"/>
          <p:cNvSpPr/>
          <p:nvPr/>
        </p:nvSpPr>
        <p:spPr>
          <a:xfrm>
            <a:off x="152400" y="0"/>
            <a:ext cx="9677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u="none" kern="1200" baseline="0">
                <a:solidFill>
                  <a:srgbClr val="CCC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zh-CN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How to </a:t>
            </a:r>
            <a:r>
              <a:rPr lang="en-US" altLang="zh-CN"/>
              <a:t>embark on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en-US" altLang="zh-CN"/>
              <a:t>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and analyzing a ESS ?</a:t>
            </a:r>
            <a:endParaRPr lang="en-US" altLang="zh-CN"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charRg st="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0915">
                                            <p:txEl>
                                              <p:charRg st="1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charRg st="4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0915">
                                            <p:txEl>
                                              <p:charRg st="40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charRg st="13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0915">
                                            <p:txEl>
                                              <p:charRg st="131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charRg st="17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0915">
                                            <p:txEl>
                                              <p:charRg st="174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charRg st="289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0915">
                                            <p:txEl>
                                              <p:charRg st="289" end="3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charRg st="375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0915">
                                            <p:txEl>
                                              <p:charRg st="375" end="4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ldLvl="3" build="p"/>
      <p:bldP spid="5509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1944" name="矩形 551943"/>
          <p:cNvSpPr/>
          <p:nvPr/>
        </p:nvSpPr>
        <p:spPr>
          <a:xfrm>
            <a:off x="234950" y="836613"/>
            <a:ext cx="9572625" cy="3024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400">
              <a:latin typeface="Tahoma" panose="020B0604030504040204" pitchFamily="34" charset="0"/>
            </a:endParaRPr>
          </a:p>
          <a:p>
            <a:pPr marL="342900" indent="-3429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What’s the difference between developing an application system based on ERTOS and that based on the general OS ?   </a:t>
            </a:r>
            <a:r>
              <a:rPr lang="en-US" altLang="zh-CN" sz="2400">
                <a:latin typeface="Tahoma" panose="020B0604030504040204" pitchFamily="34" charset="0"/>
              </a:rPr>
              <a:t>    </a:t>
            </a:r>
            <a:r>
              <a:rPr lang="en-US" altLang="zh-CN" sz="2800">
                <a:latin typeface="Tahoma" panose="020B0604030504040204" pitchFamily="34" charset="0"/>
              </a:rPr>
              <a:t>   </a:t>
            </a:r>
            <a:r>
              <a:rPr lang="en-US" altLang="zh-CN" sz="1800">
                <a:latin typeface="Tahoma" panose="020B0604030504040204" pitchFamily="34" charset="0"/>
              </a:rPr>
              <a:t>       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en-US" altLang="zh-CN" sz="2800">
                <a:latin typeface="Tahoma" panose="020B0604030504040204" pitchFamily="34" charset="0"/>
              </a:rPr>
              <a:t>                                                </a:t>
            </a:r>
            <a:endParaRPr lang="en-US" altLang="zh-CN" sz="240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 Application &amp; 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Process</a:t>
            </a:r>
            <a:r>
              <a:rPr lang="en-US" altLang="zh-CN" sz="2400">
                <a:latin typeface="Tahoma" panose="020B0604030504040204" pitchFamily="34" charset="0"/>
              </a:rPr>
              <a:t> &amp; Module (general-OS-based)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Application (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Mission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) &amp; 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Task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 &amp; Module (ERTOS-based)    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latin typeface="Tahoma" panose="020B0604030504040204" pitchFamily="34" charset="0"/>
              </a:rPr>
              <a:t>                    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551945" name="矩形 551944"/>
          <p:cNvSpPr/>
          <p:nvPr/>
        </p:nvSpPr>
        <p:spPr>
          <a:xfrm>
            <a:off x="4089400" y="3500438"/>
            <a:ext cx="863600" cy="420687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r>
              <a:rPr lang="zh-CN" altLang="zh-CN" sz="2400" dirty="0">
                <a:solidFill>
                  <a:srgbClr val="575999"/>
                </a:solidFill>
                <a:latin typeface="Tahoma" panose="020B0604030504040204" pitchFamily="34" charset="0"/>
              </a:rPr>
              <a:t>(1: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n)</a:t>
            </a:r>
            <a:endParaRPr lang="zh-CN" altLang="en-US" sz="24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  <p:sp>
        <p:nvSpPr>
          <p:cNvPr id="551946" name="矩形 551945"/>
          <p:cNvSpPr/>
          <p:nvPr/>
        </p:nvSpPr>
        <p:spPr>
          <a:xfrm>
            <a:off x="2000250" y="2205038"/>
            <a:ext cx="1774825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lvl="2" algn="ctr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zh-CN" altLang="zh-CN" sz="2400" dirty="0">
                <a:solidFill>
                  <a:srgbClr val="575999"/>
                </a:solidFill>
                <a:latin typeface="Tahoma" panose="020B0604030504040204" pitchFamily="34" charset="0"/>
              </a:rPr>
              <a:t>(1:1)</a:t>
            </a:r>
            <a:endParaRPr lang="zh-CN" altLang="zh-CN" sz="2400" dirty="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  <p:sp>
        <p:nvSpPr>
          <p:cNvPr id="551949" name="矩形 551948"/>
          <p:cNvSpPr/>
          <p:nvPr/>
        </p:nvSpPr>
        <p:spPr>
          <a:xfrm>
            <a:off x="204788" y="3500438"/>
            <a:ext cx="9572625" cy="1441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</a:pPr>
            <a:endParaRPr lang="en-US" altLang="zh-CN" sz="2400">
              <a:latin typeface="Tahoma" panose="020B0604030504040204" pitchFamily="34" charset="0"/>
            </a:endParaRPr>
          </a:p>
          <a:p>
            <a:pPr marL="342900" indent="-342900" algn="just" eaLnBrk="1" hangingPunct="1">
              <a:lnSpc>
                <a:spcPct val="100000"/>
              </a:lnSpc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</a:rPr>
              <a:t>How to use the idea of </a:t>
            </a:r>
            <a:r>
              <a:rPr lang="en-US" altLang="zh-CN" sz="2800" b="1" i="1">
                <a:solidFill>
                  <a:srgbClr val="575999"/>
                </a:solidFill>
                <a:latin typeface="Tahoma" panose="020B0604030504040204" pitchFamily="34" charset="0"/>
              </a:rPr>
              <a:t>Software Engineering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</a:rPr>
              <a:t> to design a ESS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hlink"/>
                </a:solidFill>
                <a:latin typeface="Tahoma" panose="020B0604030504040204" pitchFamily="34" charset="0"/>
              </a:rPr>
              <a:t>?</a:t>
            </a:r>
            <a:r>
              <a:rPr lang="en-US" altLang="zh-CN" sz="2800">
                <a:latin typeface="Tahoma" panose="020B0604030504040204" pitchFamily="34" charset="0"/>
              </a:rPr>
              <a:t> </a:t>
            </a:r>
            <a:r>
              <a:rPr lang="en-US" altLang="zh-CN" sz="1800">
                <a:latin typeface="Tahoma" panose="020B0604030504040204" pitchFamily="34" charset="0"/>
              </a:rPr>
              <a:t>       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en-US" altLang="zh-CN" sz="2800">
                <a:latin typeface="Tahoma" panose="020B0604030504040204" pitchFamily="34" charset="0"/>
              </a:rPr>
              <a:t>                                                </a:t>
            </a:r>
            <a:endParaRPr lang="en-US" altLang="zh-CN" sz="240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marL="1143000" lvl="2" indent="-2286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latin typeface="Tahoma" panose="020B0604030504040204" pitchFamily="34" charset="0"/>
              </a:rPr>
              <a:t>                    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551950" name="矩形 551949"/>
          <p:cNvSpPr/>
          <p:nvPr/>
        </p:nvSpPr>
        <p:spPr>
          <a:xfrm>
            <a:off x="152400" y="0"/>
            <a:ext cx="9677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1" u="none" kern="1200" baseline="0">
                <a:solidFill>
                  <a:srgbClr val="CCC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zh-CN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2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How to </a:t>
            </a:r>
            <a:r>
              <a:rPr lang="en-US" altLang="zh-CN"/>
              <a:t>embark on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en-US" altLang="zh-CN"/>
              <a:t> </a:t>
            </a:r>
            <a:r>
              <a:rPr lang="en-US" altLang="zh-CN">
                <a:latin typeface="Tahoma" panose="020B0604030504040204" pitchFamily="34" charset="0"/>
                <a:cs typeface="Times New Roman" panose="02020603050405020304" pitchFamily="18" charset="0"/>
              </a:rPr>
              <a:t>and analyzing a ESS ?</a:t>
            </a:r>
            <a:endParaRPr lang="en-US" altLang="zh-CN"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>
                                            <p:txEl>
                                              <p:charRg st="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1944">
                                            <p:txEl>
                                              <p:charRg st="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>
                                            <p:txEl>
                                              <p:charRg st="180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1944">
                                            <p:txEl>
                                              <p:charRg st="180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>
                                            <p:txEl>
                                              <p:charRg st="23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1944">
                                            <p:txEl>
                                              <p:charRg st="231" end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>
                                            <p:txEl>
                                              <p:charRg st="289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1944">
                                            <p:txEl>
                                              <p:charRg st="289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>
                                            <p:txEl>
                                              <p:charRg st="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1949">
                                            <p:txEl>
                                              <p:charRg st="1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1949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4" grpId="0" bldLvl="3" uiExpand="1" build="p"/>
      <p:bldP spid="551945" grpId="0"/>
      <p:bldP spid="551946" grpId="1"/>
      <p:bldP spid="551949" grpId="0" bldLvl="3" build="p"/>
      <p:bldP spid="5519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62" name="矩形 552961"/>
          <p:cNvSpPr/>
          <p:nvPr/>
        </p:nvSpPr>
        <p:spPr>
          <a:xfrm>
            <a:off x="577850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3 DARTS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52963" name="矩形 552962"/>
          <p:cNvSpPr/>
          <p:nvPr/>
        </p:nvSpPr>
        <p:spPr>
          <a:xfrm>
            <a:off x="234950" y="836613"/>
            <a:ext cx="9572625" cy="5106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DARTS (</a:t>
            </a:r>
            <a:r>
              <a:rPr lang="en-US" altLang="zh-CN" sz="2800" b="1">
                <a:latin typeface="Tahoma" panose="020B0604030504040204" pitchFamily="34" charset="0"/>
              </a:rPr>
              <a:t>D</a:t>
            </a:r>
            <a:r>
              <a:rPr lang="en-US" altLang="zh-CN" sz="2800">
                <a:latin typeface="Tahoma" panose="020B0604030504040204" pitchFamily="34" charset="0"/>
              </a:rPr>
              <a:t>esign </a:t>
            </a:r>
            <a:r>
              <a:rPr lang="en-US" altLang="zh-CN" sz="2800" b="1">
                <a:latin typeface="Tahoma" panose="020B0604030504040204" pitchFamily="34" charset="0"/>
              </a:rPr>
              <a:t>A</a:t>
            </a:r>
            <a:r>
              <a:rPr lang="en-US" altLang="zh-CN" sz="2800">
                <a:latin typeface="Tahoma" panose="020B0604030504040204" pitchFamily="34" charset="0"/>
              </a:rPr>
              <a:t>lgorithm for </a:t>
            </a:r>
            <a:r>
              <a:rPr lang="en-US" altLang="zh-CN" sz="2800" b="1">
                <a:latin typeface="Tahoma" panose="020B0604030504040204" pitchFamily="34" charset="0"/>
              </a:rPr>
              <a:t>R</a:t>
            </a:r>
            <a:r>
              <a:rPr lang="en-US" altLang="zh-CN" sz="2800">
                <a:latin typeface="Tahoma" panose="020B0604030504040204" pitchFamily="34" charset="0"/>
              </a:rPr>
              <a:t>eal-</a:t>
            </a:r>
            <a:r>
              <a:rPr lang="en-US" altLang="zh-CN" sz="2800" b="1">
                <a:latin typeface="Tahoma" panose="020B0604030504040204" pitchFamily="34" charset="0"/>
              </a:rPr>
              <a:t>T</a:t>
            </a:r>
            <a:r>
              <a:rPr lang="en-US" altLang="zh-CN" sz="2800">
                <a:latin typeface="Tahoma" panose="020B0604030504040204" pitchFamily="34" charset="0"/>
              </a:rPr>
              <a:t>ime </a:t>
            </a:r>
            <a:r>
              <a:rPr lang="en-US" altLang="zh-CN" sz="2800" b="1">
                <a:latin typeface="Tahoma" panose="020B0604030504040204" pitchFamily="34" charset="0"/>
              </a:rPr>
              <a:t>S</a:t>
            </a:r>
            <a:r>
              <a:rPr lang="en-US" altLang="zh-CN" sz="2800">
                <a:latin typeface="Tahoma" panose="020B0604030504040204" pitchFamily="34" charset="0"/>
              </a:rPr>
              <a:t>ystems)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Use DARTS to Design a ESS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Requirement analysis: State diagram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System design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latin typeface="Tahoma" panose="020B0604030504040204" pitchFamily="34" charset="0"/>
              </a:rPr>
              <a:t>      1) Data flow diagram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latin typeface="Tahoma" panose="020B0604030504040204" pitchFamily="34" charset="0"/>
              </a:rPr>
              <a:t>      2)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Task decomposition</a:t>
            </a:r>
            <a:r>
              <a:rPr lang="en-US" altLang="zh-CN" sz="2400">
                <a:latin typeface="Tahoma" panose="020B0604030504040204" pitchFamily="34" charset="0"/>
              </a:rPr>
              <a:t> 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</a:pPr>
            <a:r>
              <a:rPr lang="en-US" altLang="zh-CN" sz="2400">
                <a:latin typeface="Tahoma" panose="020B0604030504040204" pitchFamily="34" charset="0"/>
              </a:rPr>
              <a:t>      3) 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Interface definition between tasks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Task design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Module design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System integration and test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pic>
        <p:nvPicPr>
          <p:cNvPr id="552964" name="图片 5529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0338" y="2362200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52965" name="图片 5529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7738" y="3260725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52966" name="图片 5529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338" y="3644900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52967" name="图片 5529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1338" y="4114800"/>
            <a:ext cx="500062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52968" name="图片 5529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4556125"/>
            <a:ext cx="500063" cy="47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552969" name="图片 5529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4738" y="5013325"/>
            <a:ext cx="500062" cy="473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2963">
                                            <p:txEl>
                                              <p:charRg st="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4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2963">
                                            <p:txEl>
                                              <p:charRg st="4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7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2963">
                                            <p:txEl>
                                              <p:charRg st="74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11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2963">
                                            <p:txEl>
                                              <p:charRg st="11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12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2963">
                                            <p:txEl>
                                              <p:charRg st="124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15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2963">
                                            <p:txEl>
                                              <p:charRg st="151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180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2963">
                                            <p:txEl>
                                              <p:charRg st="180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224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2963">
                                            <p:txEl>
                                              <p:charRg st="224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236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52963">
                                            <p:txEl>
                                              <p:charRg st="236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250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2963">
                                            <p:txEl>
                                              <p:charRg st="250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/>
      <p:bldP spid="552963" grpId="0" bldLvl="3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986" name="矩形 553985"/>
          <p:cNvSpPr/>
          <p:nvPr/>
        </p:nvSpPr>
        <p:spPr>
          <a:xfrm>
            <a:off x="577850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4 UML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53987" name="矩形 553986"/>
          <p:cNvSpPr/>
          <p:nvPr/>
        </p:nvSpPr>
        <p:spPr>
          <a:xfrm>
            <a:off x="234950" y="836613"/>
            <a:ext cx="9572625" cy="5106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UML (</a:t>
            </a:r>
            <a:r>
              <a:rPr lang="en-US" altLang="zh-CN" sz="2800" b="1">
                <a:latin typeface="Tahoma" panose="020B0604030504040204" pitchFamily="34" charset="0"/>
              </a:rPr>
              <a:t>U</a:t>
            </a:r>
            <a:r>
              <a:rPr lang="en-US" altLang="zh-CN" sz="2800">
                <a:latin typeface="Tahoma" panose="020B0604030504040204" pitchFamily="34" charset="0"/>
              </a:rPr>
              <a:t>nified </a:t>
            </a:r>
            <a:r>
              <a:rPr lang="en-US" altLang="zh-CN" sz="2800" b="1">
                <a:latin typeface="Tahoma" panose="020B0604030504040204" pitchFamily="34" charset="0"/>
              </a:rPr>
              <a:t>M</a:t>
            </a:r>
            <a:r>
              <a:rPr lang="en-US" altLang="zh-CN" sz="2800">
                <a:latin typeface="Tahoma" panose="020B0604030504040204" pitchFamily="34" charset="0"/>
              </a:rPr>
              <a:t>odeling </a:t>
            </a:r>
            <a:r>
              <a:rPr lang="en-US" altLang="zh-CN" sz="2800" b="1">
                <a:latin typeface="Tahoma" panose="020B0604030504040204" pitchFamily="34" charset="0"/>
              </a:rPr>
              <a:t>L</a:t>
            </a:r>
            <a:r>
              <a:rPr lang="en-US" altLang="zh-CN" sz="2800">
                <a:latin typeface="Tahoma" panose="020B0604030504040204" pitchFamily="34" charset="0"/>
              </a:rPr>
              <a:t>anguage)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Object</a:t>
            </a:r>
            <a:r>
              <a:rPr lang="en-US" altLang="zh-CN" sz="2400">
                <a:solidFill>
                  <a:srgbClr val="575999"/>
                </a:solidFill>
                <a:latin typeface="Tahoma" panose="020B0604030504040204" pitchFamily="34" charset="0"/>
              </a:rPr>
              <a:t>-oriented</a:t>
            </a:r>
            <a:r>
              <a:rPr lang="en-US" altLang="zh-CN" sz="2400">
                <a:latin typeface="Tahoma" panose="020B0604030504040204" pitchFamily="34" charset="0"/>
              </a:rPr>
              <a:t> design method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Standard elements of UML</a:t>
            </a:r>
            <a:endParaRPr lang="en-US" altLang="zh-CN" sz="1800">
              <a:solidFill>
                <a:srgbClr val="575999"/>
              </a:solidFill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latin typeface="Tahoma" panose="020B0604030504040204" pitchFamily="34" charset="0"/>
              </a:rPr>
              <a:t>Use case, </a:t>
            </a:r>
            <a:r>
              <a:rPr lang="en-US" altLang="zh-CN" sz="2200">
                <a:solidFill>
                  <a:schemeClr val="hlink"/>
                </a:solidFill>
                <a:latin typeface="Tahoma" panose="020B0604030504040204" pitchFamily="34" charset="0"/>
              </a:rPr>
              <a:t>class</a:t>
            </a:r>
            <a:r>
              <a:rPr lang="en-US" altLang="zh-CN" sz="2200">
                <a:latin typeface="Tahoma" panose="020B0604030504040204" pitchFamily="34" charset="0"/>
              </a:rPr>
              <a:t>, state, sequence, collaboration, activity, component, deployment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Rational Rose &amp; Rational Rose </a:t>
            </a:r>
            <a:r>
              <a:rPr lang="en-US" altLang="zh-CN" sz="2400" err="1">
                <a:latin typeface="Tahoma" panose="020B0604030504040204" pitchFamily="34" charset="0"/>
              </a:rPr>
              <a:t>RealTime</a:t>
            </a:r>
            <a:endParaRPr lang="en-US" altLang="zh-CN" sz="2400"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solidFill>
                  <a:schemeClr val="hlink"/>
                </a:solidFill>
                <a:latin typeface="Tahoma" panose="020B0604030504040204" pitchFamily="34" charset="0"/>
              </a:rPr>
              <a:t>Why Rational Rose </a:t>
            </a:r>
            <a:r>
              <a:rPr lang="en-US" altLang="zh-CN" sz="2200" err="1">
                <a:solidFill>
                  <a:schemeClr val="hlink"/>
                </a:solidFill>
                <a:latin typeface="Tahoma" panose="020B0604030504040204" pitchFamily="34" charset="0"/>
              </a:rPr>
              <a:t>RealTime</a:t>
            </a:r>
            <a:r>
              <a:rPr lang="en-US" altLang="zh-CN" sz="2200">
                <a:solidFill>
                  <a:schemeClr val="hlink"/>
                </a:solidFill>
                <a:latin typeface="Tahoma" panose="020B0604030504040204" pitchFamily="34" charset="0"/>
              </a:rPr>
              <a:t> ?</a:t>
            </a:r>
            <a:endParaRPr lang="en-US" altLang="zh-CN" sz="2200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latin typeface="Tahoma" panose="020B0604030504040204" pitchFamily="34" charset="0"/>
              </a:rPr>
              <a:t>Rational Rose </a:t>
            </a:r>
            <a:r>
              <a:rPr lang="en-US" altLang="zh-CN" sz="2200" err="1">
                <a:latin typeface="Tahoma" panose="020B0604030504040204" pitchFamily="34" charset="0"/>
              </a:rPr>
              <a:t>RealTime</a:t>
            </a:r>
            <a:r>
              <a:rPr lang="en-US" altLang="zh-CN" sz="2200">
                <a:latin typeface="Tahoma" panose="020B0604030504040204" pitchFamily="34" charset="0"/>
              </a:rPr>
              <a:t> is a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complete life cycle</a:t>
            </a:r>
            <a:r>
              <a:rPr lang="en-US" altLang="zh-CN" sz="2200">
                <a:latin typeface="Tahoma" panose="020B0604030504040204" pitchFamily="34" charset="0"/>
              </a:rPr>
              <a:t> Unified Modeling Language (UML) development environment created to meet these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real-time embedded</a:t>
            </a:r>
            <a:r>
              <a:rPr lang="en-US" altLang="zh-CN" sz="2200">
                <a:latin typeface="Tahoma" panose="020B0604030504040204" pitchFamily="34" charset="0"/>
              </a:rPr>
              <a:t> challenges. It provides a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UML-compliant</a:t>
            </a:r>
            <a:r>
              <a:rPr lang="en-US" altLang="zh-CN" sz="2200">
                <a:latin typeface="Tahoma" panose="020B0604030504040204" pitchFamily="34" charset="0"/>
              </a:rPr>
              <a:t> solution to the unique problems of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concurrency and distribution</a:t>
            </a:r>
            <a:endParaRPr lang="en-US" altLang="zh-CN" sz="2200">
              <a:solidFill>
                <a:srgbClr val="5759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3987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3987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987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8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987">
                                            <p:txEl>
                                              <p:charRg st="88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16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3987">
                                            <p:txEl>
                                              <p:charRg st="169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20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3987">
                                            <p:txEl>
                                              <p:charRg st="208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237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3987">
                                            <p:txEl>
                                              <p:charRg st="237" end="4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/>
      <p:bldP spid="553987" grpId="0" bldLvl="4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9346" name="矩形 569345"/>
          <p:cNvSpPr/>
          <p:nvPr/>
        </p:nvSpPr>
        <p:spPr>
          <a:xfrm>
            <a:off x="577850" y="0"/>
            <a:ext cx="8667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l" eaLnBrk="1" hangingPunct="1">
              <a:lnSpc>
                <a:spcPct val="100000"/>
              </a:lnSpc>
            </a:pPr>
            <a:r>
              <a:rPr lang="en-US" altLang="zh-CN" sz="2800" b="1">
                <a:solidFill>
                  <a:srgbClr val="CCCC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4 UML</a:t>
            </a:r>
            <a:endParaRPr lang="en-US" altLang="zh-CN" sz="2800" b="1">
              <a:solidFill>
                <a:srgbClr val="CCCCFF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69347" name="矩形 569346"/>
          <p:cNvSpPr/>
          <p:nvPr/>
        </p:nvSpPr>
        <p:spPr>
          <a:xfrm>
            <a:off x="234950" y="836613"/>
            <a:ext cx="9572625" cy="5106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</a:pPr>
            <a:endParaRPr lang="zh-CN" altLang="zh-CN" sz="2800">
              <a:latin typeface="Tahoma" panose="020B0604030504040204" pitchFamily="34" charset="0"/>
            </a:endParaRPr>
          </a:p>
          <a:p>
            <a:pPr marL="342900" indent="-342900" algn="l" eaLnBrk="1" hangingPunct="1">
              <a:lnSpc>
                <a:spcPct val="100000"/>
              </a:lnSpc>
              <a:spcBef>
                <a:spcPct val="200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>
                <a:latin typeface="Tahoma" panose="020B0604030504040204" pitchFamily="34" charset="0"/>
              </a:rPr>
              <a:t>UML (</a:t>
            </a:r>
            <a:r>
              <a:rPr lang="en-US" altLang="zh-CN" sz="2800" b="1">
                <a:latin typeface="Tahoma" panose="020B0604030504040204" pitchFamily="34" charset="0"/>
              </a:rPr>
              <a:t>U</a:t>
            </a:r>
            <a:r>
              <a:rPr lang="en-US" altLang="zh-CN" sz="2800">
                <a:latin typeface="Tahoma" panose="020B0604030504040204" pitchFamily="34" charset="0"/>
              </a:rPr>
              <a:t>nified </a:t>
            </a:r>
            <a:r>
              <a:rPr lang="en-US" altLang="zh-CN" sz="2800" b="1">
                <a:latin typeface="Tahoma" panose="020B0604030504040204" pitchFamily="34" charset="0"/>
              </a:rPr>
              <a:t>M</a:t>
            </a:r>
            <a:r>
              <a:rPr lang="en-US" altLang="zh-CN" sz="2800">
                <a:latin typeface="Tahoma" panose="020B0604030504040204" pitchFamily="34" charset="0"/>
              </a:rPr>
              <a:t>odeling </a:t>
            </a:r>
            <a:r>
              <a:rPr lang="en-US" altLang="zh-CN" sz="2800" b="1">
                <a:latin typeface="Tahoma" panose="020B0604030504040204" pitchFamily="34" charset="0"/>
              </a:rPr>
              <a:t>L</a:t>
            </a:r>
            <a:r>
              <a:rPr lang="en-US" altLang="zh-CN" sz="2800">
                <a:latin typeface="Tahoma" panose="020B0604030504040204" pitchFamily="34" charset="0"/>
              </a:rPr>
              <a:t>anguage)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1143000" lvl="2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ahoma" panose="020B0604030504040204" pitchFamily="34" charset="0"/>
              </a:rPr>
              <a:t>Rational Rose </a:t>
            </a:r>
            <a:r>
              <a:rPr lang="en-US" altLang="zh-CN" sz="2400" err="1">
                <a:latin typeface="Tahoma" panose="020B0604030504040204" pitchFamily="34" charset="0"/>
              </a:rPr>
              <a:t>RealTime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latin typeface="Tahoma" panose="020B0604030504040204" pitchFamily="34" charset="0"/>
              </a:rPr>
              <a:t>Rational Rose </a:t>
            </a:r>
            <a:r>
              <a:rPr lang="en-US" altLang="zh-CN" sz="2200" err="1">
                <a:latin typeface="Tahoma" panose="020B0604030504040204" pitchFamily="34" charset="0"/>
              </a:rPr>
              <a:t>RealTime</a:t>
            </a:r>
            <a:r>
              <a:rPr lang="en-US" altLang="zh-CN" sz="2200">
                <a:latin typeface="Tahoma" panose="020B0604030504040204" pitchFamily="34" charset="0"/>
              </a:rPr>
              <a:t> unifies the project team by providing an extensive set of tool integrations to meet the needs of the entire team, from requirements capture through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high-performance code generation, testing, and debugging for RTOS targets</a:t>
            </a:r>
            <a:endParaRPr lang="en-US" altLang="zh-CN" sz="2200">
              <a:latin typeface="Tahoma" panose="020B0604030504040204" pitchFamily="34" charset="0"/>
            </a:endParaRPr>
          </a:p>
          <a:p>
            <a:pPr marL="1600200" lvl="3" indent="-228600" algn="just" eaLnBrk="1" hangingPunct="1">
              <a:lnSpc>
                <a:spcPct val="100000"/>
              </a:lnSpc>
              <a:spcBef>
                <a:spcPct val="20000"/>
              </a:spcBef>
              <a:buClr>
                <a:srgbClr val="575999"/>
              </a:buClr>
              <a:buSzPct val="80000"/>
              <a:buChar char="o"/>
            </a:pPr>
            <a:r>
              <a:rPr lang="en-US" altLang="zh-CN" sz="2200">
                <a:latin typeface="Tahoma" panose="020B0604030504040204" pitchFamily="34" charset="0"/>
              </a:rPr>
              <a:t>A UML model compiler generates complete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C, C++, and Java application for UNIX, Windows NT/2000, and RTOS targets.</a:t>
            </a:r>
            <a:r>
              <a:rPr lang="en-US" altLang="zh-CN" sz="2200">
                <a:latin typeface="Tahoma" panose="020B0604030504040204" pitchFamily="34" charset="0"/>
              </a:rPr>
              <a:t> this </a:t>
            </a:r>
            <a:r>
              <a:rPr lang="en-US" altLang="zh-CN" sz="2200">
                <a:solidFill>
                  <a:srgbClr val="575999"/>
                </a:solidFill>
                <a:latin typeface="Tahoma" panose="020B0604030504040204" pitchFamily="34" charset="0"/>
              </a:rPr>
              <a:t>automated code generation</a:t>
            </a:r>
            <a:r>
              <a:rPr lang="en-US" altLang="zh-CN" sz="2200">
                <a:latin typeface="Tahoma" panose="020B0604030504040204" pitchFamily="34" charset="0"/>
              </a:rPr>
              <a:t> eliminates the need for manual translation and avoids costly design interpretation errors</a:t>
            </a:r>
            <a:endParaRPr lang="en-US" altLang="zh-CN" sz="22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9347">
                                            <p:txEl>
                                              <p:charRg st="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9347">
                                            <p:txEl>
                                              <p:charRg st="3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56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9347">
                                            <p:txEl>
                                              <p:charRg st="56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301" end="5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9347">
                                            <p:txEl>
                                              <p:charRg st="301" end="5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  <p:bldP spid="569347" grpId="0" bldLvl="4" build="p"/>
    </p:bldLst>
  </p:timing>
</p:sld>
</file>

<file path=ppt/theme/theme1.xml><?xml version="1.0" encoding="utf-8"?>
<a:theme xmlns:a="http://schemas.openxmlformats.org/drawingml/2006/main" name="RhapsodyPresentationTemplate">
  <a:themeElements>
    <a:clrScheme name="">
      <a:dk1>
        <a:srgbClr val="000000"/>
      </a:dk1>
      <a:lt1>
        <a:srgbClr val="FFFFFF"/>
      </a:lt1>
      <a:dk2>
        <a:srgbClr val="FFCC00"/>
      </a:dk2>
      <a:lt2>
        <a:srgbClr val="000000"/>
      </a:lt2>
      <a:accent1>
        <a:srgbClr val="8080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C1C1AA"/>
      </a:accent5>
      <a:accent6>
        <a:srgbClr val="B78900"/>
      </a:accent6>
      <a:hlink>
        <a:srgbClr val="FF0000"/>
      </a:hlink>
      <a:folHlink>
        <a:srgbClr val="969696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4D4D4D"/>
        </a:lt1>
        <a:dk2>
          <a:srgbClr val="FFCC00"/>
        </a:dk2>
        <a:lt2>
          <a:srgbClr val="0000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CDCAF"/>
        </a:accent4>
        <a:accent5>
          <a:srgbClr val="C1C1AA"/>
        </a:accent5>
        <a:accent6>
          <a:srgbClr val="B78900"/>
        </a:accent6>
        <a:hlink>
          <a:srgbClr val="CC66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7002A"/>
        </a:accent4>
        <a:accent5>
          <a:srgbClr val="E2E2AA"/>
        </a:accent5>
        <a:accent6>
          <a:srgbClr val="C78AA8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6C6C6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6699"/>
        </a:lt1>
        <a:dk2>
          <a:srgbClr val="FFCC00"/>
        </a:dk2>
        <a:lt2>
          <a:srgbClr val="2C2C42"/>
        </a:lt2>
        <a:accent1>
          <a:srgbClr val="FF9933"/>
        </a:accent1>
        <a:accent2>
          <a:srgbClr val="808000"/>
        </a:accent2>
        <a:accent3>
          <a:srgbClr val="B9B9CA"/>
        </a:accent3>
        <a:accent4>
          <a:srgbClr val="DCDCAF"/>
        </a:accent4>
        <a:accent5>
          <a:srgbClr val="FFCAAD"/>
        </a:accent5>
        <a:accent6>
          <a:srgbClr val="727200"/>
        </a:accent6>
        <a:hlink>
          <a:srgbClr val="CC66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CC00"/>
        </a:dk1>
        <a:lt1>
          <a:srgbClr val="800000"/>
        </a:lt1>
        <a:dk2>
          <a:srgbClr val="FFFFCC"/>
        </a:dk2>
        <a:lt2>
          <a:srgbClr val="50000F"/>
        </a:lt2>
        <a:accent1>
          <a:srgbClr val="808000"/>
        </a:accent1>
        <a:accent2>
          <a:srgbClr val="993366"/>
        </a:accent2>
        <a:accent3>
          <a:srgbClr val="C1AAAA"/>
        </a:accent3>
        <a:accent4>
          <a:srgbClr val="DCAF00"/>
        </a:accent4>
        <a:accent5>
          <a:srgbClr val="C1C1AA"/>
        </a:accent5>
        <a:accent6>
          <a:srgbClr val="892D5B"/>
        </a:accent6>
        <a:hlink>
          <a:srgbClr val="FF505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CC00"/>
        </a:dk1>
        <a:lt1>
          <a:srgbClr val="666633"/>
        </a:lt1>
        <a:dk2>
          <a:srgbClr val="FFFFCC"/>
        </a:dk2>
        <a:lt2>
          <a:srgbClr val="333300"/>
        </a:lt2>
        <a:accent1>
          <a:srgbClr val="8F7401"/>
        </a:accent1>
        <a:accent2>
          <a:srgbClr val="CC6600"/>
        </a:accent2>
        <a:accent3>
          <a:srgbClr val="B9B9AD"/>
        </a:accent3>
        <a:accent4>
          <a:srgbClr val="DCAF00"/>
        </a:accent4>
        <a:accent5>
          <a:srgbClr val="C6BDAA"/>
        </a:accent5>
        <a:accent6>
          <a:srgbClr val="B75B00"/>
        </a:accent6>
        <a:hlink>
          <a:srgbClr val="666699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00"/>
    </a:dk2>
    <a:lt2>
      <a:srgbClr val="000000"/>
    </a:lt2>
    <a:accent1>
      <a:srgbClr val="808000"/>
    </a:accent1>
    <a:accent2>
      <a:srgbClr val="CC9900"/>
    </a:accent2>
    <a:accent3>
      <a:srgbClr val="FFFFFF"/>
    </a:accent3>
    <a:accent4>
      <a:srgbClr val="000000"/>
    </a:accent4>
    <a:accent5>
      <a:srgbClr val="C1C1AA"/>
    </a:accent5>
    <a:accent6>
      <a:srgbClr val="B78900"/>
    </a:accent6>
    <a:hlink>
      <a:srgbClr val="CC66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Data\Microsoft\Templates\RhapsodyPresentationTemplate.pot</Template>
  <TotalTime>0</TotalTime>
  <Words>6029</Words>
  <Application>WPS 演示</Application>
  <PresentationFormat>A4 纸张(210x297 毫米)</PresentationFormat>
  <Paragraphs>221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Tahoma</vt:lpstr>
      <vt:lpstr>楷体_GB2312</vt:lpstr>
      <vt:lpstr>新宋体</vt:lpstr>
      <vt:lpstr>微软雅黑</vt:lpstr>
      <vt:lpstr>Arial Unicode MS</vt:lpstr>
      <vt:lpstr>RhapsodyPresentationTemplate</vt:lpstr>
      <vt:lpstr>Visio.Drawing.6</vt:lpstr>
      <vt:lpstr>Paint.Picture</vt:lpstr>
      <vt:lpstr>Paint.Picture</vt:lpstr>
      <vt:lpstr>Paint.Picture</vt:lpstr>
      <vt:lpstr>Photoshop.Image.6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I-Logix UK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ERTOS</dc:title>
  <dc:creator>LIAO Yong</dc:creator>
  <cp:lastModifiedBy>uestc-2j-306</cp:lastModifiedBy>
  <cp:revision>1142</cp:revision>
  <cp:lastPrinted>1998-08-25T10:59:21Z</cp:lastPrinted>
  <dcterms:created xsi:type="dcterms:W3CDTF">1998-01-30T08:40:17Z</dcterms:created>
  <dcterms:modified xsi:type="dcterms:W3CDTF">2021-05-11T07:19:32Z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