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453" r:id="rId4"/>
    <p:sldId id="338" r:id="rId5"/>
    <p:sldId id="337" r:id="rId6"/>
    <p:sldId id="258" r:id="rId7"/>
    <p:sldId id="340" r:id="rId8"/>
    <p:sldId id="356" r:id="rId9"/>
    <p:sldId id="260" r:id="rId10"/>
    <p:sldId id="261" r:id="rId11"/>
    <p:sldId id="357" r:id="rId12"/>
    <p:sldId id="341" r:id="rId13"/>
    <p:sldId id="264" r:id="rId14"/>
    <p:sldId id="361" r:id="rId15"/>
    <p:sldId id="358" r:id="rId16"/>
    <p:sldId id="266" r:id="rId17"/>
    <p:sldId id="267" r:id="rId18"/>
    <p:sldId id="268" r:id="rId19"/>
    <p:sldId id="332" r:id="rId20"/>
    <p:sldId id="270" r:id="rId21"/>
    <p:sldId id="363" r:id="rId22"/>
    <p:sldId id="364" r:id="rId23"/>
    <p:sldId id="272" r:id="rId24"/>
    <p:sldId id="273" r:id="rId25"/>
    <p:sldId id="365" r:id="rId26"/>
    <p:sldId id="274" r:id="rId27"/>
    <p:sldId id="275" r:id="rId28"/>
    <p:sldId id="366" r:id="rId29"/>
    <p:sldId id="276" r:id="rId30"/>
    <p:sldId id="277" r:id="rId31"/>
    <p:sldId id="367" r:id="rId32"/>
    <p:sldId id="342" r:id="rId33"/>
    <p:sldId id="282" r:id="rId34"/>
    <p:sldId id="373" r:id="rId35"/>
    <p:sldId id="284" r:id="rId36"/>
    <p:sldId id="333" r:id="rId37"/>
    <p:sldId id="285" r:id="rId38"/>
    <p:sldId id="286" r:id="rId39"/>
    <p:sldId id="374" r:id="rId40"/>
    <p:sldId id="372" r:id="rId41"/>
    <p:sldId id="289" r:id="rId42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2B2B2"/>
    <a:srgbClr val="969696"/>
    <a:srgbClr val="777777"/>
    <a:srgbClr val="00CC99"/>
    <a:srgbClr val="CCCCF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22"/>
    <p:restoredTop sz="94682"/>
  </p:normalViewPr>
  <p:slideViewPr>
    <p:cSldViewPr showGuides="1">
      <p:cViewPr>
        <p:scale>
          <a:sx n="100" d="100"/>
          <a:sy n="100" d="100"/>
        </p:scale>
        <p:origin x="-378" y="-22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50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页眉占位符 1126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12643" name="日期占位符 11264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112643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12644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46" name="页脚占位符 11264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112647" name="灯片编号占位符 11264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08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051" name="任意多边形 3074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任意多边形 3075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7" name="标题 3076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078" name="副标题 3077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079" name="日期占位符 3078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080" name="页脚占位符 307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081" name="灯片编号占位符 308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5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7" name="任意多边形 2050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2051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3" name="标题 205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055" name="日期占位符 205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056" name="页脚占位符 205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057" name="灯片编号占位符 205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3" name="文本占位符 2058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标题 28673"/>
          <p:cNvSpPr>
            <a:spLocks noGrp="1"/>
          </p:cNvSpPr>
          <p:nvPr>
            <p:ph type="ctrTitle" sz="quarter"/>
          </p:nvPr>
        </p:nvSpPr>
        <p:spPr>
          <a:xfrm>
            <a:off x="395288" y="188913"/>
            <a:ext cx="7772400" cy="762000"/>
          </a:xfrm>
        </p:spPr>
        <p:txBody>
          <a:bodyPr lIns="92075" tIns="46038" rIns="92075" bIns="46038" anchor="b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第二章   数据表示与指令系统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副标题 28674"/>
          <p:cNvSpPr>
            <a:spLocks noGrp="1"/>
          </p:cNvSpPr>
          <p:nvPr>
            <p:ph type="subTitle" sz="quarter" idx="1"/>
          </p:nvPr>
        </p:nvSpPr>
        <p:spPr>
          <a:xfrm>
            <a:off x="878205" y="1524953"/>
            <a:ext cx="6400800" cy="533400"/>
          </a:xfrm>
        </p:spPr>
        <p:txBody>
          <a:bodyPr lIns="92075" tIns="46038" rIns="92075" bIns="46038" anchor="ctr"/>
          <a:p>
            <a:pPr defTabSz="914400">
              <a:buSzPct val="80000"/>
            </a:pPr>
            <a:r>
              <a:rPr lang="zh-CN" altLang="en-US" sz="4000" b="1" kern="1200" baseline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知识要点</a:t>
            </a:r>
            <a:endParaRPr lang="zh-CN" altLang="en-US" sz="4000" b="1" kern="1200" baseline="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632710"/>
            <a:ext cx="9002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1.、掌握数据表示（高级数据表示、浮点数）</a:t>
            </a:r>
            <a:endParaRPr lang="zh-CN" altLang="en-US" sz="3600" b="1"/>
          </a:p>
          <a:p>
            <a:r>
              <a:rPr lang="zh-CN" altLang="en-US" sz="3600" b="1"/>
              <a:t>2、掌握寻址技术（编址方式，寻址方式，程序在主存中的定位）</a:t>
            </a:r>
            <a:endParaRPr lang="zh-CN" altLang="en-US" sz="3600" b="1"/>
          </a:p>
          <a:p>
            <a:r>
              <a:rPr lang="zh-CN" altLang="en-US" sz="3600" b="1">
                <a:solidFill>
                  <a:srgbClr val="FFFF00"/>
                </a:solidFill>
              </a:rPr>
              <a:t>3.、理解并掌握指令格式的设计和优化</a:t>
            </a:r>
            <a:r>
              <a:rPr lang="zh-CN" altLang="en-US" sz="3600" b="1"/>
              <a:t>（操作码的优化表示，地址码的优化表示）</a:t>
            </a:r>
            <a:endParaRPr lang="zh-CN" altLang="en-US" sz="3600" b="1"/>
          </a:p>
          <a:p>
            <a:r>
              <a:rPr lang="zh-CN" altLang="en-US" sz="3600" b="1"/>
              <a:t>4、了解 CISC与RISC </a:t>
            </a:r>
            <a:endParaRPr lang="zh-CN" altLang="en-US" sz="3600" b="1"/>
          </a:p>
          <a:p>
            <a:endParaRPr lang="zh-CN" altLang="en-US" sz="36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graphicFrame>
        <p:nvGraphicFramePr>
          <p:cNvPr id="12290" name="对象 138241"/>
          <p:cNvGraphicFramePr/>
          <p:nvPr/>
        </p:nvGraphicFramePr>
        <p:xfrm>
          <a:off x="685800" y="533400"/>
          <a:ext cx="7847013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648200" imgH="3476625" progId="Visio.Drawing.6">
                  <p:embed/>
                </p:oleObj>
              </mc:Choice>
              <mc:Fallback>
                <p:oleObj name="" r:id="rId1" imgW="4648200" imgH="3476625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533400"/>
                        <a:ext cx="7847013" cy="5575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076825" y="117475"/>
            <a:ext cx="3600450" cy="633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828675" y="2924175"/>
            <a:ext cx="4248150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副标题 117761"/>
          <p:cNvSpPr>
            <a:spLocks noGrp="1"/>
          </p:cNvSpPr>
          <p:nvPr>
            <p:ph type="subTitle" sz="quarter" idx="1"/>
          </p:nvPr>
        </p:nvSpPr>
        <p:spPr>
          <a:xfrm>
            <a:off x="0" y="381000"/>
            <a:ext cx="9144000" cy="196850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黑体" panose="02010609060101010101" pitchFamily="2" charset="-122"/>
                <a:cs typeface="+mn-cs"/>
              </a:rPr>
              <a:t>三、向量数据表示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1  含义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：</a:t>
            </a:r>
            <a:r>
              <a:rPr lang="zh-CN" altLang="en-US" sz="4000" b="1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有序排列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的数据元素称为向量（向量数据）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17764" name="矩形 117763"/>
          <p:cNvSpPr/>
          <p:nvPr/>
        </p:nvSpPr>
        <p:spPr>
          <a:xfrm>
            <a:off x="250825" y="5300663"/>
            <a:ext cx="8569325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能称为向量数据表示，一定要由硬件表示三要素。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5" name="矩形 117764"/>
          <p:cNvSpPr/>
          <p:nvPr/>
        </p:nvSpPr>
        <p:spPr>
          <a:xfrm>
            <a:off x="0" y="2781300"/>
            <a:ext cx="8964613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2  向量数据的三要素：</a:t>
            </a:r>
            <a:endParaRPr lang="zh-CN" altLang="en-US" sz="32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1）基地址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：存放第一个向量数据的地址；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2）向量长度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：向量数据个数；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3）位移量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：与基地址的距离。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副标题 36866"/>
          <p:cNvSpPr>
            <a:spLocks noGrp="1"/>
          </p:cNvSpPr>
          <p:nvPr>
            <p:ph type="subTitle" sz="quarter" idx="1"/>
          </p:nvPr>
        </p:nvSpPr>
        <p:spPr>
          <a:xfrm>
            <a:off x="0" y="1052513"/>
            <a:ext cx="9540875" cy="360045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3  根据三要素可推出参数</a:t>
            </a:r>
            <a:endParaRPr lang="zh-CN" altLang="en-US" b="1" kern="1200" baseline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1）起始地址 = 基地址 + 位移量，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实际参与本次操作的第一个数据（元素）的地址；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2）有效向量长度  = 向量长度</a:t>
            </a:r>
            <a:r>
              <a:rPr lang="en-US" altLang="zh-CN" b="1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位移量，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实际参与本次操作的向量数据个数。</a:t>
            </a:r>
            <a:endParaRPr lang="zh-CN" altLang="en-US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graphicFrame>
        <p:nvGraphicFramePr>
          <p:cNvPr id="16386" name="对象 142337"/>
          <p:cNvGraphicFramePr/>
          <p:nvPr/>
        </p:nvGraphicFramePr>
        <p:xfrm>
          <a:off x="990600" y="457200"/>
          <a:ext cx="7162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85925" imgH="1790700" progId="Visio.Drawing.6">
                  <p:embed/>
                </p:oleObj>
              </mc:Choice>
              <mc:Fallback>
                <p:oleObj name="" r:id="rId1" imgW="1685925" imgH="1790700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57200"/>
                        <a:ext cx="7162800" cy="5638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410" name="内容占位符 139265"/>
          <p:cNvSpPr>
            <a:spLocks noGrp="1"/>
          </p:cNvSpPr>
          <p:nvPr>
            <p:ph idx="4294967295"/>
          </p:nvPr>
        </p:nvSpPr>
        <p:spPr>
          <a:xfrm>
            <a:off x="179388" y="0"/>
            <a:ext cx="7772400" cy="1268413"/>
          </a:xfrm>
        </p:spPr>
        <p:txBody>
          <a:bodyPr anchor="t"/>
          <a:p>
            <a:pPr algn="just"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  向量运算指令</a:t>
            </a: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800" b="1" dirty="0"/>
              <a:t>   1）格式（</a:t>
            </a:r>
            <a:r>
              <a:rPr lang="en-US" altLang="zh-CN" sz="2800" b="1"/>
              <a:t>STAR—100</a:t>
            </a:r>
            <a:r>
              <a:rPr lang="zh-CN" altLang="en-US" sz="2800" b="1" dirty="0"/>
              <a:t>机）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graphicFrame>
        <p:nvGraphicFramePr>
          <p:cNvPr id="139291" name="表格 139290"/>
          <p:cNvGraphicFramePr/>
          <p:nvPr/>
        </p:nvGraphicFramePr>
        <p:xfrm>
          <a:off x="900113" y="1196975"/>
          <a:ext cx="5029200" cy="598488"/>
        </p:xfrm>
        <a:graphic>
          <a:graphicData uri="http://schemas.openxmlformats.org/drawingml/2006/table">
            <a:tbl>
              <a:tblPr/>
              <a:tblGrid>
                <a:gridCol w="647700"/>
                <a:gridCol w="60960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5984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F</a:t>
                      </a:r>
                      <a:endParaRPr lang="en-US" altLang="zh-CN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G</a:t>
                      </a:r>
                      <a:endParaRPr lang="en-US" altLang="zh-CN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00FF00"/>
                          </a:solidFill>
                        </a:rPr>
                        <a:t>X</a:t>
                      </a:r>
                      <a:endParaRPr lang="en-US" altLang="zh-CN" b="1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A</a:t>
                      </a:r>
                      <a:endParaRPr lang="en-US" altLang="zh-CN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00FF00"/>
                          </a:solidFill>
                        </a:rPr>
                        <a:t>Y</a:t>
                      </a:r>
                      <a:endParaRPr lang="en-US" altLang="zh-CN" b="1">
                        <a:solidFill>
                          <a:srgbClr val="00FF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B</a:t>
                      </a:r>
                      <a:endParaRPr lang="en-US" altLang="zh-CN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chemeClr val="hlink"/>
                          </a:solidFill>
                        </a:rPr>
                        <a:t>Z</a:t>
                      </a:r>
                      <a:endParaRPr lang="en-US" altLang="zh-CN" b="1">
                        <a:solidFill>
                          <a:schemeClr val="hlink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C</a:t>
                      </a:r>
                      <a:endParaRPr lang="en-US" altLang="zh-CN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88" name="文本框 139287"/>
          <p:cNvSpPr txBox="1"/>
          <p:nvPr/>
        </p:nvSpPr>
        <p:spPr>
          <a:xfrm>
            <a:off x="179388" y="1989138"/>
            <a:ext cx="9432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AutoNum type="arabicParenR" startAt="2"/>
            </a:pPr>
            <a:r>
              <a:rPr lang="zh-CN" altLang="en-US" b="1" dirty="0">
                <a:latin typeface="Times New Roman" panose="02020603050405020304" pitchFamily="18" charset="0"/>
              </a:rPr>
              <a:t>说明：</a:t>
            </a:r>
            <a:r>
              <a:rPr lang="en-US" altLang="zh-CN" b="1">
                <a:latin typeface="Times New Roman" panose="02020603050405020304" pitchFamily="18" charset="0"/>
              </a:rPr>
              <a:t>X~C</a:t>
            </a:r>
            <a:r>
              <a:rPr lang="zh-CN" altLang="en-US" b="1" dirty="0">
                <a:latin typeface="Times New Roman" panose="02020603050405020304" pitchFamily="18" charset="0"/>
              </a:rPr>
              <a:t>均为寄存器号（每个寄存器用四位二进制数表示）。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9290" name="矩形 139289"/>
          <p:cNvSpPr/>
          <p:nvPr/>
        </p:nvSpPr>
        <p:spPr>
          <a:xfrm>
            <a:off x="228600" y="2708275"/>
            <a:ext cx="8915400" cy="35353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F：</a:t>
            </a:r>
            <a:r>
              <a:rPr lang="zh-CN" altLang="en-US" b="1" dirty="0">
                <a:latin typeface="Times New Roman" panose="02020603050405020304" pitchFamily="18" charset="0"/>
              </a:rPr>
              <a:t>主操作码字段，表示向量指令操作性质。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G：</a:t>
            </a:r>
            <a:r>
              <a:rPr lang="zh-CN" altLang="en-US" b="1" dirty="0">
                <a:latin typeface="Times New Roman" panose="02020603050405020304" pitchFamily="18" charset="0"/>
              </a:rPr>
              <a:t>辅操作码字段（根据结果，进行转移等）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X：</a:t>
            </a:r>
            <a:r>
              <a:rPr lang="zh-CN" altLang="en-US" b="1" dirty="0">
                <a:latin typeface="Times New Roman" panose="02020603050405020304" pitchFamily="18" charset="0"/>
              </a:rPr>
              <a:t>源向量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长度和基址所在寄存器号。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Y：</a:t>
            </a:r>
            <a:r>
              <a:rPr lang="zh-CN" altLang="en-US" b="1" dirty="0">
                <a:latin typeface="Times New Roman" panose="02020603050405020304" pitchFamily="18" charset="0"/>
              </a:rPr>
              <a:t>源向量</a:t>
            </a:r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长度和基址所在寄存器号。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A：</a:t>
            </a:r>
            <a:r>
              <a:rPr lang="zh-CN" altLang="en-US" b="1" dirty="0">
                <a:latin typeface="Times New Roman" panose="02020603050405020304" pitchFamily="18" charset="0"/>
              </a:rPr>
              <a:t>源向量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位移量所在寄存器号。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B：</a:t>
            </a:r>
            <a:r>
              <a:rPr lang="zh-CN" altLang="en-US" b="1" dirty="0">
                <a:latin typeface="Times New Roman" panose="02020603050405020304" pitchFamily="18" charset="0"/>
              </a:rPr>
              <a:t>源向量</a:t>
            </a:r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位移量所在寄存器号。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Z：</a:t>
            </a:r>
            <a:r>
              <a:rPr lang="zh-CN" altLang="en-US" b="1" dirty="0">
                <a:latin typeface="Times New Roman" panose="02020603050405020304" pitchFamily="18" charset="0"/>
              </a:rPr>
              <a:t>控制向量长度（在</a:t>
            </a:r>
            <a:r>
              <a:rPr lang="en-US" altLang="zh-CN" b="1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有效时）。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b="1">
                <a:latin typeface="Times New Roman" panose="02020603050405020304" pitchFamily="18" charset="0"/>
              </a:rPr>
              <a:t>C：</a:t>
            </a:r>
            <a:r>
              <a:rPr lang="zh-CN" altLang="en-US" b="1" dirty="0">
                <a:latin typeface="Times New Roman" panose="02020603050405020304" pitchFamily="18" charset="0"/>
              </a:rPr>
              <a:t>结果向量长度和基地址所在寄存器号。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/>
      <p:bldP spid="139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副标题 38914"/>
          <p:cNvSpPr>
            <a:spLocks noGrp="1"/>
          </p:cNvSpPr>
          <p:nvPr>
            <p:ph type="subTitle" sz="quarter" idx="1"/>
          </p:nvPr>
        </p:nvSpPr>
        <p:spPr>
          <a:xfrm>
            <a:off x="0" y="260350"/>
            <a:ext cx="7848600" cy="2852738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3）例子：</a:t>
            </a:r>
            <a:endParaRPr lang="zh-CN" altLang="en-US" sz="2800" b="1" kern="1200" baseline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完成以下向量运算。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A， B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向量分布如图示。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c0=a3+b1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c1=a4+b2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  ┇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c7=a10+b8</a:t>
            </a:r>
            <a:endParaRPr lang="zh-CN" altLang="en-US" sz="2800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8" name="对象 38917"/>
          <p:cNvGraphicFramePr/>
          <p:nvPr/>
        </p:nvGraphicFramePr>
        <p:xfrm>
          <a:off x="2411413" y="1268413"/>
          <a:ext cx="6732587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08605" imgH="1851025" progId="Visio.Drawing.6">
                  <p:embed/>
                </p:oleObj>
              </mc:Choice>
              <mc:Fallback>
                <p:oleObj name="" r:id="rId1" imgW="2808605" imgH="1851025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1268413"/>
                        <a:ext cx="6732587" cy="55895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副标题 39938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6400800" cy="1219200"/>
          </a:xfrm>
        </p:spPr>
        <p:txBody>
          <a:bodyPr lIns="92075" tIns="46038" rIns="92075" bIns="46038" anchor="ctr"/>
          <a:p>
            <a:pPr algn="just" defTabSz="914400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解：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spcBef>
                <a:spcPct val="50000"/>
              </a:spcBef>
              <a:buClrTx/>
              <a:buSzTx/>
              <a:buFontTx/>
            </a:pPr>
            <a:r>
              <a:rPr lang="zh-CN" altLang="en-US" sz="2400" b="1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①向量寄存器分配(无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G)</a:t>
            </a:r>
            <a:endParaRPr lang="zh-CN" altLang="en-US" b="1" kern="1200" baseline="0">
              <a:latin typeface="+mn-lt"/>
              <a:ea typeface="+mn-ea"/>
              <a:cs typeface="+mn-cs"/>
            </a:endParaRPr>
          </a:p>
        </p:txBody>
      </p:sp>
      <p:grpSp>
        <p:nvGrpSpPr>
          <p:cNvPr id="19459" name="组合 39979"/>
          <p:cNvGrpSpPr/>
          <p:nvPr/>
        </p:nvGrpSpPr>
        <p:grpSpPr>
          <a:xfrm>
            <a:off x="0" y="1524000"/>
            <a:ext cx="9144000" cy="2667000"/>
            <a:chOff x="-3" y="-3"/>
            <a:chExt cx="1772" cy="2214"/>
          </a:xfrm>
        </p:grpSpPr>
        <p:grpSp>
          <p:nvGrpSpPr>
            <p:cNvPr id="19460" name="组合 39977"/>
            <p:cNvGrpSpPr/>
            <p:nvPr/>
          </p:nvGrpSpPr>
          <p:grpSpPr>
            <a:xfrm>
              <a:off x="0" y="0"/>
              <a:ext cx="1766" cy="2208"/>
              <a:chOff x="0" y="0"/>
              <a:chExt cx="1766" cy="2208"/>
            </a:xfrm>
          </p:grpSpPr>
          <p:grpSp>
            <p:nvGrpSpPr>
              <p:cNvPr id="19461" name="组合 39954"/>
              <p:cNvGrpSpPr/>
              <p:nvPr/>
            </p:nvGrpSpPr>
            <p:grpSpPr>
              <a:xfrm>
                <a:off x="0" y="0"/>
                <a:ext cx="510" cy="480"/>
                <a:chOff x="0" y="0"/>
                <a:chExt cx="510" cy="480"/>
              </a:xfrm>
            </p:grpSpPr>
            <p:sp>
              <p:nvSpPr>
                <p:cNvPr id="19462" name="矩形 39941"/>
                <p:cNvSpPr/>
                <p:nvPr/>
              </p:nvSpPr>
              <p:spPr>
                <a:xfrm>
                  <a:off x="43" y="0"/>
                  <a:ext cx="42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just"/>
                  <a:r>
                    <a:rPr lang="en-US" altLang="zh-CN" sz="2800" b="1">
                      <a:latin typeface="Times New Roman" panose="02020603050405020304" pitchFamily="18" charset="0"/>
                    </a:rPr>
                    <a:t>   </a:t>
                  </a:r>
                  <a:r>
                    <a:rPr lang="en-US" altLang="zh-CN" sz="3200" b="1">
                      <a:latin typeface="Times New Roman" panose="02020603050405020304" pitchFamily="18" charset="0"/>
                    </a:rPr>
                    <a:t>X=1000B</a:t>
                  </a:r>
                  <a:endParaRPr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63" name="矩形 39953"/>
                <p:cNvSpPr/>
                <p:nvPr/>
              </p:nvSpPr>
              <p:spPr>
                <a:xfrm>
                  <a:off x="0" y="0"/>
                  <a:ext cx="510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4" name="组合 39956"/>
              <p:cNvGrpSpPr/>
              <p:nvPr/>
            </p:nvGrpSpPr>
            <p:grpSpPr>
              <a:xfrm>
                <a:off x="510" y="0"/>
                <a:ext cx="426" cy="480"/>
                <a:chOff x="510" y="0"/>
                <a:chExt cx="426" cy="480"/>
              </a:xfrm>
            </p:grpSpPr>
            <p:sp>
              <p:nvSpPr>
                <p:cNvPr id="19465" name="矩形 39942"/>
                <p:cNvSpPr/>
                <p:nvPr/>
              </p:nvSpPr>
              <p:spPr>
                <a:xfrm>
                  <a:off x="553" y="0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矩形 39955"/>
                <p:cNvSpPr/>
                <p:nvPr/>
              </p:nvSpPr>
              <p:spPr>
                <a:xfrm>
                  <a:off x="510" y="0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7" name="组合 39958"/>
              <p:cNvGrpSpPr/>
              <p:nvPr/>
            </p:nvGrpSpPr>
            <p:grpSpPr>
              <a:xfrm>
                <a:off x="936" y="0"/>
                <a:ext cx="426" cy="480"/>
                <a:chOff x="936" y="0"/>
                <a:chExt cx="426" cy="480"/>
              </a:xfrm>
            </p:grpSpPr>
            <p:sp>
              <p:nvSpPr>
                <p:cNvPr id="19468" name="矩形 39943"/>
                <p:cNvSpPr/>
                <p:nvPr/>
              </p:nvSpPr>
              <p:spPr>
                <a:xfrm>
                  <a:off x="979" y="0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1000</a:t>
                  </a:r>
                  <a:r>
                    <a:rPr lang="en-US" altLang="zh-CN" sz="2800" b="1">
                      <a:latin typeface="Times New Roman" panose="02020603050405020304" pitchFamily="18" charset="0"/>
                    </a:rPr>
                    <a:t>H</a:t>
                  </a:r>
                  <a:endParaRPr lang="en-US" altLang="zh-CN" sz="2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69" name="矩形 39957"/>
                <p:cNvSpPr/>
                <p:nvPr/>
              </p:nvSpPr>
              <p:spPr>
                <a:xfrm>
                  <a:off x="936" y="0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0" name="组合 39960"/>
              <p:cNvGrpSpPr/>
              <p:nvPr/>
            </p:nvGrpSpPr>
            <p:grpSpPr>
              <a:xfrm>
                <a:off x="1362" y="0"/>
                <a:ext cx="404" cy="480"/>
                <a:chOff x="1362" y="0"/>
                <a:chExt cx="404" cy="480"/>
              </a:xfrm>
            </p:grpSpPr>
            <p:sp>
              <p:nvSpPr>
                <p:cNvPr id="19471" name="矩形 39944"/>
                <p:cNvSpPr/>
                <p:nvPr/>
              </p:nvSpPr>
              <p:spPr>
                <a:xfrm>
                  <a:off x="1405" y="0"/>
                  <a:ext cx="31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just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8#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2" name="矩形 39959"/>
                <p:cNvSpPr/>
                <p:nvPr/>
              </p:nvSpPr>
              <p:spPr>
                <a:xfrm>
                  <a:off x="1362" y="0"/>
                  <a:ext cx="40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3" name="组合 39962"/>
              <p:cNvGrpSpPr/>
              <p:nvPr/>
            </p:nvGrpSpPr>
            <p:grpSpPr>
              <a:xfrm>
                <a:off x="0" y="480"/>
                <a:ext cx="510" cy="1728"/>
                <a:chOff x="0" y="480"/>
                <a:chExt cx="510" cy="1728"/>
              </a:xfrm>
            </p:grpSpPr>
            <p:sp>
              <p:nvSpPr>
                <p:cNvPr id="19474" name="矩形 39945"/>
                <p:cNvSpPr/>
                <p:nvPr/>
              </p:nvSpPr>
              <p:spPr>
                <a:xfrm>
                  <a:off x="43" y="480"/>
                  <a:ext cx="424" cy="17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indent="266700" algn="just"/>
                  <a:r>
                    <a:rPr lang="en-US" altLang="zh-CN" sz="3200" b="1">
                      <a:latin typeface="Times New Roman" panose="02020603050405020304" pitchFamily="18" charset="0"/>
                    </a:rPr>
                    <a:t>A=1001B</a:t>
                  </a:r>
                  <a:endParaRPr lang="en-US" altLang="zh-CN" sz="3200" b="1">
                    <a:latin typeface="Times New Roman" panose="02020603050405020304" pitchFamily="18" charset="0"/>
                  </a:endParaRPr>
                </a:p>
                <a:p>
                  <a:pPr indent="266700" algn="just" eaLnBrk="0" hangingPunct="0"/>
                  <a:r>
                    <a:rPr lang="en-US" altLang="zh-CN" sz="3200" b="1">
                      <a:latin typeface="Times New Roman" panose="02020603050405020304" pitchFamily="18" charset="0"/>
                    </a:rPr>
                    <a:t>Y=1010B</a:t>
                  </a:r>
                  <a:endParaRPr lang="en-US" altLang="zh-CN" sz="3200" b="1">
                    <a:latin typeface="Times New Roman" panose="02020603050405020304" pitchFamily="18" charset="0"/>
                  </a:endParaRPr>
                </a:p>
                <a:p>
                  <a:pPr indent="266700" algn="just" eaLnBrk="0" hangingPunct="0"/>
                  <a:r>
                    <a:rPr lang="en-US" altLang="zh-CN" sz="3200" b="1">
                      <a:latin typeface="Times New Roman" panose="02020603050405020304" pitchFamily="18" charset="0"/>
                    </a:rPr>
                    <a:t>B=1011B</a:t>
                  </a:r>
                  <a:endParaRPr lang="en-US" altLang="zh-CN" sz="3200" b="1">
                    <a:latin typeface="Times New Roman" panose="02020603050405020304" pitchFamily="18" charset="0"/>
                  </a:endParaRPr>
                </a:p>
                <a:p>
                  <a:pPr indent="266700" algn="just" eaLnBrk="0" hangingPunct="0"/>
                  <a:r>
                    <a:rPr lang="en-US" altLang="zh-CN" sz="3200" b="1">
                      <a:latin typeface="Times New Roman" panose="02020603050405020304" pitchFamily="18" charset="0"/>
                    </a:rPr>
                    <a:t>C=1100B</a:t>
                  </a:r>
                  <a:endParaRPr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75" name="矩形 39961"/>
                <p:cNvSpPr/>
                <p:nvPr/>
              </p:nvSpPr>
              <p:spPr>
                <a:xfrm>
                  <a:off x="0" y="480"/>
                  <a:ext cx="510" cy="172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6" name="组合 39964"/>
              <p:cNvGrpSpPr/>
              <p:nvPr/>
            </p:nvGrpSpPr>
            <p:grpSpPr>
              <a:xfrm>
                <a:off x="510" y="480"/>
                <a:ext cx="852" cy="384"/>
                <a:chOff x="510" y="480"/>
                <a:chExt cx="852" cy="384"/>
              </a:xfrm>
            </p:grpSpPr>
            <p:sp>
              <p:nvSpPr>
                <p:cNvPr id="19477" name="矩形 39946"/>
                <p:cNvSpPr/>
                <p:nvPr/>
              </p:nvSpPr>
              <p:spPr>
                <a:xfrm>
                  <a:off x="553" y="480"/>
                  <a:ext cx="76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8" name="矩形 39963"/>
                <p:cNvSpPr/>
                <p:nvPr/>
              </p:nvSpPr>
              <p:spPr>
                <a:xfrm>
                  <a:off x="510" y="480"/>
                  <a:ext cx="85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9" name="组合 39966"/>
              <p:cNvGrpSpPr/>
              <p:nvPr/>
            </p:nvGrpSpPr>
            <p:grpSpPr>
              <a:xfrm>
                <a:off x="1362" y="480"/>
                <a:ext cx="404" cy="1728"/>
                <a:chOff x="1362" y="480"/>
                <a:chExt cx="404" cy="1728"/>
              </a:xfrm>
            </p:grpSpPr>
            <p:sp>
              <p:nvSpPr>
                <p:cNvPr id="19480" name="矩形 39947"/>
                <p:cNvSpPr/>
                <p:nvPr/>
              </p:nvSpPr>
              <p:spPr>
                <a:xfrm>
                  <a:off x="1405" y="480"/>
                  <a:ext cx="318" cy="17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indent="266700" algn="just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9#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indent="266700" algn="just" eaLnBrk="0" hangingPunct="0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10#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indent="266700" algn="just" eaLnBrk="0" hangingPunct="0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11#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indent="266700" algn="just" eaLnBrk="0" hangingPunct="0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12#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1" name="矩形 39965"/>
                <p:cNvSpPr/>
                <p:nvPr/>
              </p:nvSpPr>
              <p:spPr>
                <a:xfrm>
                  <a:off x="1362" y="480"/>
                  <a:ext cx="404" cy="172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82" name="组合 39968"/>
              <p:cNvGrpSpPr/>
              <p:nvPr/>
            </p:nvGrpSpPr>
            <p:grpSpPr>
              <a:xfrm>
                <a:off x="510" y="864"/>
                <a:ext cx="426" cy="480"/>
                <a:chOff x="510" y="864"/>
                <a:chExt cx="426" cy="480"/>
              </a:xfrm>
            </p:grpSpPr>
            <p:sp>
              <p:nvSpPr>
                <p:cNvPr id="19483" name="矩形 39948"/>
                <p:cNvSpPr/>
                <p:nvPr/>
              </p:nvSpPr>
              <p:spPr>
                <a:xfrm>
                  <a:off x="553" y="864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</a:t>
                  </a:r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矩形 39967"/>
                <p:cNvSpPr/>
                <p:nvPr/>
              </p:nvSpPr>
              <p:spPr>
                <a:xfrm>
                  <a:off x="510" y="864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85" name="组合 39970"/>
              <p:cNvGrpSpPr/>
              <p:nvPr/>
            </p:nvGrpSpPr>
            <p:grpSpPr>
              <a:xfrm>
                <a:off x="936" y="864"/>
                <a:ext cx="426" cy="480"/>
                <a:chOff x="936" y="864"/>
                <a:chExt cx="426" cy="480"/>
              </a:xfrm>
            </p:grpSpPr>
            <p:sp>
              <p:nvSpPr>
                <p:cNvPr id="19486" name="矩形 39949"/>
                <p:cNvSpPr/>
                <p:nvPr/>
              </p:nvSpPr>
              <p:spPr>
                <a:xfrm>
                  <a:off x="979" y="864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2000</a:t>
                  </a:r>
                  <a:r>
                    <a:rPr lang="en-US" altLang="zh-CN" sz="2800" b="1">
                      <a:latin typeface="Times New Roman" panose="02020603050405020304" pitchFamily="18" charset="0"/>
                    </a:rPr>
                    <a:t>H</a:t>
                  </a:r>
                  <a:endParaRPr lang="en-US" altLang="zh-CN" sz="2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87" name="矩形 39969"/>
                <p:cNvSpPr/>
                <p:nvPr/>
              </p:nvSpPr>
              <p:spPr>
                <a:xfrm>
                  <a:off x="936" y="864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88" name="组合 39972"/>
              <p:cNvGrpSpPr/>
              <p:nvPr/>
            </p:nvGrpSpPr>
            <p:grpSpPr>
              <a:xfrm>
                <a:off x="510" y="1344"/>
                <a:ext cx="852" cy="384"/>
                <a:chOff x="510" y="1344"/>
                <a:chExt cx="852" cy="384"/>
              </a:xfrm>
            </p:grpSpPr>
            <p:sp>
              <p:nvSpPr>
                <p:cNvPr id="19489" name="矩形 39950"/>
                <p:cNvSpPr/>
                <p:nvPr/>
              </p:nvSpPr>
              <p:spPr>
                <a:xfrm>
                  <a:off x="553" y="1344"/>
                  <a:ext cx="76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0" name="矩形 39971"/>
                <p:cNvSpPr/>
                <p:nvPr/>
              </p:nvSpPr>
              <p:spPr>
                <a:xfrm>
                  <a:off x="510" y="1344"/>
                  <a:ext cx="85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1" name="组合 39974"/>
              <p:cNvGrpSpPr/>
              <p:nvPr/>
            </p:nvGrpSpPr>
            <p:grpSpPr>
              <a:xfrm>
                <a:off x="510" y="1728"/>
                <a:ext cx="426" cy="480"/>
                <a:chOff x="510" y="1728"/>
                <a:chExt cx="426" cy="480"/>
              </a:xfrm>
            </p:grpSpPr>
            <p:sp>
              <p:nvSpPr>
                <p:cNvPr id="19492" name="矩形 39951"/>
                <p:cNvSpPr/>
                <p:nvPr/>
              </p:nvSpPr>
              <p:spPr>
                <a:xfrm>
                  <a:off x="553" y="1728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3" name="矩形 39973"/>
                <p:cNvSpPr/>
                <p:nvPr/>
              </p:nvSpPr>
              <p:spPr>
                <a:xfrm>
                  <a:off x="510" y="1728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4" name="组合 39976"/>
              <p:cNvGrpSpPr/>
              <p:nvPr/>
            </p:nvGrpSpPr>
            <p:grpSpPr>
              <a:xfrm>
                <a:off x="936" y="1728"/>
                <a:ext cx="426" cy="480"/>
                <a:chOff x="936" y="1728"/>
                <a:chExt cx="426" cy="480"/>
              </a:xfrm>
            </p:grpSpPr>
            <p:sp>
              <p:nvSpPr>
                <p:cNvPr id="19495" name="矩形 39952"/>
                <p:cNvSpPr/>
                <p:nvPr/>
              </p:nvSpPr>
              <p:spPr>
                <a:xfrm>
                  <a:off x="979" y="1728"/>
                  <a:ext cx="340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b"/>
                <a:p>
                  <a:pPr algn="ctr"/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3000</a:t>
                  </a:r>
                  <a:r>
                    <a:rPr lang="en-US" altLang="zh-CN" sz="2800" b="1">
                      <a:latin typeface="Times New Roman" panose="02020603050405020304" pitchFamily="18" charset="0"/>
                    </a:rPr>
                    <a:t>H</a:t>
                  </a:r>
                  <a:endParaRPr lang="en-US" altLang="zh-CN" sz="28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96" name="矩形 39975"/>
                <p:cNvSpPr/>
                <p:nvPr/>
              </p:nvSpPr>
              <p:spPr>
                <a:xfrm>
                  <a:off x="936" y="1728"/>
                  <a:ext cx="426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9497" name="矩形 39978"/>
            <p:cNvSpPr/>
            <p:nvPr/>
          </p:nvSpPr>
          <p:spPr>
            <a:xfrm>
              <a:off x="-3" y="-3"/>
              <a:ext cx="1772" cy="2214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98" name="直接连接符 39981"/>
          <p:cNvSpPr/>
          <p:nvPr/>
        </p:nvSpPr>
        <p:spPr>
          <a:xfrm flipH="1">
            <a:off x="0" y="4191000"/>
            <a:ext cx="26670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99" name="直接连接符 39982"/>
          <p:cNvSpPr/>
          <p:nvPr/>
        </p:nvSpPr>
        <p:spPr>
          <a:xfrm flipH="1">
            <a:off x="0" y="2133600"/>
            <a:ext cx="266700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0" name="直接连接符 39983"/>
          <p:cNvSpPr/>
          <p:nvPr/>
        </p:nvSpPr>
        <p:spPr>
          <a:xfrm flipH="1">
            <a:off x="0" y="1524000"/>
            <a:ext cx="266700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1" name="直接连接符 39984"/>
          <p:cNvSpPr/>
          <p:nvPr/>
        </p:nvSpPr>
        <p:spPr>
          <a:xfrm flipH="1">
            <a:off x="7086600" y="1524000"/>
            <a:ext cx="2057400" cy="0"/>
          </a:xfrm>
          <a:prstGeom prst="line">
            <a:avLst/>
          </a:prstGeom>
          <a:ln w="762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2" name="直接连接符 39985"/>
          <p:cNvSpPr/>
          <p:nvPr/>
        </p:nvSpPr>
        <p:spPr>
          <a:xfrm flipH="1">
            <a:off x="7086600" y="2133600"/>
            <a:ext cx="2057400" cy="0"/>
          </a:xfrm>
          <a:prstGeom prst="line">
            <a:avLst/>
          </a:prstGeom>
          <a:ln w="762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3" name="直接连接符 39986"/>
          <p:cNvSpPr/>
          <p:nvPr/>
        </p:nvSpPr>
        <p:spPr>
          <a:xfrm flipH="1">
            <a:off x="7086600" y="4191000"/>
            <a:ext cx="2057400" cy="0"/>
          </a:xfrm>
          <a:prstGeom prst="line">
            <a:avLst/>
          </a:prstGeom>
          <a:ln w="762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4" name="直接连接符 39987"/>
          <p:cNvSpPr/>
          <p:nvPr/>
        </p:nvSpPr>
        <p:spPr>
          <a:xfrm>
            <a:off x="9144000" y="1524000"/>
            <a:ext cx="0" cy="2667000"/>
          </a:xfrm>
          <a:prstGeom prst="line">
            <a:avLst/>
          </a:prstGeom>
          <a:ln w="762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05" name="直接连接符 39988"/>
          <p:cNvSpPr/>
          <p:nvPr/>
        </p:nvSpPr>
        <p:spPr>
          <a:xfrm>
            <a:off x="0" y="1447800"/>
            <a:ext cx="0" cy="281940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副标题 40964"/>
          <p:cNvSpPr>
            <a:spLocks noGrp="1"/>
          </p:cNvSpPr>
          <p:nvPr>
            <p:ph type="subTitle" sz="quarter" idx="1"/>
          </p:nvPr>
        </p:nvSpPr>
        <p:spPr>
          <a:xfrm>
            <a:off x="0" y="3644900"/>
            <a:ext cx="8915400" cy="1225550"/>
          </a:xfrm>
        </p:spPr>
        <p:txBody>
          <a:bodyPr vert="horz" wrap="square" lIns="92075" tIns="46038" rIns="92075" bIns="46038" anchor="ctr"/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  执行上述向量指令时，可先后从存储器取出8对向量数据，求和并将8个结果存入3000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H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开始的存储单元中。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0483" name="矩形 40997"/>
          <p:cNvSpPr/>
          <p:nvPr/>
        </p:nvSpPr>
        <p:spPr>
          <a:xfrm>
            <a:off x="3175" y="3509963"/>
            <a:ext cx="9144000" cy="609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直接连接符 40998"/>
          <p:cNvSpPr/>
          <p:nvPr/>
        </p:nvSpPr>
        <p:spPr>
          <a:xfrm flipH="1">
            <a:off x="-228600" y="5943600"/>
            <a:ext cx="76200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85" name="直接连接符 40999"/>
          <p:cNvSpPr/>
          <p:nvPr/>
        </p:nvSpPr>
        <p:spPr>
          <a:xfrm flipH="1">
            <a:off x="-228600" y="5181600"/>
            <a:ext cx="762000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1003" name="组合 41002"/>
          <p:cNvGrpSpPr/>
          <p:nvPr/>
        </p:nvGrpSpPr>
        <p:grpSpPr>
          <a:xfrm>
            <a:off x="0" y="404813"/>
            <a:ext cx="9144000" cy="1990725"/>
            <a:chOff x="0" y="2928"/>
            <a:chExt cx="5760" cy="1254"/>
          </a:xfrm>
        </p:grpSpPr>
        <p:sp>
          <p:nvSpPr>
            <p:cNvPr id="20487" name="文本框 41003"/>
            <p:cNvSpPr txBox="1"/>
            <p:nvPr/>
          </p:nvSpPr>
          <p:spPr>
            <a:xfrm>
              <a:off x="0" y="2928"/>
              <a:ext cx="3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②向量指令格式填写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488" name="组合 41004"/>
            <p:cNvGrpSpPr/>
            <p:nvPr/>
          </p:nvGrpSpPr>
          <p:grpSpPr>
            <a:xfrm>
              <a:off x="144" y="3408"/>
              <a:ext cx="5616" cy="774"/>
              <a:chOff x="-3" y="-3"/>
              <a:chExt cx="2814" cy="774"/>
            </a:xfrm>
          </p:grpSpPr>
          <p:grpSp>
            <p:nvGrpSpPr>
              <p:cNvPr id="20489" name="组合 41005"/>
              <p:cNvGrpSpPr/>
              <p:nvPr/>
            </p:nvGrpSpPr>
            <p:grpSpPr>
              <a:xfrm>
                <a:off x="0" y="0"/>
                <a:ext cx="2808" cy="768"/>
                <a:chOff x="0" y="0"/>
                <a:chExt cx="2808" cy="768"/>
              </a:xfrm>
            </p:grpSpPr>
            <p:grpSp>
              <p:nvGrpSpPr>
                <p:cNvPr id="20490" name="组合 41006"/>
                <p:cNvGrpSpPr/>
                <p:nvPr/>
              </p:nvGrpSpPr>
              <p:grpSpPr>
                <a:xfrm>
                  <a:off x="0" y="0"/>
                  <a:ext cx="2808" cy="384"/>
                  <a:chOff x="0" y="0"/>
                  <a:chExt cx="2808" cy="384"/>
                </a:xfrm>
              </p:grpSpPr>
              <p:sp>
                <p:nvSpPr>
                  <p:cNvPr id="20491" name="矩形 41007"/>
                  <p:cNvSpPr/>
                  <p:nvPr/>
                </p:nvSpPr>
                <p:spPr>
                  <a:xfrm>
                    <a:off x="43" y="0"/>
                    <a:ext cx="2722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en-US" altLang="zh-CN" sz="2800" b="1">
                        <a:latin typeface="Times New Roman" panose="02020603050405020304" pitchFamily="18" charset="0"/>
                      </a:rPr>
                      <a:t> F         G        X         A          Y           B          Z         C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492" name="矩形 41008"/>
                  <p:cNvSpPr/>
                  <p:nvPr/>
                </p:nvSpPr>
                <p:spPr>
                  <a:xfrm>
                    <a:off x="0" y="0"/>
                    <a:ext cx="2808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493" name="组合 41009"/>
                <p:cNvGrpSpPr/>
                <p:nvPr/>
              </p:nvGrpSpPr>
              <p:grpSpPr>
                <a:xfrm>
                  <a:off x="0" y="384"/>
                  <a:ext cx="438" cy="384"/>
                  <a:chOff x="0" y="384"/>
                  <a:chExt cx="438" cy="384"/>
                </a:xfrm>
              </p:grpSpPr>
              <p:sp>
                <p:nvSpPr>
                  <p:cNvPr id="20494" name="矩形 41010"/>
                  <p:cNvSpPr/>
                  <p:nvPr/>
                </p:nvSpPr>
                <p:spPr>
                  <a:xfrm>
                    <a:off x="43" y="384"/>
                    <a:ext cx="352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向量加</a:t>
                    </a:r>
                    <a:endParaRPr lang="zh-CN" altLang="en-US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95" name="矩形 41011"/>
                  <p:cNvSpPr/>
                  <p:nvPr/>
                </p:nvSpPr>
                <p:spPr>
                  <a:xfrm>
                    <a:off x="0" y="384"/>
                    <a:ext cx="438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496" name="组合 41012"/>
                <p:cNvGrpSpPr/>
                <p:nvPr/>
              </p:nvGrpSpPr>
              <p:grpSpPr>
                <a:xfrm>
                  <a:off x="438" y="384"/>
                  <a:ext cx="246" cy="384"/>
                  <a:chOff x="438" y="384"/>
                  <a:chExt cx="246" cy="384"/>
                </a:xfrm>
              </p:grpSpPr>
              <p:sp>
                <p:nvSpPr>
                  <p:cNvPr id="20497" name="矩形 41013"/>
                  <p:cNvSpPr/>
                  <p:nvPr/>
                </p:nvSpPr>
                <p:spPr>
                  <a:xfrm>
                    <a:off x="481" y="384"/>
                    <a:ext cx="160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algn="ctr" eaLnBrk="0" hangingPunct="0"/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98" name="矩形 41014"/>
                  <p:cNvSpPr/>
                  <p:nvPr/>
                </p:nvSpPr>
                <p:spPr>
                  <a:xfrm>
                    <a:off x="438" y="384"/>
                    <a:ext cx="246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499" name="组合 41015"/>
                <p:cNvGrpSpPr/>
                <p:nvPr/>
              </p:nvGrpSpPr>
              <p:grpSpPr>
                <a:xfrm>
                  <a:off x="684" y="384"/>
                  <a:ext cx="373" cy="384"/>
                  <a:chOff x="684" y="384"/>
                  <a:chExt cx="373" cy="384"/>
                </a:xfrm>
              </p:grpSpPr>
              <p:sp>
                <p:nvSpPr>
                  <p:cNvPr id="20500" name="矩形 41016"/>
                  <p:cNvSpPr/>
                  <p:nvPr/>
                </p:nvSpPr>
                <p:spPr>
                  <a:xfrm>
                    <a:off x="727" y="384"/>
                    <a:ext cx="287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1000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01" name="矩形 41017"/>
                  <p:cNvSpPr/>
                  <p:nvPr/>
                </p:nvSpPr>
                <p:spPr>
                  <a:xfrm>
                    <a:off x="684" y="384"/>
                    <a:ext cx="373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502" name="组合 41018"/>
                <p:cNvGrpSpPr/>
                <p:nvPr/>
              </p:nvGrpSpPr>
              <p:grpSpPr>
                <a:xfrm>
                  <a:off x="1057" y="384"/>
                  <a:ext cx="374" cy="384"/>
                  <a:chOff x="1057" y="384"/>
                  <a:chExt cx="374" cy="384"/>
                </a:xfrm>
              </p:grpSpPr>
              <p:sp>
                <p:nvSpPr>
                  <p:cNvPr id="20503" name="矩形 41019"/>
                  <p:cNvSpPr/>
                  <p:nvPr/>
                </p:nvSpPr>
                <p:spPr>
                  <a:xfrm>
                    <a:off x="1100" y="384"/>
                    <a:ext cx="28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1001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04" name="矩形 41020"/>
                  <p:cNvSpPr/>
                  <p:nvPr/>
                </p:nvSpPr>
                <p:spPr>
                  <a:xfrm>
                    <a:off x="1057" y="384"/>
                    <a:ext cx="374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505" name="组合 41021"/>
                <p:cNvGrpSpPr/>
                <p:nvPr/>
              </p:nvGrpSpPr>
              <p:grpSpPr>
                <a:xfrm>
                  <a:off x="1431" y="384"/>
                  <a:ext cx="373" cy="384"/>
                  <a:chOff x="1431" y="384"/>
                  <a:chExt cx="373" cy="384"/>
                </a:xfrm>
              </p:grpSpPr>
              <p:sp>
                <p:nvSpPr>
                  <p:cNvPr id="20506" name="矩形 41022"/>
                  <p:cNvSpPr/>
                  <p:nvPr/>
                </p:nvSpPr>
                <p:spPr>
                  <a:xfrm>
                    <a:off x="1474" y="384"/>
                    <a:ext cx="287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1010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07" name="矩形 41023"/>
                  <p:cNvSpPr/>
                  <p:nvPr/>
                </p:nvSpPr>
                <p:spPr>
                  <a:xfrm>
                    <a:off x="1431" y="384"/>
                    <a:ext cx="373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508" name="组合 41024"/>
                <p:cNvGrpSpPr/>
                <p:nvPr/>
              </p:nvGrpSpPr>
              <p:grpSpPr>
                <a:xfrm>
                  <a:off x="1804" y="384"/>
                  <a:ext cx="374" cy="384"/>
                  <a:chOff x="1804" y="384"/>
                  <a:chExt cx="374" cy="384"/>
                </a:xfrm>
              </p:grpSpPr>
              <p:sp>
                <p:nvSpPr>
                  <p:cNvPr id="20509" name="矩形 41025"/>
                  <p:cNvSpPr/>
                  <p:nvPr/>
                </p:nvSpPr>
                <p:spPr>
                  <a:xfrm>
                    <a:off x="1847" y="384"/>
                    <a:ext cx="28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1011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10" name="矩形 41026"/>
                  <p:cNvSpPr/>
                  <p:nvPr/>
                </p:nvSpPr>
                <p:spPr>
                  <a:xfrm>
                    <a:off x="1804" y="384"/>
                    <a:ext cx="374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511" name="组合 41027"/>
                <p:cNvGrpSpPr/>
                <p:nvPr/>
              </p:nvGrpSpPr>
              <p:grpSpPr>
                <a:xfrm>
                  <a:off x="2178" y="384"/>
                  <a:ext cx="256" cy="384"/>
                  <a:chOff x="2178" y="384"/>
                  <a:chExt cx="256" cy="384"/>
                </a:xfrm>
              </p:grpSpPr>
              <p:sp>
                <p:nvSpPr>
                  <p:cNvPr id="20512" name="矩形 41028"/>
                  <p:cNvSpPr/>
                  <p:nvPr/>
                </p:nvSpPr>
                <p:spPr>
                  <a:xfrm>
                    <a:off x="2221" y="384"/>
                    <a:ext cx="170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 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  <a:p>
                    <a:pPr algn="ctr" eaLnBrk="0" hangingPunct="0"/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13" name="矩形 41029"/>
                  <p:cNvSpPr/>
                  <p:nvPr/>
                </p:nvSpPr>
                <p:spPr>
                  <a:xfrm>
                    <a:off x="2178" y="384"/>
                    <a:ext cx="256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514" name="组合 41030"/>
                <p:cNvGrpSpPr/>
                <p:nvPr/>
              </p:nvGrpSpPr>
              <p:grpSpPr>
                <a:xfrm>
                  <a:off x="2434" y="384"/>
                  <a:ext cx="374" cy="384"/>
                  <a:chOff x="2434" y="384"/>
                  <a:chExt cx="374" cy="384"/>
                </a:xfrm>
              </p:grpSpPr>
              <p:sp>
                <p:nvSpPr>
                  <p:cNvPr id="20515" name="矩形 41031"/>
                  <p:cNvSpPr/>
                  <p:nvPr/>
                </p:nvSpPr>
                <p:spPr>
                  <a:xfrm>
                    <a:off x="2477" y="384"/>
                    <a:ext cx="28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b"/>
                  <a:p>
                    <a:pPr algn="ctr"/>
                    <a: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1100</a:t>
                    </a:r>
                    <a:endPara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16" name="矩形 41032"/>
                  <p:cNvSpPr/>
                  <p:nvPr/>
                </p:nvSpPr>
                <p:spPr>
                  <a:xfrm>
                    <a:off x="2434" y="384"/>
                    <a:ext cx="374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0517" name="矩形 41033"/>
              <p:cNvSpPr/>
              <p:nvPr/>
            </p:nvSpPr>
            <p:spPr>
              <a:xfrm>
                <a:off x="-3" y="-3"/>
                <a:ext cx="2814" cy="774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18" name="直接连接符 41034"/>
            <p:cNvSpPr/>
            <p:nvPr/>
          </p:nvSpPr>
          <p:spPr>
            <a:xfrm flipV="1">
              <a:off x="432" y="3408"/>
              <a:ext cx="0" cy="384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直接连接符 41035"/>
            <p:cNvSpPr/>
            <p:nvPr/>
          </p:nvSpPr>
          <p:spPr>
            <a:xfrm>
              <a:off x="144" y="3408"/>
              <a:ext cx="326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0" name="直接连接符 41036"/>
            <p:cNvSpPr/>
            <p:nvPr/>
          </p:nvSpPr>
          <p:spPr>
            <a:xfrm>
              <a:off x="3408" y="3408"/>
              <a:ext cx="14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1" name="直接连接符 41037"/>
            <p:cNvSpPr/>
            <p:nvPr/>
          </p:nvSpPr>
          <p:spPr>
            <a:xfrm>
              <a:off x="4896" y="3408"/>
              <a:ext cx="864" cy="0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2" name="直接连接符 41038"/>
            <p:cNvSpPr/>
            <p:nvPr/>
          </p:nvSpPr>
          <p:spPr>
            <a:xfrm>
              <a:off x="5568" y="3408"/>
              <a:ext cx="0" cy="384"/>
            </a:xfrm>
            <a:prstGeom prst="line">
              <a:avLst/>
            </a:prstGeom>
            <a:ln w="571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3" name="直接连接符 41039"/>
            <p:cNvSpPr/>
            <p:nvPr/>
          </p:nvSpPr>
          <p:spPr>
            <a:xfrm flipV="1">
              <a:off x="1104" y="3792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4" name="直接连接符 41040"/>
            <p:cNvSpPr/>
            <p:nvPr/>
          </p:nvSpPr>
          <p:spPr>
            <a:xfrm flipV="1">
              <a:off x="4512" y="3792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副标题 107522"/>
          <p:cNvSpPr>
            <a:spLocks noGrp="1"/>
          </p:cNvSpPr>
          <p:nvPr>
            <p:ph type="subTitle" sz="quarter" idx="1"/>
          </p:nvPr>
        </p:nvSpPr>
        <p:spPr>
          <a:xfrm>
            <a:off x="179388" y="188913"/>
            <a:ext cx="8458200" cy="5040313"/>
          </a:xfrm>
        </p:spPr>
        <p:txBody>
          <a:bodyPr lIns="92075" tIns="46038" rIns="92075" bIns="46038" anchor="ctr"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自定义数据表示中的两种类型是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标志符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描述符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向量数据的三要素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基地址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向量长度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位移量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，并由此可推出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起始地址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3600" b="1" i="0" u="sng" strike="noStrike" kern="1200" cap="none" spc="0" normalizeH="0" baseline="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有效向量长度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副标题 43010"/>
          <p:cNvSpPr>
            <a:spLocks noGrp="1"/>
          </p:cNvSpPr>
          <p:nvPr>
            <p:ph type="subTitle" sz="quarter" idx="1"/>
          </p:nvPr>
        </p:nvSpPr>
        <p:spPr>
          <a:xfrm>
            <a:off x="0" y="188913"/>
            <a:ext cx="8763000" cy="187325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黑体" panose="02010609060101010101" pitchFamily="2" charset="-122"/>
                <a:cs typeface="+mn-cs"/>
              </a:rPr>
              <a:t>四、堆栈数据表示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  含义：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凡是按</a:t>
            </a:r>
            <a:r>
              <a:rPr lang="zh-CN" altLang="en-US" b="1" u="sng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先进后出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方式工作的特殊（存储）区域称为堆栈。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3012" name="矩形 43011"/>
          <p:cNvSpPr/>
          <p:nvPr/>
        </p:nvSpPr>
        <p:spPr>
          <a:xfrm>
            <a:off x="179388" y="2276475"/>
            <a:ext cx="8640762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堆栈组成方式：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1）寄存器堆栈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，全由寄存器构成，速度快，扩充栈容成本高。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矩形 43012"/>
          <p:cNvSpPr/>
          <p:nvPr/>
        </p:nvSpPr>
        <p:spPr>
          <a:xfrm>
            <a:off x="250825" y="4076700"/>
            <a:ext cx="8642350" cy="2041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2）寄存器与存贮器结合堆栈。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①寄存器速度快作栈顶（需数个栈顶寄存器）。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②存贮器价格低扩充栈容易。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标题 28673"/>
          <p:cNvSpPr>
            <a:spLocks noGrp="1"/>
          </p:cNvSpPr>
          <p:nvPr>
            <p:ph type="ctrTitle" sz="quarter"/>
          </p:nvPr>
        </p:nvSpPr>
        <p:spPr>
          <a:xfrm>
            <a:off x="395288" y="188913"/>
            <a:ext cx="7772400" cy="762000"/>
          </a:xfrm>
        </p:spPr>
        <p:txBody>
          <a:bodyPr lIns="92075" tIns="46038" rIns="92075" bIns="46038" anchor="b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第二章   数据表示与指令系统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副标题 28674"/>
          <p:cNvSpPr>
            <a:spLocks noGrp="1"/>
          </p:cNvSpPr>
          <p:nvPr>
            <p:ph type="subTitle" sz="quarter" idx="1"/>
          </p:nvPr>
        </p:nvSpPr>
        <p:spPr>
          <a:xfrm>
            <a:off x="755650" y="1052513"/>
            <a:ext cx="6400800" cy="533400"/>
          </a:xfrm>
        </p:spPr>
        <p:txBody>
          <a:bodyPr lIns="92075" tIns="46038" rIns="92075" bIns="46038" anchor="ctr"/>
          <a:p>
            <a:pPr defTabSz="914400"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§1    数据表示 </a:t>
            </a:r>
            <a:endParaRPr lang="zh-CN" altLang="en-US" b="1" kern="1200" baseline="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8676" name="文本框 28675"/>
          <p:cNvSpPr txBox="1"/>
          <p:nvPr/>
        </p:nvSpPr>
        <p:spPr>
          <a:xfrm>
            <a:off x="179388" y="1844675"/>
            <a:ext cx="8964612" cy="2060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一、数据表示的确定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、何谓数据表示</a:t>
            </a:r>
            <a:endParaRPr lang="zh-CN" altLang="en-US" sz="32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由</a:t>
            </a:r>
            <a:r>
              <a:rPr lang="zh-CN" altLang="en-US" sz="3200" b="1" u="sng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直接识别和处理（引用）的数据类型。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数据表示是硬件设计基础。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矩形 28676"/>
          <p:cNvSpPr/>
          <p:nvPr/>
        </p:nvSpPr>
        <p:spPr>
          <a:xfrm>
            <a:off x="250825" y="4005263"/>
            <a:ext cx="8893175" cy="2060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、数据表示的主要类型</a:t>
            </a:r>
            <a:endParaRPr lang="zh-CN" altLang="en-US" sz="32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1）常用数据表示：定点数、字符串、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浮点数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2）</a:t>
            </a:r>
            <a:r>
              <a:rPr lang="zh-CN" altLang="en-US" sz="32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高级数据表示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自定义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向量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堆栈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数据表示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6" name="副标题 144385"/>
          <p:cNvSpPr>
            <a:spLocks noGrp="1"/>
          </p:cNvSpPr>
          <p:nvPr>
            <p:ph type="subTitle" sz="quarter" idx="1"/>
          </p:nvPr>
        </p:nvSpPr>
        <p:spPr>
          <a:xfrm>
            <a:off x="0" y="620713"/>
            <a:ext cx="8763000" cy="1404937"/>
          </a:xfrm>
        </p:spPr>
        <p:txBody>
          <a:bodyPr lIns="92075" tIns="46038" rIns="92075" bIns="46038" anchor="ctr"/>
          <a:p>
            <a:pPr algn="just" defTabSz="914400">
              <a:lnSpc>
                <a:spcPct val="80000"/>
              </a:lnSpc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  堆栈的生长方式</a:t>
            </a:r>
            <a:endParaRPr lang="zh-CN" altLang="en-US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80000"/>
              </a:lnSpc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通常采用</a:t>
            </a:r>
            <a:r>
              <a:rPr lang="zh-CN" altLang="en-US" b="1" u="sng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向下生长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方式：压入数据后，堆栈指针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SP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向</a:t>
            </a:r>
            <a:r>
              <a:rPr lang="zh-CN" altLang="en-US" b="1" u="sng" kern="1200" baseline="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地址减少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方向变化。 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44387" name="矩形 144386"/>
          <p:cNvSpPr/>
          <p:nvPr/>
        </p:nvSpPr>
        <p:spPr>
          <a:xfrm>
            <a:off x="0" y="2349500"/>
            <a:ext cx="8763000" cy="34559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堆栈的主要作用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1）保护信息，保存现场；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2）支持子程序嵌套与中断嵌套以及递归调用的正确进入与返回；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3）十分有利于完成对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逆波兰表达式的运算。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charRg st="1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uiExpand="1" build="p"/>
      <p:bldP spid="1443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副标题 145409"/>
          <p:cNvSpPr>
            <a:spLocks noGrp="1"/>
          </p:cNvSpPr>
          <p:nvPr>
            <p:ph type="subTitle" sz="quarter" idx="1"/>
          </p:nvPr>
        </p:nvSpPr>
        <p:spPr>
          <a:xfrm>
            <a:off x="0" y="692150"/>
            <a:ext cx="8763000" cy="4868863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  逆波兰表达式及其运算</a:t>
            </a:r>
            <a:endParaRPr lang="zh-CN" altLang="en-US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1）三种表达式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①数学表达式：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将运算符放在操作数中间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A+B</a:t>
            </a:r>
            <a:endParaRPr lang="en-US" altLang="zh-CN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   ②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波兰表达式：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 </a:t>
            </a:r>
            <a:r>
              <a:rPr lang="zh-CN" altLang="en-US" b="1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突出运算符  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            +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AB</a:t>
            </a:r>
            <a:endParaRPr lang="en-US" altLang="zh-CN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   ③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逆波兰表达式：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</a:t>
            </a:r>
            <a:r>
              <a:rPr lang="zh-CN" altLang="en-US" b="1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与波兰表达式相反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AB+ </a:t>
            </a:r>
            <a:endParaRPr lang="zh-CN" altLang="en-US" b="1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对象 45059"/>
          <p:cNvGraphicFramePr/>
          <p:nvPr/>
        </p:nvGraphicFramePr>
        <p:xfrm>
          <a:off x="0" y="2271713"/>
          <a:ext cx="9144000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707890" imgH="2429510" progId="Visio.Drawing.6">
                  <p:embed/>
                </p:oleObj>
              </mc:Choice>
              <mc:Fallback>
                <p:oleObj name="" r:id="rId1" imgW="4707890" imgH="2429510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271713"/>
                        <a:ext cx="9144000" cy="45862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副标题 45058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9144000" cy="2819400"/>
          </a:xfrm>
          <a:solidFill>
            <a:schemeClr val="bg1"/>
          </a:solidFill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kern="1200" baseline="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800" b="1" kern="1200" baseline="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2）数学表达式的树结构</a:t>
            </a:r>
            <a:endParaRPr lang="zh-CN" altLang="en-US" sz="2800" b="1" kern="1200" baseline="0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①把</a:t>
            </a:r>
            <a:r>
              <a:rPr lang="zh-CN" altLang="en-US" sz="2800" b="1" kern="1200" baseline="0" dirty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运算符</a:t>
            </a: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做结点。</a:t>
            </a:r>
            <a:endParaRPr lang="zh-CN" altLang="en-US" sz="2800" b="1" kern="1200" baseline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②把</a:t>
            </a:r>
            <a:r>
              <a:rPr lang="zh-CN" altLang="en-US" sz="2800" b="1" kern="1200" baseline="0" dirty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运算元素</a:t>
            </a: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做叶子。</a:t>
            </a:r>
            <a:endParaRPr lang="zh-CN" altLang="en-US" sz="2800" b="1" kern="1200" baseline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③把最后一个运算符作根节点（二叉树）</a:t>
            </a:r>
            <a:b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</a:b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例：（</a:t>
            </a:r>
            <a:r>
              <a:rPr lang="en-US" altLang="zh-CN" sz="2800" b="1" kern="1200" baseline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A+B）</a:t>
            </a: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× </a:t>
            </a:r>
            <a:r>
              <a:rPr lang="en-US" altLang="zh-CN" sz="2800" b="1" kern="1200" baseline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C-D/（E+F） （</a:t>
            </a:r>
            <a:r>
              <a:rPr lang="zh-CN" altLang="en-US" sz="2800" b="1" kern="1200" baseline="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中根序遍历）</a:t>
            </a:r>
            <a:endParaRPr lang="zh-CN" altLang="en-US" sz="2800" b="1" kern="1200" baseline="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副标题 46082"/>
          <p:cNvSpPr>
            <a:spLocks noGrp="1"/>
          </p:cNvSpPr>
          <p:nvPr>
            <p:ph type="subTitle" sz="quarter" idx="1"/>
          </p:nvPr>
        </p:nvSpPr>
        <p:spPr>
          <a:xfrm>
            <a:off x="0" y="152400"/>
            <a:ext cx="9144000" cy="2555875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2800" b="1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3）逆波兰表达式的生成</a:t>
            </a:r>
            <a:endParaRPr lang="zh-CN" altLang="en-US" sz="2800" b="1" kern="1200" baseline="0" dirty="0">
              <a:solidFill>
                <a:srgbClr val="00FF00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利用</a:t>
            </a:r>
            <a:r>
              <a:rPr lang="zh-CN" altLang="en-US" sz="2800" b="1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后序遍历树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，生成逆波兰表达式要点：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</a:t>
            </a:r>
            <a:r>
              <a:rPr lang="zh-CN" altLang="en-US" sz="2800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先左，后右，先枝叶，后结点，依次收集运算元素与运算符，直到最后一个运算符（根结点）为止。</a:t>
            </a:r>
            <a:endParaRPr lang="zh-CN" altLang="en-US" sz="2800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AB+C</a:t>
            </a:r>
            <a:r>
              <a:rPr lang="en-US" altLang="zh-CN" sz="2800" b="1" kern="1200" baseline="0"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DEF+/-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27" name="对象 46083"/>
          <p:cNvGraphicFramePr/>
          <p:nvPr/>
        </p:nvGraphicFramePr>
        <p:xfrm>
          <a:off x="0" y="2781300"/>
          <a:ext cx="914400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707890" imgH="2429510" progId="Visio.Drawing.6">
                  <p:embed/>
                </p:oleObj>
              </mc:Choice>
              <mc:Fallback>
                <p:oleObj name="" r:id="rId1" imgW="4707890" imgH="242951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781300"/>
                        <a:ext cx="9144000" cy="37163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副标题 146433"/>
          <p:cNvSpPr>
            <a:spLocks noGrp="1"/>
          </p:cNvSpPr>
          <p:nvPr>
            <p:ph type="subTitle" sz="quarter" idx="1"/>
          </p:nvPr>
        </p:nvSpPr>
        <p:spPr>
          <a:xfrm>
            <a:off x="0" y="620713"/>
            <a:ext cx="9144000" cy="284480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4）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在堆栈机上完成逆波兰表达式运算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要点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：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见运算元素压入堆栈。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           见运算符就</a:t>
            </a:r>
            <a:r>
              <a:rPr lang="zh-CN" altLang="en-US" b="1" u="sng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将次栈顶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元素与</a:t>
            </a:r>
            <a:r>
              <a:rPr lang="zh-CN" altLang="en-US" b="1" u="sng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栈顶元素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进行相应运算，  结果留在栈顶，直到最后一个运算符。 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74" name="对象 47108"/>
          <p:cNvGraphicFramePr/>
          <p:nvPr/>
        </p:nvGraphicFramePr>
        <p:xfrm>
          <a:off x="0" y="0"/>
          <a:ext cx="9448800" cy="55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707890" imgH="2908300" progId="Visio.Drawing.6">
                  <p:embed/>
                </p:oleObj>
              </mc:Choice>
              <mc:Fallback>
                <p:oleObj name="" r:id="rId1" imgW="4707890" imgH="290830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448800" cy="555434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文本框 1"/>
          <p:cNvSpPr txBox="1"/>
          <p:nvPr/>
        </p:nvSpPr>
        <p:spPr>
          <a:xfrm>
            <a:off x="2179638" y="5949950"/>
            <a:ext cx="2713037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AB+C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 DEF+/-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副标题 48130"/>
          <p:cNvSpPr>
            <a:spLocks noGrp="1"/>
          </p:cNvSpPr>
          <p:nvPr>
            <p:ph type="subTitle" sz="quarter" idx="1"/>
          </p:nvPr>
        </p:nvSpPr>
        <p:spPr>
          <a:xfrm>
            <a:off x="0" y="1700213"/>
            <a:ext cx="9144000" cy="4005262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1）零地址堆栈指令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ADD；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次栈顶元素与栈顶元素求和，和在栈顶。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SUB；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次栈顶元素与栈顶元素求差，差在栈顶。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MUL；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次栈顶元素与栈顶元素求积，积在栈顶。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DIV；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次栈顶元素与栈顶元素求商，商在栈顶。</a:t>
            </a:r>
            <a:r>
              <a:rPr lang="zh-CN" altLang="en-US" kern="1200" baseline="0" dirty="0">
                <a:latin typeface="+mn-lt"/>
                <a:ea typeface="+mn-ea"/>
                <a:cs typeface="+mn-cs"/>
              </a:rPr>
              <a:t> 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9699" name="矩形 4813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2075" tIns="46038" rIns="92075" bIns="46038" anchor="ctr"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利用堆栈机指令对逆波兰表达式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编程（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HP3000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堆栈机指令）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charRg st="5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8" name="副标题 147457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9144000" cy="685800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2）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一地址堆栈指令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LOAD X；</a:t>
            </a:r>
            <a:r>
              <a:rPr lang="zh-CN" altLang="en-US" b="1" kern="1200" baseline="0">
                <a:latin typeface="+mn-lt"/>
                <a:ea typeface="+mn-ea"/>
                <a:cs typeface="+mn-cs"/>
              </a:rPr>
              <a:t>将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单元数据压入栈顶（类似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PUSH）</a:t>
            </a:r>
            <a:endParaRPr lang="en-US" altLang="zh-CN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      STOR  X；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将栈顶数据弹出到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单元（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POP）</a:t>
            </a:r>
            <a:endParaRPr lang="en-US" altLang="zh-CN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      ADDM  X；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栈顶数与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单元数求和，和在栈顶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SUBM  X；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栈顶数与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单元数求差，差在栈顶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MULM  X；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栈顶数与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单元数求积，积在栈顶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DIVM  X；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栈顶数与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X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单元数求商，商在栈顶 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3）编程</a:t>
            </a:r>
            <a:r>
              <a:rPr lang="zh-CN" altLang="en-US" sz="2800" kern="1200" baseline="0" dirty="0">
                <a:latin typeface="+mn-lt"/>
                <a:ea typeface="+mn-ea"/>
                <a:cs typeface="+mn-cs"/>
              </a:rPr>
              <a:t> </a:t>
            </a:r>
            <a:endParaRPr lang="zh-CN" altLang="en-US" sz="2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8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4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58">
                                            <p:txEl>
                                              <p:charRg st="4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7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58">
                                            <p:txEl>
                                              <p:charRg st="7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10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8">
                                            <p:txEl>
                                              <p:charRg st="10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13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58">
                                            <p:txEl>
                                              <p:charRg st="13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16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58">
                                            <p:txEl>
                                              <p:charRg st="163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charRg st="19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58">
                                            <p:txEl>
                                              <p:charRg st="194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副标题 49154"/>
          <p:cNvSpPr>
            <a:spLocks noGrp="1"/>
          </p:cNvSpPr>
          <p:nvPr>
            <p:ph type="subTitle" sz="quarter" idx="1"/>
          </p:nvPr>
        </p:nvSpPr>
        <p:spPr/>
        <p:txBody>
          <a:bodyPr lIns="92075" tIns="46038" rIns="92075" bIns="46038" anchor="ctr"/>
          <a:p>
            <a:pPr defTabSz="914400">
              <a:buSzPct val="80000"/>
            </a:pPr>
            <a:endParaRPr lang="zh-CN" altLang="en-US" kern="1200" baseline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对象 49155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707890" imgH="5377180" progId="Visio.Drawing.6">
                  <p:embed/>
                </p:oleObj>
              </mc:Choice>
              <mc:Fallback>
                <p:oleObj name="" r:id="rId1" imgW="4707890" imgH="5377180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0" y="1196975"/>
            <a:ext cx="2339975" cy="568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副标题 50178"/>
          <p:cNvSpPr>
            <a:spLocks noGrp="1"/>
          </p:cNvSpPr>
          <p:nvPr>
            <p:ph type="subTitle" sz="quarter" idx="1"/>
          </p:nvPr>
        </p:nvSpPr>
        <p:spPr>
          <a:xfrm>
            <a:off x="179388" y="0"/>
            <a:ext cx="8964612" cy="1600200"/>
          </a:xfrm>
        </p:spPr>
        <p:txBody>
          <a:bodyPr lIns="92075" tIns="46038" rIns="92075" bIns="46038" anchor="ctr"/>
          <a:p>
            <a:pPr algn="just" defTabSz="914400">
              <a:lnSpc>
                <a:spcPct val="90000"/>
              </a:lnSpc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五、浮点数尾数的基值（</a:t>
            </a:r>
            <a:r>
              <a:rPr lang="en-US" altLang="zh-CN" b="1" kern="1200" baseline="0" err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lang="en-US" altLang="zh-CN" b="1" kern="1200" baseline="-25000" err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m</a:t>
            </a:r>
            <a:r>
              <a:rPr lang="en-US" altLang="zh-CN" b="1" kern="1200" baseline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选择和下溢处理</a:t>
            </a:r>
            <a:endParaRPr lang="zh-CN" altLang="en-US" b="1" kern="1200" baseline="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28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1     </a:t>
            </a:r>
            <a:r>
              <a:rPr lang="en-US" altLang="zh-CN" sz="2800" b="1" kern="1200" baseline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altLang="zh-CN" sz="2800" b="1" kern="1200" baseline="-300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28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选择</a:t>
            </a:r>
            <a:endParaRPr lang="zh-CN" altLang="en-US" sz="2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   1）浮点数的一般格式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1" name="对象 50179"/>
          <p:cNvGraphicFramePr/>
          <p:nvPr/>
        </p:nvGraphicFramePr>
        <p:xfrm>
          <a:off x="0" y="1676400"/>
          <a:ext cx="91440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72330" imgH="1628775" progId="Visio.Drawing.6">
                  <p:embed/>
                </p:oleObj>
              </mc:Choice>
              <mc:Fallback>
                <p:oleObj name="" r:id="rId1" imgW="4672330" imgH="162877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676400"/>
                        <a:ext cx="9144000" cy="2473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文本框 50180"/>
          <p:cNvSpPr txBox="1"/>
          <p:nvPr/>
        </p:nvSpPr>
        <p:spPr>
          <a:xfrm>
            <a:off x="0" y="4221163"/>
            <a:ext cx="8915400" cy="2228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2）</a:t>
            </a:r>
            <a:r>
              <a:rPr lang="en-US" altLang="zh-CN" sz="2800" b="1" err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30000" err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影响的因素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①数的表示范围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上图中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阶码的位数</a:t>
            </a:r>
            <a:r>
              <a:rPr lang="en-US" altLang="zh-CN" sz="2800" b="1">
                <a:solidFill>
                  <a:srgbClr val="00FF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的大小主要影响浮点数的可表示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范围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的大小。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2" name="标题 114689"/>
          <p:cNvSpPr>
            <a:spLocks noGrp="1"/>
          </p:cNvSpPr>
          <p:nvPr>
            <p:ph type="title"/>
          </p:nvPr>
        </p:nvSpPr>
        <p:spPr>
          <a:xfrm>
            <a:off x="381000" y="188913"/>
            <a:ext cx="7772400" cy="719137"/>
          </a:xfrm>
        </p:spPr>
        <p:txBody>
          <a:bodyPr lIns="92075" tIns="46038" rIns="92075" bIns="46038" anchor="ctr"/>
          <a:p>
            <a:pPr algn="l"/>
            <a:r>
              <a:rPr lang="zh-CN" altLang="en-US" sz="32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3.数据表示</a:t>
            </a:r>
            <a:r>
              <a:rPr lang="zh-CN" altLang="en-US" sz="3200" b="1" dirty="0"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32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系统结构的</a:t>
            </a:r>
            <a:r>
              <a:rPr lang="zh-CN" altLang="en-US" sz="3200" b="1" dirty="0"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关系</a:t>
            </a:r>
            <a:endParaRPr lang="zh-CN" altLang="en-US" sz="3200" b="1" dirty="0"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4691" name="内容占位符 114690"/>
          <p:cNvSpPr>
            <a:spLocks noGrp="1"/>
          </p:cNvSpPr>
          <p:nvPr>
            <p:ph idx="1"/>
          </p:nvPr>
        </p:nvSpPr>
        <p:spPr>
          <a:xfrm>
            <a:off x="0" y="1052513"/>
            <a:ext cx="8893175" cy="5472112"/>
          </a:xfrm>
        </p:spPr>
        <p:txBody>
          <a:bodyPr anchor="t"/>
          <a:p>
            <a:pPr>
              <a:buNone/>
            </a:pPr>
            <a:r>
              <a:rPr lang="zh-CN" altLang="en-US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1）数据表示是硬件设计的基础，深刻影响硬件设计。</a:t>
            </a:r>
            <a:endParaRPr lang="zh-CN" altLang="en-US" b="1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b="1" dirty="0"/>
              <a:t>具有浮点数据表示，在</a:t>
            </a:r>
            <a:r>
              <a:rPr lang="en-US" altLang="zh-CN" b="1"/>
              <a:t>CPU</a:t>
            </a:r>
            <a:r>
              <a:rPr lang="zh-CN" altLang="en-US" b="1" dirty="0"/>
              <a:t>内部应具有浮点寄存器。</a:t>
            </a:r>
            <a:endParaRPr lang="zh-CN" altLang="en-US" b="1" dirty="0"/>
          </a:p>
          <a:p>
            <a:r>
              <a:rPr lang="zh-CN" altLang="en-US" b="1" dirty="0"/>
              <a:t>定点数的字长要影响寄存器的位数。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2）数据表示是指令加工的对象，要影响指令格式。</a:t>
            </a:r>
            <a:endParaRPr lang="zh-CN" altLang="en-US" b="1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b="1" dirty="0"/>
              <a:t>如：定点数的字长在立即寻址方式中，指令中需要给出相应的位数。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2" name="副标题 148481"/>
          <p:cNvSpPr>
            <a:spLocks noGrp="1"/>
          </p:cNvSpPr>
          <p:nvPr>
            <p:ph type="subTitle" sz="quarter" idx="1"/>
          </p:nvPr>
        </p:nvSpPr>
        <p:spPr>
          <a:xfrm>
            <a:off x="0" y="4076700"/>
            <a:ext cx="5111750" cy="647700"/>
          </a:xfrm>
        </p:spPr>
        <p:txBody>
          <a:bodyPr lIns="92075" tIns="46038" rIns="92075" bIns="46038" anchor="ctr"/>
          <a:p>
            <a:pPr defTabSz="914400">
              <a:buSzPct val="80000"/>
            </a:pPr>
            <a:r>
              <a:rPr lang="en-US" altLang="zh-CN" b="1" kern="1200" baseline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m’=m/log</a:t>
            </a:r>
            <a:r>
              <a:rPr lang="en-US" altLang="zh-CN" b="1" kern="1200" baseline="-26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</a:t>
            </a:r>
            <a:r>
              <a:rPr lang="en-US" altLang="zh-CN" b="1" kern="1200" baseline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lang="en-US" altLang="zh-CN" b="1" kern="1200" baseline="-250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m   </a:t>
            </a:r>
            <a:r>
              <a:rPr lang="zh-CN" altLang="en-US" b="1" kern="1200" baseline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如：</a:t>
            </a:r>
            <a:endParaRPr lang="zh-CN" altLang="en-US" b="1" kern="1200" baseline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48513" name="表格 148512"/>
          <p:cNvGraphicFramePr/>
          <p:nvPr/>
        </p:nvGraphicFramePr>
        <p:xfrm>
          <a:off x="1258888" y="5013325"/>
          <a:ext cx="6172200" cy="1524000"/>
        </p:xfrm>
        <a:graphic>
          <a:graphicData uri="http://schemas.openxmlformats.org/drawingml/2006/table">
            <a:tbl>
              <a:tblPr/>
              <a:tblGrid>
                <a:gridCol w="1214438"/>
                <a:gridCol w="1276350"/>
                <a:gridCol w="1409700"/>
                <a:gridCol w="1152525"/>
                <a:gridCol w="1119187"/>
              </a:tblGrid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000" b="1" err="1"/>
                        <a:t>r</a:t>
                      </a:r>
                      <a:r>
                        <a:rPr lang="en-US" altLang="zh-CN" sz="4000" b="1" baseline="-30000" err="1"/>
                        <a:t>m</a:t>
                      </a:r>
                      <a:endParaRPr lang="zh-CN" altLang="en-US" sz="4000" b="1" baseline="-30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400" b="1" dirty="0"/>
                        <a:t>2</a:t>
                      </a:r>
                      <a:endParaRPr lang="zh-CN" altLang="en-US" sz="4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400" b="1" dirty="0"/>
                        <a:t>4</a:t>
                      </a:r>
                      <a:endParaRPr lang="zh-CN" altLang="en-US" sz="4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400" b="1" dirty="0"/>
                        <a:t>8</a:t>
                      </a:r>
                      <a:endParaRPr lang="zh-CN" altLang="en-US" sz="4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400" b="1" dirty="0"/>
                        <a:t>16</a:t>
                      </a:r>
                      <a:endParaRPr lang="zh-CN" altLang="en-US" sz="4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000" b="1"/>
                        <a:t>m’</a:t>
                      </a:r>
                      <a:endParaRPr lang="zh-CN" altLang="en-US" sz="4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400" b="1"/>
                        <a:t>m</a:t>
                      </a:r>
                      <a:endParaRPr lang="en-US" altLang="zh-CN" sz="4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400" b="1"/>
                        <a:t>m/2</a:t>
                      </a:r>
                      <a:endParaRPr lang="en-US" altLang="zh-CN" sz="4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400" b="1"/>
                        <a:t>m/3</a:t>
                      </a:r>
                      <a:endParaRPr lang="en-US" altLang="zh-CN" sz="4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4400" b="1"/>
                        <a:t>m/4</a:t>
                      </a:r>
                      <a:endParaRPr lang="en-US" altLang="zh-CN" sz="4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510" name="矩形 148509"/>
          <p:cNvSpPr/>
          <p:nvPr/>
        </p:nvSpPr>
        <p:spPr>
          <a:xfrm>
            <a:off x="611188" y="522288"/>
            <a:ext cx="85328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尾数的位数</a:t>
            </a:r>
            <a:r>
              <a:rPr lang="en-US" altLang="zh-CN" sz="3200" b="1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主要影响浮点数的可表示精度。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8511" name="矩形 148510"/>
          <p:cNvSpPr/>
          <p:nvPr/>
        </p:nvSpPr>
        <p:spPr>
          <a:xfrm>
            <a:off x="755650" y="1484313"/>
            <a:ext cx="66960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在所有的机器中都是采用二进制。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8514" name="矩形 148513"/>
          <p:cNvSpPr/>
          <p:nvPr/>
        </p:nvSpPr>
        <p:spPr>
          <a:xfrm>
            <a:off x="323850" y="2565400"/>
            <a:ext cx="842486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err="1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err="1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表示浮点数尾数的基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表示尾数的机器位数，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m’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表示表示</a:t>
            </a:r>
            <a:r>
              <a:rPr lang="en-US" altLang="zh-CN" sz="3200" b="1" err="1">
                <a:latin typeface="Times New Roman" panose="02020603050405020304" pitchFamily="18" charset="0"/>
              </a:rPr>
              <a:t>r</a:t>
            </a:r>
            <a:r>
              <a:rPr lang="en-US" altLang="zh-CN" b="1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进制尾数的个数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848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/>
      <p:bldP spid="148510" grpId="0"/>
      <p:bldP spid="148511" grpId="0"/>
      <p:bldP spid="1485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副标题 118785"/>
          <p:cNvSpPr>
            <a:spLocks noGrp="1"/>
          </p:cNvSpPr>
          <p:nvPr>
            <p:ph type="subTitle" sz="quarter" idx="1"/>
          </p:nvPr>
        </p:nvSpPr>
        <p:spPr>
          <a:xfrm>
            <a:off x="0" y="188913"/>
            <a:ext cx="9144000" cy="295275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en-US" altLang="en-US" b="1" kern="1200" baseline="0">
                <a:solidFill>
                  <a:schemeClr val="folHlink"/>
                </a:solidFill>
                <a:latin typeface="+mn-lt"/>
                <a:ea typeface="黑体" panose="02010609060101010101" pitchFamily="2" charset="-122"/>
                <a:cs typeface="+mn-cs"/>
              </a:rPr>
              <a:t>②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黑体" panose="02010609060101010101" pitchFamily="2" charset="-122"/>
                <a:cs typeface="+mn-cs"/>
              </a:rPr>
              <a:t>规格化浮点数个数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尾数</a:t>
            </a:r>
            <a:r>
              <a:rPr lang="zh-CN" altLang="en-US" b="1" kern="1200" baseline="0" dirty="0">
                <a:solidFill>
                  <a:srgbClr val="00FF00"/>
                </a:solidFill>
                <a:latin typeface="+mn-lt"/>
                <a:ea typeface="+mn-ea"/>
                <a:cs typeface="+mn-cs"/>
              </a:rPr>
              <a:t>最高数值位为非0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的浮点数称为规格化浮点数。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设：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P=2 ，m=4  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正尾数、规格化、非负阶时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 </a:t>
            </a:r>
            <a:r>
              <a:rPr lang="en-US" altLang="zh-CN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b="1" kern="1200" baseline="-25000" err="1">
                <a:latin typeface="+mn-lt"/>
                <a:ea typeface="+mn-ea"/>
                <a:cs typeface="+mn-cs"/>
              </a:rPr>
              <a:t>m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=2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时，共有    </a:t>
            </a:r>
            <a:r>
              <a:rPr lang="en-US" altLang="zh-CN" b="1" kern="1200" baseline="0" dirty="0">
                <a:latin typeface="+mn-lt"/>
                <a:ea typeface="+mn-ea"/>
                <a:cs typeface="+mn-cs"/>
              </a:rPr>
              <a:t>?    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个规格化浮点数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grpSp>
        <p:nvGrpSpPr>
          <p:cNvPr id="118787" name="组合 118786"/>
          <p:cNvGrpSpPr/>
          <p:nvPr/>
        </p:nvGrpSpPr>
        <p:grpSpPr>
          <a:xfrm>
            <a:off x="1676400" y="4419600"/>
            <a:ext cx="5562600" cy="1905000"/>
            <a:chOff x="43" y="0"/>
            <a:chExt cx="1800" cy="1612"/>
          </a:xfrm>
        </p:grpSpPr>
        <p:sp>
          <p:nvSpPr>
            <p:cNvPr id="34820" name="矩形 118787"/>
            <p:cNvSpPr/>
            <p:nvPr/>
          </p:nvSpPr>
          <p:spPr>
            <a:xfrm>
              <a:off x="4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                                              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1" name="矩形 118788"/>
            <p:cNvSpPr/>
            <p:nvPr/>
          </p:nvSpPr>
          <p:spPr>
            <a:xfrm>
              <a:off x="40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矩形 118789"/>
            <p:cNvSpPr/>
            <p:nvPr/>
          </p:nvSpPr>
          <p:spPr>
            <a:xfrm>
              <a:off x="76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8/8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矩形 118790"/>
            <p:cNvSpPr/>
            <p:nvPr/>
          </p:nvSpPr>
          <p:spPr>
            <a:xfrm>
              <a:off x="112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8/4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矩形 118791"/>
            <p:cNvSpPr/>
            <p:nvPr/>
          </p:nvSpPr>
          <p:spPr>
            <a:xfrm>
              <a:off x="148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8/2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矩形 118792"/>
            <p:cNvSpPr/>
            <p:nvPr/>
          </p:nvSpPr>
          <p:spPr>
            <a:xfrm>
              <a:off x="4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1001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矩形 118793"/>
            <p:cNvSpPr/>
            <p:nvPr/>
          </p:nvSpPr>
          <p:spPr>
            <a:xfrm>
              <a:off x="40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矩形 118794"/>
            <p:cNvSpPr/>
            <p:nvPr/>
          </p:nvSpPr>
          <p:spPr>
            <a:xfrm>
              <a:off x="76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9/8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矩形 118795"/>
            <p:cNvSpPr/>
            <p:nvPr/>
          </p:nvSpPr>
          <p:spPr>
            <a:xfrm>
              <a:off x="112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9/4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矩形 118796"/>
            <p:cNvSpPr/>
            <p:nvPr/>
          </p:nvSpPr>
          <p:spPr>
            <a:xfrm>
              <a:off x="148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9/2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矩形 118797"/>
            <p:cNvSpPr/>
            <p:nvPr/>
          </p:nvSpPr>
          <p:spPr>
            <a:xfrm>
              <a:off x="4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矩形 118798"/>
            <p:cNvSpPr/>
            <p:nvPr/>
          </p:nvSpPr>
          <p:spPr>
            <a:xfrm>
              <a:off x="40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1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矩形 118799"/>
            <p:cNvSpPr/>
            <p:nvPr/>
          </p:nvSpPr>
          <p:spPr>
            <a:xfrm>
              <a:off x="76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矩形 118800"/>
            <p:cNvSpPr/>
            <p:nvPr/>
          </p:nvSpPr>
          <p:spPr>
            <a:xfrm>
              <a:off x="112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矩形 118801"/>
            <p:cNvSpPr/>
            <p:nvPr/>
          </p:nvSpPr>
          <p:spPr>
            <a:xfrm>
              <a:off x="148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eaLnBrk="0" hangingPunct="0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矩形 118802"/>
            <p:cNvSpPr/>
            <p:nvPr/>
          </p:nvSpPr>
          <p:spPr>
            <a:xfrm>
              <a:off x="4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矩形 118803"/>
            <p:cNvSpPr/>
            <p:nvPr/>
          </p:nvSpPr>
          <p:spPr>
            <a:xfrm>
              <a:off x="40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矩形 118804"/>
            <p:cNvSpPr/>
            <p:nvPr/>
          </p:nvSpPr>
          <p:spPr>
            <a:xfrm>
              <a:off x="76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15/8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矩形 118805"/>
            <p:cNvSpPr/>
            <p:nvPr/>
          </p:nvSpPr>
          <p:spPr>
            <a:xfrm>
              <a:off x="112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15/4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矩形 118806"/>
            <p:cNvSpPr/>
            <p:nvPr/>
          </p:nvSpPr>
          <p:spPr>
            <a:xfrm>
              <a:off x="148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15/2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8829" name="表格 118828"/>
          <p:cNvGraphicFramePr/>
          <p:nvPr/>
        </p:nvGraphicFramePr>
        <p:xfrm>
          <a:off x="1676400" y="3573463"/>
          <a:ext cx="5562600" cy="846138"/>
        </p:xfrm>
        <a:graphic>
          <a:graphicData uri="http://schemas.openxmlformats.org/drawingml/2006/table">
            <a:tbl>
              <a:tblPr/>
              <a:tblGrid>
                <a:gridCol w="1112838"/>
                <a:gridCol w="1112837"/>
                <a:gridCol w="1111250"/>
                <a:gridCol w="1112838"/>
                <a:gridCol w="1112837"/>
              </a:tblGrid>
              <a:tr h="846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sz="320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altLang="zh-CN" sz="3600" baseline="-30000">
                          <a:solidFill>
                            <a:schemeClr val="bg2"/>
                          </a:solidFill>
                        </a:rPr>
                        <a:t>m</a:t>
                      </a:r>
                      <a:r>
                        <a:rPr lang="en-US" altLang="zh-CN" sz="320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3200" b="1" baseline="30000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   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118822" name="直接连接符 118821"/>
          <p:cNvSpPr/>
          <p:nvPr/>
        </p:nvSpPr>
        <p:spPr>
          <a:xfrm flipH="1" flipV="1">
            <a:off x="1676400" y="3581400"/>
            <a:ext cx="1066800" cy="83820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823" name="直接连接符 118822"/>
          <p:cNvSpPr/>
          <p:nvPr/>
        </p:nvSpPr>
        <p:spPr>
          <a:xfrm>
            <a:off x="2743200" y="3581400"/>
            <a:ext cx="0" cy="2743200"/>
          </a:xfrm>
          <a:prstGeom prst="line">
            <a:avLst/>
          </a:prstGeom>
          <a:ln w="952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824" name="直接连接符 118823"/>
          <p:cNvSpPr/>
          <p:nvPr/>
        </p:nvSpPr>
        <p:spPr>
          <a:xfrm>
            <a:off x="1676400" y="4953000"/>
            <a:ext cx="5562600" cy="0"/>
          </a:xfrm>
          <a:prstGeom prst="line">
            <a:avLst/>
          </a:prstGeom>
          <a:ln w="952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3700463" y="2457450"/>
            <a:ext cx="588962" cy="584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副标题 56322"/>
          <p:cNvSpPr>
            <a:spLocks noGrp="1"/>
          </p:cNvSpPr>
          <p:nvPr>
            <p:ph type="subTitle" sz="quarter" idx="1"/>
          </p:nvPr>
        </p:nvSpPr>
        <p:spPr>
          <a:xfrm>
            <a:off x="323850" y="304800"/>
            <a:ext cx="8424863" cy="914400"/>
          </a:xfrm>
        </p:spPr>
        <p:txBody>
          <a:bodyPr lIns="92075" tIns="46038" rIns="92075" bIns="46038" anchor="ctr"/>
          <a:p>
            <a:pPr algn="just" defTabSz="914400">
              <a:spcBef>
                <a:spcPct val="0"/>
              </a:spcBef>
              <a:buClrTx/>
              <a:buSzTx/>
              <a:buFontTx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P=2 ，m=4 ,</a:t>
            </a:r>
            <a:r>
              <a:rPr lang="en-US" altLang="zh-CN" sz="36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800" b="1" kern="1200" baseline="-28000" err="1">
                <a:latin typeface="+mn-lt"/>
                <a:ea typeface="+mn-ea"/>
                <a:cs typeface="+mn-cs"/>
              </a:rPr>
              <a:t>m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=16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时，共有     </a:t>
            </a:r>
            <a:r>
              <a:rPr lang="en-US" altLang="zh-CN" sz="2800" b="1" kern="1200" baseline="0" dirty="0">
                <a:latin typeface="+mn-lt"/>
                <a:ea typeface="+mn-ea"/>
                <a:cs typeface="+mn-cs"/>
              </a:rPr>
              <a:t>?   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个规格化浮点数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grpSp>
        <p:nvGrpSpPr>
          <p:cNvPr id="56361" name="组合 56360"/>
          <p:cNvGrpSpPr/>
          <p:nvPr/>
        </p:nvGrpSpPr>
        <p:grpSpPr>
          <a:xfrm>
            <a:off x="1143000" y="2057400"/>
            <a:ext cx="5562600" cy="2514600"/>
            <a:chOff x="43" y="0"/>
            <a:chExt cx="1800" cy="1612"/>
          </a:xfrm>
        </p:grpSpPr>
        <p:sp>
          <p:nvSpPr>
            <p:cNvPr id="35844" name="矩形 56361"/>
            <p:cNvSpPr/>
            <p:nvPr/>
          </p:nvSpPr>
          <p:spPr>
            <a:xfrm>
              <a:off x="4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                                              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矩形 56362"/>
            <p:cNvSpPr/>
            <p:nvPr/>
          </p:nvSpPr>
          <p:spPr>
            <a:xfrm>
              <a:off x="40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矩形 56363"/>
            <p:cNvSpPr/>
            <p:nvPr/>
          </p:nvSpPr>
          <p:spPr>
            <a:xfrm>
              <a:off x="76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矩形 56364"/>
            <p:cNvSpPr/>
            <p:nvPr/>
          </p:nvSpPr>
          <p:spPr>
            <a:xfrm>
              <a:off x="112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矩形 56365"/>
            <p:cNvSpPr/>
            <p:nvPr/>
          </p:nvSpPr>
          <p:spPr>
            <a:xfrm>
              <a:off x="1483" y="0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矩形 56366"/>
            <p:cNvSpPr/>
            <p:nvPr/>
          </p:nvSpPr>
          <p:spPr>
            <a:xfrm>
              <a:off x="4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0010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矩形 56367"/>
            <p:cNvSpPr/>
            <p:nvPr/>
          </p:nvSpPr>
          <p:spPr>
            <a:xfrm>
              <a:off x="40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矩形 56368"/>
            <p:cNvSpPr/>
            <p:nvPr/>
          </p:nvSpPr>
          <p:spPr>
            <a:xfrm>
              <a:off x="76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矩形 56369"/>
            <p:cNvSpPr/>
            <p:nvPr/>
          </p:nvSpPr>
          <p:spPr>
            <a:xfrm>
              <a:off x="112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矩形 56370"/>
            <p:cNvSpPr/>
            <p:nvPr/>
          </p:nvSpPr>
          <p:spPr>
            <a:xfrm>
              <a:off x="1483" y="403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512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矩形 56371"/>
            <p:cNvSpPr/>
            <p:nvPr/>
          </p:nvSpPr>
          <p:spPr>
            <a:xfrm>
              <a:off x="4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矩形 56372"/>
            <p:cNvSpPr/>
            <p:nvPr/>
          </p:nvSpPr>
          <p:spPr>
            <a:xfrm>
              <a:off x="40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1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矩形 56373"/>
            <p:cNvSpPr/>
            <p:nvPr/>
          </p:nvSpPr>
          <p:spPr>
            <a:xfrm>
              <a:off x="76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矩形 56374"/>
            <p:cNvSpPr/>
            <p:nvPr/>
          </p:nvSpPr>
          <p:spPr>
            <a:xfrm>
              <a:off x="112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sz="10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矩形 56375"/>
            <p:cNvSpPr/>
            <p:nvPr/>
          </p:nvSpPr>
          <p:spPr>
            <a:xfrm>
              <a:off x="1483" y="806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eaLnBrk="0" hangingPunct="0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┇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矩形 56376"/>
            <p:cNvSpPr/>
            <p:nvPr/>
          </p:nvSpPr>
          <p:spPr>
            <a:xfrm>
              <a:off x="4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矩形 56377"/>
            <p:cNvSpPr/>
            <p:nvPr/>
          </p:nvSpPr>
          <p:spPr>
            <a:xfrm>
              <a:off x="40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15/16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1" name="矩形 56378"/>
            <p:cNvSpPr/>
            <p:nvPr/>
          </p:nvSpPr>
          <p:spPr>
            <a:xfrm>
              <a:off x="76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2" name="矩形 56379"/>
            <p:cNvSpPr/>
            <p:nvPr/>
          </p:nvSpPr>
          <p:spPr>
            <a:xfrm>
              <a:off x="112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240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矩形 56380"/>
            <p:cNvSpPr/>
            <p:nvPr/>
          </p:nvSpPr>
          <p:spPr>
            <a:xfrm>
              <a:off x="1483" y="1209"/>
              <a:ext cx="360" cy="403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3840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6425" name="表格 56424"/>
          <p:cNvGraphicFramePr/>
          <p:nvPr/>
        </p:nvGraphicFramePr>
        <p:xfrm>
          <a:off x="1143000" y="1219200"/>
          <a:ext cx="5562600" cy="8382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143000"/>
                <a:gridCol w="1219200"/>
              </a:tblGrid>
              <a:tr h="838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altLang="zh-CN" sz="4000" baseline="-12000">
                          <a:solidFill>
                            <a:schemeClr val="bg2"/>
                          </a:solidFill>
                        </a:rPr>
                        <a:t>m</a:t>
                      </a:r>
                      <a:r>
                        <a:rPr lang="en-US" altLang="zh-CN" sz="3200">
                          <a:solidFill>
                            <a:schemeClr val="bg2"/>
                          </a:solidFill>
                        </a:rPr>
                        <a:t>  </a:t>
                      </a:r>
                      <a:r>
                        <a:rPr lang="en-US" altLang="zh-CN" sz="3200" b="1" baseline="30000">
                          <a:solidFill>
                            <a:schemeClr val="bg2"/>
                          </a:solidFill>
                        </a:rPr>
                        <a:t>p</a:t>
                      </a: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      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73333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73333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73333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73333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CC"/>
                        </a:gs>
                        <a:gs pos="100000">
                          <a:srgbClr val="99FFCC">
                            <a:gamma/>
                            <a:tint val="73333"/>
                            <a:invGamma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6396" name="直接连接符 56395"/>
          <p:cNvSpPr/>
          <p:nvPr/>
        </p:nvSpPr>
        <p:spPr>
          <a:xfrm>
            <a:off x="2209800" y="1752600"/>
            <a:ext cx="0" cy="2743200"/>
          </a:xfrm>
          <a:prstGeom prst="line">
            <a:avLst/>
          </a:prstGeom>
          <a:ln w="9525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426" name="直接连接符 56425"/>
          <p:cNvSpPr/>
          <p:nvPr/>
        </p:nvSpPr>
        <p:spPr>
          <a:xfrm>
            <a:off x="1219200" y="2057400"/>
            <a:ext cx="5486400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5264150" y="569913"/>
            <a:ext cx="538163" cy="52228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6866" name="矩形 171011"/>
          <p:cNvSpPr/>
          <p:nvPr/>
        </p:nvSpPr>
        <p:spPr>
          <a:xfrm>
            <a:off x="533400" y="152400"/>
            <a:ext cx="64008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4000" err="1"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err="1">
                <a:latin typeface="Times New Roman" panose="02020603050405020304" pitchFamily="18" charset="0"/>
              </a:rPr>
              <a:t>m</a:t>
            </a:r>
            <a:r>
              <a:rPr lang="en-US" altLang="zh-CN" sz="3200">
                <a:latin typeface="Times New Roman" panose="02020603050405020304" pitchFamily="18" charset="0"/>
              </a:rPr>
              <a:t>=4</a:t>
            </a:r>
            <a:r>
              <a:rPr lang="zh-CN" altLang="en-US" sz="3200" dirty="0">
                <a:latin typeface="Times New Roman" panose="02020603050405020304" pitchFamily="18" charset="0"/>
              </a:rPr>
              <a:t>时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1013" name="表格 171012"/>
          <p:cNvGraphicFramePr/>
          <p:nvPr/>
        </p:nvGraphicFramePr>
        <p:xfrm>
          <a:off x="1524000" y="914400"/>
          <a:ext cx="7086600" cy="5211763"/>
        </p:xfrm>
        <a:graphic>
          <a:graphicData uri="http://schemas.openxmlformats.org/drawingml/2006/table">
            <a:tbl>
              <a:tblPr/>
              <a:tblGrid>
                <a:gridCol w="1417638"/>
                <a:gridCol w="1417637"/>
                <a:gridCol w="1416050"/>
                <a:gridCol w="1417638"/>
                <a:gridCol w="1417637"/>
              </a:tblGrid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/>
                        <a:t>n </a:t>
                      </a:r>
                      <a:endParaRPr lang="en-US" altLang="zh-CN" sz="3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00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01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10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11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0100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4/16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4/4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0101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5/16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5/4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20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0110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6/16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6/4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24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0111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7/16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7/4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7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28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1000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8/16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8/4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8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32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1001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9/16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9/4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9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36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   </a:t>
                      </a:r>
                      <a:r>
                        <a:rPr lang="zh-CN" altLang="en-US" b="1" dirty="0"/>
                        <a:t> ┇</a:t>
                      </a: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 ┇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 ┇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 ┇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/>
                        <a:t> ┇</a:t>
                      </a: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1111</a:t>
                      </a:r>
                      <a:endParaRPr lang="zh-CN" altLang="en-US" sz="3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15/16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15/4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15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200" b="1" dirty="0"/>
                        <a:t>60</a:t>
                      </a:r>
                      <a:endParaRPr lang="zh-CN" altLang="en-US" sz="3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0" name="文本框 171085"/>
          <p:cNvSpPr txBox="1"/>
          <p:nvPr/>
        </p:nvSpPr>
        <p:spPr>
          <a:xfrm>
            <a:off x="2057400" y="1295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931" name="文本框 171086"/>
          <p:cNvSpPr txBox="1"/>
          <p:nvPr/>
        </p:nvSpPr>
        <p:spPr>
          <a:xfrm>
            <a:off x="2514600" y="8382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p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副标题 58370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8915400" cy="4149725"/>
          </a:xfrm>
        </p:spPr>
        <p:txBody>
          <a:bodyPr lIns="92075" tIns="46038" rIns="92075" bIns="46038" anchor="ctr"/>
          <a:p>
            <a:pPr algn="just" defTabSz="914400">
              <a:lnSpc>
                <a:spcPct val="90000"/>
              </a:lnSpc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③规格化浮点数的稀密度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e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      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28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800" b="1" kern="1200" baseline="-30000" err="1">
                <a:latin typeface="+mn-lt"/>
                <a:ea typeface="+mn-ea"/>
                <a:cs typeface="+mn-cs"/>
              </a:rPr>
              <a:t>m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=16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时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e=15/32=0.47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28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800" b="1" kern="1200" baseline="-30000" err="1">
                <a:latin typeface="+mn-lt"/>
                <a:ea typeface="+mn-ea"/>
                <a:cs typeface="+mn-cs"/>
              </a:rPr>
              <a:t>m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=4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时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e=24/32=0.75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</a:t>
            </a:r>
            <a:r>
              <a:rPr lang="zh-CN" altLang="en-US" b="1" kern="1200" baseline="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结论：</a:t>
            </a:r>
            <a:r>
              <a:rPr lang="en-US" altLang="zh-CN" b="1" kern="1200" baseline="0" err="1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lang="en-US" altLang="zh-CN" b="1" kern="1200" baseline="-30000" err="1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m</a:t>
            </a:r>
            <a:r>
              <a:rPr lang="zh-CN" altLang="en-US" b="1" kern="1200" baseline="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越大，规格化浮点数分布越稀疏</a:t>
            </a:r>
            <a:r>
              <a:rPr lang="zh-CN" altLang="en-US" kern="1200" baseline="0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lang="zh-CN" altLang="en-US" kern="1200" baseline="0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lnSpc>
                <a:spcPct val="90000"/>
              </a:lnSpc>
              <a:buSzPct val="80000"/>
            </a:pPr>
            <a:r>
              <a:rPr lang="zh-CN" altLang="en-US" sz="2800" kern="1200" baseline="0" dirty="0">
                <a:latin typeface="+mn-lt"/>
                <a:ea typeface="+mn-ea"/>
                <a:cs typeface="+mn-cs"/>
              </a:rPr>
              <a:t>    </a:t>
            </a:r>
            <a:endParaRPr lang="zh-CN" altLang="en-US" sz="2800" kern="1200" baseline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1" name="对象 58371"/>
          <p:cNvGraphicFramePr/>
          <p:nvPr/>
        </p:nvGraphicFramePr>
        <p:xfrm>
          <a:off x="0" y="908050"/>
          <a:ext cx="9421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886200" imgH="419100" progId="Equation.3">
                  <p:embed/>
                </p:oleObj>
              </mc:Choice>
              <mc:Fallback>
                <p:oleObj name="" r:id="rId1" imgW="38862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08050"/>
                        <a:ext cx="9421813" cy="990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矩形 58372"/>
          <p:cNvSpPr/>
          <p:nvPr/>
        </p:nvSpPr>
        <p:spPr>
          <a:xfrm>
            <a:off x="0" y="4292600"/>
            <a:ext cx="8604250" cy="1493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④精度：（从</a:t>
            </a: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可以看出）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3200" b="1" err="1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err="1">
                <a:solidFill>
                  <a:srgbClr val="00FF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大，精度低。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3200" b="1" err="1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err="1">
                <a:solidFill>
                  <a:srgbClr val="00FF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大，移位次数少，因而移位损失较小。</a:t>
            </a:r>
            <a:endParaRPr lang="zh-CN" altLang="en-US" sz="2800" b="1" dirty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副标题 108546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8915400" cy="662940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1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  浮点数的基值</a:t>
            </a:r>
            <a:r>
              <a:rPr lang="en-US" altLang="zh-CN" sz="28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000" b="1" kern="1200" baseline="0" err="1">
                <a:latin typeface="+mn-lt"/>
                <a:ea typeface="+mn-ea"/>
                <a:cs typeface="+mn-cs"/>
              </a:rPr>
              <a:t>m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可对  </a:t>
            </a:r>
            <a:r>
              <a:rPr lang="zh-CN" altLang="en-US" sz="2800" b="1" u="sng" kern="1200" baseline="0" dirty="0">
                <a:latin typeface="+mn-lt"/>
                <a:ea typeface="+mn-ea"/>
                <a:cs typeface="+mn-cs"/>
              </a:rPr>
              <a:t>                       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、</a:t>
            </a:r>
            <a:r>
              <a:rPr lang="zh-CN" altLang="en-US" sz="2800" b="1" u="sng" kern="1200" baseline="0" dirty="0">
                <a:latin typeface="+mn-lt"/>
                <a:ea typeface="+mn-ea"/>
                <a:cs typeface="+mn-cs"/>
              </a:rPr>
              <a:t>                      、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</a:t>
            </a:r>
            <a:r>
              <a:rPr lang="zh-CN" altLang="en-US" sz="2800" b="1" u="sng" kern="1200" baseline="0" dirty="0">
                <a:latin typeface="+mn-lt"/>
                <a:ea typeface="+mn-ea"/>
                <a:cs typeface="+mn-cs"/>
              </a:rPr>
              <a:t>                    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和</a:t>
            </a:r>
            <a:r>
              <a:rPr lang="zh-CN" altLang="en-US" sz="2800" b="1" u="sng" kern="1200" baseline="0" dirty="0">
                <a:latin typeface="+mn-lt"/>
                <a:ea typeface="+mn-ea"/>
                <a:cs typeface="+mn-cs"/>
              </a:rPr>
              <a:t>                   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有影响。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l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4    最常用的数据表示是（ 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）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数据表示。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A.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定点   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B.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浮点  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C.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向量         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D.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自定义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5    浮点数的精度主要由（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）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决定。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A.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基值</a:t>
            </a:r>
            <a:r>
              <a:rPr lang="en-US" altLang="zh-CN" sz="28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000" b="1" kern="1200" baseline="0" err="1">
                <a:latin typeface="+mn-lt"/>
                <a:ea typeface="+mn-ea"/>
                <a:cs typeface="+mn-cs"/>
              </a:rPr>
              <a:t>m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   B.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尾数的位数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C.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补码阶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D.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阶的位数 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6    规格化浮点数的尾数最高一位二进制数（     </a:t>
            </a:r>
            <a:r>
              <a:rPr lang="en-US" altLang="zh-CN" sz="2800" b="1" kern="1200" baseline="0">
                <a:solidFill>
                  <a:srgbClr val="FF99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）。</a:t>
            </a:r>
            <a:endParaRPr lang="en-US" altLang="zh-CN" sz="2800" b="1" kern="1200" baseline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 A.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一定为1 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B.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一定为0 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C.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任意     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D. 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不一定为1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spcBef>
                <a:spcPct val="50000"/>
              </a:spcBef>
              <a:buClrTx/>
              <a:buSzTx/>
              <a:buFontTx/>
            </a:pPr>
            <a:r>
              <a:rPr lang="en-US" altLang="zh-CN" sz="2400" b="1" kern="1200" baseline="0">
                <a:latin typeface="+mn-lt"/>
                <a:ea typeface="+mn-ea"/>
                <a:cs typeface="+mn-cs"/>
              </a:rPr>
              <a:t> 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2  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分别用</a:t>
            </a:r>
            <a:r>
              <a:rPr lang="en-US" altLang="zh-CN" sz="2800" b="1" kern="1200" baseline="0" err="1">
                <a:latin typeface="+mn-lt"/>
                <a:ea typeface="+mn-ea"/>
                <a:cs typeface="+mn-cs"/>
              </a:rPr>
              <a:t>r</a:t>
            </a:r>
            <a:r>
              <a:rPr lang="en-US" altLang="zh-CN" sz="2000" b="1" kern="1200" baseline="0" err="1">
                <a:latin typeface="+mn-lt"/>
                <a:ea typeface="+mn-ea"/>
                <a:cs typeface="+mn-cs"/>
              </a:rPr>
              <a:t>m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 =2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，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4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和8，在不包括符号位在内的</a:t>
            </a:r>
            <a:r>
              <a:rPr lang="en-US" altLang="zh-CN" sz="2800" b="1" kern="1200" baseline="0">
                <a:latin typeface="+mn-lt"/>
                <a:ea typeface="+mn-ea"/>
                <a:cs typeface="+mn-cs"/>
              </a:rPr>
              <a:t>p=3，m=3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且非负阶、正尾数、规格化条件下。  分别列出规格化浮点数表。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spcBef>
                <a:spcPct val="50000"/>
              </a:spcBef>
              <a:buClrTx/>
              <a:buSzTx/>
              <a:buFontTx/>
            </a:pPr>
            <a:endParaRPr lang="zh-CN" altLang="en-US" sz="2400" b="1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副标题 59394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8915400" cy="2205038"/>
          </a:xfrm>
        </p:spPr>
        <p:txBody>
          <a:bodyPr lIns="92075" tIns="46038" rIns="92075" bIns="46038" anchor="ctr"/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b="1" kern="1200" baseline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 下溢的处理</a:t>
            </a:r>
            <a:endParaRPr lang="zh-CN" altLang="en-US" b="1" kern="1200" baseline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两种溢出：&lt;上溢&gt; 运算结果超出允许范围。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0000"/>
              </a:lnSpc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                &lt;下溢&gt; 是指尾数右移过程中丢掉的移出位，它影响精度。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9396" name="矩形 59395"/>
          <p:cNvSpPr/>
          <p:nvPr/>
        </p:nvSpPr>
        <p:spPr>
          <a:xfrm>
            <a:off x="0" y="2420938"/>
            <a:ext cx="9685338" cy="2528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1）截断法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①含义：对尾数移出位简单截取的一种处理方法。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②特点：Ⅰ）无下溢处理线路，实现容易。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Ⅱ）平均误差为负且较大，无法调节，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只适用于对精度无要求之处。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副标题 60418"/>
          <p:cNvSpPr>
            <a:spLocks noGrp="1"/>
          </p:cNvSpPr>
          <p:nvPr>
            <p:ph type="subTitle" sz="quarter" idx="1"/>
          </p:nvPr>
        </p:nvSpPr>
        <p:spPr>
          <a:xfrm>
            <a:off x="0" y="115888"/>
            <a:ext cx="8686800" cy="1368425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2）恒置1法</a:t>
            </a:r>
            <a:endParaRPr lang="zh-CN" altLang="en-US" sz="2800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①含义：不管移出位如何，均将尾数末位置1的一种下溢处理方法。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0503" name="矩形 60502"/>
          <p:cNvSpPr/>
          <p:nvPr/>
        </p:nvSpPr>
        <p:spPr>
          <a:xfrm>
            <a:off x="0" y="1628775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①特点：Ⅰ）有了简单的下溢处理线路;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Ⅱ）综合误差有所下降（比截断法）。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517" name="组合 60516"/>
          <p:cNvGrpSpPr/>
          <p:nvPr/>
        </p:nvGrpSpPr>
        <p:grpSpPr>
          <a:xfrm>
            <a:off x="0" y="3716338"/>
            <a:ext cx="8899525" cy="2152650"/>
            <a:chOff x="0" y="1797"/>
            <a:chExt cx="5606" cy="1356"/>
          </a:xfrm>
        </p:grpSpPr>
        <p:sp>
          <p:nvSpPr>
            <p:cNvPr id="40965" name="文本框 60505"/>
            <p:cNvSpPr txBox="1"/>
            <p:nvPr/>
          </p:nvSpPr>
          <p:spPr>
            <a:xfrm>
              <a:off x="2018" y="1933"/>
              <a:ext cx="148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0 0010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   </a:t>
              </a:r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直接连接符 60506"/>
            <p:cNvSpPr/>
            <p:nvPr/>
          </p:nvSpPr>
          <p:spPr>
            <a:xfrm>
              <a:off x="3362" y="2173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67" name="文本框 60507"/>
            <p:cNvSpPr txBox="1"/>
            <p:nvPr/>
          </p:nvSpPr>
          <p:spPr>
            <a:xfrm>
              <a:off x="1922" y="2749"/>
              <a:ext cx="16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1 1101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文本框 60508"/>
            <p:cNvSpPr txBox="1"/>
            <p:nvPr/>
          </p:nvSpPr>
          <p:spPr>
            <a:xfrm>
              <a:off x="2018" y="2345"/>
              <a:ext cx="16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1 0010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文本框 60509"/>
            <p:cNvSpPr txBox="1"/>
            <p:nvPr/>
          </p:nvSpPr>
          <p:spPr>
            <a:xfrm>
              <a:off x="3890" y="1933"/>
              <a:ext cx="15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0 001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直接连接符 60510"/>
            <p:cNvSpPr/>
            <p:nvPr/>
          </p:nvSpPr>
          <p:spPr>
            <a:xfrm>
              <a:off x="3362" y="2557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文本框 60511"/>
            <p:cNvSpPr txBox="1"/>
            <p:nvPr/>
          </p:nvSpPr>
          <p:spPr>
            <a:xfrm>
              <a:off x="3890" y="2749"/>
              <a:ext cx="12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1 110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直接连接符 60512"/>
            <p:cNvSpPr/>
            <p:nvPr/>
          </p:nvSpPr>
          <p:spPr>
            <a:xfrm>
              <a:off x="3362" y="2989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3" name="文本框 60513"/>
            <p:cNvSpPr txBox="1"/>
            <p:nvPr/>
          </p:nvSpPr>
          <p:spPr>
            <a:xfrm>
              <a:off x="3890" y="2749"/>
              <a:ext cx="12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1 110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文本框 60514"/>
            <p:cNvSpPr txBox="1"/>
            <p:nvPr/>
          </p:nvSpPr>
          <p:spPr>
            <a:xfrm>
              <a:off x="0" y="1797"/>
              <a:ext cx="24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3200" b="1">
                  <a:latin typeface="Times New Roman" panose="02020603050405020304" pitchFamily="18" charset="0"/>
                </a:rPr>
                <a:t>.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保留</a:t>
              </a:r>
              <a:r>
                <a:rPr lang="en-US" altLang="zh-CN" sz="3200" b="1">
                  <a:latin typeface="Times New Roman" panose="02020603050405020304" pitchFamily="18" charset="0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位尾数：   </a:t>
              </a:r>
              <a:r>
                <a:rPr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endPara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文本框 60515"/>
            <p:cNvSpPr txBox="1"/>
            <p:nvPr/>
          </p:nvSpPr>
          <p:spPr>
            <a:xfrm>
              <a:off x="3878" y="2387"/>
              <a:ext cx="17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1 001</a:t>
              </a: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7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5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2036" name="矩形 172035"/>
          <p:cNvSpPr/>
          <p:nvPr/>
        </p:nvSpPr>
        <p:spPr>
          <a:xfrm>
            <a:off x="0" y="0"/>
            <a:ext cx="9144000" cy="2565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）舍入法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①含义：根据移出最高位进行舍取时的一种下溢处理法。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Ⅰ）当移出的最高位=0时，按截断法。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Ⅱ）当移出的最高位=1时，将尾数的末位加1。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2037" name="矩形 172036"/>
          <p:cNvSpPr/>
          <p:nvPr/>
        </p:nvSpPr>
        <p:spPr>
          <a:xfrm>
            <a:off x="0" y="4941888"/>
            <a:ext cx="9144000" cy="1916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③特点：Ⅰ）需移出最高位判别线路及尾数加1线路，比较复杂。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Ⅱ）综合误差较小，用于对精度要求较高处，较常用。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72048" name="组合 172047"/>
          <p:cNvGrpSpPr/>
          <p:nvPr/>
        </p:nvGrpSpPr>
        <p:grpSpPr>
          <a:xfrm>
            <a:off x="0" y="2781300"/>
            <a:ext cx="8686800" cy="2012950"/>
            <a:chOff x="0" y="3052"/>
            <a:chExt cx="5472" cy="1268"/>
          </a:xfrm>
        </p:grpSpPr>
        <p:sp>
          <p:nvSpPr>
            <p:cNvPr id="41989" name="文本框 172037"/>
            <p:cNvSpPr txBox="1"/>
            <p:nvPr/>
          </p:nvSpPr>
          <p:spPr>
            <a:xfrm>
              <a:off x="2112" y="3052"/>
              <a:ext cx="20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0 0010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0" name="直接连接符 172038"/>
            <p:cNvSpPr/>
            <p:nvPr/>
          </p:nvSpPr>
          <p:spPr>
            <a:xfrm>
              <a:off x="3456" y="3292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1" name="文本框 172039"/>
            <p:cNvSpPr txBox="1"/>
            <p:nvPr/>
          </p:nvSpPr>
          <p:spPr>
            <a:xfrm>
              <a:off x="2112" y="3484"/>
              <a:ext cx="16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1 0010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6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2" name="直接连接符 172040"/>
            <p:cNvSpPr/>
            <p:nvPr/>
          </p:nvSpPr>
          <p:spPr>
            <a:xfrm>
              <a:off x="3456" y="3676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3" name="文本框 172041"/>
            <p:cNvSpPr txBox="1"/>
            <p:nvPr/>
          </p:nvSpPr>
          <p:spPr>
            <a:xfrm>
              <a:off x="1680" y="3916"/>
              <a:ext cx="225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1 1101</a:t>
              </a:r>
              <a:r>
                <a:rPr lang="en-US" altLang="zh-CN" sz="36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6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4" name="直接连接符 172042"/>
            <p:cNvSpPr/>
            <p:nvPr/>
          </p:nvSpPr>
          <p:spPr>
            <a:xfrm>
              <a:off x="3456" y="4156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995" name="文本框 172043"/>
            <p:cNvSpPr txBox="1"/>
            <p:nvPr/>
          </p:nvSpPr>
          <p:spPr>
            <a:xfrm>
              <a:off x="3936" y="3052"/>
              <a:ext cx="15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</a:rPr>
                <a:t>0 0010</a:t>
              </a:r>
              <a:r>
                <a:rPr lang="zh-CN" altLang="en-US" b="1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6" name="文本框 172044"/>
            <p:cNvSpPr txBox="1"/>
            <p:nvPr/>
          </p:nvSpPr>
          <p:spPr>
            <a:xfrm>
              <a:off x="3936" y="3484"/>
              <a:ext cx="14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1 0011</a:t>
              </a:r>
              <a:r>
                <a:rPr lang="zh-CN" altLang="en-US" b="1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7" name="文本框 172045"/>
            <p:cNvSpPr txBox="1"/>
            <p:nvPr/>
          </p:nvSpPr>
          <p:spPr>
            <a:xfrm>
              <a:off x="3792" y="3916"/>
              <a:ext cx="15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3600" b="1">
                  <a:latin typeface="Times New Roman" panose="02020603050405020304" pitchFamily="18" charset="0"/>
                </a:rPr>
                <a:t>1 1110</a:t>
              </a:r>
              <a:r>
                <a:rPr lang="zh-CN" altLang="en-US" b="1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600" b="1">
                  <a:latin typeface="Times New Roman" panose="02020603050405020304" pitchFamily="18" charset="0"/>
                </a:rPr>
                <a:t>     </a:t>
              </a:r>
              <a:endParaRPr lang="zh-CN" altLang="en-US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41998" name="文本框 172046"/>
            <p:cNvSpPr txBox="1"/>
            <p:nvPr/>
          </p:nvSpPr>
          <p:spPr>
            <a:xfrm>
              <a:off x="0" y="3052"/>
              <a:ext cx="24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latin typeface="Times New Roman" panose="02020603050405020304" pitchFamily="18" charset="0"/>
                </a:rPr>
                <a:t>.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保留</a:t>
              </a:r>
              <a:r>
                <a:rPr lang="en-US" altLang="zh-CN" sz="3200" b="1">
                  <a:latin typeface="Times New Roman" panose="02020603050405020304" pitchFamily="18" charset="0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位尾数：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     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副标题 153601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8915400" cy="2420938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endParaRPr lang="zh-CN" altLang="en-US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4）</a:t>
            </a:r>
            <a:r>
              <a:rPr lang="en-US" altLang="zh-CN" b="1" kern="1200" baseline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ROM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查表法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①基本思想：从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n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位尾数中切取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K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位尾数，并同移出位一起送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ROM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中去查表，并从表中送出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K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位尾数，使其综合误差趋于0。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011" name="对象 153602"/>
          <p:cNvGraphicFramePr/>
          <p:nvPr/>
        </p:nvGraphicFramePr>
        <p:xfrm>
          <a:off x="755650" y="2781300"/>
          <a:ext cx="6934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73935" imgH="1925320" progId="Visio.Drawing.6">
                  <p:embed/>
                </p:oleObj>
              </mc:Choice>
              <mc:Fallback>
                <p:oleObj name="" r:id="rId1" imgW="2273935" imgH="1925320" progId="Visio.Drawing.6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781300"/>
                        <a:ext cx="6934200" cy="3352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3666" name="标题 113665"/>
          <p:cNvSpPr>
            <a:spLocks noGrp="1"/>
          </p:cNvSpPr>
          <p:nvPr>
            <p:ph type="title"/>
          </p:nvPr>
        </p:nvSpPr>
        <p:spPr>
          <a:xfrm>
            <a:off x="0" y="333375"/>
            <a:ext cx="8229600" cy="504825"/>
          </a:xfrm>
        </p:spPr>
        <p:txBody>
          <a:bodyPr lIns="92075" tIns="46038" rIns="92075" bIns="46038" anchor="ctr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4  数据表示确定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3667" name="内容占位符 113666"/>
          <p:cNvSpPr>
            <a:spLocks noGrp="1"/>
          </p:cNvSpPr>
          <p:nvPr>
            <p:ph idx="1"/>
          </p:nvPr>
        </p:nvSpPr>
        <p:spPr>
          <a:xfrm>
            <a:off x="250825" y="1196975"/>
            <a:ext cx="8640763" cy="4679950"/>
          </a:xfrm>
        </p:spPr>
        <p:txBody>
          <a:bodyPr anchor="t"/>
          <a:p>
            <a:pPr algn="just"/>
            <a:r>
              <a:rPr lang="zh-CN" altLang="en-US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1）一般计算机要选用常用的数据表示；</a:t>
            </a:r>
            <a:endParaRPr lang="zh-CN" altLang="en-US" b="1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/>
            <a:r>
              <a:rPr lang="zh-CN" altLang="en-US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2）对较高级的数据表示要针对选取</a:t>
            </a:r>
            <a:r>
              <a:rPr lang="zh-CN" altLang="en-US" b="1" dirty="0">
                <a:solidFill>
                  <a:srgbClr val="00FF00"/>
                </a:solidFill>
              </a:rPr>
              <a:t>。</a:t>
            </a:r>
            <a:endParaRPr lang="zh-CN" altLang="en-US" b="1" dirty="0">
              <a:solidFill>
                <a:srgbClr val="00FF00"/>
              </a:solidFill>
            </a:endParaRPr>
          </a:p>
          <a:p>
            <a:pPr algn="just"/>
            <a:r>
              <a:rPr lang="zh-CN" altLang="en-US" b="1" dirty="0"/>
              <a:t> ①当处理的数据类型较多时，可选</a:t>
            </a:r>
            <a:r>
              <a:rPr lang="zh-CN" altLang="en-US" b="1" dirty="0">
                <a:solidFill>
                  <a:schemeClr val="folHlink"/>
                </a:solidFill>
              </a:rPr>
              <a:t>自定义的数据。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algn="just"/>
            <a:r>
              <a:rPr lang="zh-CN" altLang="en-US" b="1" dirty="0"/>
              <a:t> ②当对向量数据处理较多时，可选</a:t>
            </a:r>
            <a:r>
              <a:rPr lang="zh-CN" altLang="en-US" b="1" dirty="0">
                <a:solidFill>
                  <a:schemeClr val="folHlink"/>
                </a:solidFill>
              </a:rPr>
              <a:t>向量数据表示。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algn="just"/>
            <a:r>
              <a:rPr lang="zh-CN" altLang="en-US" b="1" dirty="0"/>
              <a:t> ③当逆波兰表达式处理较多时，可选</a:t>
            </a:r>
            <a:r>
              <a:rPr lang="zh-CN" altLang="en-US" b="1" dirty="0">
                <a:solidFill>
                  <a:schemeClr val="folHlink"/>
                </a:solidFill>
              </a:rPr>
              <a:t>堆栈数据表示。</a:t>
            </a:r>
            <a:r>
              <a:rPr lang="zh-CN" altLang="en-US" sz="2800" b="1" dirty="0">
                <a:solidFill>
                  <a:schemeClr val="folHlink"/>
                </a:solidFill>
              </a:rPr>
              <a:t> </a:t>
            </a:r>
            <a:endParaRPr lang="zh-CN" altLang="en-US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副标题 63490"/>
          <p:cNvSpPr>
            <a:spLocks noGrp="1"/>
          </p:cNvSpPr>
          <p:nvPr>
            <p:ph type="subTitle" sz="quarter" idx="1"/>
          </p:nvPr>
        </p:nvSpPr>
        <p:spPr>
          <a:xfrm>
            <a:off x="0" y="260350"/>
            <a:ext cx="8458200" cy="2362200"/>
          </a:xfrm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②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ROM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表的安排原则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Ⅰ）当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K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位尾数为非全1时，按舍入法取值。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   Ⅱ）当</a:t>
            </a:r>
            <a:r>
              <a:rPr lang="en-US" altLang="zh-CN" b="1" kern="1200" baseline="0">
                <a:latin typeface="+mn-lt"/>
                <a:ea typeface="+mn-ea"/>
                <a:cs typeface="+mn-cs"/>
              </a:rPr>
              <a:t>K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位尾数为全1时，按截断法取值。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 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3579" name="矩形 63578"/>
          <p:cNvSpPr/>
          <p:nvPr/>
        </p:nvSpPr>
        <p:spPr>
          <a:xfrm>
            <a:off x="0" y="2276475"/>
            <a:ext cx="8686800" cy="3886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③特点：Ⅰ）具有最复杂的下溢线路（除舍入   法线路外，还要有</a:t>
            </a:r>
            <a:r>
              <a:rPr lang="en-US" altLang="zh-CN" sz="3200" b="1">
                <a:latin typeface="Times New Roman" panose="02020603050405020304" pitchFamily="18" charset="0"/>
              </a:rPr>
              <a:t>ROM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表）；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Ⅱ）综合误差最小；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Ⅲ）用在精度高的地方。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charRg st="37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5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副标题 30722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9144000" cy="1916113"/>
          </a:xfrm>
          <a:solidFill>
            <a:schemeClr val="bg1"/>
          </a:solidFill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</a:t>
            </a:r>
            <a:r>
              <a:rPr lang="zh-CN" altLang="en-US" b="1" kern="1200" baseline="0" dirty="0">
                <a:solidFill>
                  <a:schemeClr val="folHlink"/>
                </a:solidFill>
                <a:latin typeface="+mn-lt"/>
                <a:ea typeface="黑体" panose="02010609060101010101" pitchFamily="2" charset="-122"/>
                <a:cs typeface="+mn-cs"/>
              </a:rPr>
              <a:t>二、自定义数据表示</a:t>
            </a:r>
            <a:endParaRPr lang="zh-CN" altLang="en-US" b="1" kern="1200" baseline="0" dirty="0">
              <a:solidFill>
                <a:schemeClr val="folHlink"/>
              </a:solidFill>
              <a:latin typeface="+mn-lt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	在数据格式中，留有让用户自己填写的数据类型的一种数据描述：</a:t>
            </a:r>
            <a:r>
              <a:rPr lang="zh-CN" altLang="en-US" b="1" kern="1200" baseline="0" dirty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+mn-cs"/>
              </a:rPr>
              <a:t>标志符</a:t>
            </a:r>
            <a:r>
              <a:rPr lang="zh-CN" altLang="en-US" b="1" kern="1200" baseline="0" dirty="0"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lang="zh-CN" altLang="en-US" b="1" kern="1200" baseline="0" dirty="0">
                <a:solidFill>
                  <a:srgbClr val="00FF00"/>
                </a:solidFill>
                <a:latin typeface="+mn-lt"/>
                <a:ea typeface="黑体" panose="02010609060101010101" pitchFamily="2" charset="-122"/>
                <a:cs typeface="+mn-cs"/>
              </a:rPr>
              <a:t>描述符</a:t>
            </a:r>
            <a:r>
              <a:rPr lang="zh-CN" altLang="en-US" b="1" kern="1200" baseline="0" dirty="0">
                <a:latin typeface="+mn-lt"/>
                <a:ea typeface="+mn-ea"/>
                <a:cs typeface="+mn-cs"/>
              </a:rPr>
              <a:t>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文本框 30728"/>
          <p:cNvSpPr txBox="1"/>
          <p:nvPr/>
        </p:nvSpPr>
        <p:spPr>
          <a:xfrm>
            <a:off x="228600" y="55626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9" name="矩形 30738"/>
          <p:cNvSpPr/>
          <p:nvPr/>
        </p:nvSpPr>
        <p:spPr>
          <a:xfrm>
            <a:off x="0" y="1844675"/>
            <a:ext cx="9144000" cy="2232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2075" tIns="46038" rIns="92075" bIns="46038" anchor="ctr"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标志符</a:t>
            </a:r>
            <a:endParaRPr lang="zh-CN" altLang="en-US" sz="2800" b="1" dirty="0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1）格式 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　　 ①类型标志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      ②数据值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46" name="组合 30745"/>
          <p:cNvGrpSpPr/>
          <p:nvPr/>
        </p:nvGrpSpPr>
        <p:grpSpPr>
          <a:xfrm>
            <a:off x="3511550" y="2466975"/>
            <a:ext cx="5257800" cy="609600"/>
            <a:chOff x="2212" y="1554"/>
            <a:chExt cx="3312" cy="384"/>
          </a:xfrm>
        </p:grpSpPr>
        <p:sp>
          <p:nvSpPr>
            <p:cNvPr id="7174" name="矩形 30739"/>
            <p:cNvSpPr/>
            <p:nvPr/>
          </p:nvSpPr>
          <p:spPr>
            <a:xfrm>
              <a:off x="2212" y="1554"/>
              <a:ext cx="33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5" name="直接连接符 30740"/>
            <p:cNvSpPr/>
            <p:nvPr/>
          </p:nvSpPr>
          <p:spPr>
            <a:xfrm>
              <a:off x="3364" y="155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" name="矩形 30741"/>
            <p:cNvSpPr/>
            <p:nvPr/>
          </p:nvSpPr>
          <p:spPr>
            <a:xfrm>
              <a:off x="2212" y="1602"/>
              <a:ext cx="11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类型标志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7" name="矩形 30742"/>
            <p:cNvSpPr/>
            <p:nvPr/>
          </p:nvSpPr>
          <p:spPr>
            <a:xfrm>
              <a:off x="3556" y="1602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数据值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745" name="对象 30744"/>
          <p:cNvGraphicFramePr/>
          <p:nvPr/>
        </p:nvGraphicFramePr>
        <p:xfrm>
          <a:off x="0" y="4221163"/>
          <a:ext cx="915035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052570" imgH="1040765" progId="Visio.Drawing.5">
                  <p:embed/>
                </p:oleObj>
              </mc:Choice>
              <mc:Fallback>
                <p:oleObj name="" r:id="rId1" imgW="4052570" imgH="1040765" progId="Visio.Drawing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221163"/>
                        <a:ext cx="9150350" cy="21828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6738" name="内容占位符 116737"/>
          <p:cNvSpPr>
            <a:spLocks noGrp="1"/>
          </p:cNvSpPr>
          <p:nvPr>
            <p:ph idx="4294967295"/>
          </p:nvPr>
        </p:nvSpPr>
        <p:spPr>
          <a:xfrm>
            <a:off x="0" y="0"/>
            <a:ext cx="8820150" cy="4221163"/>
          </a:xfrm>
        </p:spPr>
        <p:txBody>
          <a:bodyPr anchor="t"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2）标志位位数选取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 ①简单的用三位标志符区分8种（2</a:t>
            </a:r>
            <a:r>
              <a:rPr lang="zh-CN" altLang="en-US" sz="2800" b="1" baseline="30000" dirty="0"/>
              <a:t>3</a:t>
            </a:r>
            <a:r>
              <a:rPr lang="zh-CN" altLang="en-US" sz="2800" b="1" dirty="0"/>
              <a:t>）类型  </a:t>
            </a:r>
            <a:endParaRPr lang="zh-CN" altLang="en-US" sz="28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 ②根据需要选取更多位</a:t>
            </a:r>
            <a:endParaRPr lang="zh-CN" altLang="en-US" sz="28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		</a:t>
            </a:r>
            <a:r>
              <a:rPr lang="zh-CN" altLang="en-US" sz="2400" b="1" dirty="0"/>
              <a:t>可以用一位来区分数据与指令</a:t>
            </a:r>
            <a:endParaRPr lang="zh-CN" altLang="en-US" sz="24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		用一位表示存在位（主、辅存）		</a:t>
            </a:r>
            <a:endParaRPr lang="zh-CN" altLang="en-US" sz="24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		用一位表示写保护位</a:t>
            </a:r>
            <a:endParaRPr lang="zh-CN" altLang="en-US" sz="24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		用一位表示读保护位</a:t>
            </a:r>
            <a:endParaRPr lang="zh-CN" altLang="en-US" sz="2400" b="1" dirty="0"/>
          </a:p>
        </p:txBody>
      </p:sp>
      <p:sp>
        <p:nvSpPr>
          <p:cNvPr id="116740" name="矩形 116739"/>
          <p:cNvSpPr/>
          <p:nvPr/>
        </p:nvSpPr>
        <p:spPr>
          <a:xfrm>
            <a:off x="0" y="4076700"/>
            <a:ext cx="9144000" cy="26241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2075" tIns="46038" rIns="92075" bIns="46038" anchor="ctr"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3）使用标志位的优缺点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可简化指令系统与编译程序，便于不同数据类型的自动校验与转换。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缺点：一个标志位只能对一个数据进行描述，其描述效率不高。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1"/>
          <p:cNvSpPr/>
          <p:nvPr>
            <p:ph type="sldNum" sz="quarter" idx="12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18" name="内容占位符 137217"/>
          <p:cNvSpPr>
            <a:spLocks noGrp="1"/>
          </p:cNvSpPr>
          <p:nvPr>
            <p:ph idx="4294967295"/>
          </p:nvPr>
        </p:nvSpPr>
        <p:spPr>
          <a:xfrm>
            <a:off x="0" y="0"/>
            <a:ext cx="8964613" cy="4724400"/>
          </a:xfrm>
        </p:spPr>
        <p:txBody>
          <a:bodyPr anchor="t"/>
          <a:p>
            <a:pPr algn="just"/>
            <a:r>
              <a:rPr lang="zh-CN" altLang="en-US" sz="2800" b="1" dirty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 描述符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/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黑体" panose="02010609060101010101" pitchFamily="2" charset="-122"/>
              </a:rPr>
              <a:t>①特征位：用来</a:t>
            </a: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2" charset="-122"/>
              </a:rPr>
              <a:t>区分</a:t>
            </a:r>
            <a:r>
              <a:rPr lang="zh-CN" altLang="en-US" sz="2800" b="1" dirty="0">
                <a:ea typeface="黑体" panose="02010609060101010101" pitchFamily="2" charset="-122"/>
              </a:rPr>
              <a:t>描述符</a:t>
            </a: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2" charset="-122"/>
              </a:rPr>
              <a:t>还是</a:t>
            </a:r>
            <a:r>
              <a:rPr lang="zh-CN" altLang="en-US" sz="2800" b="1" dirty="0">
                <a:ea typeface="黑体" panose="02010609060101010101" pitchFamily="2" charset="-122"/>
              </a:rPr>
              <a:t>非描述符。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     当为描述符时，才有后面的三个字段，如某机采用101表示描述符的特征位。</a:t>
            </a:r>
            <a:endParaRPr lang="zh-CN" altLang="en-US" dirty="0"/>
          </a:p>
        </p:txBody>
      </p:sp>
      <p:grpSp>
        <p:nvGrpSpPr>
          <p:cNvPr id="9219" name="组合 137218"/>
          <p:cNvGrpSpPr/>
          <p:nvPr/>
        </p:nvGrpSpPr>
        <p:grpSpPr>
          <a:xfrm>
            <a:off x="684213" y="981075"/>
            <a:ext cx="6248400" cy="2016125"/>
            <a:chOff x="336" y="2688"/>
            <a:chExt cx="3936" cy="1440"/>
          </a:xfrm>
        </p:grpSpPr>
        <p:grpSp>
          <p:nvGrpSpPr>
            <p:cNvPr id="9220" name="组合 137219"/>
            <p:cNvGrpSpPr/>
            <p:nvPr/>
          </p:nvGrpSpPr>
          <p:grpSpPr>
            <a:xfrm>
              <a:off x="336" y="2688"/>
              <a:ext cx="3936" cy="480"/>
              <a:chOff x="1056" y="3024"/>
              <a:chExt cx="3936" cy="480"/>
            </a:xfrm>
          </p:grpSpPr>
          <p:sp>
            <p:nvSpPr>
              <p:cNvPr id="9221" name="立方体 137220"/>
              <p:cNvSpPr/>
              <p:nvPr/>
            </p:nvSpPr>
            <p:spPr>
              <a:xfrm>
                <a:off x="1056" y="3024"/>
                <a:ext cx="3936" cy="480"/>
              </a:xfrm>
              <a:prstGeom prst="cube">
                <a:avLst>
                  <a:gd name="adj" fmla="val 25000"/>
                </a:avLst>
              </a:prstGeom>
              <a:solidFill>
                <a:srgbClr val="99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b="1" dirty="0">
                    <a:solidFill>
                      <a:srgbClr val="CCFFFF"/>
                    </a:solidFill>
                    <a:latin typeface="Times New Roman" panose="02020603050405020304" pitchFamily="18" charset="0"/>
                  </a:rPr>
                  <a:t>特征位          块长度         块首址       块属性</a:t>
                </a:r>
                <a:endParaRPr lang="zh-CN" altLang="en-US" b="1" dirty="0">
                  <a:solidFill>
                    <a:srgbClr val="CC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2" name="直接连接符 137221"/>
              <p:cNvSpPr/>
              <p:nvPr/>
            </p:nvSpPr>
            <p:spPr>
              <a:xfrm>
                <a:off x="3024" y="316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3" name="直接连接符 137222"/>
              <p:cNvSpPr/>
              <p:nvPr/>
            </p:nvSpPr>
            <p:spPr>
              <a:xfrm>
                <a:off x="2016" y="316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4" name="直接连接符 137223"/>
              <p:cNvSpPr/>
              <p:nvPr/>
            </p:nvSpPr>
            <p:spPr>
              <a:xfrm>
                <a:off x="3984" y="316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225" name="直接连接符 137224"/>
            <p:cNvSpPr/>
            <p:nvPr/>
          </p:nvSpPr>
          <p:spPr>
            <a:xfrm>
              <a:off x="2640" y="3168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6" name="直接连接符 137225"/>
            <p:cNvSpPr/>
            <p:nvPr/>
          </p:nvSpPr>
          <p:spPr>
            <a:xfrm>
              <a:off x="2640" y="340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7" name="矩形 137226"/>
            <p:cNvSpPr/>
            <p:nvPr/>
          </p:nvSpPr>
          <p:spPr>
            <a:xfrm>
              <a:off x="3216" y="3264"/>
              <a:ext cx="960" cy="288"/>
            </a:xfrm>
            <a:prstGeom prst="rect">
              <a:avLst/>
            </a:prstGeom>
            <a:solidFill>
              <a:srgbClr val="777777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8" name="矩形 137227"/>
            <p:cNvSpPr/>
            <p:nvPr/>
          </p:nvSpPr>
          <p:spPr>
            <a:xfrm>
              <a:off x="3216" y="3552"/>
              <a:ext cx="960" cy="288"/>
            </a:xfrm>
            <a:prstGeom prst="rect">
              <a:avLst/>
            </a:prstGeom>
            <a:solidFill>
              <a:srgbClr val="777777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229" name="矩形 137228"/>
            <p:cNvSpPr/>
            <p:nvPr/>
          </p:nvSpPr>
          <p:spPr>
            <a:xfrm>
              <a:off x="3216" y="3840"/>
              <a:ext cx="960" cy="288"/>
            </a:xfrm>
            <a:prstGeom prst="rect">
              <a:avLst/>
            </a:prstGeom>
            <a:solidFill>
              <a:srgbClr val="777777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37230" name="矩形 137229"/>
          <p:cNvSpPr/>
          <p:nvPr/>
        </p:nvSpPr>
        <p:spPr>
          <a:xfrm>
            <a:off x="0" y="5949950"/>
            <a:ext cx="6588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④块属性：描述数据的特征。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7231" name="矩形 137230"/>
          <p:cNvSpPr/>
          <p:nvPr/>
        </p:nvSpPr>
        <p:spPr>
          <a:xfrm>
            <a:off x="0" y="4724400"/>
            <a:ext cx="5940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②块长度：描述数据块的个数。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7232" name="矩形 137231"/>
          <p:cNvSpPr/>
          <p:nvPr/>
        </p:nvSpPr>
        <p:spPr>
          <a:xfrm>
            <a:off x="0" y="5373688"/>
            <a:ext cx="68770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③块首址：第一个数据单元的地址。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0" grpId="0"/>
      <p:bldP spid="137231" grpId="0"/>
      <p:bldP spid="1372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1"/>
          <p:cNvSpPr/>
          <p:nvPr>
            <p:ph type="sldNum" sz="quarter" idx="4"/>
          </p:nvPr>
        </p:nvSpPr>
        <p:spPr/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对象 32771"/>
          <p:cNvGraphicFramePr/>
          <p:nvPr/>
        </p:nvGraphicFramePr>
        <p:xfrm>
          <a:off x="0" y="4581525"/>
          <a:ext cx="9144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157470" imgH="752475" progId="Visio.Drawing.6">
                  <p:embed/>
                </p:oleObj>
              </mc:Choice>
              <mc:Fallback>
                <p:oleObj name="" r:id="rId1" imgW="5157470" imgH="75247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581525"/>
                        <a:ext cx="9144000" cy="1227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副标题 32770"/>
          <p:cNvSpPr>
            <a:spLocks noGrp="1"/>
          </p:cNvSpPr>
          <p:nvPr>
            <p:ph type="subTitle" sz="quarter" idx="1"/>
          </p:nvPr>
        </p:nvSpPr>
        <p:spPr>
          <a:xfrm>
            <a:off x="0" y="0"/>
            <a:ext cx="9144000" cy="2492375"/>
          </a:xfrm>
          <a:solidFill>
            <a:schemeClr val="bg1"/>
          </a:solidFill>
        </p:spPr>
        <p:txBody>
          <a:bodyPr lIns="92075" tIns="46038" rIns="92075" bIns="46038" anchor="ctr"/>
          <a:p>
            <a:pPr algn="just" defTabSz="914400">
              <a:buSzPct val="80000"/>
            </a:pPr>
            <a:r>
              <a:rPr lang="zh-CN" altLang="en-US" sz="2800" b="1" kern="1200" baseline="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2）使用描述符的好处</a:t>
            </a:r>
            <a:endParaRPr lang="zh-CN" altLang="en-US" sz="2800" b="1" kern="1200" baseline="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①描述相同类型的数据时，描述效率高；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②利用块属性也有利于对信息的保护；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  <a:p>
            <a:pPr algn="just" defTabSz="914400">
              <a:buSzPct val="80000"/>
            </a:pP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   ③可当作</a:t>
            </a:r>
            <a:r>
              <a:rPr lang="zh-CN" altLang="en-US" sz="28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直接寻址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及</a:t>
            </a:r>
            <a:r>
              <a:rPr lang="zh-CN" altLang="en-US" sz="28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间接寻址</a:t>
            </a:r>
            <a:r>
              <a:rPr lang="zh-CN" altLang="en-US" sz="2800" b="1" kern="1200" baseline="0" dirty="0">
                <a:latin typeface="+mn-lt"/>
                <a:ea typeface="+mn-ea"/>
                <a:cs typeface="+mn-cs"/>
              </a:rPr>
              <a:t>使用。</a:t>
            </a:r>
            <a:endParaRPr lang="zh-CN" altLang="en-US" sz="2800" b="1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2774" name="矩形 32773"/>
          <p:cNvSpPr/>
          <p:nvPr/>
        </p:nvSpPr>
        <p:spPr>
          <a:xfrm>
            <a:off x="179388" y="3500438"/>
            <a:ext cx="89646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直接寻址：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根据描述符给出数据块的首址，直接寻址。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uiExpand="1" build="p"/>
      <p:bldP spid="327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1"/>
          <p:cNvSpPr/>
          <p:nvPr>
            <p:ph type="sldNum" sz="quarter" idx="4"/>
          </p:nvPr>
        </p:nvSpPr>
        <p:spPr>
          <a:xfrm>
            <a:off x="6553200" y="3306763"/>
            <a:ext cx="1905000" cy="457200"/>
          </a:xfrm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左中括号 33796"/>
          <p:cNvSpPr/>
          <p:nvPr/>
        </p:nvSpPr>
        <p:spPr>
          <a:xfrm>
            <a:off x="971550" y="1855788"/>
            <a:ext cx="152400" cy="1219200"/>
          </a:xfrm>
          <a:prstGeom prst="leftBracket">
            <a:avLst>
              <a:gd name="adj" fmla="val 66629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右中括号 33797"/>
          <p:cNvSpPr/>
          <p:nvPr/>
        </p:nvSpPr>
        <p:spPr>
          <a:xfrm>
            <a:off x="2987675" y="1855788"/>
            <a:ext cx="152400" cy="1219200"/>
          </a:xfrm>
          <a:prstGeom prst="rightBracket">
            <a:avLst>
              <a:gd name="adj" fmla="val 66629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矩形 33798"/>
          <p:cNvSpPr/>
          <p:nvPr/>
        </p:nvSpPr>
        <p:spPr>
          <a:xfrm>
            <a:off x="0" y="774700"/>
            <a:ext cx="9144000" cy="2227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（4）可描述阵列数据：描述一个阵列可用一级、二级描述符描述。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800" b="1">
                <a:latin typeface="Times New Roman" panose="02020603050405020304" pitchFamily="18" charset="0"/>
              </a:rPr>
              <a:t>a00 … a03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  A=             ┇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a30 … a33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00" name="对象 33799"/>
          <p:cNvGraphicFramePr/>
          <p:nvPr/>
        </p:nvGraphicFramePr>
        <p:xfrm>
          <a:off x="4140200" y="1282700"/>
          <a:ext cx="50038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641850" imgH="1534160" progId="Visio.Drawing.6">
                  <p:embed/>
                </p:oleObj>
              </mc:Choice>
              <mc:Fallback>
                <p:oleObj name="" r:id="rId1" imgW="4641850" imgH="153416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1282700"/>
                        <a:ext cx="5003800" cy="26336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矩形 33800"/>
          <p:cNvSpPr/>
          <p:nvPr/>
        </p:nvSpPr>
        <p:spPr>
          <a:xfrm>
            <a:off x="5651500" y="3008313"/>
            <a:ext cx="3492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（要求数据连续存放）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</p:bldLst>
  </p:timing>
</p:sld>
</file>

<file path=ppt/tags/tag1.xml><?xml version="1.0" encoding="utf-8"?>
<p:tagLst xmlns:p="http://schemas.openxmlformats.org/presentationml/2006/main">
  <p:tag name="MINUTES" val="df  jklfdgkj"/>
</p:tagLst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5265</Words>
  <Application>WPS 演示</Application>
  <PresentationFormat>在屏幕上显示</PresentationFormat>
  <Paragraphs>722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Soaring</vt:lpstr>
      <vt:lpstr>Visio.Drawing.5</vt:lpstr>
      <vt:lpstr>Visio.Drawing.6</vt:lpstr>
      <vt:lpstr>Visio.Drawing.6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第二章   数据表示与指令系统</vt:lpstr>
      <vt:lpstr>第二章   数据表示与指令系统</vt:lpstr>
      <vt:lpstr>3.数据表示与系统结构的关系</vt:lpstr>
      <vt:lpstr>4  数据表示确定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 数据表示与指令系统</dc:title>
  <dc:creator>hyj</dc:creator>
  <cp:lastModifiedBy>贝妈</cp:lastModifiedBy>
  <cp:revision>168</cp:revision>
  <dcterms:created xsi:type="dcterms:W3CDTF">2001-09-04T07:43:00Z</dcterms:created>
  <dcterms:modified xsi:type="dcterms:W3CDTF">2021-04-18T12:48:45Z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D47C9D7EA30041DDA863214B39F8268B</vt:lpwstr>
  </property>
</Properties>
</file>