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9"/>
  </p:handoutMasterIdLst>
  <p:sldIdLst>
    <p:sldId id="377" r:id="rId3"/>
    <p:sldId id="378" r:id="rId4"/>
    <p:sldId id="315" r:id="rId5"/>
    <p:sldId id="345" r:id="rId7"/>
    <p:sldId id="317" r:id="rId8"/>
    <p:sldId id="346" r:id="rId9"/>
    <p:sldId id="316" r:id="rId10"/>
    <p:sldId id="258" r:id="rId11"/>
    <p:sldId id="259" r:id="rId12"/>
    <p:sldId id="261" r:id="rId13"/>
    <p:sldId id="262" r:id="rId14"/>
    <p:sldId id="263" r:id="rId15"/>
    <p:sldId id="322" r:id="rId16"/>
    <p:sldId id="264" r:id="rId17"/>
    <p:sldId id="265" r:id="rId18"/>
    <p:sldId id="324" r:id="rId19"/>
    <p:sldId id="266" r:id="rId20"/>
    <p:sldId id="326" r:id="rId21"/>
    <p:sldId id="268" r:id="rId22"/>
    <p:sldId id="269" r:id="rId23"/>
    <p:sldId id="289" r:id="rId24"/>
    <p:sldId id="270" r:id="rId25"/>
    <p:sldId id="271" r:id="rId26"/>
    <p:sldId id="332" r:id="rId27"/>
    <p:sldId id="275" r:id="rId28"/>
    <p:sldId id="276" r:id="rId29"/>
    <p:sldId id="336" r:id="rId30"/>
    <p:sldId id="337" r:id="rId31"/>
    <p:sldId id="338" r:id="rId32"/>
    <p:sldId id="339" r:id="rId33"/>
    <p:sldId id="340" r:id="rId34"/>
    <p:sldId id="341" r:id="rId35"/>
    <p:sldId id="343" r:id="rId36"/>
    <p:sldId id="277" r:id="rId37"/>
    <p:sldId id="278" r:id="rId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9900FF"/>
    <a:srgbClr val="FFCC66"/>
    <a:srgbClr val="FFFFCC"/>
    <a:srgbClr val="333300"/>
    <a:srgbClr val="FF99FF"/>
    <a:srgbClr val="FF33CC"/>
    <a:srgbClr val="66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682"/>
  </p:normalViewPr>
  <p:slideViewPr>
    <p:cSldViewPr showGuides="1">
      <p:cViewPr>
        <p:scale>
          <a:sx n="66" d="100"/>
          <a:sy n="66" d="100"/>
        </p:scale>
        <p:origin x="-1284" y="-9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9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页眉占位符 2457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4579" name="日期占位符 24578"/>
          <p:cNvSpPr>
            <a:spLocks noGrp="1"/>
          </p:cNvSpPr>
          <p:nvPr>
            <p:ph type="dt" sz="quarter" idx="1"/>
          </p:nvPr>
        </p:nvSpPr>
        <p:spPr>
          <a:xfrm>
            <a:off x="3886200" y="0"/>
            <a:ext cx="2971800" cy="457200"/>
          </a:xfrm>
          <a:prstGeom prst="rect">
            <a:avLst/>
          </a:prstGeom>
          <a:noFill/>
          <a:ln w="9525">
            <a:noFill/>
          </a:ln>
        </p:spPr>
        <p:txBody>
          <a:bodyPr/>
          <a:p>
            <a:pPr lvl="0" algn="r"/>
            <a:endParaRPr lang="zh-CN" altLang="en-US" sz="1200" dirty="0"/>
          </a:p>
        </p:txBody>
      </p:sp>
      <p:sp>
        <p:nvSpPr>
          <p:cNvPr id="24580" name="页脚占位符 24579"/>
          <p:cNvSpPr>
            <a:spLocks noGrp="1"/>
          </p:cNvSpPr>
          <p:nvPr>
            <p:ph type="ftr" sz="quarter" idx="2"/>
          </p:nvPr>
        </p:nvSpPr>
        <p:spPr>
          <a:xfrm>
            <a:off x="0" y="8686800"/>
            <a:ext cx="2971800" cy="457200"/>
          </a:xfrm>
          <a:prstGeom prst="rect">
            <a:avLst/>
          </a:prstGeom>
          <a:noFill/>
          <a:ln w="9525">
            <a:noFill/>
          </a:ln>
        </p:spPr>
        <p:txBody>
          <a:bodyPr anchor="b"/>
          <a:p>
            <a:pPr lvl="0"/>
            <a:endParaRPr lang="zh-CN" altLang="en-US" sz="1200" dirty="0"/>
          </a:p>
        </p:txBody>
      </p:sp>
      <p:sp>
        <p:nvSpPr>
          <p:cNvPr id="24581" name="灯片编号占位符 24580"/>
          <p:cNvSpPr>
            <a:spLocks noGrp="1"/>
          </p:cNvSpPr>
          <p:nvPr>
            <p:ph type="sldNum" sz="quarter" idx="3"/>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页眉占位符 2355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3555" name="日期占位符 23554"/>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23556" name="幻灯片图像占位符 23555"/>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3557" name="文本占位符 23556"/>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558" name="页脚占位符 23557"/>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23559" name="灯片编号占位符 23558"/>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282" name="幻灯片图像占位符 97281"/>
          <p:cNvSpPr>
            <a:spLocks noTextEdit="1"/>
          </p:cNvSpPr>
          <p:nvPr>
            <p:ph type="sldImg"/>
          </p:nvPr>
        </p:nvSpPr>
        <p:spPr/>
      </p:sp>
      <p:sp>
        <p:nvSpPr>
          <p:cNvPr id="97283" name="文本占位符 97282"/>
          <p:cNvSpPr>
            <a:spLocks noGrp="1"/>
          </p:cNvSpPr>
          <p:nvPr>
            <p:ph type="body" idx="1"/>
          </p:nvPr>
        </p:nvSpPr>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3794" name="幻灯片图像占位符 33793"/>
          <p:cNvSpPr>
            <a:spLocks noTextEdit="1"/>
          </p:cNvSpPr>
          <p:nvPr>
            <p:ph type="sldImg"/>
          </p:nvPr>
        </p:nvSpPr>
        <p:spPr/>
      </p:sp>
      <p:sp>
        <p:nvSpPr>
          <p:cNvPr id="33795" name="文本占位符 33794"/>
          <p:cNvSpPr>
            <a:spLocks noGrp="1"/>
          </p:cNvSpPr>
          <p:nvPr>
            <p:ph type="body" idx="1"/>
          </p:nvPr>
        </p:nvSpPr>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
          </p:nvPr>
        </p:nvSpPr>
        <p:spPr/>
        <p:txBody>
          <a:bodyPr/>
          <a:p>
            <a:pPr lvl="0" algn="r"/>
            <a:fld id="{9A0DB2DC-4C9A-4742-B13C-FB6460FD3503}" type="slidenum">
              <a:rPr lang="zh-CN" altLang="en-US" sz="1200" dirty="0"/>
            </a:fld>
            <a:endParaRPr lang="zh-CN" altLang="en-US" sz="1200" dirty="0"/>
          </a:p>
        </p:txBody>
      </p:sp>
      <p:sp>
        <p:nvSpPr>
          <p:cNvPr id="101378" name="幻灯片图像占位符 101377"/>
          <p:cNvSpPr>
            <a:spLocks noTextEdi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
          </p:nvPr>
        </p:nvSpPr>
        <p:spPr/>
        <p:txBody>
          <a:bodyPr/>
          <a:p>
            <a:pPr lvl="0" algn="r"/>
            <a:fld id="{9A0DB2DC-4C9A-4742-B13C-FB6460FD3503}" type="slidenum">
              <a:rPr lang="zh-CN" altLang="en-US" sz="1200" dirty="0"/>
            </a:fld>
            <a:endParaRPr lang="zh-CN" altLang="en-US" sz="1200" dirty="0"/>
          </a:p>
        </p:txBody>
      </p:sp>
      <p:sp>
        <p:nvSpPr>
          <p:cNvPr id="99330" name="幻灯片图像占位符 99329"/>
          <p:cNvSpPr>
            <a:spLocks noTextEdi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650" name="幻灯片图像占位符 27649"/>
          <p:cNvSpPr>
            <a:spLocks noTextEdit="1"/>
          </p:cNvSpPr>
          <p:nvPr>
            <p:ph type="sldImg"/>
          </p:nvPr>
        </p:nvSpPr>
        <p:spPr/>
      </p:sp>
      <p:sp>
        <p:nvSpPr>
          <p:cNvPr id="27651" name="文本占位符 27650"/>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674" name="幻灯片图像占位符 28673"/>
          <p:cNvSpPr>
            <a:spLocks noTextEdit="1"/>
          </p:cNvSpPr>
          <p:nvPr>
            <p:ph type="sldImg"/>
          </p:nvPr>
        </p:nvSpPr>
        <p:spPr/>
      </p:sp>
      <p:sp>
        <p:nvSpPr>
          <p:cNvPr id="28675" name="文本占位符 28674"/>
          <p:cNvSpPr>
            <a:spLocks noGrp="1"/>
          </p:cNvSpPr>
          <p:nvPr>
            <p:ph type="body" idx="1"/>
          </p:nvPr>
        </p:nvSpPr>
        <p:spPr/>
        <p:txBody>
          <a:bodyPr/>
          <a:p>
            <a:pPr lvl="0"/>
            <a:r>
              <a:rPr lang="zh-CN" altLang="en-US" dirty="0"/>
              <a:t>第四页</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0722" name="幻灯片图像占位符 30721"/>
          <p:cNvSpPr>
            <a:spLocks noTextEdit="1"/>
          </p:cNvSpPr>
          <p:nvPr>
            <p:ph type="sldImg"/>
          </p:nvPr>
        </p:nvSpPr>
        <p:spPr/>
      </p:sp>
      <p:sp>
        <p:nvSpPr>
          <p:cNvPr id="30723" name="文本占位符 30722"/>
          <p:cNvSpPr>
            <a:spLocks noGrp="1"/>
          </p:cNvSpPr>
          <p:nvPr>
            <p:ph type="body" idx="1"/>
          </p:nvPr>
        </p:nvSpPr>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746" name="幻灯片图像占位符 31745"/>
          <p:cNvSpPr>
            <a:spLocks noTextEdit="1"/>
          </p:cNvSpPr>
          <p:nvPr>
            <p:ph type="sldImg"/>
          </p:nvPr>
        </p:nvSpPr>
        <p:spPr/>
      </p:sp>
      <p:sp>
        <p:nvSpPr>
          <p:cNvPr id="31747" name="文本占位符 31746"/>
          <p:cNvSpPr>
            <a:spLocks noGrp="1"/>
          </p:cNvSpPr>
          <p:nvPr>
            <p:ph type="body" idx="1"/>
          </p:nvPr>
        </p:nvSpPr>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2770" name="幻灯片图像占位符 32769"/>
          <p:cNvSpPr>
            <a:spLocks noTextEdit="1"/>
          </p:cNvSpPr>
          <p:nvPr>
            <p:ph type="sldImg"/>
          </p:nvPr>
        </p:nvSpPr>
        <p:spPr/>
      </p:sp>
      <p:sp>
        <p:nvSpPr>
          <p:cNvPr id="32771" name="文本占位符 32770"/>
          <p:cNvSpPr>
            <a:spLocks noGrp="1"/>
          </p:cNvSpPr>
          <p:nvPr>
            <p:ph type="body" idx="1"/>
          </p:nvPr>
        </p:nvSpPr>
        <p:spPr/>
        <p:txBody>
          <a:bodyPr/>
          <a:p>
            <a:pPr lvl="0"/>
            <a:r>
              <a:rPr lang="zh-CN" altLang="en-US" dirty="0"/>
              <a:t>第七页</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10594" name="幻灯片图像占位符 110593"/>
          <p:cNvSpPr>
            <a:spLocks noTextEdit="1"/>
          </p:cNvSpPr>
          <p:nvPr>
            <p:ph type="sldImg"/>
          </p:nvPr>
        </p:nvSpPr>
        <p:spPr/>
      </p:sp>
      <p:sp>
        <p:nvSpPr>
          <p:cNvPr id="110595" name="文本占位符 110594"/>
          <p:cNvSpPr>
            <a:spLocks noGrp="1"/>
          </p:cNvSpPr>
          <p:nvPr>
            <p:ph type="body" idx="1"/>
          </p:nvPr>
        </p:nvSpPr>
        <p:spPr/>
        <p:txBody>
          <a:bodyPr/>
          <a:p>
            <a:pPr lvl="0"/>
            <a:r>
              <a:rPr lang="zh-CN" altLang="en-US" dirty="0"/>
              <a:t>第七页</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p:grpSp>
        <p:nvGrpSpPr>
          <p:cNvPr id="67586" name="组合 67585"/>
          <p:cNvGrpSpPr/>
          <p:nvPr/>
        </p:nvGrpSpPr>
        <p:grpSpPr>
          <a:xfrm>
            <a:off x="-1035050" y="1552575"/>
            <a:ext cx="10179050" cy="5305425"/>
            <a:chOff x="-652" y="978"/>
            <a:chExt cx="6412" cy="3342"/>
          </a:xfrm>
        </p:grpSpPr>
        <p:sp>
          <p:nvSpPr>
            <p:cNvPr id="67587" name="任意多边形 67586"/>
            <p:cNvSpPr/>
            <p:nvPr/>
          </p:nvSpPr>
          <p:spPr>
            <a:xfrm>
              <a:off x="2061" y="1707"/>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67588" name="任意多边形 67587"/>
            <p:cNvSpPr/>
            <p:nvPr/>
          </p:nvSpPr>
          <p:spPr>
            <a:xfrm>
              <a:off x="-652" y="978"/>
              <a:ext cx="4237" cy="3342"/>
            </a:xfrm>
            <a:custGeom>
              <a:avLst/>
              <a:gdLst>
                <a:gd name="txL" fmla="*/ 0 w 21600"/>
                <a:gd name="txT" fmla="*/ 0 h 21231"/>
                <a:gd name="txR" fmla="*/ 21600 w 21600"/>
                <a:gd name="txB" fmla="*/ 21231 h 21231"/>
              </a:gdLst>
              <a:ahLst/>
              <a:cxnLst>
                <a:cxn ang="270">
                  <a:pos x="3977" y="0"/>
                </a:cxn>
                <a:cxn ang="0">
                  <a:pos x="21600" y="21231"/>
                </a:cxn>
                <a:cxn ang="180">
                  <a:pos x="0" y="21231"/>
                </a:cxn>
              </a:cxnLst>
              <a:rect l="txL" t="txT" r="txR" b="txB"/>
              <a:pathLst>
                <a:path w="21600" h="21231" fill="none">
                  <a:moveTo>
                    <a:pt x="3977" y="0"/>
                  </a:moveTo>
                  <a:arcTo wR="21600" hR="21600" stAng="-4763417" swAng="4763417"/>
                </a:path>
                <a:path w="21600" h="21231" stroke="0">
                  <a:moveTo>
                    <a:pt x="3977" y="0"/>
                  </a:moveTo>
                  <a:arcTo wR="21600" hR="21600" stAng="-4763417" swAng="4763417"/>
                  <a:lnTo>
                    <a:pt x="0" y="21231"/>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67589" name="标题 67588"/>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buClrTx/>
              <a:buSzTx/>
              <a:buFontTx/>
              <a:defRPr/>
            </a:lvl1pPr>
          </a:lstStyle>
          <a:p>
            <a:pPr lvl="0"/>
            <a:r>
              <a:rPr lang="zh-CN" altLang="en-US" dirty="0"/>
              <a:t>单击此处编辑母版标题样式</a:t>
            </a:r>
            <a:endParaRPr lang="zh-CN" altLang="en-US" dirty="0"/>
          </a:p>
        </p:txBody>
      </p:sp>
      <p:sp>
        <p:nvSpPr>
          <p:cNvPr id="67590" name="副标题 67589"/>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Clr>
                <a:schemeClr val="accent2"/>
              </a:buClr>
              <a:buSzPct val="80000"/>
              <a:buFont typeface="Wingdings" panose="05000000000000000000" pitchFamily="2" charset="2"/>
              <a:buNone/>
              <a:defRPr/>
            </a:lvl1pPr>
            <a:lvl2pPr marL="457200" lvl="1" indent="0" algn="ctr">
              <a:buClr>
                <a:schemeClr val="tx1"/>
              </a:buClr>
              <a:buSzPct val="90000"/>
              <a:buFontTx/>
              <a:buNone/>
              <a:defRPr/>
            </a:lvl2pPr>
            <a:lvl3pPr marL="914400" lvl="2" indent="0" algn="ctr">
              <a:buClr>
                <a:schemeClr val="accent1"/>
              </a:buClr>
              <a:buSzPct val="60000"/>
              <a:buFont typeface="Wingdings" panose="05000000000000000000" pitchFamily="2" charset="2"/>
              <a:buNone/>
              <a:defRPr/>
            </a:lvl3pPr>
            <a:lvl4pPr marL="1371600" lvl="3" indent="0" algn="ctr">
              <a:buClr>
                <a:schemeClr val="tx1"/>
              </a:buClr>
              <a:buSzTx/>
              <a:buFontTx/>
              <a:buNone/>
              <a:defRPr/>
            </a:lvl4pPr>
            <a:lvl5pPr marL="1828800" lvl="4" indent="0" algn="ctr">
              <a:buClr>
                <a:schemeClr val="accent1"/>
              </a:buClr>
              <a:buSzTx/>
              <a:buFontTx/>
              <a:buNone/>
              <a:defRPr/>
            </a:lvl5pPr>
          </a:lstStyle>
          <a:p>
            <a:pPr lvl="0"/>
            <a:r>
              <a:rPr lang="zh-CN" altLang="en-US" dirty="0"/>
              <a:t>单击此处编辑母版副标题样式</a:t>
            </a:r>
            <a:endParaRPr lang="zh-CN" altLang="en-US" dirty="0"/>
          </a:p>
        </p:txBody>
      </p:sp>
      <p:sp>
        <p:nvSpPr>
          <p:cNvPr id="67591" name="日期占位符 67590"/>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lstStyle>
            <a:lvl1pPr>
              <a:defRPr sz="1400"/>
            </a:lvl1pPr>
          </a:lstStyle>
          <a:p>
            <a:endParaRPr lang="zh-CN" altLang="en-US" dirty="0">
              <a:latin typeface="Times New Roman" panose="02020603050405020304" pitchFamily="18" charset="0"/>
            </a:endParaRPr>
          </a:p>
        </p:txBody>
      </p:sp>
      <p:sp>
        <p:nvSpPr>
          <p:cNvPr id="67592" name="页脚占位符 67591"/>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endParaRPr lang="zh-CN" altLang="en-US" dirty="0">
              <a:latin typeface="Times New Roman" panose="02020603050405020304" pitchFamily="18" charset="0"/>
            </a:endParaRPr>
          </a:p>
        </p:txBody>
      </p:sp>
      <p:sp>
        <p:nvSpPr>
          <p:cNvPr id="67593" name="灯片编号占位符 67592"/>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联机映像占位符 2"/>
          <p:cNvSpPr>
            <a:spLocks noGrp="1"/>
          </p:cNvSpPr>
          <p:nvPr>
            <p:ph type="clipArt" sz="half" idx="1"/>
          </p:nvPr>
        </p:nvSpPr>
        <p:spPr>
          <a:xfrm>
            <a:off x="628650" y="1825625"/>
            <a:ext cx="3886200" cy="4351338"/>
          </a:xfrm>
        </p:spPr>
        <p:txBody>
          <a:bodyPr/>
          <a:lstStyle/>
          <a:p>
            <a:endParaRPr lang="zh-CN" altLang="en-US"/>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p:grpSp>
        <p:nvGrpSpPr>
          <p:cNvPr id="66562" name="组合 66561"/>
          <p:cNvGrpSpPr/>
          <p:nvPr/>
        </p:nvGrpSpPr>
        <p:grpSpPr>
          <a:xfrm>
            <a:off x="0" y="1588"/>
            <a:ext cx="9132888" cy="6845300"/>
            <a:chOff x="0" y="1"/>
            <a:chExt cx="5753" cy="4312"/>
          </a:xfrm>
        </p:grpSpPr>
        <p:sp>
          <p:nvSpPr>
            <p:cNvPr id="66563" name="任意多边形 6656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66564" name="任意多边形 6656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66565" name="标题 66564"/>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a:r>
              <a:rPr lang="zh-CN" altLang="en-US" dirty="0"/>
              <a:t>单击此处编辑母版标题样式</a:t>
            </a:r>
            <a:endParaRPr lang="zh-CN" altLang="en-US" dirty="0"/>
          </a:p>
        </p:txBody>
      </p:sp>
      <p:sp>
        <p:nvSpPr>
          <p:cNvPr id="66566" name="日期占位符 66565"/>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6567" name="页脚占位符 66566"/>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a:endParaRPr lang="zh-CN" altLang="en-US" dirty="0">
              <a:latin typeface="Times New Roman" panose="02020603050405020304" pitchFamily="18" charset="0"/>
            </a:endParaRPr>
          </a:p>
        </p:txBody>
      </p:sp>
      <p:sp>
        <p:nvSpPr>
          <p:cNvPr id="66568" name="灯片编号占位符 66567"/>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6569" name="文本占位符 66568"/>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4.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4.xml"/><Relationship Id="rId2" Type="http://schemas.openxmlformats.org/officeDocument/2006/relationships/image" Target="../media/image9.w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1442" name="矩形 202755"/>
          <p:cNvSpPr/>
          <p:nvPr/>
        </p:nvSpPr>
        <p:spPr>
          <a:xfrm>
            <a:off x="323533" y="1627029"/>
            <a:ext cx="8713787" cy="3969385"/>
          </a:xfrm>
          <a:prstGeom prst="rect">
            <a:avLst/>
          </a:prstGeom>
          <a:noFill/>
          <a:ln w="9525">
            <a:noFill/>
          </a:ln>
        </p:spPr>
        <p:txBody>
          <a:bodyPr anchor="ctr">
            <a:spAutoFit/>
          </a:bodyPr>
          <a:p>
            <a:pPr algn="ctr"/>
            <a:r>
              <a:rPr lang="zh-CN" altLang="en-US" sz="3600" b="1" dirty="0">
                <a:latin typeface="Times New Roman" panose="02020603050405020304" pitchFamily="18" charset="0"/>
                <a:ea typeface="宋体" panose="02010600030101010101" pitchFamily="2" charset="-122"/>
              </a:rPr>
              <a:t>知识要点</a:t>
            </a:r>
            <a:endParaRPr lang="zh-CN" altLang="en-US" sz="3600" b="1" dirty="0">
              <a:latin typeface="Times New Roman" panose="02020603050405020304" pitchFamily="18" charset="0"/>
              <a:ea typeface="宋体" panose="02010600030101010101" pitchFamily="2" charset="-122"/>
            </a:endParaRPr>
          </a:p>
          <a:p>
            <a:pPr algn="ctr"/>
            <a:endParaRPr lang="zh-CN" altLang="en-US" sz="3600" b="1" dirty="0">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1.</a:t>
            </a:r>
            <a:r>
              <a:rPr lang="zh-CN" altLang="en-US" sz="3600" b="1" dirty="0">
                <a:latin typeface="Times New Roman" panose="02020603050405020304" pitchFamily="18" charset="0"/>
                <a:ea typeface="宋体" panose="02010600030101010101" pitchFamily="2" charset="-122"/>
              </a:rPr>
              <a:t>中断系统中软硬件功能的分配。</a:t>
            </a:r>
            <a:endParaRPr lang="zh-CN" altLang="en-US" sz="3600" b="1" dirty="0">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2.</a:t>
            </a:r>
            <a:r>
              <a:rPr lang="zh-CN" altLang="en-US" sz="3600" b="1" dirty="0">
                <a:latin typeface="Times New Roman" panose="02020603050405020304" pitchFamily="18" charset="0"/>
                <a:ea typeface="宋体" panose="02010600030101010101" pitchFamily="2" charset="-122"/>
              </a:rPr>
              <a:t>总线控制方式。</a:t>
            </a:r>
            <a:r>
              <a:rPr lang="zh-CN" altLang="en-US" sz="3600" b="1" dirty="0">
                <a:solidFill>
                  <a:srgbClr val="FFFF00"/>
                </a:solidFill>
                <a:latin typeface="Times New Roman" panose="02020603050405020304" pitchFamily="18" charset="0"/>
                <a:ea typeface="宋体" panose="02010600030101010101" pitchFamily="2" charset="-122"/>
              </a:rPr>
              <a:t>（重点）</a:t>
            </a:r>
            <a:endParaRPr lang="zh-CN" altLang="en-US" sz="3600" b="1" dirty="0">
              <a:solidFill>
                <a:srgbClr val="FFFF00"/>
              </a:solidFill>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3.</a:t>
            </a:r>
            <a:r>
              <a:rPr lang="zh-CN" altLang="en-US" sz="3600" b="1" dirty="0">
                <a:latin typeface="Times New Roman" panose="02020603050405020304" pitchFamily="18" charset="0"/>
                <a:ea typeface="宋体" panose="02010600030101010101" pitchFamily="2" charset="-122"/>
              </a:rPr>
              <a:t>中断的分类和分级。中断屏蔽位、中断处理时序图。</a:t>
            </a:r>
            <a:r>
              <a:rPr lang="zh-CN" altLang="en-US" sz="3600" b="1" dirty="0">
                <a:solidFill>
                  <a:srgbClr val="FFFF00"/>
                </a:solidFill>
                <a:sym typeface="+mn-ea"/>
              </a:rPr>
              <a:t>（重点）</a:t>
            </a:r>
            <a:endParaRPr lang="zh-CN" altLang="en-US" sz="3600" b="1" dirty="0">
              <a:latin typeface="Times New Roman" panose="02020603050405020304" pitchFamily="18" charset="0"/>
              <a:ea typeface="宋体" panose="02010600030101010101" pitchFamily="2" charset="-122"/>
            </a:endParaRPr>
          </a:p>
          <a:p>
            <a:r>
              <a:rPr lang="en-US" altLang="zh-CN" sz="3600" b="1" dirty="0">
                <a:latin typeface="Times New Roman" panose="02020603050405020304" pitchFamily="18" charset="0"/>
                <a:ea typeface="宋体" panose="02010600030101010101" pitchFamily="2" charset="-122"/>
              </a:rPr>
              <a:t>4.</a:t>
            </a:r>
            <a:r>
              <a:rPr lang="zh-CN" altLang="en-US" sz="3600" b="1" dirty="0">
                <a:latin typeface="Times New Roman" panose="02020603050405020304" pitchFamily="18" charset="0"/>
                <a:ea typeface="宋体" panose="02010600030101010101" pitchFamily="2" charset="-122"/>
              </a:rPr>
              <a:t>通道的分类、通道流量的计算。</a:t>
            </a:r>
            <a:r>
              <a:rPr lang="zh-CN" altLang="en-US" sz="3600" b="1" dirty="0">
                <a:solidFill>
                  <a:srgbClr val="FFFF00"/>
                </a:solidFill>
                <a:sym typeface="+mn-ea"/>
              </a:rPr>
              <a:t>（重点）</a:t>
            </a:r>
            <a:endParaRPr lang="zh-CN" altLang="en-US" sz="3600" b="1" dirty="0">
              <a:latin typeface="Times New Roman" panose="02020603050405020304" pitchFamily="18" charset="0"/>
              <a:ea typeface="宋体" panose="02010600030101010101" pitchFamily="2" charset="-122"/>
            </a:endParaRPr>
          </a:p>
        </p:txBody>
      </p:sp>
      <p:sp>
        <p:nvSpPr>
          <p:cNvPr id="69634" name="标题 69633"/>
          <p:cNvSpPr>
            <a:spLocks noGrp="1"/>
          </p:cNvSpPr>
          <p:nvPr>
            <p:ph type="title"/>
          </p:nvPr>
        </p:nvSpPr>
        <p:spPr>
          <a:xfrm>
            <a:off x="323533" y="384175"/>
            <a:ext cx="8496300" cy="1752600"/>
          </a:xfrm>
        </p:spPr>
        <p:txBody>
          <a:bodyPr lIns="92075" tIns="46038" rIns="92075" bIns="46038" anchor="ctr"/>
          <a:p>
            <a:r>
              <a:rPr lang="zh-CN" altLang="en-US" sz="4000" b="1" dirty="0">
                <a:solidFill>
                  <a:schemeClr val="folHlink"/>
                </a:solidFill>
                <a:latin typeface="黑体" panose="02010609060101010101" pitchFamily="2" charset="-122"/>
                <a:ea typeface="黑体" panose="02010609060101010101" pitchFamily="2" charset="-122"/>
              </a:rPr>
              <a:t>第三章  输入输出系统（</a:t>
            </a:r>
            <a:r>
              <a:rPr lang="en-US" altLang="zh-CN" sz="4000" b="1" dirty="0">
                <a:solidFill>
                  <a:schemeClr val="folHlink"/>
                </a:solidFill>
                <a:latin typeface="黑体" panose="02010609060101010101" pitchFamily="2" charset="-122"/>
                <a:ea typeface="黑体" panose="02010609060101010101" pitchFamily="2" charset="-122"/>
              </a:rPr>
              <a:t>I/O</a:t>
            </a:r>
            <a:r>
              <a:rPr lang="zh-CN" altLang="en-US" sz="4000" b="1" dirty="0">
                <a:solidFill>
                  <a:schemeClr val="folHlink"/>
                </a:solidFill>
                <a:latin typeface="黑体" panose="02010609060101010101" pitchFamily="2" charset="-122"/>
                <a:ea typeface="黑体" panose="02010609060101010101" pitchFamily="2" charset="-122"/>
              </a:rPr>
              <a:t>系统）</a:t>
            </a:r>
            <a:br>
              <a:rPr lang="zh-CN" altLang="en-US" sz="4000" b="1" dirty="0">
                <a:solidFill>
                  <a:schemeClr val="folHlink"/>
                </a:solidFill>
                <a:latin typeface="黑体" panose="02010609060101010101" pitchFamily="2" charset="-122"/>
                <a:ea typeface="黑体" panose="02010609060101010101" pitchFamily="2" charset="-122"/>
              </a:rPr>
            </a:br>
            <a:endParaRPr lang="zh-CN" altLang="en-US" sz="7200" b="1">
              <a:solidFill>
                <a:schemeClr val="folHlink"/>
              </a:solidFill>
              <a:latin typeface="黑体" panose="02010609060101010101" pitchFamily="2" charset="-122"/>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292" name="文本占位符 12291"/>
          <p:cNvSpPr>
            <a:spLocks noGrp="1"/>
          </p:cNvSpPr>
          <p:nvPr>
            <p:ph type="body" sz="half" idx="1"/>
          </p:nvPr>
        </p:nvSpPr>
        <p:spPr>
          <a:xfrm>
            <a:off x="0" y="404813"/>
            <a:ext cx="8382000" cy="985837"/>
          </a:xfrm>
        </p:spPr>
        <p:txBody>
          <a:bodyPr/>
          <a:p>
            <a:pPr algn="just">
              <a:lnSpc>
                <a:spcPct val="90000"/>
              </a:lnSpc>
              <a:buClr>
                <a:schemeClr val="accent2"/>
              </a:buClr>
              <a:buSzPct val="80000"/>
              <a:buFont typeface="Wingdings" panose="05000000000000000000" pitchFamily="2" charset="2"/>
              <a:buNone/>
            </a:pPr>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）双总线</a:t>
            </a:r>
            <a:r>
              <a:rPr lang="zh-CN" altLang="en-US" b="1" dirty="0">
                <a:latin typeface="宋体" panose="02010600030101010101" pitchFamily="2" charset="-122"/>
              </a:rPr>
              <a:t>：在单总线的基础上增加一组</a:t>
            </a:r>
            <a:r>
              <a:rPr lang="en-US" altLang="zh-CN" b="1" dirty="0">
                <a:latin typeface="宋体" panose="02010600030101010101" pitchFamily="2" charset="-122"/>
              </a:rPr>
              <a:t>CPU</a:t>
            </a:r>
            <a:r>
              <a:rPr lang="zh-CN" altLang="en-US" b="1" dirty="0">
                <a:latin typeface="宋体" panose="02010600030101010101" pitchFamily="2" charset="-122"/>
              </a:rPr>
              <a:t>与存贮器间的总线，要求存贮器是多体结构。 </a:t>
            </a:r>
            <a:endParaRPr lang="zh-CN" altLang="en-US" b="1" dirty="0">
              <a:latin typeface="宋体" panose="02010600030101010101" pitchFamily="2" charset="-122"/>
            </a:endParaRPr>
          </a:p>
        </p:txBody>
      </p:sp>
      <p:grpSp>
        <p:nvGrpSpPr>
          <p:cNvPr id="199693" name="组合 199692"/>
          <p:cNvGrpSpPr/>
          <p:nvPr/>
        </p:nvGrpSpPr>
        <p:grpSpPr>
          <a:xfrm>
            <a:off x="206375" y="2133600"/>
            <a:ext cx="8686800" cy="3300413"/>
            <a:chOff x="130" y="1344"/>
            <a:chExt cx="5472" cy="2079"/>
          </a:xfrm>
        </p:grpSpPr>
        <p:sp>
          <p:nvSpPr>
            <p:cNvPr id="199681" name="左右箭头 199680"/>
            <p:cNvSpPr/>
            <p:nvPr/>
          </p:nvSpPr>
          <p:spPr>
            <a:xfrm>
              <a:off x="282" y="1722"/>
              <a:ext cx="5320" cy="250"/>
            </a:xfrm>
            <a:prstGeom prst="leftRightArrow">
              <a:avLst>
                <a:gd name="adj1" fmla="val 26388"/>
                <a:gd name="adj2" fmla="val 134674"/>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199682" name="矩形 199681"/>
            <p:cNvSpPr/>
            <p:nvPr/>
          </p:nvSpPr>
          <p:spPr>
            <a:xfrm>
              <a:off x="130" y="2822"/>
              <a:ext cx="963"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chemeClr val="bg2"/>
                  </a:solidFill>
                  <a:latin typeface="Times New Roman" panose="02020603050405020304" pitchFamily="18" charset="0"/>
                </a:rPr>
                <a:t>CPU</a:t>
              </a:r>
              <a:endParaRPr lang="en-US" altLang="zh-CN" sz="3600">
                <a:solidFill>
                  <a:schemeClr val="bg2"/>
                </a:solidFill>
                <a:latin typeface="Times New Roman" panose="02020603050405020304" pitchFamily="18" charset="0"/>
              </a:endParaRPr>
            </a:p>
          </p:txBody>
        </p:sp>
        <p:sp>
          <p:nvSpPr>
            <p:cNvPr id="199683" name="矩形 199682"/>
            <p:cNvSpPr/>
            <p:nvPr/>
          </p:nvSpPr>
          <p:spPr>
            <a:xfrm>
              <a:off x="1549" y="2822"/>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存储器</a:t>
              </a:r>
              <a:endParaRPr lang="zh-CN" altLang="en-US" b="1">
                <a:solidFill>
                  <a:schemeClr val="bg2"/>
                </a:solidFill>
                <a:latin typeface="Times New Roman" panose="02020603050405020304" pitchFamily="18" charset="0"/>
              </a:endParaRPr>
            </a:p>
          </p:txBody>
        </p:sp>
        <p:sp>
          <p:nvSpPr>
            <p:cNvPr id="199684" name="矩形 199683"/>
            <p:cNvSpPr/>
            <p:nvPr/>
          </p:nvSpPr>
          <p:spPr>
            <a:xfrm>
              <a:off x="2967" y="2822"/>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高速</a:t>
              </a:r>
              <a:r>
                <a:rPr lang="en-US" altLang="zh-CN" b="1">
                  <a:solidFill>
                    <a:schemeClr val="bg2"/>
                  </a:solidFill>
                  <a:latin typeface="Times New Roman" panose="02020603050405020304" pitchFamily="18" charset="0"/>
                </a:rPr>
                <a:t>I/O</a:t>
              </a:r>
              <a:endParaRPr lang="en-US" altLang="zh-CN" b="1">
                <a:solidFill>
                  <a:schemeClr val="bg2"/>
                </a:solidFill>
                <a:latin typeface="Times New Roman" panose="02020603050405020304" pitchFamily="18" charset="0"/>
              </a:endParaRPr>
            </a:p>
          </p:txBody>
        </p:sp>
        <p:sp>
          <p:nvSpPr>
            <p:cNvPr id="199685" name="矩形 199684"/>
            <p:cNvSpPr/>
            <p:nvPr/>
          </p:nvSpPr>
          <p:spPr>
            <a:xfrm>
              <a:off x="4335" y="2772"/>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chemeClr val="bg2"/>
                  </a:solidFill>
                  <a:latin typeface="Times New Roman" panose="02020603050405020304" pitchFamily="18" charset="0"/>
                </a:rPr>
                <a:t>一般</a:t>
              </a:r>
              <a:r>
                <a:rPr lang="en-US" altLang="zh-CN" sz="2800" b="1">
                  <a:solidFill>
                    <a:schemeClr val="bg2"/>
                  </a:solidFill>
                  <a:latin typeface="Times New Roman" panose="02020603050405020304" pitchFamily="18" charset="0"/>
                </a:rPr>
                <a:t>I/O</a:t>
              </a:r>
              <a:endParaRPr lang="en-US" altLang="zh-CN" sz="2800" b="1">
                <a:solidFill>
                  <a:schemeClr val="bg2"/>
                </a:solidFill>
                <a:latin typeface="Times New Roman" panose="02020603050405020304" pitchFamily="18" charset="0"/>
              </a:endParaRPr>
            </a:p>
          </p:txBody>
        </p:sp>
        <p:sp>
          <p:nvSpPr>
            <p:cNvPr id="199686" name="上下箭头 199685"/>
            <p:cNvSpPr/>
            <p:nvPr/>
          </p:nvSpPr>
          <p:spPr>
            <a:xfrm>
              <a:off x="637" y="1922"/>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87" name="上下箭头 199686"/>
            <p:cNvSpPr/>
            <p:nvPr/>
          </p:nvSpPr>
          <p:spPr>
            <a:xfrm>
              <a:off x="1903" y="1922"/>
              <a:ext cx="102" cy="850"/>
            </a:xfrm>
            <a:prstGeom prst="upDownArrow">
              <a:avLst>
                <a:gd name="adj1" fmla="val 50000"/>
                <a:gd name="adj2" fmla="val 16666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88" name="上下箭头 199687"/>
            <p:cNvSpPr/>
            <p:nvPr/>
          </p:nvSpPr>
          <p:spPr>
            <a:xfrm>
              <a:off x="3373" y="1972"/>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89" name="上下箭头 199688"/>
            <p:cNvSpPr/>
            <p:nvPr/>
          </p:nvSpPr>
          <p:spPr>
            <a:xfrm>
              <a:off x="4741" y="1922"/>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199690" name="文本框 199689"/>
            <p:cNvSpPr txBox="1"/>
            <p:nvPr/>
          </p:nvSpPr>
          <p:spPr>
            <a:xfrm>
              <a:off x="1111" y="1344"/>
              <a:ext cx="2990" cy="405"/>
            </a:xfrm>
            <a:prstGeom prst="rect">
              <a:avLst/>
            </a:prstGeom>
            <a:noFill/>
            <a:ln w="9525">
              <a:noFill/>
            </a:ln>
          </p:spPr>
          <p:txBody>
            <a:bodyPr>
              <a:spAutoFit/>
            </a:bodyPr>
            <a:p>
              <a:pPr algn="ctr">
                <a:spcBef>
                  <a:spcPct val="50000"/>
                </a:spcBef>
              </a:pPr>
              <a:r>
                <a:rPr lang="zh-CN" altLang="en-US" sz="3600" b="1" dirty="0">
                  <a:latin typeface="Times New Roman" panose="02020603050405020304" pitchFamily="18" charset="0"/>
                  <a:ea typeface="方正仿宋简体" pitchFamily="2" charset="-122"/>
                </a:rPr>
                <a:t>总线</a:t>
              </a:r>
              <a:endParaRPr lang="zh-CN" altLang="en-US" sz="3600" b="1">
                <a:latin typeface="Times New Roman" panose="02020603050405020304" pitchFamily="18" charset="0"/>
                <a:ea typeface="方正仿宋简体" pitchFamily="2" charset="-122"/>
              </a:endParaRPr>
            </a:p>
          </p:txBody>
        </p:sp>
        <p:sp>
          <p:nvSpPr>
            <p:cNvPr id="199691" name="左右箭头 199690"/>
            <p:cNvSpPr/>
            <p:nvPr/>
          </p:nvSpPr>
          <p:spPr>
            <a:xfrm>
              <a:off x="1090" y="3135"/>
              <a:ext cx="480" cy="48"/>
            </a:xfrm>
            <a:prstGeom prst="leftRightArrow">
              <a:avLst>
                <a:gd name="adj1" fmla="val 50000"/>
                <a:gd name="adj2" fmla="val 200000"/>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199692" name="文本框 199691"/>
            <p:cNvSpPr txBox="1"/>
            <p:nvPr/>
          </p:nvSpPr>
          <p:spPr>
            <a:xfrm>
              <a:off x="850" y="2463"/>
              <a:ext cx="1008" cy="288"/>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CPU</a:t>
              </a:r>
              <a:r>
                <a:rPr lang="zh-CN" altLang="en-US" sz="2400" b="1" dirty="0">
                  <a:latin typeface="Times New Roman" panose="02020603050405020304" pitchFamily="18" charset="0"/>
                </a:rPr>
                <a:t>总线</a:t>
              </a:r>
              <a:endParaRPr lang="zh-CN" altLang="en-US" sz="2400" b="1" dirty="0">
                <a:latin typeface="Times New Roman" panose="02020603050405020304"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xEl>
                                              <p:charRg st="0" end="43"/>
                                            </p:txEl>
                                          </p:spTgt>
                                        </p:tgtEl>
                                        <p:attrNameLst>
                                          <p:attrName>style.visibility</p:attrName>
                                        </p:attrNameLst>
                                      </p:cBhvr>
                                      <p:to>
                                        <p:strVal val="visible"/>
                                      </p:to>
                                    </p:set>
                                    <p:animEffect transition="in" filter="blinds(horizontal)">
                                      <p:cBhvr>
                                        <p:cTn id="7" dur="500"/>
                                        <p:tgtEl>
                                          <p:spTgt spid="12292">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9693"/>
                                        </p:tgtEl>
                                        <p:attrNameLst>
                                          <p:attrName>style.visibility</p:attrName>
                                        </p:attrNameLst>
                                      </p:cBhvr>
                                      <p:to>
                                        <p:strVal val="visible"/>
                                      </p:to>
                                    </p:set>
                                    <p:animEffect transition="in" filter="checkerboard(across)">
                                      <p:cBhvr>
                                        <p:cTn id="12" dur="500"/>
                                        <p:tgtEl>
                                          <p:spTgt spid="199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4366" name="标题 14365"/>
          <p:cNvSpPr>
            <a:spLocks noGrp="1"/>
          </p:cNvSpPr>
          <p:nvPr>
            <p:ph type="title"/>
          </p:nvPr>
        </p:nvSpPr>
        <p:spPr>
          <a:xfrm>
            <a:off x="0" y="260350"/>
            <a:ext cx="9144000" cy="1655763"/>
          </a:xfrm>
        </p:spPr>
        <p:txBody>
          <a:bodyPr lIns="92075" tIns="46038" rIns="92075" bIns="46038" anchor="ctr"/>
          <a:p>
            <a:pPr marL="685800" indent="-685800" algn="l"/>
            <a:r>
              <a:rPr lang="en-US" altLang="zh-CN" sz="3200" b="1" dirty="0">
                <a:latin typeface="黑体" panose="02010609060101010101" pitchFamily="2" charset="-122"/>
                <a:ea typeface="黑体" panose="02010609060101010101" pitchFamily="2" charset="-122"/>
              </a:rPr>
              <a:t>  </a:t>
            </a:r>
            <a:r>
              <a:rPr lang="en-US" altLang="zh-CN" sz="3200" b="1" dirty="0">
                <a:solidFill>
                  <a:schemeClr val="tx1"/>
                </a:solidFill>
                <a:latin typeface="黑体" panose="02010609060101010101" pitchFamily="2" charset="-122"/>
                <a:ea typeface="黑体" panose="02010609060101010101" pitchFamily="2" charset="-122"/>
              </a:rPr>
              <a:t>3</a:t>
            </a:r>
            <a:r>
              <a:rPr lang="zh-CN" altLang="en-US" sz="3200" b="1" dirty="0">
                <a:solidFill>
                  <a:schemeClr val="tx1"/>
                </a:solidFill>
                <a:latin typeface="黑体" panose="02010609060101010101" pitchFamily="2" charset="-122"/>
                <a:ea typeface="黑体" panose="02010609060101010101" pitchFamily="2" charset="-122"/>
              </a:rPr>
              <a:t>）三总线：</a:t>
            </a:r>
            <a:r>
              <a:rPr lang="zh-CN" altLang="en-US" sz="3200" b="1" dirty="0">
                <a:solidFill>
                  <a:schemeClr val="tx1"/>
                </a:solidFill>
                <a:latin typeface="方正仿宋简体" pitchFamily="2" charset="-122"/>
                <a:ea typeface="方正仿宋简体" pitchFamily="2" charset="-122"/>
              </a:rPr>
              <a:t>在双总线的基础上增加一组存贮器到高速</a:t>
            </a:r>
            <a:r>
              <a:rPr lang="en-US" altLang="zh-CN" sz="3200" b="1" dirty="0">
                <a:solidFill>
                  <a:schemeClr val="tx1"/>
                </a:solidFill>
                <a:latin typeface="方正仿宋简体" pitchFamily="2" charset="-122"/>
                <a:ea typeface="方正仿宋简体" pitchFamily="2" charset="-122"/>
              </a:rPr>
              <a:t>I/O</a:t>
            </a:r>
            <a:r>
              <a:rPr lang="zh-CN" altLang="en-US" sz="3200" b="1" dirty="0">
                <a:solidFill>
                  <a:schemeClr val="tx1"/>
                </a:solidFill>
                <a:latin typeface="方正仿宋简体" pitchFamily="2" charset="-122"/>
                <a:ea typeface="方正仿宋简体" pitchFamily="2" charset="-122"/>
              </a:rPr>
              <a:t>的总线，要求存贮器是多体结构。</a:t>
            </a:r>
            <a:r>
              <a:rPr lang="zh-CN" altLang="en-US" sz="3200" b="1" dirty="0">
                <a:latin typeface="方正仿宋简体" pitchFamily="2" charset="-122"/>
                <a:ea typeface="方正仿宋简体" pitchFamily="2" charset="-122"/>
              </a:rPr>
              <a:t>   </a:t>
            </a:r>
            <a:endParaRPr lang="zh-CN" altLang="en-US" sz="3200" b="1" dirty="0">
              <a:latin typeface="方正仿宋简体" pitchFamily="2" charset="-122"/>
              <a:ea typeface="方正仿宋简体" pitchFamily="2" charset="-122"/>
            </a:endParaRPr>
          </a:p>
        </p:txBody>
      </p:sp>
      <p:grpSp>
        <p:nvGrpSpPr>
          <p:cNvPr id="202766" name="组合 202765"/>
          <p:cNvGrpSpPr/>
          <p:nvPr/>
        </p:nvGrpSpPr>
        <p:grpSpPr>
          <a:xfrm>
            <a:off x="298450" y="2012950"/>
            <a:ext cx="8686800" cy="3324225"/>
            <a:chOff x="188" y="1268"/>
            <a:chExt cx="5472" cy="2094"/>
          </a:xfrm>
        </p:grpSpPr>
        <p:sp>
          <p:nvSpPr>
            <p:cNvPr id="202752" name="左右箭头 202751"/>
            <p:cNvSpPr/>
            <p:nvPr/>
          </p:nvSpPr>
          <p:spPr>
            <a:xfrm>
              <a:off x="340" y="1661"/>
              <a:ext cx="5320" cy="250"/>
            </a:xfrm>
            <a:prstGeom prst="leftRightArrow">
              <a:avLst>
                <a:gd name="adj1" fmla="val 26388"/>
                <a:gd name="adj2" fmla="val 134674"/>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202753" name="矩形 202752"/>
            <p:cNvSpPr/>
            <p:nvPr/>
          </p:nvSpPr>
          <p:spPr>
            <a:xfrm>
              <a:off x="188" y="2761"/>
              <a:ext cx="963"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chemeClr val="bg2"/>
                  </a:solidFill>
                  <a:latin typeface="Times New Roman" panose="02020603050405020304" pitchFamily="18" charset="0"/>
                </a:rPr>
                <a:t>CPU</a:t>
              </a:r>
              <a:endParaRPr lang="en-US" altLang="zh-CN" sz="3600">
                <a:solidFill>
                  <a:schemeClr val="bg2"/>
                </a:solidFill>
                <a:latin typeface="Times New Roman" panose="02020603050405020304" pitchFamily="18" charset="0"/>
              </a:endParaRPr>
            </a:p>
          </p:txBody>
        </p:sp>
        <p:sp>
          <p:nvSpPr>
            <p:cNvPr id="202754" name="矩形 202753"/>
            <p:cNvSpPr/>
            <p:nvPr/>
          </p:nvSpPr>
          <p:spPr>
            <a:xfrm>
              <a:off x="1607" y="2761"/>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存储器</a:t>
              </a:r>
              <a:endParaRPr lang="zh-CN" altLang="en-US" b="1">
                <a:solidFill>
                  <a:schemeClr val="bg2"/>
                </a:solidFill>
                <a:latin typeface="Times New Roman" panose="02020603050405020304" pitchFamily="18" charset="0"/>
              </a:endParaRPr>
            </a:p>
          </p:txBody>
        </p:sp>
        <p:sp>
          <p:nvSpPr>
            <p:cNvPr id="202755" name="矩形 202754"/>
            <p:cNvSpPr/>
            <p:nvPr/>
          </p:nvSpPr>
          <p:spPr>
            <a:xfrm>
              <a:off x="3025" y="2761"/>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高速</a:t>
              </a:r>
              <a:r>
                <a:rPr lang="en-US" altLang="zh-CN" b="1">
                  <a:solidFill>
                    <a:schemeClr val="bg2"/>
                  </a:solidFill>
                  <a:latin typeface="Times New Roman" panose="02020603050405020304" pitchFamily="18" charset="0"/>
                </a:rPr>
                <a:t>I/O</a:t>
              </a:r>
              <a:endParaRPr lang="en-US" altLang="zh-CN" b="1">
                <a:solidFill>
                  <a:schemeClr val="bg2"/>
                </a:solidFill>
                <a:latin typeface="Times New Roman" panose="02020603050405020304" pitchFamily="18" charset="0"/>
              </a:endParaRPr>
            </a:p>
          </p:txBody>
        </p:sp>
        <p:sp>
          <p:nvSpPr>
            <p:cNvPr id="202756" name="矩形 202755"/>
            <p:cNvSpPr/>
            <p:nvPr/>
          </p:nvSpPr>
          <p:spPr>
            <a:xfrm>
              <a:off x="4393" y="2711"/>
              <a:ext cx="912" cy="60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chemeClr val="bg2"/>
                  </a:solidFill>
                  <a:latin typeface="Times New Roman" panose="02020603050405020304" pitchFamily="18" charset="0"/>
                </a:rPr>
                <a:t>一般</a:t>
              </a:r>
              <a:r>
                <a:rPr lang="en-US" altLang="zh-CN" sz="2800" b="1">
                  <a:solidFill>
                    <a:schemeClr val="bg2"/>
                  </a:solidFill>
                  <a:latin typeface="Times New Roman" panose="02020603050405020304" pitchFamily="18" charset="0"/>
                </a:rPr>
                <a:t>I/O</a:t>
              </a:r>
              <a:endParaRPr lang="en-US" altLang="zh-CN" sz="2800" b="1">
                <a:solidFill>
                  <a:schemeClr val="bg2"/>
                </a:solidFill>
                <a:latin typeface="Times New Roman" panose="02020603050405020304" pitchFamily="18" charset="0"/>
              </a:endParaRPr>
            </a:p>
          </p:txBody>
        </p:sp>
        <p:sp>
          <p:nvSpPr>
            <p:cNvPr id="202757" name="上下箭头 202756"/>
            <p:cNvSpPr/>
            <p:nvPr/>
          </p:nvSpPr>
          <p:spPr>
            <a:xfrm>
              <a:off x="695" y="1861"/>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58" name="上下箭头 202757"/>
            <p:cNvSpPr/>
            <p:nvPr/>
          </p:nvSpPr>
          <p:spPr>
            <a:xfrm>
              <a:off x="1961" y="1861"/>
              <a:ext cx="102" cy="850"/>
            </a:xfrm>
            <a:prstGeom prst="upDownArrow">
              <a:avLst>
                <a:gd name="adj1" fmla="val 50000"/>
                <a:gd name="adj2" fmla="val 16666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59" name="上下箭头 202758"/>
            <p:cNvSpPr/>
            <p:nvPr/>
          </p:nvSpPr>
          <p:spPr>
            <a:xfrm>
              <a:off x="3431" y="1911"/>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60" name="上下箭头 202759"/>
            <p:cNvSpPr/>
            <p:nvPr/>
          </p:nvSpPr>
          <p:spPr>
            <a:xfrm>
              <a:off x="4799" y="1861"/>
              <a:ext cx="101" cy="850"/>
            </a:xfrm>
            <a:prstGeom prst="upDownArrow">
              <a:avLst>
                <a:gd name="adj1" fmla="val 50000"/>
                <a:gd name="adj2" fmla="val 168316"/>
              </a:avLst>
            </a:prstGeom>
            <a:solidFill>
              <a:srgbClr val="6699FF"/>
            </a:solidFill>
            <a:ln w="9525" cap="flat" cmpd="sng">
              <a:solidFill>
                <a:schemeClr val="tx1"/>
              </a:solidFill>
              <a:prstDash val="solid"/>
              <a:miter/>
              <a:headEnd type="none" w="med" len="med"/>
              <a:tailEnd type="none" w="med" len="med"/>
            </a:ln>
          </p:spPr>
          <p:txBody>
            <a:bodyPr/>
            <a:p>
              <a:endParaRPr lang="zh-CN" altLang="en-US"/>
            </a:p>
          </p:txBody>
        </p:sp>
        <p:sp>
          <p:nvSpPr>
            <p:cNvPr id="202761" name="文本框 202760"/>
            <p:cNvSpPr txBox="1"/>
            <p:nvPr/>
          </p:nvSpPr>
          <p:spPr>
            <a:xfrm>
              <a:off x="1510" y="1268"/>
              <a:ext cx="2990" cy="405"/>
            </a:xfrm>
            <a:prstGeom prst="rect">
              <a:avLst/>
            </a:prstGeom>
            <a:noFill/>
            <a:ln w="9525">
              <a:noFill/>
            </a:ln>
          </p:spPr>
          <p:txBody>
            <a:bodyPr>
              <a:spAutoFit/>
            </a:bodyPr>
            <a:p>
              <a:pPr algn="ctr">
                <a:spcBef>
                  <a:spcPct val="50000"/>
                </a:spcBef>
              </a:pPr>
              <a:r>
                <a:rPr lang="zh-CN" altLang="en-US" sz="3600" b="1" dirty="0">
                  <a:latin typeface="Times New Roman" panose="02020603050405020304" pitchFamily="18" charset="0"/>
                  <a:ea typeface="方正仿宋简体" pitchFamily="2" charset="-122"/>
                </a:rPr>
                <a:t>总线</a:t>
              </a:r>
              <a:endParaRPr lang="zh-CN" altLang="en-US" sz="3600" b="1">
                <a:latin typeface="Times New Roman" panose="02020603050405020304" pitchFamily="18" charset="0"/>
                <a:ea typeface="方正仿宋简体" pitchFamily="2" charset="-122"/>
              </a:endParaRPr>
            </a:p>
          </p:txBody>
        </p:sp>
        <p:sp>
          <p:nvSpPr>
            <p:cNvPr id="202762" name="左右箭头 202761"/>
            <p:cNvSpPr/>
            <p:nvPr/>
          </p:nvSpPr>
          <p:spPr>
            <a:xfrm>
              <a:off x="1148" y="3074"/>
              <a:ext cx="480" cy="48"/>
            </a:xfrm>
            <a:prstGeom prst="leftRightArrow">
              <a:avLst>
                <a:gd name="adj1" fmla="val 50000"/>
                <a:gd name="adj2" fmla="val 200000"/>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202763" name="文本框 202762"/>
            <p:cNvSpPr txBox="1"/>
            <p:nvPr/>
          </p:nvSpPr>
          <p:spPr>
            <a:xfrm>
              <a:off x="908" y="2402"/>
              <a:ext cx="1008" cy="288"/>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CPU</a:t>
              </a:r>
              <a:r>
                <a:rPr lang="zh-CN" altLang="en-US" sz="2400" b="1" dirty="0">
                  <a:latin typeface="Times New Roman" panose="02020603050405020304" pitchFamily="18" charset="0"/>
                </a:rPr>
                <a:t>总线</a:t>
              </a:r>
              <a:endParaRPr lang="zh-CN" altLang="en-US" sz="2400" b="1" dirty="0">
                <a:latin typeface="Times New Roman" panose="02020603050405020304" pitchFamily="18" charset="0"/>
              </a:endParaRPr>
            </a:p>
          </p:txBody>
        </p:sp>
        <p:sp>
          <p:nvSpPr>
            <p:cNvPr id="202764" name="左右箭头 202763"/>
            <p:cNvSpPr/>
            <p:nvPr/>
          </p:nvSpPr>
          <p:spPr>
            <a:xfrm>
              <a:off x="2540" y="3074"/>
              <a:ext cx="480" cy="48"/>
            </a:xfrm>
            <a:prstGeom prst="leftRightArrow">
              <a:avLst>
                <a:gd name="adj1" fmla="val 50000"/>
                <a:gd name="adj2" fmla="val 200000"/>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202765" name="文本框 202764"/>
            <p:cNvSpPr txBox="1"/>
            <p:nvPr/>
          </p:nvSpPr>
          <p:spPr>
            <a:xfrm>
              <a:off x="2108" y="2306"/>
              <a:ext cx="1248" cy="288"/>
            </a:xfrm>
            <a:prstGeom prst="rect">
              <a:avLst/>
            </a:prstGeom>
            <a:noFill/>
            <a:ln w="9525">
              <a:noFill/>
            </a:ln>
          </p:spPr>
          <p:txBody>
            <a:bodyPr>
              <a:spAutoFit/>
            </a:bodyPr>
            <a:p>
              <a:pPr>
                <a:spcBef>
                  <a:spcPct val="50000"/>
                </a:spcBef>
              </a:pPr>
              <a:r>
                <a:rPr lang="zh-CN" altLang="en-US" sz="2400" b="1" dirty="0">
                  <a:latin typeface="方正仿宋简体" pitchFamily="2" charset="-122"/>
                  <a:ea typeface="方正仿宋简体" pitchFamily="2" charset="-122"/>
                </a:rPr>
                <a:t>高速</a:t>
              </a:r>
              <a:r>
                <a:rPr lang="en-US" altLang="zh-CN" sz="2400" b="1" dirty="0">
                  <a:latin typeface="方正仿宋简体" pitchFamily="2" charset="-122"/>
                  <a:ea typeface="方正仿宋简体" pitchFamily="2" charset="-122"/>
                </a:rPr>
                <a:t>I/O</a:t>
              </a:r>
              <a:r>
                <a:rPr lang="zh-CN" altLang="en-US" sz="2400" b="1" dirty="0">
                  <a:latin typeface="方正仿宋简体" pitchFamily="2" charset="-122"/>
                  <a:ea typeface="方正仿宋简体" pitchFamily="2" charset="-122"/>
                </a:rPr>
                <a:t>总线</a:t>
              </a:r>
              <a:endParaRPr lang="zh-CN" altLang="en-US" sz="2400" b="1" dirty="0">
                <a:latin typeface="方正仿宋简体" pitchFamily="2" charset="-122"/>
                <a:ea typeface="方正仿宋简体"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66"/>
                                        </p:tgtEl>
                                        <p:attrNameLst>
                                          <p:attrName>style.visibility</p:attrName>
                                        </p:attrNameLst>
                                      </p:cBhvr>
                                      <p:to>
                                        <p:strVal val="visible"/>
                                      </p:to>
                                    </p:set>
                                    <p:animEffect transition="in" filter="blinds(horizontal)">
                                      <p:cBhvr>
                                        <p:cTn id="7" dur="500"/>
                                        <p:tgtEl>
                                          <p:spTgt spid="143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2766"/>
                                        </p:tgtEl>
                                        <p:attrNameLst>
                                          <p:attrName>style.visibility</p:attrName>
                                        </p:attrNameLst>
                                      </p:cBhvr>
                                      <p:to>
                                        <p:strVal val="visible"/>
                                      </p:to>
                                    </p:set>
                                    <p:animEffect transition="in" filter="checkerboard(across)">
                                      <p:cBhvr>
                                        <p:cTn id="12" dur="500"/>
                                        <p:tgtEl>
                                          <p:spTgt spid="20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6387" name="文本占位符 16386"/>
          <p:cNvSpPr>
            <a:spLocks noGrp="1"/>
          </p:cNvSpPr>
          <p:nvPr>
            <p:ph type="body" idx="4294967295"/>
          </p:nvPr>
        </p:nvSpPr>
        <p:spPr>
          <a:xfrm>
            <a:off x="0" y="333375"/>
            <a:ext cx="8664575" cy="2484438"/>
          </a:xfrm>
        </p:spPr>
        <p:txBody>
          <a:bodyPr/>
          <a:p>
            <a:pPr algn="just">
              <a:lnSpc>
                <a:spcPct val="80000"/>
              </a:lnSpc>
              <a:buNone/>
            </a:pPr>
            <a:r>
              <a:rPr lang="en-US" altLang="zh-CN" b="1" dirty="0">
                <a:solidFill>
                  <a:schemeClr val="tx2"/>
                </a:solidFill>
                <a:latin typeface="黑体" panose="02010609060101010101" pitchFamily="2" charset="-122"/>
                <a:ea typeface="黑体" panose="02010609060101010101" pitchFamily="2" charset="-122"/>
              </a:rPr>
              <a:t>2  </a:t>
            </a:r>
            <a:r>
              <a:rPr lang="zh-CN" altLang="en-US" b="1" dirty="0">
                <a:solidFill>
                  <a:schemeClr val="tx2"/>
                </a:solidFill>
                <a:latin typeface="黑体" panose="02010609060101010101" pitchFamily="2" charset="-122"/>
                <a:ea typeface="黑体" panose="02010609060101010101" pitchFamily="2" charset="-122"/>
              </a:rPr>
              <a:t>按是否专用来分</a:t>
            </a:r>
            <a:endParaRPr lang="zh-CN" altLang="en-US" b="1" dirty="0">
              <a:solidFill>
                <a:schemeClr val="tx2"/>
              </a:solidFill>
              <a:latin typeface="黑体" panose="02010609060101010101" pitchFamily="2" charset="-122"/>
              <a:ea typeface="黑体" panose="02010609060101010101" pitchFamily="2" charset="-122"/>
            </a:endParaRPr>
          </a:p>
          <a:p>
            <a:pPr algn="just">
              <a:lnSpc>
                <a:spcPct val="80000"/>
              </a:lnSpc>
              <a:buNone/>
            </a:pPr>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）专用总线：</a:t>
            </a:r>
            <a:r>
              <a:rPr lang="zh-CN" altLang="en-US" b="1" dirty="0">
                <a:latin typeface="宋体" panose="02010600030101010101" pitchFamily="2" charset="-122"/>
              </a:rPr>
              <a:t>随部件数（</a:t>
            </a:r>
            <a:r>
              <a:rPr lang="en-US" altLang="zh-CN" b="1" dirty="0">
                <a:latin typeface="宋体" panose="02010600030101010101" pitchFamily="2" charset="-122"/>
              </a:rPr>
              <a:t>n</a:t>
            </a:r>
            <a:r>
              <a:rPr lang="zh-CN" altLang="en-US" b="1" dirty="0">
                <a:latin typeface="宋体" panose="02010600030101010101" pitchFamily="2" charset="-122"/>
              </a:rPr>
              <a:t>）的增加，专用总线急剧增加：</a:t>
            </a:r>
            <a:endParaRPr lang="zh-CN" altLang="en-US" b="1" dirty="0">
              <a:latin typeface="宋体" panose="02010600030101010101" pitchFamily="2" charset="-122"/>
            </a:endParaRPr>
          </a:p>
          <a:p>
            <a:pPr algn="just">
              <a:lnSpc>
                <a:spcPct val="80000"/>
              </a:lnSpc>
              <a:buNone/>
            </a:pPr>
            <a:r>
              <a:rPr lang="zh-CN" altLang="en-US" b="1" dirty="0">
                <a:latin typeface="宋体" panose="02010600030101010101" pitchFamily="2" charset="-122"/>
              </a:rPr>
              <a:t>    </a:t>
            </a:r>
            <a:r>
              <a:rPr lang="zh-CN" altLang="en-US" b="1" i="1" dirty="0">
                <a:latin typeface="宋体" panose="02010600030101010101" pitchFamily="2" charset="-122"/>
              </a:rPr>
              <a:t> </a:t>
            </a:r>
            <a:r>
              <a:rPr lang="en-US" altLang="zh-CN" b="1" i="1">
                <a:latin typeface="宋体" panose="02010600030101010101" pitchFamily="2" charset="-122"/>
              </a:rPr>
              <a:t>l</a:t>
            </a:r>
            <a:r>
              <a:rPr lang="en-US" altLang="zh-CN" b="1">
                <a:latin typeface="宋体" panose="02010600030101010101" pitchFamily="2" charset="-122"/>
              </a:rPr>
              <a:t>=n*(n-1)/2</a:t>
            </a:r>
            <a:endParaRPr lang="en-US" altLang="zh-CN" b="1">
              <a:latin typeface="宋体" panose="02010600030101010101" pitchFamily="2" charset="-122"/>
            </a:endParaRPr>
          </a:p>
          <a:p>
            <a:pPr algn="just">
              <a:lnSpc>
                <a:spcPct val="80000"/>
              </a:lnSpc>
              <a:buNone/>
            </a:pPr>
            <a:r>
              <a:rPr lang="en-US" altLang="zh-CN" b="1" dirty="0">
                <a:latin typeface="宋体" panose="02010600030101010101" pitchFamily="2" charset="-122"/>
              </a:rPr>
              <a:t>     n=4</a:t>
            </a:r>
            <a:r>
              <a:rPr lang="zh-CN" altLang="en-US" b="1" dirty="0">
                <a:latin typeface="宋体" panose="02010600030101010101" pitchFamily="2" charset="-122"/>
              </a:rPr>
              <a:t>时， </a:t>
            </a:r>
            <a:r>
              <a:rPr lang="en-US" altLang="zh-CN" b="1" i="1">
                <a:latin typeface="宋体" panose="02010600030101010101" pitchFamily="2" charset="-122"/>
              </a:rPr>
              <a:t>l </a:t>
            </a:r>
            <a:r>
              <a:rPr lang="en-US" altLang="zh-CN" b="1" dirty="0">
                <a:latin typeface="宋体" panose="02010600030101010101" pitchFamily="2" charset="-122"/>
              </a:rPr>
              <a:t>=6 </a:t>
            </a:r>
            <a:r>
              <a:rPr lang="zh-CN" altLang="en-US" b="1" dirty="0">
                <a:latin typeface="宋体" panose="02010600030101010101" pitchFamily="2" charset="-122"/>
              </a:rPr>
              <a:t>；  </a:t>
            </a:r>
            <a:r>
              <a:rPr lang="en-US" altLang="zh-CN" b="1" dirty="0">
                <a:latin typeface="宋体" panose="02010600030101010101" pitchFamily="2" charset="-122"/>
              </a:rPr>
              <a:t>n=5</a:t>
            </a:r>
            <a:r>
              <a:rPr lang="zh-CN" altLang="en-US" b="1" dirty="0">
                <a:latin typeface="宋体" panose="02010600030101010101" pitchFamily="2" charset="-122"/>
              </a:rPr>
              <a:t>时  </a:t>
            </a:r>
            <a:r>
              <a:rPr lang="en-US" altLang="zh-CN" b="1" i="1">
                <a:latin typeface="宋体" panose="02010600030101010101" pitchFamily="2" charset="-122"/>
              </a:rPr>
              <a:t>l </a:t>
            </a:r>
            <a:r>
              <a:rPr lang="en-US" altLang="zh-CN" b="1">
                <a:latin typeface="宋体" panose="02010600030101010101" pitchFamily="2" charset="-122"/>
              </a:rPr>
              <a:t>=10</a:t>
            </a:r>
            <a:endParaRPr lang="en-US" altLang="zh-CN" b="1">
              <a:latin typeface="宋体" panose="02010600030101010101" pitchFamily="2" charset="-122"/>
            </a:endParaRPr>
          </a:p>
        </p:txBody>
      </p:sp>
      <p:sp>
        <p:nvSpPr>
          <p:cNvPr id="203776" name="矩形 203775"/>
          <p:cNvSpPr/>
          <p:nvPr/>
        </p:nvSpPr>
        <p:spPr>
          <a:xfrm>
            <a:off x="0" y="3429000"/>
            <a:ext cx="9144000" cy="25193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）非专用总线</a:t>
            </a:r>
            <a:r>
              <a:rPr lang="en-US" altLang="zh-CN" b="1">
                <a:latin typeface="宋体" panose="02010600030101010101" pitchFamily="2" charset="-122"/>
                <a:ea typeface="黑体" panose="02010609060101010101" pitchFamily="2" charset="-122"/>
              </a:rPr>
              <a:t>—</a:t>
            </a:r>
            <a:r>
              <a:rPr lang="en-US" altLang="zh-CN" b="1">
                <a:latin typeface="宋体" panose="0201060003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即公共总线</a:t>
            </a:r>
            <a:endParaRPr lang="zh-CN" altLang="en-US" b="1" dirty="0">
              <a:latin typeface="黑体" panose="02010609060101010101" pitchFamily="2" charset="-122"/>
              <a:ea typeface="黑体" panose="02010609060101010101" pitchFamily="2" charset="-122"/>
            </a:endParaRPr>
          </a:p>
          <a:p>
            <a:pPr lvl="0" algn="just">
              <a:buNone/>
            </a:pPr>
            <a:r>
              <a:rPr lang="zh-CN" altLang="en-US" b="1" dirty="0">
                <a:latin typeface="宋体" panose="02010600030101010101" pitchFamily="2" charset="-122"/>
              </a:rPr>
              <a:t>  总线数少，造价低，总线接口标准化、模块性强，易于简化和统一接口设计，会出现总线争用，降低效率。</a:t>
            </a:r>
            <a:endParaRPr lang="zh-CN" altLang="en-US" b="1" dirty="0">
              <a:latin typeface="宋体" panose="02010600030101010101" pitchFamily="2" charset="-122"/>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09570" name="文本占位符 109569"/>
          <p:cNvSpPr>
            <a:spLocks noGrp="1"/>
          </p:cNvSpPr>
          <p:nvPr>
            <p:ph type="body" idx="4294967295"/>
          </p:nvPr>
        </p:nvSpPr>
        <p:spPr>
          <a:xfrm>
            <a:off x="228600" y="228600"/>
            <a:ext cx="8686800" cy="2624138"/>
          </a:xfrm>
        </p:spPr>
        <p:txBody>
          <a:bodyPr/>
          <a:p>
            <a:pPr algn="just">
              <a:buNone/>
            </a:pPr>
            <a:r>
              <a:rPr lang="en-US" altLang="zh-CN" b="1" dirty="0">
                <a:solidFill>
                  <a:schemeClr val="tx2"/>
                </a:solidFill>
                <a:latin typeface="黑体" panose="02010609060101010101" pitchFamily="2" charset="-122"/>
                <a:ea typeface="黑体" panose="02010609060101010101" pitchFamily="2" charset="-122"/>
              </a:rPr>
              <a:t>3  </a:t>
            </a:r>
            <a:r>
              <a:rPr lang="zh-CN" altLang="en-US" b="1" dirty="0">
                <a:solidFill>
                  <a:schemeClr val="tx2"/>
                </a:solidFill>
                <a:latin typeface="黑体" panose="02010609060101010101" pitchFamily="2" charset="-122"/>
                <a:ea typeface="黑体" panose="02010609060101010101" pitchFamily="2" charset="-122"/>
              </a:rPr>
              <a:t>按传递的信息类型分</a:t>
            </a:r>
            <a:endParaRPr lang="zh-CN" altLang="en-US" b="1" dirty="0">
              <a:solidFill>
                <a:schemeClr val="tx2"/>
              </a:solidFill>
              <a:latin typeface="黑体" panose="02010609060101010101" pitchFamily="2" charset="-122"/>
              <a:ea typeface="黑体" panose="02010609060101010101" pitchFamily="2" charset="-122"/>
            </a:endParaRPr>
          </a:p>
          <a:p>
            <a:pPr algn="just">
              <a:buNone/>
            </a:pPr>
            <a:r>
              <a:rPr lang="zh-CN" altLang="en-US" b="1" dirty="0">
                <a:latin typeface="宋体" panose="02010600030101010101" pitchFamily="2" charset="-122"/>
              </a:rPr>
              <a:t>   地址总线</a:t>
            </a:r>
            <a:r>
              <a:rPr lang="en-US" altLang="zh-CN" b="1">
                <a:latin typeface="宋体" panose="02010600030101010101" pitchFamily="2" charset="-122"/>
              </a:rPr>
              <a:t>AB</a:t>
            </a:r>
            <a:endParaRPr lang="en-US" altLang="zh-CN" b="1">
              <a:latin typeface="宋体" panose="02010600030101010101" pitchFamily="2" charset="-122"/>
            </a:endParaRPr>
          </a:p>
          <a:p>
            <a:pPr algn="just">
              <a:buNone/>
            </a:pPr>
            <a:r>
              <a:rPr lang="en-US" altLang="zh-CN" b="1" dirty="0">
                <a:latin typeface="宋体" panose="02010600030101010101" pitchFamily="2" charset="-122"/>
              </a:rPr>
              <a:t>   </a:t>
            </a:r>
            <a:r>
              <a:rPr lang="zh-CN" altLang="en-US" b="1" dirty="0">
                <a:latin typeface="宋体" panose="02010600030101010101" pitchFamily="2" charset="-122"/>
              </a:rPr>
              <a:t>数据总线</a:t>
            </a:r>
            <a:r>
              <a:rPr lang="en-US" altLang="zh-CN" b="1">
                <a:latin typeface="宋体" panose="02010600030101010101" pitchFamily="2" charset="-122"/>
              </a:rPr>
              <a:t>DB</a:t>
            </a:r>
            <a:endParaRPr lang="en-US" altLang="zh-CN" b="1">
              <a:latin typeface="宋体" panose="02010600030101010101" pitchFamily="2" charset="-122"/>
            </a:endParaRPr>
          </a:p>
          <a:p>
            <a:pPr algn="just">
              <a:buNone/>
            </a:pPr>
            <a:r>
              <a:rPr lang="en-US" altLang="zh-CN" b="1" dirty="0">
                <a:latin typeface="宋体" panose="02010600030101010101" pitchFamily="2" charset="-122"/>
              </a:rPr>
              <a:t>   </a:t>
            </a:r>
            <a:r>
              <a:rPr lang="zh-CN" altLang="en-US" b="1" dirty="0">
                <a:latin typeface="宋体" panose="02010600030101010101" pitchFamily="2" charset="-122"/>
              </a:rPr>
              <a:t>控制总线</a:t>
            </a:r>
            <a:r>
              <a:rPr lang="en-US" altLang="zh-CN" b="1">
                <a:latin typeface="宋体" panose="02010600030101010101" pitchFamily="2" charset="-122"/>
              </a:rPr>
              <a:t>CB</a:t>
            </a:r>
            <a:endParaRPr lang="en-US" altLang="zh-CN" b="1">
              <a:latin typeface="宋体" panose="02010600030101010101" pitchFamily="2" charset="-122"/>
            </a:endParaRPr>
          </a:p>
        </p:txBody>
      </p:sp>
      <p:sp>
        <p:nvSpPr>
          <p:cNvPr id="109573" name="PyramidChart 2;Master;1;0.15;3"/>
          <p:cNvSpPr/>
          <p:nvPr/>
        </p:nvSpPr>
        <p:spPr>
          <a:xfrm>
            <a:off x="1143000" y="2057400"/>
            <a:ext cx="6723063" cy="3924300"/>
          </a:xfrm>
          <a:prstGeom prst="rect">
            <a:avLst/>
          </a:prstGeom>
          <a:noFill/>
          <a:ln w="9525">
            <a:noFill/>
          </a:ln>
        </p:spPr>
        <p:txBody>
          <a:bodyPr wrap="none" anchor="ctr"/>
          <a:p>
            <a:pPr algn="ctr" latinLnBrk="1"/>
            <a:endParaRPr sz="2400" b="1" dirty="0">
              <a:latin typeface="方正仿宋简体" pitchFamily="2" charset="-122"/>
              <a:ea typeface="方正仿宋简体" pitchFamily="2"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8435" name="文本占位符 18434"/>
          <p:cNvSpPr>
            <a:spLocks noGrp="1"/>
          </p:cNvSpPr>
          <p:nvPr>
            <p:ph type="body" idx="1"/>
          </p:nvPr>
        </p:nvSpPr>
        <p:spPr>
          <a:xfrm>
            <a:off x="304800" y="228600"/>
            <a:ext cx="8839200" cy="2479675"/>
          </a:xfrm>
        </p:spPr>
        <p:txBody>
          <a:bodyPr/>
          <a:p>
            <a:pPr algn="just">
              <a:lnSpc>
                <a:spcPct val="90000"/>
              </a:lnSpc>
              <a:buNone/>
            </a:pPr>
            <a:r>
              <a:rPr lang="zh-CN" altLang="en-US" b="1" dirty="0">
                <a:solidFill>
                  <a:schemeClr val="folHlink"/>
                </a:solidFill>
                <a:ea typeface="黑体" panose="02010609060101010101" pitchFamily="2" charset="-122"/>
              </a:rPr>
              <a:t>二、总线控制方式</a:t>
            </a:r>
            <a:r>
              <a:rPr lang="en-US" altLang="zh-CN" b="1" dirty="0">
                <a:solidFill>
                  <a:schemeClr val="folHlink"/>
                </a:solidFill>
                <a:ea typeface="黑体" panose="02010609060101010101" pitchFamily="2" charset="-122"/>
              </a:rPr>
              <a:t>(</a:t>
            </a:r>
            <a:r>
              <a:rPr lang="zh-CN" altLang="en-US" b="1" dirty="0">
                <a:solidFill>
                  <a:schemeClr val="folHlink"/>
                </a:solidFill>
                <a:ea typeface="黑体" panose="02010609060101010101" pitchFamily="2" charset="-122"/>
              </a:rPr>
              <a:t>重点）</a:t>
            </a:r>
            <a:endParaRPr lang="zh-CN" altLang="en-US" b="1" dirty="0">
              <a:solidFill>
                <a:schemeClr val="folHlink"/>
              </a:solidFill>
              <a:ea typeface="黑体" panose="02010609060101010101" pitchFamily="2" charset="-122"/>
            </a:endParaRPr>
          </a:p>
          <a:p>
            <a:pPr algn="just">
              <a:lnSpc>
                <a:spcPct val="90000"/>
              </a:lnSpc>
              <a:buNone/>
            </a:pPr>
            <a:r>
              <a:rPr lang="zh-CN" altLang="en-US" b="1" dirty="0"/>
              <a:t>　　　研究对非专用总线在多个部件同时申请总线时的裁决控制机构。</a:t>
            </a:r>
            <a:endParaRPr lang="zh-CN" altLang="en-US" b="1" dirty="0"/>
          </a:p>
          <a:p>
            <a:pPr algn="just">
              <a:lnSpc>
                <a:spcPct val="90000"/>
              </a:lnSpc>
              <a:buNone/>
            </a:pPr>
            <a:r>
              <a:rPr lang="zh-CN" altLang="en-US" b="1" dirty="0"/>
              <a:t>　　　目的：采用何种办法来获得对总线的使用。</a:t>
            </a:r>
            <a:endParaRPr lang="zh-CN" altLang="en-US" b="1" dirty="0"/>
          </a:p>
        </p:txBody>
      </p:sp>
      <p:sp>
        <p:nvSpPr>
          <p:cNvPr id="205824" name="矩形 205823"/>
          <p:cNvSpPr/>
          <p:nvPr/>
        </p:nvSpPr>
        <p:spPr>
          <a:xfrm>
            <a:off x="250825" y="3141663"/>
            <a:ext cx="8382000" cy="2159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latin typeface="宋体" panose="02010600030101010101" pitchFamily="2" charset="-122"/>
              </a:rPr>
              <a:t>类型：</a:t>
            </a:r>
            <a:r>
              <a:rPr lang="zh-CN" altLang="en-US" b="1" dirty="0">
                <a:solidFill>
                  <a:srgbClr val="FF9900"/>
                </a:solidFill>
                <a:latin typeface="黑体" panose="02010609060101010101" pitchFamily="2" charset="-122"/>
                <a:ea typeface="黑体" panose="02010609060101010101" pitchFamily="2" charset="-122"/>
              </a:rPr>
              <a:t>集中控制：</a:t>
            </a:r>
            <a:r>
              <a:rPr lang="zh-CN" altLang="en-US" b="1" dirty="0">
                <a:latin typeface="宋体" panose="02010600030101010101" pitchFamily="2" charset="-122"/>
              </a:rPr>
              <a:t>总线控制逻辑基本上集中放在一起的裁决控制机构。</a:t>
            </a:r>
            <a:endParaRPr lang="zh-CN" altLang="en-US" b="1" dirty="0">
              <a:latin typeface="宋体" panose="02010600030101010101" pitchFamily="2" charset="-122"/>
            </a:endParaRPr>
          </a:p>
          <a:p>
            <a:pPr lvl="0" algn="just">
              <a:buNone/>
            </a:pPr>
            <a:r>
              <a:rPr lang="zh-CN" altLang="en-US" b="1" dirty="0">
                <a:solidFill>
                  <a:srgbClr val="FF9900"/>
                </a:solidFill>
                <a:latin typeface="宋体" panose="02010600030101010101" pitchFamily="2" charset="-122"/>
              </a:rPr>
              <a:t>     </a:t>
            </a:r>
            <a:r>
              <a:rPr lang="zh-CN" altLang="en-US" b="1" dirty="0">
                <a:solidFill>
                  <a:srgbClr val="FF9900"/>
                </a:solidFill>
                <a:latin typeface="黑体" panose="02010609060101010101" pitchFamily="2" charset="-122"/>
                <a:ea typeface="黑体" panose="02010609060101010101" pitchFamily="2" charset="-122"/>
              </a:rPr>
              <a:t>分布控制：</a:t>
            </a:r>
            <a:r>
              <a:rPr lang="zh-CN" altLang="en-US" b="1" dirty="0">
                <a:latin typeface="宋体" panose="02010600030101010101" pitchFamily="2" charset="-122"/>
              </a:rPr>
              <a:t>总线控制逻辑分散于连到总线的各个部件中时，称分布控制。           </a:t>
            </a:r>
            <a:endParaRPr lang="zh-CN" altLang="en-US" b="1" dirty="0">
              <a:latin typeface="宋体" panose="02010600030101010101" pitchFamily="2" charset="-122"/>
            </a:endParaRPr>
          </a:p>
        </p:txBody>
      </p:sp>
      <p:sp>
        <p:nvSpPr>
          <p:cNvPr id="205826" name="矩形 205825"/>
          <p:cNvSpPr/>
          <p:nvPr/>
        </p:nvSpPr>
        <p:spPr>
          <a:xfrm>
            <a:off x="755650" y="5516563"/>
            <a:ext cx="7848600" cy="1066800"/>
          </a:xfrm>
          <a:prstGeom prst="rect">
            <a:avLst/>
          </a:prstGeom>
          <a:noFill/>
          <a:ln w="9525">
            <a:noFill/>
          </a:ln>
        </p:spPr>
        <p:txBody>
          <a:bodyPr>
            <a:spAutoFit/>
          </a:bodyPr>
          <a:p>
            <a:r>
              <a:rPr lang="zh-CN" altLang="en-US" b="1" dirty="0">
                <a:latin typeface="Times New Roman" panose="02020603050405020304" pitchFamily="18" charset="0"/>
              </a:rPr>
              <a:t>以集中控制为主，要求对各种控制方式（</a:t>
            </a:r>
            <a:r>
              <a:rPr lang="zh-CN" altLang="en-US" b="1" dirty="0">
                <a:solidFill>
                  <a:srgbClr val="FF9900"/>
                </a:solidFill>
                <a:latin typeface="Times New Roman" panose="02020603050405020304" pitchFamily="18" charset="0"/>
              </a:rPr>
              <a:t>串行链接、定时查询、独立请求</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24"/>
                                        </p:tgtEl>
                                        <p:attrNameLst>
                                          <p:attrName>style.visibility</p:attrName>
                                        </p:attrNameLst>
                                      </p:cBhvr>
                                      <p:to>
                                        <p:strVal val="visible"/>
                                      </p:to>
                                    </p:set>
                                    <p:animEffect transition="in" filter="blinds(horizontal)">
                                      <p:cBhvr>
                                        <p:cTn id="7" dur="500"/>
                                        <p:tgtEl>
                                          <p:spTgt spid="2058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26"/>
                                        </p:tgtEl>
                                        <p:attrNameLst>
                                          <p:attrName>style.visibility</p:attrName>
                                        </p:attrNameLst>
                                      </p:cBhvr>
                                      <p:to>
                                        <p:strVal val="visible"/>
                                      </p:to>
                                    </p:set>
                                    <p:animEffect transition="in" filter="blinds(horizontal)">
                                      <p:cBhvr>
                                        <p:cTn id="12" dur="500"/>
                                        <p:tgtEl>
                                          <p:spTgt spid="205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4" grpId="0"/>
      <p:bldP spid="2058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6872" name="文本框 36871"/>
          <p:cNvSpPr txBox="1"/>
          <p:nvPr/>
        </p:nvSpPr>
        <p:spPr>
          <a:xfrm>
            <a:off x="1905000" y="1371600"/>
            <a:ext cx="5029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sp>
        <p:nvSpPr>
          <p:cNvPr id="36874" name="文本框 36873"/>
          <p:cNvSpPr txBox="1"/>
          <p:nvPr/>
        </p:nvSpPr>
        <p:spPr>
          <a:xfrm>
            <a:off x="0" y="152400"/>
            <a:ext cx="9144000" cy="2043113"/>
          </a:xfrm>
          <a:prstGeom prst="rect">
            <a:avLst/>
          </a:prstGeom>
          <a:noFill/>
          <a:ln w="9525">
            <a:noFill/>
          </a:ln>
        </p:spPr>
        <p:txBody>
          <a:bodyPr>
            <a:spAutoFit/>
          </a:bodyPr>
          <a:p>
            <a:pPr algn="just">
              <a:spcBef>
                <a:spcPct val="50000"/>
              </a:spcBef>
            </a:pPr>
            <a:r>
              <a:rPr lang="en-US" altLang="zh-CN" b="1" dirty="0">
                <a:solidFill>
                  <a:schemeClr val="folHlink"/>
                </a:solidFill>
                <a:latin typeface="黑体" panose="02010609060101010101" pitchFamily="2" charset="-122"/>
                <a:ea typeface="黑体" panose="02010609060101010101" pitchFamily="2" charset="-122"/>
              </a:rPr>
              <a:t>1   </a:t>
            </a:r>
            <a:r>
              <a:rPr lang="zh-CN" altLang="en-US" b="1" dirty="0">
                <a:solidFill>
                  <a:schemeClr val="folHlink"/>
                </a:solidFill>
                <a:latin typeface="黑体" panose="02010609060101010101" pitchFamily="2" charset="-122"/>
                <a:ea typeface="黑体" panose="02010609060101010101" pitchFamily="2" charset="-122"/>
              </a:rPr>
              <a:t>集中式串行链接控制</a:t>
            </a:r>
            <a:endParaRPr lang="zh-CN" altLang="en-US" b="1" dirty="0">
              <a:solidFill>
                <a:schemeClr val="folHlink"/>
              </a:solidFill>
              <a:latin typeface="黑体" panose="02010609060101010101" pitchFamily="2" charset="-122"/>
              <a:ea typeface="黑体" panose="02010609060101010101" pitchFamily="2" charset="-122"/>
            </a:endParaRPr>
          </a:p>
          <a:p>
            <a:pPr>
              <a:spcBef>
                <a:spcPct val="50000"/>
              </a:spcBef>
            </a:pPr>
            <a:r>
              <a:rPr lang="en-US" altLang="zh-CN" b="1" dirty="0">
                <a:solidFill>
                  <a:srgbClr val="FF9900"/>
                </a:solidFill>
                <a:latin typeface="方正仿宋简体" pitchFamily="2" charset="-122"/>
                <a:ea typeface="方正仿宋简体" pitchFamily="2" charset="-122"/>
              </a:rPr>
              <a:t>1</a:t>
            </a:r>
            <a:r>
              <a:rPr lang="zh-CN" altLang="en-US" b="1" dirty="0">
                <a:solidFill>
                  <a:srgbClr val="FF9900"/>
                </a:solidFill>
                <a:latin typeface="方正仿宋简体" pitchFamily="2" charset="-122"/>
                <a:ea typeface="方正仿宋简体" pitchFamily="2" charset="-122"/>
              </a:rPr>
              <a:t>）结构示意图</a:t>
            </a:r>
            <a:r>
              <a:rPr lang="en-US" altLang="zh-CN" b="1" dirty="0">
                <a:latin typeface="方正仿宋简体" pitchFamily="2" charset="-122"/>
                <a:ea typeface="方正仿宋简体" pitchFamily="2" charset="-122"/>
              </a:rPr>
              <a:t>(</a:t>
            </a:r>
            <a:r>
              <a:rPr lang="zh-CN" altLang="en-US" b="1" dirty="0">
                <a:latin typeface="方正仿宋简体" pitchFamily="2" charset="-122"/>
                <a:ea typeface="方正仿宋简体" pitchFamily="2" charset="-122"/>
              </a:rPr>
              <a:t>设有</a:t>
            </a:r>
            <a:r>
              <a:rPr lang="en-US" altLang="zh-CN" b="1" dirty="0">
                <a:latin typeface="方正仿宋简体" pitchFamily="2" charset="-122"/>
                <a:ea typeface="方正仿宋简体" pitchFamily="2" charset="-122"/>
              </a:rPr>
              <a:t>n</a:t>
            </a:r>
            <a:r>
              <a:rPr lang="zh-CN" altLang="en-US" b="1" dirty="0">
                <a:latin typeface="方正仿宋简体" pitchFamily="2" charset="-122"/>
                <a:ea typeface="方正仿宋简体" pitchFamily="2" charset="-122"/>
              </a:rPr>
              <a:t>个部件，编号</a:t>
            </a:r>
            <a:r>
              <a:rPr lang="en-US" altLang="zh-CN" b="1">
                <a:latin typeface="方正仿宋简体" pitchFamily="2" charset="-122"/>
                <a:ea typeface="方正仿宋简体" pitchFamily="2" charset="-122"/>
              </a:rPr>
              <a:t>U</a:t>
            </a:r>
            <a:r>
              <a:rPr lang="en-US" altLang="zh-CN" b="1" baseline="-30000">
                <a:latin typeface="方正仿宋简体" pitchFamily="2" charset="-122"/>
                <a:ea typeface="方正仿宋简体" pitchFamily="2" charset="-122"/>
              </a:rPr>
              <a:t>0</a:t>
            </a:r>
            <a:r>
              <a:rPr lang="en-US" altLang="zh-CN" b="1">
                <a:latin typeface="Times New Roman" panose="02020603050405020304" pitchFamily="18" charset="0"/>
                <a:ea typeface="方正仿宋简体" pitchFamily="2" charset="-122"/>
              </a:rPr>
              <a:t>…</a:t>
            </a:r>
            <a:r>
              <a:rPr lang="en-US" altLang="zh-CN" b="1">
                <a:latin typeface="方正仿宋简体" pitchFamily="2" charset="-122"/>
                <a:ea typeface="方正仿宋简体" pitchFamily="2" charset="-122"/>
              </a:rPr>
              <a:t>U</a:t>
            </a:r>
            <a:r>
              <a:rPr lang="en-US" altLang="zh-CN" b="1" baseline="-30000">
                <a:latin typeface="方正仿宋简体" pitchFamily="2" charset="-122"/>
                <a:ea typeface="方正仿宋简体" pitchFamily="2" charset="-122"/>
              </a:rPr>
              <a:t>n-1</a:t>
            </a:r>
            <a:r>
              <a:rPr lang="en-US" altLang="zh-CN" b="1">
                <a:latin typeface="方正仿宋简体" pitchFamily="2" charset="-122"/>
                <a:ea typeface="方正仿宋简体" pitchFamily="2" charset="-122"/>
              </a:rPr>
              <a:t>)</a:t>
            </a:r>
            <a:r>
              <a:rPr lang="zh-CN" altLang="en-US" b="1">
                <a:latin typeface="方正仿宋简体" pitchFamily="2" charset="-122"/>
                <a:ea typeface="方正仿宋简体" pitchFamily="2" charset="-122"/>
              </a:rPr>
              <a:t>。</a:t>
            </a:r>
            <a:endParaRPr lang="zh-CN" altLang="en-US" b="1">
              <a:latin typeface="方正仿宋简体" pitchFamily="2" charset="-122"/>
              <a:ea typeface="方正仿宋简体" pitchFamily="2" charset="-122"/>
            </a:endParaRPr>
          </a:p>
          <a:p>
            <a:pPr>
              <a:spcBef>
                <a:spcPct val="50000"/>
              </a:spcBef>
            </a:pPr>
            <a:r>
              <a:rPr lang="zh-CN" altLang="en-US" b="1" dirty="0">
                <a:latin typeface="方正仿宋简体" pitchFamily="2" charset="-122"/>
                <a:ea typeface="方正仿宋简体" pitchFamily="2" charset="-122"/>
              </a:rPr>
              <a:t>请求线：单向；     忙线：单向； 响应线：单向</a:t>
            </a:r>
            <a:r>
              <a:rPr lang="zh-CN" altLang="en-US" b="1">
                <a:latin typeface="方正仿宋简体" pitchFamily="2" charset="-122"/>
                <a:ea typeface="方正仿宋简体" pitchFamily="2" charset="-122"/>
              </a:rPr>
              <a:t> </a:t>
            </a:r>
            <a:endParaRPr lang="zh-CN" altLang="en-US" b="1">
              <a:latin typeface="方正仿宋简体" pitchFamily="2" charset="-122"/>
              <a:ea typeface="方正仿宋简体" pitchFamily="2" charset="-122"/>
            </a:endParaRPr>
          </a:p>
        </p:txBody>
      </p:sp>
      <p:sp>
        <p:nvSpPr>
          <p:cNvPr id="36875" name="文本框 36874"/>
          <p:cNvSpPr txBox="1"/>
          <p:nvPr/>
        </p:nvSpPr>
        <p:spPr>
          <a:xfrm>
            <a:off x="685800" y="1371600"/>
            <a:ext cx="8077200" cy="822325"/>
          </a:xfrm>
          <a:prstGeom prst="rect">
            <a:avLst/>
          </a:prstGeom>
          <a:noFill/>
          <a:ln w="9525">
            <a:noFill/>
          </a:ln>
        </p:spPr>
        <p:txBody>
          <a:bodyPr>
            <a:spAutoFit/>
          </a:bodyPr>
          <a:p>
            <a:pPr algn="just">
              <a:spcBef>
                <a:spcPct val="50000"/>
              </a:spcBef>
            </a:pPr>
            <a:br>
              <a:rPr lang="en-US" altLang="zh-CN" sz="2400">
                <a:latin typeface="Times New Roman" panose="02020603050405020304" pitchFamily="18" charset="0"/>
              </a:rPr>
            </a:br>
            <a:endParaRPr lang="en-US" altLang="zh-CN" sz="2400">
              <a:latin typeface="Times New Roman" panose="02020603050405020304" pitchFamily="18" charset="0"/>
            </a:endParaRPr>
          </a:p>
        </p:txBody>
      </p:sp>
      <p:sp>
        <p:nvSpPr>
          <p:cNvPr id="36876" name="文本框 36875"/>
          <p:cNvSpPr txBox="1"/>
          <p:nvPr/>
        </p:nvSpPr>
        <p:spPr>
          <a:xfrm>
            <a:off x="304800" y="4495800"/>
            <a:ext cx="8458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graphicFrame>
        <p:nvGraphicFramePr>
          <p:cNvPr id="36878" name="对象 36877"/>
          <p:cNvGraphicFramePr/>
          <p:nvPr/>
        </p:nvGraphicFramePr>
        <p:xfrm>
          <a:off x="457200" y="2362200"/>
          <a:ext cx="7543800" cy="4114800"/>
        </p:xfrm>
        <a:graphic>
          <a:graphicData uri="http://schemas.openxmlformats.org/presentationml/2006/ole">
            <mc:AlternateContent xmlns:mc="http://schemas.openxmlformats.org/markup-compatibility/2006">
              <mc:Choice xmlns:v="urn:schemas-microsoft-com:vml" Requires="v">
                <p:oleObj spid="_x0000_s3081" name="" r:id="rId1" imgW="5364480" imgH="2926080" progId="Paint.Picture">
                  <p:embed/>
                </p:oleObj>
              </mc:Choice>
              <mc:Fallback>
                <p:oleObj name="" r:id="rId1" imgW="5364480" imgH="2926080" progId="Paint.Picture">
                  <p:embed/>
                  <p:pic>
                    <p:nvPicPr>
                      <p:cNvPr id="0" name="图片 3080"/>
                      <p:cNvPicPr/>
                      <p:nvPr/>
                    </p:nvPicPr>
                    <p:blipFill>
                      <a:blip r:embed="rId2"/>
                      <a:stretch>
                        <a:fillRect/>
                      </a:stretch>
                    </p:blipFill>
                    <p:spPr>
                      <a:xfrm>
                        <a:off x="457200" y="2362200"/>
                        <a:ext cx="7543800" cy="41148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13666" name="文本框 113665"/>
          <p:cNvSpPr txBox="1"/>
          <p:nvPr/>
        </p:nvSpPr>
        <p:spPr>
          <a:xfrm>
            <a:off x="1905000" y="1371600"/>
            <a:ext cx="5029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sp>
        <p:nvSpPr>
          <p:cNvPr id="113670" name="文本框 113669"/>
          <p:cNvSpPr txBox="1"/>
          <p:nvPr/>
        </p:nvSpPr>
        <p:spPr>
          <a:xfrm>
            <a:off x="304800" y="4495800"/>
            <a:ext cx="8458200" cy="457200"/>
          </a:xfrm>
          <a:prstGeom prst="rect">
            <a:avLst/>
          </a:prstGeom>
          <a:noFill/>
          <a:ln w="9525">
            <a:noFill/>
          </a:ln>
        </p:spPr>
        <p:txBody>
          <a:bodyPr>
            <a:spAutoFit/>
          </a:bodyPr>
          <a:p>
            <a:pPr>
              <a:spcBef>
                <a:spcPct val="50000"/>
              </a:spcBef>
            </a:pPr>
            <a:endParaRPr sz="2400" dirty="0">
              <a:latin typeface="Times New Roman" panose="02020603050405020304" pitchFamily="18" charset="0"/>
            </a:endParaRPr>
          </a:p>
        </p:txBody>
      </p:sp>
      <p:sp>
        <p:nvSpPr>
          <p:cNvPr id="113671" name="文本框 113670"/>
          <p:cNvSpPr txBox="1"/>
          <p:nvPr/>
        </p:nvSpPr>
        <p:spPr>
          <a:xfrm>
            <a:off x="250825" y="765175"/>
            <a:ext cx="8610600" cy="5257800"/>
          </a:xfrm>
          <a:prstGeom prst="rect">
            <a:avLst/>
          </a:prstGeom>
          <a:noFill/>
          <a:ln w="9525">
            <a:noFill/>
          </a:ln>
        </p:spPr>
        <p:txBody>
          <a:bodyPr>
            <a:spAutoFit/>
          </a:bodyPr>
          <a:p>
            <a:pPr>
              <a:spcBef>
                <a:spcPct val="50000"/>
              </a:spcBef>
            </a:pPr>
            <a:r>
              <a:rPr lang="en-US" altLang="zh-CN" b="1" dirty="0">
                <a:solidFill>
                  <a:srgbClr val="FF9900"/>
                </a:solidFill>
                <a:latin typeface="宋体" panose="02010600030101010101" pitchFamily="2" charset="-122"/>
              </a:rPr>
              <a:t>2</a:t>
            </a:r>
            <a:r>
              <a:rPr lang="zh-CN" altLang="en-US" b="1" dirty="0">
                <a:solidFill>
                  <a:srgbClr val="FF9900"/>
                </a:solidFill>
                <a:latin typeface="宋体" panose="02010600030101010101" pitchFamily="2" charset="-122"/>
              </a:rPr>
              <a:t>）获取总线过程</a:t>
            </a:r>
            <a:endParaRPr lang="zh-CN" altLang="en-US" b="1" dirty="0">
              <a:solidFill>
                <a:srgbClr val="FF9900"/>
              </a:solidFill>
              <a:latin typeface="宋体" panose="02010600030101010101" pitchFamily="2" charset="-122"/>
            </a:endParaRPr>
          </a:p>
          <a:p>
            <a:pPr>
              <a:spcBef>
                <a:spcPct val="50000"/>
              </a:spcBef>
            </a:pPr>
            <a:r>
              <a:rPr lang="en-US" altLang="zh-CN" b="1" dirty="0">
                <a:latin typeface="宋体" panose="02010600030101010101" pitchFamily="2" charset="-122"/>
              </a:rPr>
              <a:t>①</a:t>
            </a:r>
            <a:r>
              <a:rPr lang="zh-CN" altLang="en-US" b="1" dirty="0">
                <a:latin typeface="宋体" panose="02010600030101010101" pitchFamily="2" charset="-122"/>
              </a:rPr>
              <a:t>当部件请求时，请求信号送集中控制器</a:t>
            </a:r>
            <a:r>
              <a:rPr lang="en-US" altLang="zh-CN" b="1">
                <a:latin typeface="宋体" panose="02010600030101010101" pitchFamily="2" charset="-122"/>
              </a:rPr>
              <a:t>C</a:t>
            </a:r>
            <a:r>
              <a:rPr lang="zh-CN" altLang="en-US" b="1">
                <a:latin typeface="宋体" panose="02010600030101010101" pitchFamily="2" charset="-122"/>
              </a:rPr>
              <a:t>。</a:t>
            </a:r>
            <a:endParaRPr lang="zh-CN" altLang="en-US" b="1">
              <a:latin typeface="宋体" panose="02010600030101010101" pitchFamily="2" charset="-122"/>
            </a:endParaRPr>
          </a:p>
          <a:p>
            <a:pPr>
              <a:spcBef>
                <a:spcPct val="50000"/>
              </a:spcBef>
            </a:pPr>
            <a:r>
              <a:rPr lang="en-US" altLang="zh-CN" b="1" dirty="0">
                <a:latin typeface="宋体" panose="02010600030101010101" pitchFamily="2" charset="-122"/>
              </a:rPr>
              <a:t>② C</a:t>
            </a:r>
            <a:r>
              <a:rPr lang="zh-CN" altLang="en-US" b="1" dirty="0">
                <a:latin typeface="宋体" panose="02010600030101010101" pitchFamily="2" charset="-122"/>
              </a:rPr>
              <a:t>收到请求后，从响应线上发出响应电平。（总线空闲时，即未建忙电平）</a:t>
            </a:r>
            <a:endParaRPr lang="zh-CN" altLang="en-US" b="1" dirty="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latin typeface="宋体" panose="02010600030101010101" pitchFamily="2" charset="-122"/>
              </a:rPr>
              <a:t>③</a:t>
            </a:r>
            <a:r>
              <a:rPr lang="zh-CN" altLang="en-US" b="1" dirty="0">
                <a:latin typeface="宋体" panose="02010600030101010101" pitchFamily="2" charset="-122"/>
              </a:rPr>
              <a:t>若</a:t>
            </a:r>
            <a:r>
              <a:rPr lang="en-US" altLang="zh-CN" b="1" err="1">
                <a:latin typeface="宋体" panose="02010600030101010101" pitchFamily="2" charset="-122"/>
              </a:rPr>
              <a:t>Uo</a:t>
            </a:r>
            <a:r>
              <a:rPr lang="zh-CN" altLang="en-US" b="1" dirty="0">
                <a:latin typeface="宋体" panose="02010600030101010101" pitchFamily="2" charset="-122"/>
              </a:rPr>
              <a:t>未提出请求时，响应电平穿过</a:t>
            </a:r>
            <a:r>
              <a:rPr lang="en-US" altLang="zh-CN" b="1" err="1">
                <a:latin typeface="宋体" panose="02010600030101010101" pitchFamily="2" charset="-122"/>
              </a:rPr>
              <a:t>Uo</a:t>
            </a:r>
            <a:r>
              <a:rPr lang="zh-CN" altLang="en-US" b="1" dirty="0">
                <a:latin typeface="宋体" panose="02010600030101010101" pitchFamily="2" charset="-122"/>
              </a:rPr>
              <a:t>而送到</a:t>
            </a:r>
            <a:r>
              <a:rPr lang="en-US" altLang="zh-CN" b="1" dirty="0">
                <a:latin typeface="宋体" panose="02010600030101010101" pitchFamily="2" charset="-122"/>
              </a:rPr>
              <a:t>U1</a:t>
            </a:r>
            <a:r>
              <a:rPr lang="zh-CN" altLang="en-US" b="1" dirty="0">
                <a:latin typeface="宋体" panose="02010600030101010101" pitchFamily="2" charset="-122"/>
              </a:rPr>
              <a:t>，余类推。</a:t>
            </a:r>
            <a:endParaRPr lang="zh-CN" altLang="en-US" b="1" dirty="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latin typeface="宋体" panose="02010600030101010101" pitchFamily="2" charset="-122"/>
              </a:rPr>
              <a:t>④</a:t>
            </a:r>
            <a:r>
              <a:rPr lang="zh-CN" altLang="en-US" b="1" dirty="0">
                <a:latin typeface="宋体" panose="02010600030101010101" pitchFamily="2" charset="-122"/>
              </a:rPr>
              <a:t>若</a:t>
            </a:r>
            <a:r>
              <a:rPr lang="en-US" altLang="zh-CN" b="1" err="1">
                <a:latin typeface="宋体" panose="02010600030101010101" pitchFamily="2" charset="-122"/>
              </a:rPr>
              <a:t>Uo</a:t>
            </a:r>
            <a:r>
              <a:rPr lang="zh-CN" altLang="en-US" b="1" dirty="0">
                <a:latin typeface="宋体" panose="02010600030101010101" pitchFamily="2" charset="-122"/>
              </a:rPr>
              <a:t>已提出请求时，由</a:t>
            </a:r>
            <a:r>
              <a:rPr lang="en-US" altLang="zh-CN" b="1" err="1">
                <a:latin typeface="宋体" panose="02010600030101010101" pitchFamily="2" charset="-122"/>
              </a:rPr>
              <a:t>Uo</a:t>
            </a:r>
            <a:r>
              <a:rPr lang="zh-CN" altLang="en-US" b="1" dirty="0">
                <a:latin typeface="宋体" panose="02010600030101010101" pitchFamily="2" charset="-122"/>
              </a:rPr>
              <a:t>建立忙电平，同时响应电平停止前进，</a:t>
            </a:r>
            <a:r>
              <a:rPr lang="en-US" altLang="zh-CN" b="1" err="1">
                <a:latin typeface="宋体" panose="02010600030101010101" pitchFamily="2" charset="-122"/>
              </a:rPr>
              <a:t>Uo</a:t>
            </a:r>
            <a:r>
              <a:rPr lang="zh-CN" altLang="en-US" b="1" dirty="0">
                <a:latin typeface="宋体" panose="02010600030101010101" pitchFamily="2" charset="-122"/>
              </a:rPr>
              <a:t>接管总线。</a:t>
            </a:r>
            <a:endParaRPr lang="zh-CN" altLang="en-US" b="1" dirty="0">
              <a:latin typeface="宋体" panose="02010600030101010101" pitchFamily="2" charset="-122"/>
            </a:endParaRPr>
          </a:p>
          <a:p>
            <a:pPr>
              <a:spcBef>
                <a:spcPct val="20000"/>
              </a:spcBef>
              <a:buClr>
                <a:schemeClr val="accent2"/>
              </a:buClr>
              <a:buSzPct val="80000"/>
              <a:buFont typeface="Wingdings" panose="05000000000000000000" pitchFamily="2" charset="2"/>
            </a:pPr>
            <a:r>
              <a:rPr lang="zh-CN" altLang="en-US" b="1" dirty="0">
                <a:latin typeface="宋体" panose="02010600030101010101" pitchFamily="2" charset="-122"/>
              </a:rPr>
              <a:t> </a:t>
            </a:r>
            <a:endParaRPr lang="zh-CN" altLang="en-US" b="1">
              <a:latin typeface="宋体" panose="02010600030101010101" pitchFamily="2"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8915" name="文本占位符 38914"/>
          <p:cNvSpPr>
            <a:spLocks noGrp="1"/>
          </p:cNvSpPr>
          <p:nvPr>
            <p:ph type="body" idx="1"/>
          </p:nvPr>
        </p:nvSpPr>
        <p:spPr>
          <a:xfrm>
            <a:off x="179388" y="0"/>
            <a:ext cx="8713787" cy="3141663"/>
          </a:xfrm>
        </p:spPr>
        <p:txBody>
          <a:bodyPr/>
          <a:p>
            <a:pPr algn="just">
              <a:buNone/>
            </a:pPr>
            <a:r>
              <a:rPr lang="en-US" altLang="zh-CN" sz="2800" b="1" dirty="0">
                <a:solidFill>
                  <a:srgbClr val="FF9900"/>
                </a:solidFill>
                <a:latin typeface="宋体" panose="02010600030101010101" pitchFamily="2" charset="-122"/>
              </a:rPr>
              <a:t>3</a:t>
            </a:r>
            <a:r>
              <a:rPr lang="zh-CN" altLang="en-US" sz="2800" b="1" dirty="0">
                <a:solidFill>
                  <a:srgbClr val="FF9900"/>
                </a:solidFill>
                <a:latin typeface="宋体" panose="02010600030101010101" pitchFamily="2" charset="-122"/>
              </a:rPr>
              <a:t>）特点：</a:t>
            </a:r>
            <a:endParaRPr lang="zh-CN" altLang="en-US" sz="2800" b="1" dirty="0">
              <a:solidFill>
                <a:srgbClr val="FF9900"/>
              </a:solidFill>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结构简单，控制方便，所需独立线数最少。（不管设备多少，均只需三条独立线）</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各部件使用总线的优先级的灵活性差（不可改变）以排列位置作为优先级。</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③</a:t>
            </a:r>
            <a:r>
              <a:rPr lang="zh-CN" altLang="en-US" sz="2800" b="1" dirty="0">
                <a:latin typeface="宋体" panose="02010600030101010101" pitchFamily="2" charset="-122"/>
              </a:rPr>
              <a:t>所需响应延时可能很长。</a:t>
            </a:r>
            <a:endParaRPr lang="zh-CN" altLang="en-US" sz="2800" b="1" dirty="0">
              <a:latin typeface="宋体" panose="02010600030101010101" pitchFamily="2" charset="-122"/>
            </a:endParaRPr>
          </a:p>
        </p:txBody>
      </p:sp>
      <p:sp>
        <p:nvSpPr>
          <p:cNvPr id="206849" name="矩形 206848"/>
          <p:cNvSpPr/>
          <p:nvPr/>
        </p:nvSpPr>
        <p:spPr>
          <a:xfrm>
            <a:off x="0" y="3068638"/>
            <a:ext cx="8964613" cy="36004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sz="2800" b="1" dirty="0">
                <a:solidFill>
                  <a:schemeClr val="folHlink"/>
                </a:solidFill>
                <a:latin typeface="宋体" panose="02010600030101010101" pitchFamily="2" charset="-122"/>
              </a:rPr>
              <a:t> </a:t>
            </a:r>
            <a:r>
              <a:rPr lang="en-US" altLang="zh-CN" sz="2800" b="1" dirty="0">
                <a:solidFill>
                  <a:schemeClr val="folHlink"/>
                </a:solidFill>
                <a:latin typeface="黑体" panose="02010609060101010101" pitchFamily="2" charset="-122"/>
                <a:ea typeface="黑体" panose="02010609060101010101" pitchFamily="2" charset="-122"/>
              </a:rPr>
              <a:t>2   </a:t>
            </a:r>
            <a:r>
              <a:rPr lang="zh-CN" altLang="en-US" sz="2800" b="1" dirty="0">
                <a:solidFill>
                  <a:schemeClr val="folHlink"/>
                </a:solidFill>
                <a:latin typeface="黑体" panose="02010609060101010101" pitchFamily="2" charset="-122"/>
                <a:ea typeface="黑体" panose="02010609060101010101" pitchFamily="2" charset="-122"/>
              </a:rPr>
              <a:t>采用统一计数器的定时查询</a:t>
            </a:r>
            <a:endParaRPr lang="zh-CN" altLang="en-US" sz="2800" b="1" dirty="0">
              <a:solidFill>
                <a:schemeClr val="folHlink"/>
              </a:solidFill>
              <a:latin typeface="黑体" panose="02010609060101010101" pitchFamily="2" charset="-122"/>
              <a:ea typeface="黑体" panose="02010609060101010101" pitchFamily="2" charset="-122"/>
            </a:endParaRPr>
          </a:p>
          <a:p>
            <a:pPr lvl="0" algn="just">
              <a:buNone/>
            </a:pPr>
            <a:r>
              <a:rPr lang="zh-CN" altLang="en-US" sz="2800" b="1" dirty="0">
                <a:solidFill>
                  <a:srgbClr val="FF9900"/>
                </a:solidFill>
                <a:latin typeface="宋体" panose="02010600030101010101" pitchFamily="2" charset="-122"/>
              </a:rPr>
              <a:t>　</a:t>
            </a:r>
            <a:r>
              <a:rPr lang="en-US" altLang="zh-CN" sz="2800" b="1" dirty="0">
                <a:solidFill>
                  <a:srgbClr val="FF9900"/>
                </a:solidFill>
                <a:latin typeface="宋体" panose="02010600030101010101" pitchFamily="2" charset="-122"/>
              </a:rPr>
              <a:t>1</a:t>
            </a:r>
            <a:r>
              <a:rPr lang="zh-CN" altLang="en-US" sz="2800" b="1" dirty="0">
                <a:solidFill>
                  <a:srgbClr val="FF9900"/>
                </a:solidFill>
                <a:latin typeface="宋体" panose="02010600030101010101" pitchFamily="2" charset="-122"/>
              </a:rPr>
              <a:t>）结构示意图</a:t>
            </a:r>
            <a:endParaRPr lang="zh-CN" altLang="en-US" sz="2800" b="1" dirty="0">
              <a:solidFill>
                <a:srgbClr val="FF9900"/>
              </a:solidFill>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一条独立请求线。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一条独立忙线。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③L</a:t>
            </a:r>
            <a:r>
              <a:rPr lang="zh-CN" altLang="en-US" sz="2800" b="1" dirty="0">
                <a:latin typeface="宋体" panose="02010600030101010101" pitchFamily="2" charset="-122"/>
              </a:rPr>
              <a:t>条定时查询代码线。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（一个</a:t>
            </a:r>
            <a:r>
              <a:rPr lang="en-US" altLang="zh-CN" sz="2800" b="1" dirty="0">
                <a:latin typeface="宋体" panose="02010600030101010101" pitchFamily="2" charset="-122"/>
              </a:rPr>
              <a:t>L</a:t>
            </a:r>
            <a:r>
              <a:rPr lang="zh-CN" altLang="en-US" sz="2800" b="1" dirty="0">
                <a:latin typeface="宋体" panose="02010600030101010101" pitchFamily="2" charset="-122"/>
              </a:rPr>
              <a:t>位计数器）</a:t>
            </a:r>
            <a:endParaRPr lang="zh-CN" altLang="en-US" sz="2800" b="1" dirty="0">
              <a:latin typeface="宋体" panose="02010600030101010101" pitchFamily="2" charset="-122"/>
            </a:endParaRPr>
          </a:p>
          <a:p>
            <a:pPr lvl="0" algn="just">
              <a:buNone/>
            </a:pPr>
            <a:r>
              <a:rPr lang="en-US" altLang="zh-CN" sz="2800" b="1">
                <a:latin typeface="宋体" panose="02010600030101010101" pitchFamily="2" charset="-122"/>
              </a:rPr>
              <a:t>L= </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log</a:t>
            </a:r>
            <a:r>
              <a:rPr lang="en-US" altLang="zh-CN" sz="2800" b="1" baseline="-22000">
                <a:latin typeface="宋体" panose="02010600030101010101" pitchFamily="2" charset="-122"/>
              </a:rPr>
              <a:t>2</a:t>
            </a:r>
            <a:r>
              <a:rPr lang="en-US" altLang="zh-CN" sz="2800" b="1">
                <a:latin typeface="宋体" panose="02010600030101010101" pitchFamily="2" charset="-122"/>
              </a:rPr>
              <a:t>n</a:t>
            </a:r>
            <a:r>
              <a:rPr lang="en-US" altLang="zh-CN" sz="2800" b="1">
                <a:latin typeface="宋体" panose="02010600030101010101" pitchFamily="2" charset="-122"/>
                <a:sym typeface="Symbol" panose="05050102010706020507" pitchFamily="18" charset="2"/>
              </a:rPr>
              <a:t></a:t>
            </a:r>
            <a:r>
              <a:rPr lang="en-US" altLang="zh-CN" sz="2800" b="1" dirty="0">
                <a:latin typeface="宋体" panose="02010600030101010101" pitchFamily="2" charset="-122"/>
              </a:rPr>
              <a:t>  </a:t>
            </a:r>
            <a:r>
              <a:rPr lang="zh-CN" altLang="en-US" sz="2800" b="1" dirty="0">
                <a:latin typeface="宋体" panose="02010600030101010101" pitchFamily="2" charset="-122"/>
              </a:rPr>
              <a:t>向上取整</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charRg st="0" end="6"/>
                                            </p:txEl>
                                          </p:spTgt>
                                        </p:tgtEl>
                                        <p:attrNameLst>
                                          <p:attrName>style.visibility</p:attrName>
                                        </p:attrNameLst>
                                      </p:cBhvr>
                                      <p:to>
                                        <p:strVal val="visible"/>
                                      </p:to>
                                    </p:set>
                                    <p:animEffect transition="in" filter="blinds(horizontal)">
                                      <p:cBhvr>
                                        <p:cTn id="7" dur="500"/>
                                        <p:tgtEl>
                                          <p:spTgt spid="3891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charRg st="6" end="47"/>
                                            </p:txEl>
                                          </p:spTgt>
                                        </p:tgtEl>
                                        <p:attrNameLst>
                                          <p:attrName>style.visibility</p:attrName>
                                        </p:attrNameLst>
                                      </p:cBhvr>
                                      <p:to>
                                        <p:strVal val="visible"/>
                                      </p:to>
                                    </p:set>
                                    <p:animEffect transition="in" filter="blinds(horizontal)">
                                      <p:cBhvr>
                                        <p:cTn id="12" dur="500"/>
                                        <p:tgtEl>
                                          <p:spTgt spid="38915">
                                            <p:txEl>
                                              <p:charRg st="6"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charRg st="47" end="85"/>
                                            </p:txEl>
                                          </p:spTgt>
                                        </p:tgtEl>
                                        <p:attrNameLst>
                                          <p:attrName>style.visibility</p:attrName>
                                        </p:attrNameLst>
                                      </p:cBhvr>
                                      <p:to>
                                        <p:strVal val="visible"/>
                                      </p:to>
                                    </p:set>
                                    <p:animEffect transition="in" filter="blinds(horizontal)">
                                      <p:cBhvr>
                                        <p:cTn id="17" dur="500"/>
                                        <p:tgtEl>
                                          <p:spTgt spid="38915">
                                            <p:txEl>
                                              <p:charRg st="47"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charRg st="85" end="100"/>
                                            </p:txEl>
                                          </p:spTgt>
                                        </p:tgtEl>
                                        <p:attrNameLst>
                                          <p:attrName>style.visibility</p:attrName>
                                        </p:attrNameLst>
                                      </p:cBhvr>
                                      <p:to>
                                        <p:strVal val="visible"/>
                                      </p:to>
                                    </p:set>
                                    <p:animEffect transition="in" filter="blinds(horizontal)">
                                      <p:cBhvr>
                                        <p:cTn id="22" dur="500"/>
                                        <p:tgtEl>
                                          <p:spTgt spid="38915">
                                            <p:txEl>
                                              <p:charRg st="85" end="1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6849"/>
                                        </p:tgtEl>
                                        <p:attrNameLst>
                                          <p:attrName>style.visibility</p:attrName>
                                        </p:attrNameLst>
                                      </p:cBhvr>
                                      <p:to>
                                        <p:strVal val="visible"/>
                                      </p:to>
                                    </p:set>
                                    <p:animEffect transition="in" filter="checkerboard(across)">
                                      <p:cBhvr>
                                        <p:cTn id="27" dur="500"/>
                                        <p:tgtEl>
                                          <p:spTgt spid="206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2068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aphicFrame>
        <p:nvGraphicFramePr>
          <p:cNvPr id="115717" name="对象 115716"/>
          <p:cNvGraphicFramePr/>
          <p:nvPr/>
        </p:nvGraphicFramePr>
        <p:xfrm>
          <a:off x="457200" y="466725"/>
          <a:ext cx="8382000" cy="5815013"/>
        </p:xfrm>
        <a:graphic>
          <a:graphicData uri="http://schemas.openxmlformats.org/presentationml/2006/ole">
            <mc:AlternateContent xmlns:mc="http://schemas.openxmlformats.org/markup-compatibility/2006">
              <mc:Choice xmlns:v="urn:schemas-microsoft-com:vml" Requires="v">
                <p:oleObj spid="_x0000_s3082" name="" r:id="rId1" imgW="5722620" imgH="3970020" progId="Paint.Picture">
                  <p:embed/>
                </p:oleObj>
              </mc:Choice>
              <mc:Fallback>
                <p:oleObj name="" r:id="rId1" imgW="5722620" imgH="3970020" progId="Paint.Picture">
                  <p:embed/>
                  <p:pic>
                    <p:nvPicPr>
                      <p:cNvPr id="0" name="图片 3081"/>
                      <p:cNvPicPr/>
                      <p:nvPr/>
                    </p:nvPicPr>
                    <p:blipFill>
                      <a:blip r:embed="rId2"/>
                      <a:stretch>
                        <a:fillRect/>
                      </a:stretch>
                    </p:blipFill>
                    <p:spPr>
                      <a:xfrm>
                        <a:off x="457200" y="466725"/>
                        <a:ext cx="8382000" cy="5815013"/>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0963" name="文本占位符 40962"/>
          <p:cNvSpPr>
            <a:spLocks noGrp="1"/>
          </p:cNvSpPr>
          <p:nvPr>
            <p:ph type="body" idx="1"/>
          </p:nvPr>
        </p:nvSpPr>
        <p:spPr>
          <a:xfrm>
            <a:off x="304800" y="304800"/>
            <a:ext cx="8839200" cy="6076950"/>
          </a:xfrm>
        </p:spPr>
        <p:txBody>
          <a:bodyPr/>
          <a:p>
            <a:pPr algn="just">
              <a:buNone/>
            </a:pPr>
            <a:r>
              <a:rPr lang="en-US" altLang="zh-CN" b="1" dirty="0">
                <a:solidFill>
                  <a:srgbClr val="FF9900"/>
                </a:solidFill>
                <a:latin typeface="宋体" panose="02010600030101010101" pitchFamily="2" charset="-122"/>
              </a:rPr>
              <a:t>2</a:t>
            </a:r>
            <a:r>
              <a:rPr lang="zh-CN" altLang="en-US" b="1" dirty="0">
                <a:solidFill>
                  <a:srgbClr val="FF9900"/>
                </a:solidFill>
                <a:latin typeface="宋体" panose="02010600030101010101" pitchFamily="2" charset="-122"/>
              </a:rPr>
              <a:t>）获取总线过程</a:t>
            </a:r>
            <a:endParaRPr lang="zh-CN" altLang="en-US" b="1" dirty="0">
              <a:solidFill>
                <a:srgbClr val="FF9900"/>
              </a:solidFill>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有部件请求时，请求信号送</a:t>
            </a:r>
            <a:r>
              <a:rPr lang="en-US" altLang="zh-CN" b="1">
                <a:latin typeface="宋体" panose="02010600030101010101" pitchFamily="2" charset="-122"/>
              </a:rPr>
              <a:t>C</a:t>
            </a:r>
            <a:r>
              <a:rPr lang="zh-CN" altLang="en-US" b="1">
                <a:latin typeface="宋体" panose="02010600030101010101" pitchFamily="2" charset="-122"/>
              </a:rPr>
              <a:t>；</a:t>
            </a:r>
            <a:endParaRPr lang="zh-CN" altLang="en-US" b="1">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收到请求后，将当前计数器的计数值，通过</a:t>
            </a:r>
            <a:r>
              <a:rPr lang="en-US" altLang="zh-CN" b="1" dirty="0">
                <a:latin typeface="宋体" panose="02010600030101010101" pitchFamily="2" charset="-122"/>
              </a:rPr>
              <a:t>L</a:t>
            </a:r>
            <a:r>
              <a:rPr lang="zh-CN" altLang="en-US" b="1" dirty="0">
                <a:latin typeface="宋体" panose="02010600030101010101" pitchFamily="2" charset="-122"/>
              </a:rPr>
              <a:t>条代码线同时送到各部件；</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③ </a:t>
            </a:r>
            <a:r>
              <a:rPr lang="zh-CN" altLang="en-US" b="1" dirty="0"/>
              <a:t>若与此计数值相同编号的部件未提出请求，等待一个计数脉冲周期后，计数器将进行</a:t>
            </a:r>
            <a:r>
              <a:rPr lang="en-US" altLang="zh-CN" b="1" dirty="0"/>
              <a:t>+1</a:t>
            </a:r>
            <a:r>
              <a:rPr lang="zh-CN" altLang="en-US" b="1" dirty="0"/>
              <a:t>计数，此时</a:t>
            </a:r>
            <a:r>
              <a:rPr lang="en-US" altLang="zh-CN" b="1" dirty="0"/>
              <a:t>C</a:t>
            </a:r>
            <a:r>
              <a:rPr lang="zh-CN" altLang="en-US" b="1" dirty="0"/>
              <a:t>又将下一个计数值又同时发往各部件，余类推。 </a:t>
            </a:r>
            <a:endParaRPr lang="zh-CN" altLang="en-US" b="1" dirty="0"/>
          </a:p>
          <a:p>
            <a:pPr algn="just">
              <a:buNone/>
            </a:pPr>
            <a:r>
              <a:rPr lang="en-US" altLang="zh-CN" b="1" dirty="0"/>
              <a:t>④</a:t>
            </a:r>
            <a:r>
              <a:rPr lang="zh-CN" altLang="en-US" b="1" dirty="0">
                <a:latin typeface="宋体" panose="02010600030101010101" pitchFamily="2" charset="-122"/>
              </a:rPr>
              <a:t>若与此计数值编号相同的部件已提出请求，则该部件建立忙电平，</a:t>
            </a:r>
            <a:r>
              <a:rPr lang="en-US" altLang="zh-CN" b="1" dirty="0">
                <a:latin typeface="宋体" panose="02010600030101010101" pitchFamily="2" charset="-122"/>
              </a:rPr>
              <a:t>C</a:t>
            </a:r>
            <a:r>
              <a:rPr lang="zh-CN" altLang="en-US" b="1" dirty="0">
                <a:latin typeface="宋体" panose="02010600030101010101" pitchFamily="2" charset="-122"/>
              </a:rPr>
              <a:t>收到忙电平后，停止向下计数，表示该部件接管总线。</a:t>
            </a:r>
            <a:endParaRPr lang="zh-CN" altLang="en-US" b="1" dirty="0">
              <a:latin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9634" name="标题 69633"/>
          <p:cNvSpPr>
            <a:spLocks noGrp="1"/>
          </p:cNvSpPr>
          <p:nvPr>
            <p:ph type="title"/>
          </p:nvPr>
        </p:nvSpPr>
        <p:spPr>
          <a:xfrm>
            <a:off x="468313" y="0"/>
            <a:ext cx="8496300" cy="1752600"/>
          </a:xfrm>
        </p:spPr>
        <p:txBody>
          <a:bodyPr lIns="92075" tIns="46038" rIns="92075" bIns="46038" anchor="ctr"/>
          <a:p>
            <a:r>
              <a:rPr lang="zh-CN" altLang="en-US" sz="4000" b="1" dirty="0">
                <a:solidFill>
                  <a:schemeClr val="folHlink"/>
                </a:solidFill>
                <a:latin typeface="黑体" panose="02010609060101010101" pitchFamily="2" charset="-122"/>
                <a:ea typeface="黑体" panose="02010609060101010101" pitchFamily="2" charset="-122"/>
              </a:rPr>
              <a:t>第三章  输入输出系统（</a:t>
            </a:r>
            <a:r>
              <a:rPr lang="en-US" altLang="zh-CN" sz="4000" b="1" dirty="0">
                <a:solidFill>
                  <a:schemeClr val="folHlink"/>
                </a:solidFill>
                <a:latin typeface="黑体" panose="02010609060101010101" pitchFamily="2" charset="-122"/>
                <a:ea typeface="黑体" panose="02010609060101010101" pitchFamily="2" charset="-122"/>
              </a:rPr>
              <a:t>I/O</a:t>
            </a:r>
            <a:r>
              <a:rPr lang="zh-CN" altLang="en-US" sz="4000" b="1" dirty="0">
                <a:solidFill>
                  <a:schemeClr val="folHlink"/>
                </a:solidFill>
                <a:latin typeface="黑体" panose="02010609060101010101" pitchFamily="2" charset="-122"/>
                <a:ea typeface="黑体" panose="02010609060101010101" pitchFamily="2" charset="-122"/>
              </a:rPr>
              <a:t>系统）</a:t>
            </a:r>
            <a:br>
              <a:rPr lang="zh-CN" altLang="en-US" sz="4000" b="1" dirty="0">
                <a:solidFill>
                  <a:schemeClr val="folHlink"/>
                </a:solidFill>
                <a:latin typeface="黑体" panose="02010609060101010101" pitchFamily="2" charset="-122"/>
                <a:ea typeface="黑体" panose="02010609060101010101" pitchFamily="2" charset="-122"/>
              </a:rPr>
            </a:br>
            <a:r>
              <a:rPr lang="zh-CN" altLang="en-US" sz="4000" b="1" dirty="0">
                <a:solidFill>
                  <a:schemeClr val="folHlink"/>
                </a:solidFill>
                <a:latin typeface="黑体" panose="02010609060101010101" pitchFamily="2" charset="-122"/>
                <a:ea typeface="黑体" panose="02010609060101010101" pitchFamily="2" charset="-122"/>
              </a:rPr>
              <a:t>§</a:t>
            </a:r>
            <a:r>
              <a:rPr lang="en-US" altLang="zh-CN" sz="4000" b="1" dirty="0">
                <a:solidFill>
                  <a:schemeClr val="folHlink"/>
                </a:solidFill>
                <a:latin typeface="黑体" panose="02010609060101010101" pitchFamily="2" charset="-122"/>
                <a:ea typeface="黑体" panose="02010609060101010101" pitchFamily="2" charset="-122"/>
              </a:rPr>
              <a:t>1 </a:t>
            </a:r>
            <a:r>
              <a:rPr lang="zh-CN" altLang="en-US" sz="4000" b="1" dirty="0">
                <a:solidFill>
                  <a:schemeClr val="folHlink"/>
                </a:solidFill>
                <a:latin typeface="黑体" panose="02010609060101010101" pitchFamily="2" charset="-122"/>
                <a:ea typeface="黑体" panose="02010609060101010101" pitchFamily="2" charset="-122"/>
              </a:rPr>
              <a:t>概述</a:t>
            </a:r>
            <a:r>
              <a:rPr lang="zh-CN" altLang="en-US" sz="3600" b="1" dirty="0">
                <a:solidFill>
                  <a:schemeClr val="folHlink"/>
                </a:solidFill>
                <a:latin typeface="黑体" panose="02010609060101010101" pitchFamily="2" charset="-122"/>
                <a:ea typeface="黑体" panose="02010609060101010101" pitchFamily="2" charset="-122"/>
              </a:rPr>
              <a:t> </a:t>
            </a:r>
            <a:r>
              <a:rPr lang="zh-CN" altLang="en-US" sz="7200" b="1" dirty="0">
                <a:solidFill>
                  <a:schemeClr val="folHlink"/>
                </a:solidFill>
                <a:latin typeface="黑体" panose="02010609060101010101" pitchFamily="2" charset="-122"/>
                <a:ea typeface="黑体" panose="02010609060101010101" pitchFamily="2" charset="-122"/>
              </a:rPr>
              <a:t> </a:t>
            </a:r>
            <a:endParaRPr lang="zh-CN" altLang="en-US" sz="7200" b="1">
              <a:solidFill>
                <a:schemeClr val="folHlink"/>
              </a:solidFill>
              <a:latin typeface="黑体" panose="02010609060101010101" pitchFamily="2" charset="-122"/>
              <a:ea typeface="黑体" panose="02010609060101010101" pitchFamily="2" charset="-122"/>
            </a:endParaRPr>
          </a:p>
        </p:txBody>
      </p:sp>
      <p:sp>
        <p:nvSpPr>
          <p:cNvPr id="69635" name="文本占位符 69634"/>
          <p:cNvSpPr>
            <a:spLocks noGrp="1"/>
          </p:cNvSpPr>
          <p:nvPr>
            <p:ph type="body" idx="1"/>
          </p:nvPr>
        </p:nvSpPr>
        <p:spPr>
          <a:xfrm>
            <a:off x="0" y="4005263"/>
            <a:ext cx="8893175" cy="1871662"/>
          </a:xfrm>
        </p:spPr>
        <p:txBody>
          <a:bodyPr/>
          <a:p>
            <a:pPr marL="609600" indent="-609600" algn="just">
              <a:lnSpc>
                <a:spcPct val="80000"/>
              </a:lnSpc>
              <a:buNone/>
            </a:pPr>
            <a:r>
              <a:rPr lang="zh-CN" altLang="en-US" b="1" dirty="0">
                <a:solidFill>
                  <a:srgbClr val="FFCC66"/>
                </a:solidFill>
                <a:latin typeface="宋体" panose="02010600030101010101" pitchFamily="2" charset="-122"/>
              </a:rPr>
              <a:t>二、</a:t>
            </a:r>
            <a:r>
              <a:rPr lang="en-US" altLang="zh-CN" b="1" dirty="0">
                <a:solidFill>
                  <a:srgbClr val="FFCC66"/>
                </a:solidFill>
                <a:latin typeface="宋体" panose="02010600030101010101" pitchFamily="2" charset="-122"/>
              </a:rPr>
              <a:t>I/O</a:t>
            </a:r>
            <a:r>
              <a:rPr lang="zh-CN" altLang="en-US" b="1" dirty="0">
                <a:solidFill>
                  <a:srgbClr val="FFCC66"/>
                </a:solidFill>
                <a:latin typeface="宋体" panose="02010600030101010101" pitchFamily="2" charset="-122"/>
              </a:rPr>
              <a:t>系统的主要功能：</a:t>
            </a:r>
            <a:r>
              <a:rPr lang="zh-CN" altLang="en-US" b="1" dirty="0">
                <a:latin typeface="宋体" panose="02010600030101010101" pitchFamily="2" charset="-122"/>
              </a:rPr>
              <a:t>对指定外设进行</a:t>
            </a:r>
            <a:r>
              <a:rPr lang="en-US" altLang="zh-CN" b="1" dirty="0">
                <a:latin typeface="宋体" panose="02010600030101010101" pitchFamily="2" charset="-122"/>
              </a:rPr>
              <a:t>I/O</a:t>
            </a:r>
            <a:r>
              <a:rPr lang="zh-CN" altLang="en-US" b="1" dirty="0">
                <a:latin typeface="宋体" panose="02010600030101010101" pitchFamily="2" charset="-122"/>
              </a:rPr>
              <a:t>操作，同时完成许多其他的控制。</a:t>
            </a:r>
            <a:endParaRPr lang="zh-CN" altLang="en-US" b="1" dirty="0">
              <a:latin typeface="宋体" panose="02010600030101010101" pitchFamily="2" charset="-122"/>
            </a:endParaRPr>
          </a:p>
          <a:p>
            <a:pPr marL="609600" indent="-609600" algn="just">
              <a:lnSpc>
                <a:spcPct val="80000"/>
              </a:lnSpc>
              <a:buNone/>
            </a:pPr>
            <a:r>
              <a:rPr lang="zh-CN" altLang="en-US" b="1" dirty="0">
                <a:latin typeface="宋体" panose="02010600030101010101" pitchFamily="2" charset="-122"/>
              </a:rPr>
              <a:t>   包括：外设编址，数据通路的建立，向主机提供外设的状态信息等。</a:t>
            </a:r>
            <a:endParaRPr lang="zh-CN" altLang="en-US" b="1" dirty="0">
              <a:latin typeface="宋体" panose="02010600030101010101" pitchFamily="2" charset="-122"/>
            </a:endParaRPr>
          </a:p>
        </p:txBody>
      </p:sp>
      <p:sp>
        <p:nvSpPr>
          <p:cNvPr id="191488" name="矩形 191487"/>
          <p:cNvSpPr/>
          <p:nvPr/>
        </p:nvSpPr>
        <p:spPr>
          <a:xfrm>
            <a:off x="142875" y="2420938"/>
            <a:ext cx="9001125" cy="1066800"/>
          </a:xfrm>
          <a:prstGeom prst="rect">
            <a:avLst/>
          </a:prstGeom>
          <a:noFill/>
          <a:ln w="9525">
            <a:noFill/>
          </a:ln>
        </p:spPr>
        <p:txBody>
          <a:bodyPr>
            <a:spAutoFit/>
          </a:bodyPr>
          <a:p>
            <a:r>
              <a:rPr lang="zh-CN" altLang="en-US" b="1" dirty="0">
                <a:solidFill>
                  <a:srgbClr val="FFCC66"/>
                </a:solidFill>
                <a:latin typeface="黑体" panose="02010609060101010101" pitchFamily="2" charset="-122"/>
                <a:ea typeface="黑体" panose="02010609060101010101" pitchFamily="2" charset="-122"/>
              </a:rPr>
              <a:t>一、</a:t>
            </a:r>
            <a:r>
              <a:rPr lang="en-US" altLang="zh-CN" b="1" dirty="0">
                <a:solidFill>
                  <a:srgbClr val="FFCC66"/>
                </a:solidFill>
                <a:latin typeface="黑体" panose="02010609060101010101" pitchFamily="2" charset="-122"/>
                <a:ea typeface="黑体" panose="02010609060101010101" pitchFamily="2" charset="-122"/>
              </a:rPr>
              <a:t>I/O</a:t>
            </a:r>
            <a:r>
              <a:rPr lang="zh-CN" altLang="en-US" b="1" dirty="0">
                <a:solidFill>
                  <a:srgbClr val="FFCC66"/>
                </a:solidFill>
                <a:latin typeface="黑体" panose="02010609060101010101" pitchFamily="2" charset="-122"/>
                <a:ea typeface="黑体" panose="02010609060101010101" pitchFamily="2" charset="-122"/>
              </a:rPr>
              <a:t>系统组成</a:t>
            </a:r>
            <a:r>
              <a:rPr lang="zh-CN" altLang="en-US" b="1" dirty="0">
                <a:latin typeface="黑体" panose="02010609060101010101" pitchFamily="2" charset="-122"/>
                <a:ea typeface="黑体" panose="02010609060101010101" pitchFamily="2" charset="-122"/>
              </a:rPr>
              <a:t>：包括</a:t>
            </a:r>
            <a:r>
              <a:rPr lang="en-US" altLang="zh-CN" b="1" dirty="0">
                <a:latin typeface="黑体" panose="02010609060101010101" pitchFamily="2" charset="-122"/>
                <a:ea typeface="黑体" panose="02010609060101010101" pitchFamily="2" charset="-122"/>
              </a:rPr>
              <a:t>I/O</a:t>
            </a:r>
            <a:r>
              <a:rPr lang="zh-CN" altLang="en-US" b="1" dirty="0">
                <a:latin typeface="黑体" panose="02010609060101010101" pitchFamily="2" charset="-122"/>
                <a:ea typeface="黑体" panose="02010609060101010101" pitchFamily="2" charset="-122"/>
              </a:rPr>
              <a:t>设备，设备控制器及与</a:t>
            </a:r>
            <a:r>
              <a:rPr lang="en-US" altLang="zh-CN" b="1" dirty="0">
                <a:latin typeface="黑体" panose="02010609060101010101" pitchFamily="2" charset="-122"/>
                <a:ea typeface="黑体" panose="02010609060101010101" pitchFamily="2" charset="-122"/>
              </a:rPr>
              <a:t>I/O</a:t>
            </a:r>
            <a:r>
              <a:rPr lang="zh-CN" altLang="en-US" b="1" dirty="0">
                <a:latin typeface="黑体" panose="02010609060101010101" pitchFamily="2" charset="-122"/>
                <a:ea typeface="黑体" panose="02010609060101010101" pitchFamily="2" charset="-122"/>
              </a:rPr>
              <a:t>操作有关的软硬件。</a:t>
            </a:r>
            <a:endParaRPr lang="zh-CN" altLang="en-US" b="1"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88"/>
                                        </p:tgtEl>
                                        <p:attrNameLst>
                                          <p:attrName>style.visibility</p:attrName>
                                        </p:attrNameLst>
                                      </p:cBhvr>
                                      <p:to>
                                        <p:strVal val="visible"/>
                                      </p:to>
                                    </p:set>
                                    <p:animEffect transition="in" filter="blinds(horizontal)">
                                      <p:cBhvr>
                                        <p:cTn id="7" dur="500"/>
                                        <p:tgtEl>
                                          <p:spTgt spid="1914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5">
                                            <p:txEl>
                                              <p:charRg st="0" end="39"/>
                                            </p:txEl>
                                          </p:spTgt>
                                        </p:tgtEl>
                                        <p:attrNameLst>
                                          <p:attrName>style.visibility</p:attrName>
                                        </p:attrNameLst>
                                      </p:cBhvr>
                                      <p:to>
                                        <p:strVal val="visible"/>
                                      </p:to>
                                    </p:set>
                                    <p:animEffect transition="in" filter="blinds(horizontal)">
                                      <p:cBhvr>
                                        <p:cTn id="12" dur="500"/>
                                        <p:tgtEl>
                                          <p:spTgt spid="69635">
                                            <p:txEl>
                                              <p:charRg st="0"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5">
                                            <p:txEl>
                                              <p:charRg st="39" end="73"/>
                                            </p:txEl>
                                          </p:spTgt>
                                        </p:tgtEl>
                                        <p:attrNameLst>
                                          <p:attrName>style.visibility</p:attrName>
                                        </p:attrNameLst>
                                      </p:cBhvr>
                                      <p:to>
                                        <p:strVal val="visible"/>
                                      </p:to>
                                    </p:set>
                                    <p:animEffect transition="in" filter="blinds(horizontal)">
                                      <p:cBhvr>
                                        <p:cTn id="17" dur="500"/>
                                        <p:tgtEl>
                                          <p:spTgt spid="69635">
                                            <p:txEl>
                                              <p:charRg st="39"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1914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1987" name="文本占位符 41986"/>
          <p:cNvSpPr>
            <a:spLocks noGrp="1"/>
          </p:cNvSpPr>
          <p:nvPr>
            <p:ph type="body" idx="1"/>
          </p:nvPr>
        </p:nvSpPr>
        <p:spPr>
          <a:xfrm>
            <a:off x="304800" y="228600"/>
            <a:ext cx="8686800" cy="5072063"/>
          </a:xfrm>
        </p:spPr>
        <p:txBody>
          <a:bodyPr/>
          <a:p>
            <a:pPr algn="just">
              <a:buNone/>
            </a:pPr>
            <a:r>
              <a:rPr lang="en-US" altLang="zh-CN" dirty="0">
                <a:latin typeface="宋体" panose="02010600030101010101" pitchFamily="2" charset="-122"/>
              </a:rPr>
              <a:t>  </a:t>
            </a:r>
            <a:r>
              <a:rPr lang="en-US" altLang="zh-CN" b="1" dirty="0">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）特点：</a:t>
            </a:r>
            <a:endParaRPr lang="zh-CN" altLang="en-US" b="1" dirty="0">
              <a:solidFill>
                <a:srgbClr val="FF9900"/>
              </a:solidFill>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各部件使用总线的优先级可随计数器的工作方式的改变而改变，灵活性强。</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Ⅰ</a:t>
            </a:r>
            <a:r>
              <a:rPr lang="zh-CN" altLang="en-US" b="1" dirty="0">
                <a:latin typeface="宋体" panose="02010600030101010101" pitchFamily="2" charset="-122"/>
              </a:rPr>
              <a:t>）计数器每次都从</a:t>
            </a:r>
            <a:r>
              <a:rPr lang="en-US" altLang="zh-CN" b="1" dirty="0">
                <a:latin typeface="宋体" panose="02010600030101010101" pitchFamily="2" charset="-122"/>
              </a:rPr>
              <a:t>0</a:t>
            </a:r>
            <a:r>
              <a:rPr lang="zh-CN" altLang="en-US" b="1" dirty="0">
                <a:latin typeface="宋体" panose="02010600030101010101" pitchFamily="2" charset="-122"/>
              </a:rPr>
              <a:t>开始计数，低编号部件级别高；</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Ⅱ</a:t>
            </a:r>
            <a:r>
              <a:rPr lang="zh-CN" altLang="en-US" b="1" dirty="0">
                <a:latin typeface="宋体" panose="02010600030101010101" pitchFamily="2" charset="-122"/>
              </a:rPr>
              <a:t>）计数器采用循环计数时，各部件机会均等。</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可靠性高，</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zh-CN" altLang="zh-CN" b="1" dirty="0"/>
              <a:t>③</a:t>
            </a:r>
            <a:r>
              <a:rPr lang="zh-CN" altLang="en-US" b="1" dirty="0">
                <a:latin typeface="宋体" panose="02010600030101010101" pitchFamily="2" charset="-122"/>
              </a:rPr>
              <a:t>但所需独立线数较多：</a:t>
            </a:r>
            <a:r>
              <a:rPr lang="en-US" altLang="zh-CN" b="1">
                <a:latin typeface="宋体" panose="02010600030101010101" pitchFamily="2" charset="-122"/>
              </a:rPr>
              <a:t>2+</a:t>
            </a:r>
            <a:r>
              <a:rPr lang="en-US" altLang="zh-CN" b="1">
                <a:latin typeface="宋体" panose="02010600030101010101" pitchFamily="2" charset="-122"/>
                <a:sym typeface="Symbol" panose="05050102010706020507" pitchFamily="18" charset="2"/>
              </a:rPr>
              <a:t></a:t>
            </a:r>
            <a:r>
              <a:rPr lang="en-US" altLang="zh-CN" b="1">
                <a:latin typeface="宋体" panose="02010600030101010101" pitchFamily="2" charset="-122"/>
              </a:rPr>
              <a:t>log</a:t>
            </a:r>
            <a:r>
              <a:rPr lang="en-US" altLang="zh-CN" b="1" baseline="-30000">
                <a:latin typeface="宋体" panose="02010600030101010101" pitchFamily="2" charset="-122"/>
              </a:rPr>
              <a:t>2</a:t>
            </a:r>
            <a:r>
              <a:rPr lang="en-US" altLang="zh-CN" b="1">
                <a:latin typeface="宋体" panose="02010600030101010101" pitchFamily="2" charset="-122"/>
              </a:rPr>
              <a:t>n</a:t>
            </a:r>
            <a:r>
              <a:rPr lang="en-US" altLang="zh-CN" b="1">
                <a:latin typeface="宋体" panose="02010600030101010101" pitchFamily="2" charset="-122"/>
                <a:sym typeface="Symbol" panose="05050102010706020507" pitchFamily="18" charset="2"/>
              </a:rPr>
              <a:t></a:t>
            </a:r>
            <a:endParaRPr lang="en-US" altLang="zh-CN" b="1">
              <a:latin typeface="宋体" panose="02010600030101010101" pitchFamily="2" charset="-122"/>
              <a:sym typeface="Symbol" panose="05050102010706020507" pitchFamily="18" charset="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5538" name="标题 65537"/>
          <p:cNvSpPr>
            <a:spLocks noGrp="1"/>
          </p:cNvSpPr>
          <p:nvPr>
            <p:ph type="ctrTitle"/>
          </p:nvPr>
        </p:nvSpPr>
        <p:spPr>
          <a:xfrm>
            <a:off x="0" y="0"/>
            <a:ext cx="8316913" cy="2320925"/>
          </a:xfrm>
        </p:spPr>
        <p:txBody>
          <a:bodyPr lIns="92075" tIns="46038" rIns="92075" bIns="46038" anchor="b"/>
          <a:p>
            <a:pPr marL="838200" indent="-838200" algn="l" defTabSz="914400">
              <a:buSzTx/>
            </a:pPr>
            <a:r>
              <a:rPr lang="en-US" altLang="zh-CN" sz="2800" b="1" kern="1200" baseline="0" dirty="0">
                <a:solidFill>
                  <a:schemeClr val="folHlink"/>
                </a:solidFill>
                <a:latin typeface="黑体" panose="02010609060101010101" pitchFamily="2" charset="-122"/>
                <a:ea typeface="黑体" panose="02010609060101010101" pitchFamily="2" charset="-122"/>
              </a:rPr>
              <a:t>3  </a:t>
            </a:r>
            <a:r>
              <a:rPr lang="zh-CN" altLang="en-US" sz="2800" b="1" kern="1200" baseline="0" dirty="0">
                <a:solidFill>
                  <a:schemeClr val="folHlink"/>
                </a:solidFill>
                <a:latin typeface="黑体" panose="02010609060101010101" pitchFamily="2" charset="-122"/>
                <a:ea typeface="黑体" panose="02010609060101010101" pitchFamily="2" charset="-122"/>
              </a:rPr>
              <a:t>集中独立请求控制方式</a:t>
            </a:r>
            <a:br>
              <a:rPr lang="zh-CN" altLang="en-US" sz="2800" b="1" kern="1200" baseline="0" dirty="0">
                <a:solidFill>
                  <a:schemeClr val="tx1"/>
                </a:solidFill>
                <a:latin typeface="Times New Roman" panose="02020603050405020304" pitchFamily="18" charset="0"/>
                <a:ea typeface="宋体" panose="02010600030101010101" pitchFamily="2" charset="-122"/>
              </a:rPr>
            </a:br>
            <a:r>
              <a:rPr lang="en-US" altLang="zh-CN" sz="2800" b="1" kern="1200" baseline="0" dirty="0">
                <a:solidFill>
                  <a:srgbClr val="FF9900"/>
                </a:solidFill>
                <a:latin typeface="Times New Roman" panose="02020603050405020304" pitchFamily="18" charset="0"/>
                <a:ea typeface="宋体" panose="02010600030101010101" pitchFamily="2" charset="-122"/>
              </a:rPr>
              <a:t>1</a:t>
            </a:r>
            <a:r>
              <a:rPr lang="zh-CN" altLang="en-US" sz="2800" b="1" kern="1200" baseline="0" dirty="0">
                <a:solidFill>
                  <a:srgbClr val="FF9900"/>
                </a:solidFill>
                <a:latin typeface="Times New Roman" panose="02020603050405020304" pitchFamily="18" charset="0"/>
                <a:ea typeface="宋体" panose="02010600030101010101" pitchFamily="2" charset="-122"/>
              </a:rPr>
              <a:t>）结构示意图</a:t>
            </a:r>
            <a:br>
              <a:rPr lang="zh-CN" altLang="en-US" sz="2800" b="1" kern="1200" baseline="0" dirty="0">
                <a:solidFill>
                  <a:srgbClr val="FF9900"/>
                </a:solidFill>
                <a:latin typeface="Times New Roman" panose="02020603050405020304" pitchFamily="18" charset="0"/>
                <a:ea typeface="宋体" panose="02010600030101010101" pitchFamily="2" charset="-122"/>
              </a:rPr>
            </a:br>
            <a:r>
              <a:rPr lang="zh-CN" altLang="en-US" sz="32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①</a:t>
            </a:r>
            <a:r>
              <a:rPr lang="zh-CN" altLang="en-US" sz="2400" b="1" kern="1200" baseline="0" dirty="0">
                <a:solidFill>
                  <a:schemeClr val="tx1"/>
                </a:solidFill>
                <a:latin typeface="Times New Roman" panose="02020603050405020304" pitchFamily="18" charset="0"/>
                <a:ea typeface="宋体" panose="02010600030101010101" pitchFamily="2" charset="-122"/>
              </a:rPr>
              <a:t>每个部件一条独立请求线。</a:t>
            </a:r>
            <a:br>
              <a:rPr lang="zh-CN" altLang="en-US" sz="2400" b="1" kern="1200" baseline="0" dirty="0">
                <a:solidFill>
                  <a:schemeClr val="tx1"/>
                </a:solidFill>
                <a:latin typeface="Times New Roman" panose="02020603050405020304" pitchFamily="18" charset="0"/>
                <a:ea typeface="宋体" panose="02010600030101010101" pitchFamily="2" charset="-122"/>
              </a:rPr>
            </a:br>
            <a:r>
              <a:rPr lang="zh-CN" altLang="en-US" sz="24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②</a:t>
            </a:r>
            <a:r>
              <a:rPr lang="zh-CN" altLang="en-US" sz="2400" b="1" kern="1200" baseline="0" dirty="0">
                <a:solidFill>
                  <a:schemeClr val="tx1"/>
                </a:solidFill>
                <a:latin typeface="Times New Roman" panose="02020603050405020304" pitchFamily="18" charset="0"/>
                <a:ea typeface="宋体" panose="02010600030101010101" pitchFamily="2" charset="-122"/>
              </a:rPr>
              <a:t>每个部件一条响应线。</a:t>
            </a:r>
            <a:br>
              <a:rPr lang="zh-CN" altLang="en-US" sz="2400" b="1" kern="1200" baseline="0" dirty="0">
                <a:solidFill>
                  <a:schemeClr val="tx1"/>
                </a:solidFill>
                <a:latin typeface="Times New Roman" panose="02020603050405020304" pitchFamily="18" charset="0"/>
                <a:ea typeface="宋体" panose="02010600030101010101" pitchFamily="2" charset="-122"/>
              </a:rPr>
            </a:br>
            <a:r>
              <a:rPr lang="zh-CN" altLang="en-US" sz="24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③</a:t>
            </a:r>
            <a:r>
              <a:rPr lang="zh-CN" altLang="en-US" sz="2400" b="1" kern="1200" baseline="0" dirty="0">
                <a:solidFill>
                  <a:schemeClr val="tx1"/>
                </a:solidFill>
                <a:latin typeface="Times New Roman" panose="02020603050405020304" pitchFamily="18" charset="0"/>
                <a:ea typeface="宋体" panose="02010600030101010101" pitchFamily="2" charset="-122"/>
              </a:rPr>
              <a:t>各部件共用一条忙线。</a:t>
            </a:r>
            <a:endParaRPr lang="zh-CN" altLang="en-US" sz="2400" b="1" kern="1200" baseline="0">
              <a:solidFill>
                <a:schemeClr val="tx1"/>
              </a:solidFill>
              <a:latin typeface="Times New Roman" panose="02020603050405020304" pitchFamily="18" charset="0"/>
              <a:ea typeface="宋体" panose="02010600030101010101" pitchFamily="2" charset="-122"/>
            </a:endParaRPr>
          </a:p>
        </p:txBody>
      </p:sp>
      <p:pic>
        <p:nvPicPr>
          <p:cNvPr id="208897" name="图片 208896"/>
          <p:cNvPicPr>
            <a:picLocks noChangeAspect="1"/>
          </p:cNvPicPr>
          <p:nvPr/>
        </p:nvPicPr>
        <p:blipFill>
          <a:blip r:embed="rId1"/>
          <a:stretch>
            <a:fillRect/>
          </a:stretch>
        </p:blipFill>
        <p:spPr>
          <a:xfrm>
            <a:off x="395288" y="2581275"/>
            <a:ext cx="8305800" cy="4276725"/>
          </a:xfrm>
          <a:prstGeom prst="rect">
            <a:avLst/>
          </a:prstGeom>
          <a:no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3011" name="文本占位符 43010"/>
          <p:cNvSpPr>
            <a:spLocks noGrp="1"/>
          </p:cNvSpPr>
          <p:nvPr>
            <p:ph type="body" idx="1"/>
          </p:nvPr>
        </p:nvSpPr>
        <p:spPr>
          <a:xfrm>
            <a:off x="179388" y="0"/>
            <a:ext cx="8964612" cy="3860800"/>
          </a:xfrm>
        </p:spPr>
        <p:txBody>
          <a:bodyPr/>
          <a:p>
            <a:pPr algn="just">
              <a:buNone/>
            </a:pPr>
            <a:r>
              <a:rPr lang="en-US" altLang="zh-CN" b="1" dirty="0">
                <a:solidFill>
                  <a:srgbClr val="FF9900"/>
                </a:solidFill>
                <a:effectLst>
                  <a:outerShdw blurRad="38100" dist="38100" dir="2700000">
                    <a:srgbClr val="C0C0C0"/>
                  </a:outerShdw>
                </a:effectLst>
                <a:latin typeface="宋体" panose="02010600030101010101" pitchFamily="2" charset="-122"/>
              </a:rPr>
              <a:t>2</a:t>
            </a:r>
            <a:r>
              <a:rPr lang="zh-CN" altLang="en-US" b="1" dirty="0">
                <a:solidFill>
                  <a:srgbClr val="FF9900"/>
                </a:solidFill>
                <a:effectLst>
                  <a:outerShdw blurRad="38100" dist="38100" dir="2700000">
                    <a:srgbClr val="C0C0C0"/>
                  </a:outerShdw>
                </a:effectLst>
                <a:latin typeface="宋体" panose="02010600030101010101" pitchFamily="2" charset="-122"/>
              </a:rPr>
              <a:t>）获取总线过程</a:t>
            </a:r>
            <a:endParaRPr lang="zh-CN" altLang="en-US" b="1" dirty="0">
              <a:solidFill>
                <a:srgbClr val="FF9900"/>
              </a:solidFill>
              <a:effectLst>
                <a:outerShdw blurRad="38100" dist="38100" dir="2700000">
                  <a:srgbClr val="C0C0C0"/>
                </a:outerShdw>
              </a:effectLst>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有部件请求时，各请求信号送集中控制器；</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②C</a:t>
            </a:r>
            <a:r>
              <a:rPr lang="zh-CN" altLang="en-US" b="1" dirty="0">
                <a:latin typeface="宋体" panose="02010600030101010101" pitchFamily="2" charset="-122"/>
              </a:rPr>
              <a:t>根据当前请求状况按事先安排的顺序从多个请求中找出一个优先级别优先的部件并从该条响应线上发出响应电平；</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③</a:t>
            </a:r>
            <a:r>
              <a:rPr lang="zh-CN" altLang="en-US" b="1" dirty="0">
                <a:latin typeface="宋体" panose="02010600030101010101" pitchFamily="2" charset="-122"/>
              </a:rPr>
              <a:t>由收到响应电平的部件建立忙电平表示接管总线。</a:t>
            </a:r>
            <a:endParaRPr lang="zh-CN" altLang="en-US" b="1" dirty="0">
              <a:latin typeface="宋体" panose="02010600030101010101" pitchFamily="2" charset="-122"/>
            </a:endParaRPr>
          </a:p>
        </p:txBody>
      </p:sp>
      <p:sp>
        <p:nvSpPr>
          <p:cNvPr id="209920" name="矩形 209919"/>
          <p:cNvSpPr/>
          <p:nvPr/>
        </p:nvSpPr>
        <p:spPr>
          <a:xfrm>
            <a:off x="0" y="4221163"/>
            <a:ext cx="9144000" cy="230346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b="1" dirty="0">
                <a:solidFill>
                  <a:srgbClr val="FF9900"/>
                </a:solidFill>
              </a:rPr>
              <a:t>3</a:t>
            </a:r>
            <a:r>
              <a:rPr lang="zh-CN" altLang="en-US" b="1" dirty="0">
                <a:solidFill>
                  <a:srgbClr val="FF9900"/>
                </a:solidFill>
              </a:rPr>
              <a:t>）特点：</a:t>
            </a:r>
            <a:endParaRPr lang="zh-CN" altLang="en-US" b="1" dirty="0">
              <a:solidFill>
                <a:srgbClr val="FF9900"/>
              </a:solidFill>
            </a:endParaRPr>
          </a:p>
          <a:p>
            <a:pPr lvl="0" algn="just">
              <a:buNone/>
            </a:pPr>
            <a:r>
              <a:rPr lang="zh-CN" altLang="en-US" b="1" dirty="0"/>
              <a:t>   </a:t>
            </a:r>
            <a:r>
              <a:rPr lang="en-US" altLang="zh-CN" b="1" dirty="0"/>
              <a:t>①</a:t>
            </a:r>
            <a:r>
              <a:rPr lang="zh-CN" altLang="en-US" b="1" dirty="0"/>
              <a:t>响应速度快（可用于高速部件）。</a:t>
            </a:r>
            <a:endParaRPr lang="zh-CN" altLang="en-US" b="1" dirty="0"/>
          </a:p>
          <a:p>
            <a:pPr lvl="0" algn="just">
              <a:buNone/>
            </a:pPr>
            <a:r>
              <a:rPr lang="zh-CN" altLang="en-US" b="1" dirty="0"/>
              <a:t>   </a:t>
            </a:r>
            <a:r>
              <a:rPr lang="en-US" altLang="zh-CN" b="1" dirty="0"/>
              <a:t>②</a:t>
            </a:r>
            <a:r>
              <a:rPr lang="zh-CN" altLang="en-US" b="1" dirty="0"/>
              <a:t>所需独立线数最多。</a:t>
            </a:r>
            <a:endParaRPr lang="zh-CN" altLang="en-US"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
                                        </p:tgtEl>
                                        <p:attrNameLst>
                                          <p:attrName>style.visibility</p:attrName>
                                        </p:attrNameLst>
                                      </p:cBhvr>
                                      <p:to>
                                        <p:strVal val="visible"/>
                                      </p:to>
                                    </p:set>
                                    <p:animEffect transition="in" filter="blinds(horizontal)">
                                      <p:cBhvr>
                                        <p:cTn id="7" dur="500"/>
                                        <p:tgtEl>
                                          <p:spTgt spid="20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4035" name="文本占位符 44034"/>
          <p:cNvSpPr>
            <a:spLocks noGrp="1"/>
          </p:cNvSpPr>
          <p:nvPr>
            <p:ph type="body" idx="1"/>
          </p:nvPr>
        </p:nvSpPr>
        <p:spPr>
          <a:xfrm>
            <a:off x="0" y="0"/>
            <a:ext cx="8839200" cy="1247775"/>
          </a:xfrm>
        </p:spPr>
        <p:txBody>
          <a:bodyPr/>
          <a:p>
            <a:pPr algn="just">
              <a:lnSpc>
                <a:spcPct val="90000"/>
              </a:lnSpc>
              <a:buNone/>
            </a:pPr>
            <a:r>
              <a:rPr lang="en-US" altLang="zh-CN" b="1" dirty="0">
                <a:solidFill>
                  <a:schemeClr val="folHlink"/>
                </a:solidFill>
                <a:latin typeface="黑体" panose="02010609060101010101" pitchFamily="2" charset="-122"/>
                <a:ea typeface="黑体" panose="02010609060101010101" pitchFamily="2" charset="-122"/>
              </a:rPr>
              <a:t>4  </a:t>
            </a:r>
            <a:r>
              <a:rPr lang="zh-CN" altLang="en-US" b="1" dirty="0">
                <a:solidFill>
                  <a:schemeClr val="folHlink"/>
                </a:solidFill>
                <a:latin typeface="黑体" panose="02010609060101010101" pitchFamily="2" charset="-122"/>
                <a:ea typeface="黑体" panose="02010609060101010101" pitchFamily="2" charset="-122"/>
              </a:rPr>
              <a:t>集中式串行链接与独立请求相结合的控制方式</a:t>
            </a:r>
            <a:endParaRPr lang="zh-CN" altLang="en-US" b="1" dirty="0">
              <a:solidFill>
                <a:schemeClr val="folHlink"/>
              </a:solidFill>
              <a:latin typeface="黑体" panose="02010609060101010101" pitchFamily="2" charset="-122"/>
              <a:ea typeface="黑体" panose="02010609060101010101" pitchFamily="2" charset="-122"/>
            </a:endParaRPr>
          </a:p>
          <a:p>
            <a:pPr algn="just">
              <a:lnSpc>
                <a:spcPct val="90000"/>
              </a:lnSpc>
              <a:buNone/>
            </a:pPr>
            <a:r>
              <a:rPr lang="zh-CN" altLang="en-US" b="1" dirty="0">
                <a:solidFill>
                  <a:srgbClr val="FF9900"/>
                </a:solidFill>
                <a:latin typeface="宋体" panose="02010600030101010101" pitchFamily="2" charset="-122"/>
              </a:rPr>
              <a:t> </a:t>
            </a:r>
            <a:endParaRPr lang="zh-CN" altLang="en-US" b="1" dirty="0">
              <a:latin typeface="宋体" panose="02010600030101010101" pitchFamily="2" charset="-122"/>
            </a:endParaRPr>
          </a:p>
        </p:txBody>
      </p:sp>
      <p:pic>
        <p:nvPicPr>
          <p:cNvPr id="228353" name="图片 228352"/>
          <p:cNvPicPr>
            <a:picLocks noChangeAspect="1"/>
          </p:cNvPicPr>
          <p:nvPr/>
        </p:nvPicPr>
        <p:blipFill>
          <a:blip r:embed="rId1"/>
          <a:stretch>
            <a:fillRect/>
          </a:stretch>
        </p:blipFill>
        <p:spPr>
          <a:xfrm>
            <a:off x="0" y="1204913"/>
            <a:ext cx="8610600" cy="5653087"/>
          </a:xfrm>
          <a:prstGeom prst="rect">
            <a:avLst/>
          </a:prstGeom>
          <a:noFill/>
          <a:ln w="9525">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2882" name="文本占位符 122881"/>
          <p:cNvSpPr>
            <a:spLocks noGrp="1"/>
          </p:cNvSpPr>
          <p:nvPr>
            <p:ph type="body" idx="1"/>
          </p:nvPr>
        </p:nvSpPr>
        <p:spPr>
          <a:xfrm>
            <a:off x="0" y="476250"/>
            <a:ext cx="8686800" cy="3168650"/>
          </a:xfrm>
        </p:spPr>
        <p:txBody>
          <a:bodyPr/>
          <a:p>
            <a:pPr algn="just">
              <a:lnSpc>
                <a:spcPct val="90000"/>
              </a:lnSpc>
              <a:buNone/>
            </a:pPr>
            <a:r>
              <a:rPr lang="en-US" altLang="zh-CN" b="1" dirty="0">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）获取总线过程</a:t>
            </a:r>
            <a:endParaRPr lang="zh-CN" altLang="en-US" b="1" dirty="0">
              <a:solidFill>
                <a:srgbClr val="FF9900"/>
              </a:solidFill>
              <a:latin typeface="宋体" panose="02010600030101010101" pitchFamily="2" charset="-122"/>
            </a:endParaRPr>
          </a:p>
          <a:p>
            <a:pPr algn="just">
              <a:lnSpc>
                <a:spcPct val="90000"/>
              </a:lnSpc>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当有部件请求时，各请求信号送</a:t>
            </a:r>
            <a:r>
              <a:rPr lang="en-US" altLang="zh-CN" b="1">
                <a:latin typeface="宋体" panose="02010600030101010101" pitchFamily="2" charset="-122"/>
              </a:rPr>
              <a:t>C</a:t>
            </a:r>
            <a:r>
              <a:rPr lang="zh-CN" altLang="en-US" b="1">
                <a:latin typeface="宋体" panose="02010600030101010101" pitchFamily="2" charset="-122"/>
              </a:rPr>
              <a:t>；</a:t>
            </a:r>
            <a:endParaRPr lang="zh-CN" altLang="en-US" b="1">
              <a:latin typeface="宋体" panose="02010600030101010101" pitchFamily="2" charset="-122"/>
            </a:endParaRPr>
          </a:p>
          <a:p>
            <a:pPr algn="just">
              <a:lnSpc>
                <a:spcPct val="90000"/>
              </a:lnSpc>
              <a:buNone/>
            </a:pPr>
            <a:r>
              <a:rPr lang="zh-CN" altLang="en-US" b="1" dirty="0">
                <a:latin typeface="宋体" panose="02010600030101010101" pitchFamily="2" charset="-122"/>
              </a:rPr>
              <a:t>   </a:t>
            </a:r>
            <a:r>
              <a:rPr lang="en-US" altLang="zh-CN" b="1" dirty="0">
                <a:latin typeface="宋体" panose="02010600030101010101" pitchFamily="2" charset="-122"/>
              </a:rPr>
              <a:t>②C</a:t>
            </a:r>
            <a:r>
              <a:rPr lang="zh-CN" altLang="en-US" b="1" dirty="0">
                <a:latin typeface="宋体" panose="02010600030101010101" pitchFamily="2" charset="-122"/>
              </a:rPr>
              <a:t>收到请求后，从一条优先的响应线上发出响应电平；</a:t>
            </a:r>
            <a:endParaRPr lang="zh-CN" altLang="en-US" b="1" dirty="0">
              <a:latin typeface="宋体" panose="02010600030101010101" pitchFamily="2" charset="-122"/>
            </a:endParaRPr>
          </a:p>
          <a:p>
            <a:pPr algn="just">
              <a:lnSpc>
                <a:spcPct val="90000"/>
              </a:lnSpc>
              <a:buNone/>
            </a:pPr>
            <a:r>
              <a:rPr lang="zh-CN" altLang="en-US" b="1" dirty="0">
                <a:latin typeface="宋体" panose="02010600030101010101" pitchFamily="2" charset="-122"/>
              </a:rPr>
              <a:t>   </a:t>
            </a:r>
            <a:r>
              <a:rPr lang="en-US" altLang="zh-CN" b="1" dirty="0">
                <a:latin typeface="宋体" panose="02010600030101010101" pitchFamily="2" charset="-122"/>
              </a:rPr>
              <a:t>③</a:t>
            </a:r>
            <a:r>
              <a:rPr lang="zh-CN" altLang="en-US" b="1" dirty="0">
                <a:latin typeface="宋体" panose="02010600030101010101" pitchFamily="2" charset="-122"/>
              </a:rPr>
              <a:t>收到响应电平的那组部件，按串行链接方式寻找目标部件，并由该部件建立忙电平。</a:t>
            </a:r>
            <a:endParaRPr lang="zh-CN" altLang="en-US">
              <a:latin typeface="宋体" panose="02010600030101010101" pitchFamily="2" charset="-122"/>
            </a:endParaRPr>
          </a:p>
        </p:txBody>
      </p:sp>
      <p:sp>
        <p:nvSpPr>
          <p:cNvPr id="211968" name="矩形 211967"/>
          <p:cNvSpPr/>
          <p:nvPr/>
        </p:nvSpPr>
        <p:spPr>
          <a:xfrm>
            <a:off x="250825" y="4437063"/>
            <a:ext cx="8893175" cy="1554162"/>
          </a:xfrm>
          <a:prstGeom prst="rect">
            <a:avLst/>
          </a:prstGeom>
          <a:noFill/>
          <a:ln w="9525">
            <a:noFill/>
          </a:ln>
        </p:spPr>
        <p:txBody>
          <a:bodyPr>
            <a:spAutoFit/>
          </a:bodyPr>
          <a:p>
            <a:pPr>
              <a:spcBef>
                <a:spcPct val="50000"/>
              </a:spcBef>
            </a:pPr>
            <a:r>
              <a:rPr lang="en-US" altLang="zh-CN" b="1" dirty="0">
                <a:solidFill>
                  <a:srgbClr val="FF9900"/>
                </a:solidFill>
                <a:latin typeface="Times New Roman" panose="02020603050405020304" pitchFamily="18" charset="0"/>
              </a:rPr>
              <a:t>4</a:t>
            </a:r>
            <a:r>
              <a:rPr lang="zh-CN" altLang="en-US" b="1" dirty="0">
                <a:solidFill>
                  <a:srgbClr val="FF9900"/>
                </a:solidFill>
                <a:latin typeface="Times New Roman" panose="02020603050405020304" pitchFamily="18" charset="0"/>
              </a:rPr>
              <a:t>）特点</a:t>
            </a:r>
            <a:r>
              <a:rPr lang="zh-CN" altLang="en-US" b="1" dirty="0">
                <a:latin typeface="Times New Roman" panose="02020603050405020304" pitchFamily="18" charset="0"/>
              </a:rPr>
              <a:t>：既有串行链接独立线数少，又有独立请求响应速度快的优点，特别适合要求使用总线的部件数多的情况。</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1968"/>
                                        </p:tgtEl>
                                        <p:attrNameLst>
                                          <p:attrName>style.visibility</p:attrName>
                                        </p:attrNameLst>
                                      </p:cBhvr>
                                      <p:to>
                                        <p:strVal val="visible"/>
                                      </p:to>
                                    </p:set>
                                    <p:animEffect transition="in" filter="checkerboard(across)">
                                      <p:cBhvr>
                                        <p:cTn id="7" dur="500"/>
                                        <p:tgtEl>
                                          <p:spTgt spid="21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8131" name="文本占位符 48130"/>
          <p:cNvSpPr>
            <a:spLocks noGrp="1"/>
          </p:cNvSpPr>
          <p:nvPr>
            <p:ph type="body" idx="1"/>
          </p:nvPr>
        </p:nvSpPr>
        <p:spPr>
          <a:xfrm>
            <a:off x="0" y="188913"/>
            <a:ext cx="9144000" cy="1944687"/>
          </a:xfrm>
        </p:spPr>
        <p:txBody>
          <a:bodyPr/>
          <a:p>
            <a:pPr algn="just">
              <a:buNone/>
            </a:pPr>
            <a:r>
              <a:rPr lang="zh-CN" altLang="en-US" b="1" dirty="0">
                <a:solidFill>
                  <a:schemeClr val="folHlink"/>
                </a:solidFill>
              </a:rPr>
              <a:t>三、总线通信技术</a:t>
            </a:r>
            <a:endParaRPr lang="zh-CN" altLang="en-US" b="1" dirty="0">
              <a:solidFill>
                <a:schemeClr val="folHlink"/>
              </a:solidFill>
            </a:endParaRPr>
          </a:p>
          <a:p>
            <a:pPr algn="just">
              <a:buNone/>
            </a:pPr>
            <a:r>
              <a:rPr lang="zh-CN" altLang="en-US" b="1" dirty="0"/>
              <a:t>　　获得了总线使用权后，才开始考虑数据信息的传递。</a:t>
            </a:r>
            <a:endParaRPr lang="zh-CN" altLang="en-US" b="1" dirty="0"/>
          </a:p>
        </p:txBody>
      </p:sp>
      <p:sp>
        <p:nvSpPr>
          <p:cNvPr id="212992" name="矩形 212991"/>
          <p:cNvSpPr/>
          <p:nvPr/>
        </p:nvSpPr>
        <p:spPr>
          <a:xfrm>
            <a:off x="755650" y="1989138"/>
            <a:ext cx="7993063" cy="1554162"/>
          </a:xfrm>
          <a:prstGeom prst="rect">
            <a:avLst/>
          </a:prstGeom>
          <a:noFill/>
          <a:ln w="9525">
            <a:noFill/>
          </a:ln>
        </p:spPr>
        <p:txBody>
          <a:bodyPr>
            <a:spAutoFit/>
          </a:bodyPr>
          <a:p>
            <a:r>
              <a:rPr lang="zh-CN" altLang="en-US" b="1" dirty="0">
                <a:latin typeface="Times New Roman" panose="02020603050405020304" pitchFamily="18" charset="0"/>
              </a:rPr>
              <a:t>有两大类通信：</a:t>
            </a:r>
            <a:endParaRPr lang="zh-CN" altLang="en-US" b="1" dirty="0">
              <a:latin typeface="Times New Roman" panose="02020603050405020304" pitchFamily="18" charset="0"/>
            </a:endParaRPr>
          </a:p>
          <a:p>
            <a:r>
              <a:rPr lang="zh-CN" altLang="en-US" b="1" dirty="0">
                <a:solidFill>
                  <a:srgbClr val="FF9900"/>
                </a:solidFill>
                <a:latin typeface="Times New Roman" panose="02020603050405020304" pitchFamily="18" charset="0"/>
              </a:rPr>
              <a:t>同步通信</a:t>
            </a:r>
            <a:r>
              <a:rPr lang="zh-CN" altLang="en-US" b="1" dirty="0">
                <a:latin typeface="Times New Roman" panose="02020603050405020304" pitchFamily="18" charset="0"/>
              </a:rPr>
              <a:t>（以块为单位），</a:t>
            </a:r>
            <a:endParaRPr lang="zh-CN" altLang="en-US" b="1" dirty="0">
              <a:latin typeface="Times New Roman" panose="02020603050405020304" pitchFamily="18" charset="0"/>
            </a:endParaRPr>
          </a:p>
          <a:p>
            <a:r>
              <a:rPr lang="zh-CN" altLang="en-US" b="1" dirty="0">
                <a:solidFill>
                  <a:srgbClr val="FF9900"/>
                </a:solidFill>
                <a:latin typeface="Times New Roman" panose="02020603050405020304" pitchFamily="18" charset="0"/>
              </a:rPr>
              <a:t>异步通信</a:t>
            </a:r>
            <a:r>
              <a:rPr lang="zh-CN" altLang="en-US" b="1" dirty="0">
                <a:latin typeface="Times New Roman" panose="02020603050405020304" pitchFamily="18" charset="0"/>
              </a:rPr>
              <a:t>（以字符为单位）。</a:t>
            </a:r>
            <a:endParaRPr lang="zh-CN" altLang="en-US" b="1" dirty="0">
              <a:latin typeface="Times New Roman" panose="02020603050405020304" pitchFamily="18" charset="0"/>
            </a:endParaRPr>
          </a:p>
        </p:txBody>
      </p:sp>
      <p:sp>
        <p:nvSpPr>
          <p:cNvPr id="212993" name="矩形 212992"/>
          <p:cNvSpPr/>
          <p:nvPr/>
        </p:nvSpPr>
        <p:spPr>
          <a:xfrm>
            <a:off x="611188" y="3860800"/>
            <a:ext cx="8077200" cy="20161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latin typeface="宋体" panose="02010600030101010101" pitchFamily="2" charset="-122"/>
              </a:rPr>
              <a:t>由于与计算机连接部件的速度有高，有低，采用</a:t>
            </a:r>
            <a:r>
              <a:rPr lang="zh-CN" altLang="en-US" b="1" dirty="0">
                <a:solidFill>
                  <a:schemeClr val="tx2"/>
                </a:solidFill>
                <a:latin typeface="宋体" panose="02010600030101010101" pitchFamily="2" charset="-122"/>
              </a:rPr>
              <a:t>异步通信</a:t>
            </a:r>
            <a:r>
              <a:rPr lang="zh-CN" altLang="en-US" b="1" dirty="0">
                <a:latin typeface="宋体" panose="02010600030101010101" pitchFamily="2" charset="-122"/>
              </a:rPr>
              <a:t>比较普遍。</a:t>
            </a:r>
            <a:endParaRPr lang="zh-CN" altLang="en-US" b="1" dirty="0">
              <a:latin typeface="宋体" panose="02010600030101010101" pitchFamily="2" charset="-122"/>
            </a:endParaRPr>
          </a:p>
          <a:p>
            <a:pPr lvl="0" algn="just">
              <a:buNone/>
            </a:pPr>
            <a:r>
              <a:rPr lang="zh-CN" altLang="en-US" b="1" dirty="0">
                <a:latin typeface="宋体" panose="02010600030101010101" pitchFamily="2" charset="-122"/>
              </a:rPr>
              <a:t>异步通信又分单向、双向，单向分源控式和目控式，双向又分非互锁和互锁。    </a:t>
            </a:r>
            <a:r>
              <a:rPr lang="zh-CN" altLang="en-US" b="1">
                <a:latin typeface="宋体" panose="02010600030101010101" pitchFamily="2" charset="-122"/>
              </a:rPr>
              <a:t> </a:t>
            </a:r>
            <a:endParaRPr lang="zh-CN" altLang="en-US"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charRg st="0" end="9"/>
                                            </p:txEl>
                                          </p:spTgt>
                                        </p:tgtEl>
                                        <p:attrNameLst>
                                          <p:attrName>style.visibility</p:attrName>
                                        </p:attrNameLst>
                                      </p:cBhvr>
                                      <p:to>
                                        <p:strVal val="visible"/>
                                      </p:to>
                                    </p:set>
                                    <p:animEffect transition="in" filter="blinds(horizontal)">
                                      <p:cBhvr>
                                        <p:cTn id="7" dur="500"/>
                                        <p:tgtEl>
                                          <p:spTgt spid="48131">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1">
                                            <p:txEl>
                                              <p:charRg st="9" end="35"/>
                                            </p:txEl>
                                          </p:spTgt>
                                        </p:tgtEl>
                                        <p:attrNameLst>
                                          <p:attrName>style.visibility</p:attrName>
                                        </p:attrNameLst>
                                      </p:cBhvr>
                                      <p:to>
                                        <p:strVal val="visible"/>
                                      </p:to>
                                    </p:set>
                                    <p:animEffect transition="in" filter="blinds(horizontal)">
                                      <p:cBhvr>
                                        <p:cTn id="12" dur="500"/>
                                        <p:tgtEl>
                                          <p:spTgt spid="48131">
                                            <p:txEl>
                                              <p:charRg st="9"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2">
                                            <p:txEl>
                                              <p:charRg st="8" end="21"/>
                                            </p:txEl>
                                          </p:spTgt>
                                        </p:tgtEl>
                                        <p:attrNameLst>
                                          <p:attrName>style.visibility</p:attrName>
                                        </p:attrNameLst>
                                      </p:cBhvr>
                                      <p:to>
                                        <p:strVal val="visible"/>
                                      </p:to>
                                    </p:set>
                                    <p:animEffect transition="in" filter="blinds(horizontal)">
                                      <p:cBhvr>
                                        <p:cTn id="17" dur="500"/>
                                        <p:tgtEl>
                                          <p:spTgt spid="212992">
                                            <p:txEl>
                                              <p:charRg st="8" end="2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2992">
                                            <p:txEl>
                                              <p:charRg st="21" end="35"/>
                                            </p:txEl>
                                          </p:spTgt>
                                        </p:tgtEl>
                                        <p:attrNameLst>
                                          <p:attrName>style.visibility</p:attrName>
                                        </p:attrNameLst>
                                      </p:cBhvr>
                                      <p:to>
                                        <p:strVal val="visible"/>
                                      </p:to>
                                    </p:set>
                                    <p:animEffect transition="in" filter="blinds(horizontal)">
                                      <p:cBhvr>
                                        <p:cTn id="20" dur="500"/>
                                        <p:tgtEl>
                                          <p:spTgt spid="212992">
                                            <p:txEl>
                                              <p:charRg st="21" end="3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12993"/>
                                        </p:tgtEl>
                                        <p:attrNameLst>
                                          <p:attrName>style.visibility</p:attrName>
                                        </p:attrNameLst>
                                      </p:cBhvr>
                                      <p:to>
                                        <p:strVal val="visible"/>
                                      </p:to>
                                    </p:set>
                                    <p:animEffect transition="in" filter="checkerboard(across)">
                                      <p:cBhvr>
                                        <p:cTn id="25" dur="500"/>
                                        <p:tgtEl>
                                          <p:spTgt spid="212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2129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9155" name="文本占位符 49154"/>
          <p:cNvSpPr>
            <a:spLocks noGrp="1"/>
          </p:cNvSpPr>
          <p:nvPr>
            <p:ph type="body" idx="1"/>
          </p:nvPr>
        </p:nvSpPr>
        <p:spPr>
          <a:xfrm>
            <a:off x="0" y="0"/>
            <a:ext cx="8893175" cy="4484688"/>
          </a:xfrm>
        </p:spPr>
        <p:txBody>
          <a:bodyPr/>
          <a:p>
            <a:pPr algn="just">
              <a:lnSpc>
                <a:spcPct val="90000"/>
              </a:lnSpc>
              <a:buNone/>
            </a:pPr>
            <a:r>
              <a:rPr lang="en-US" altLang="zh-CN" dirty="0"/>
              <a:t>  </a:t>
            </a:r>
            <a:r>
              <a:rPr lang="en-US" altLang="zh-CN" b="1" dirty="0"/>
              <a:t> </a:t>
            </a:r>
            <a:endParaRPr lang="en-US" altLang="zh-CN" b="1" dirty="0"/>
          </a:p>
          <a:p>
            <a:pPr algn="just">
              <a:lnSpc>
                <a:spcPct val="90000"/>
              </a:lnSpc>
              <a:buNone/>
            </a:pPr>
            <a:r>
              <a:rPr lang="en-US" altLang="zh-CN" b="1" dirty="0"/>
              <a:t>                  </a:t>
            </a:r>
            <a:r>
              <a:rPr lang="zh-CN" altLang="en-US" b="1" dirty="0"/>
              <a:t>同步              单向源控式 </a:t>
            </a:r>
            <a:endParaRPr lang="zh-CN" altLang="en-US" b="1" dirty="0"/>
          </a:p>
          <a:p>
            <a:pPr algn="just">
              <a:lnSpc>
                <a:spcPct val="90000"/>
              </a:lnSpc>
              <a:buNone/>
            </a:pPr>
            <a:r>
              <a:rPr lang="zh-CN" altLang="en-US" b="1" dirty="0"/>
              <a:t>总线通信             单向</a:t>
            </a:r>
            <a:endParaRPr lang="zh-CN" altLang="en-US" b="1" dirty="0"/>
          </a:p>
          <a:p>
            <a:pPr algn="just">
              <a:lnSpc>
                <a:spcPct val="90000"/>
              </a:lnSpc>
              <a:buNone/>
            </a:pPr>
            <a:r>
              <a:rPr lang="zh-CN" altLang="en-US" b="1" dirty="0"/>
              <a:t>                  异步              单向目控式 </a:t>
            </a:r>
            <a:endParaRPr lang="zh-CN" altLang="en-US" b="1" dirty="0"/>
          </a:p>
          <a:p>
            <a:pPr algn="just">
              <a:lnSpc>
                <a:spcPct val="90000"/>
              </a:lnSpc>
              <a:buNone/>
            </a:pPr>
            <a:r>
              <a:rPr lang="zh-CN" altLang="en-US" b="1" dirty="0"/>
              <a:t>                                        双向非互锁</a:t>
            </a:r>
            <a:endParaRPr lang="zh-CN" altLang="en-US" b="1" dirty="0"/>
          </a:p>
          <a:p>
            <a:pPr algn="just">
              <a:lnSpc>
                <a:spcPct val="90000"/>
              </a:lnSpc>
              <a:buNone/>
            </a:pPr>
            <a:r>
              <a:rPr lang="zh-CN" altLang="en-US" b="1" dirty="0"/>
              <a:t>                              双向</a:t>
            </a:r>
            <a:endParaRPr lang="zh-CN" altLang="en-US" b="1" dirty="0"/>
          </a:p>
          <a:p>
            <a:pPr algn="just">
              <a:lnSpc>
                <a:spcPct val="90000"/>
              </a:lnSpc>
              <a:buNone/>
            </a:pPr>
            <a:r>
              <a:rPr lang="zh-CN" altLang="en-US" b="1" dirty="0"/>
              <a:t>                                        双向互锁</a:t>
            </a:r>
            <a:endParaRPr lang="zh-CN" altLang="en-US" b="1" dirty="0"/>
          </a:p>
          <a:p>
            <a:pPr algn="just">
              <a:lnSpc>
                <a:spcPct val="90000"/>
              </a:lnSpc>
              <a:buNone/>
            </a:pPr>
            <a:r>
              <a:rPr lang="en-US" altLang="zh-CN" b="1" dirty="0"/>
              <a:t> </a:t>
            </a:r>
            <a:endParaRPr lang="en-US" altLang="zh-CN" b="1" dirty="0"/>
          </a:p>
        </p:txBody>
      </p:sp>
      <p:grpSp>
        <p:nvGrpSpPr>
          <p:cNvPr id="214017" name="组合 214016"/>
          <p:cNvGrpSpPr/>
          <p:nvPr/>
        </p:nvGrpSpPr>
        <p:grpSpPr>
          <a:xfrm>
            <a:off x="1692275" y="620713"/>
            <a:ext cx="2438400" cy="3200400"/>
            <a:chOff x="1152" y="816"/>
            <a:chExt cx="1536" cy="2016"/>
          </a:xfrm>
        </p:grpSpPr>
        <p:sp>
          <p:nvSpPr>
            <p:cNvPr id="49156" name="左大括号 49155"/>
            <p:cNvSpPr/>
            <p:nvPr/>
          </p:nvSpPr>
          <p:spPr>
            <a:xfrm>
              <a:off x="1152" y="864"/>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49157" name="左大括号 49156"/>
            <p:cNvSpPr/>
            <p:nvPr/>
          </p:nvSpPr>
          <p:spPr>
            <a:xfrm>
              <a:off x="1824" y="1104"/>
              <a:ext cx="144" cy="912"/>
            </a:xfrm>
            <a:prstGeom prst="leftBrace">
              <a:avLst>
                <a:gd name="adj1" fmla="val 52777"/>
                <a:gd name="adj2" fmla="val 35528"/>
              </a:avLst>
            </a:prstGeom>
            <a:noFill/>
            <a:ln w="9525" cap="flat" cmpd="sng">
              <a:solidFill>
                <a:schemeClr val="tx1"/>
              </a:solidFill>
              <a:prstDash val="solid"/>
              <a:headEnd type="none" w="med" len="med"/>
              <a:tailEnd type="none" w="med" len="med"/>
            </a:ln>
          </p:spPr>
          <p:txBody>
            <a:bodyPr/>
            <a:p>
              <a:endParaRPr lang="zh-CN" altLang="en-US"/>
            </a:p>
          </p:txBody>
        </p:sp>
        <p:sp>
          <p:nvSpPr>
            <p:cNvPr id="49158" name="左大括号 49157"/>
            <p:cNvSpPr/>
            <p:nvPr/>
          </p:nvSpPr>
          <p:spPr>
            <a:xfrm>
              <a:off x="2640" y="1872"/>
              <a:ext cx="48" cy="960"/>
            </a:xfrm>
            <a:prstGeom prst="leftBrace">
              <a:avLst>
                <a:gd name="adj1" fmla="val 166666"/>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49159" name="左大括号 49158"/>
            <p:cNvSpPr/>
            <p:nvPr/>
          </p:nvSpPr>
          <p:spPr>
            <a:xfrm>
              <a:off x="2592" y="816"/>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p>
              <a:endParaRPr lang="zh-CN" altLang="en-US"/>
            </a:p>
          </p:txBody>
        </p:sp>
      </p:grpSp>
      <p:sp>
        <p:nvSpPr>
          <p:cNvPr id="214018" name="矩形 214017"/>
          <p:cNvSpPr/>
          <p:nvPr/>
        </p:nvSpPr>
        <p:spPr>
          <a:xfrm>
            <a:off x="0" y="3381375"/>
            <a:ext cx="8610600" cy="34766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solidFill>
                  <a:srgbClr val="FF9900"/>
                </a:solidFill>
                <a:latin typeface="宋体" panose="02010600030101010101" pitchFamily="2" charset="-122"/>
              </a:rPr>
              <a:t>同步：</a:t>
            </a:r>
            <a:endParaRPr lang="zh-CN" altLang="en-US" b="1" dirty="0">
              <a:solidFill>
                <a:srgbClr val="FF9900"/>
              </a:solidFill>
              <a:latin typeface="宋体" panose="02010600030101010101" pitchFamily="2" charset="-122"/>
            </a:endParaRPr>
          </a:p>
          <a:p>
            <a:pPr lvl="0" algn="just">
              <a:buNone/>
            </a:pPr>
            <a:r>
              <a:rPr lang="zh-CN" altLang="en-US" b="1" dirty="0">
                <a:latin typeface="宋体" panose="02010600030101010101" pitchFamily="2" charset="-122"/>
              </a:rPr>
              <a:t>	主要特征是以时钟周期作为划分时间段的基准。</a:t>
            </a:r>
            <a:endParaRPr lang="zh-CN" altLang="en-US" b="1" dirty="0">
              <a:latin typeface="宋体" panose="02010600030101010101" pitchFamily="2" charset="-122"/>
            </a:endParaRPr>
          </a:p>
          <a:p>
            <a:pPr lvl="0" algn="just">
              <a:buNone/>
            </a:pPr>
            <a:r>
              <a:rPr lang="zh-CN" altLang="en-US" b="1" dirty="0">
                <a:solidFill>
                  <a:srgbClr val="FF9900"/>
                </a:solidFill>
                <a:latin typeface="宋体" panose="02010600030101010101" pitchFamily="2" charset="-122"/>
              </a:rPr>
              <a:t>异步：</a:t>
            </a:r>
            <a:endParaRPr lang="zh-CN" altLang="en-US" b="1" dirty="0">
              <a:solidFill>
                <a:srgbClr val="FF9900"/>
              </a:solidFill>
              <a:latin typeface="宋体" panose="02010600030101010101" pitchFamily="2" charset="-122"/>
            </a:endParaRPr>
          </a:p>
          <a:p>
            <a:pPr lvl="0" algn="just">
              <a:buNone/>
            </a:pPr>
            <a:r>
              <a:rPr lang="zh-CN" altLang="en-US" b="1" dirty="0">
                <a:latin typeface="宋体" panose="02010600030101010101" pitchFamily="2" charset="-122"/>
              </a:rPr>
              <a:t>	主要特征是没有统一的时钟周期划分，而采用</a:t>
            </a:r>
            <a:r>
              <a:rPr lang="zh-CN" altLang="en-US" b="1" dirty="0">
                <a:solidFill>
                  <a:srgbClr val="00FF00"/>
                </a:solidFill>
                <a:latin typeface="宋体" panose="02010600030101010101" pitchFamily="2" charset="-122"/>
              </a:rPr>
              <a:t>应答</a:t>
            </a:r>
            <a:r>
              <a:rPr lang="zh-CN" altLang="en-US" b="1" dirty="0">
                <a:latin typeface="宋体" panose="02010600030101010101" pitchFamily="2" charset="-122"/>
              </a:rPr>
              <a:t>方式实现总线的传送操作。</a:t>
            </a:r>
            <a:endParaRPr lang="zh-CN" altLang="en-US" b="1"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linds(horizontal)">
                                      <p:cBhvr>
                                        <p:cTn id="7" dur="500"/>
                                        <p:tgtEl>
                                          <p:spTgt spid="214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6978" name="标题 126977"/>
          <p:cNvSpPr>
            <a:spLocks noGrp="1"/>
          </p:cNvSpPr>
          <p:nvPr>
            <p:ph type="title"/>
          </p:nvPr>
        </p:nvSpPr>
        <p:spPr>
          <a:xfrm>
            <a:off x="0" y="260350"/>
            <a:ext cx="7772400" cy="720725"/>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1 .</a:t>
            </a:r>
            <a:r>
              <a:rPr lang="zh-CN" altLang="en-US" sz="3200" b="1" dirty="0">
                <a:solidFill>
                  <a:schemeClr val="folHlink"/>
                </a:solidFill>
                <a:latin typeface="黑体" panose="02010609060101010101" pitchFamily="2" charset="-122"/>
                <a:ea typeface="黑体" panose="02010609060101010101" pitchFamily="2" charset="-122"/>
              </a:rPr>
              <a:t>单向源控式异步通信        </a:t>
            </a:r>
            <a:endParaRPr lang="zh-CN" altLang="en-US" sz="3200" b="1">
              <a:solidFill>
                <a:schemeClr val="folHlink"/>
              </a:solidFill>
              <a:latin typeface="黑体" panose="02010609060101010101" pitchFamily="2" charset="-122"/>
              <a:ea typeface="黑体" panose="02010609060101010101" pitchFamily="2" charset="-122"/>
            </a:endParaRPr>
          </a:p>
        </p:txBody>
      </p:sp>
      <p:sp>
        <p:nvSpPr>
          <p:cNvPr id="126979" name="内容占位符 126978"/>
          <p:cNvSpPr>
            <a:spLocks noGrp="1"/>
          </p:cNvSpPr>
          <p:nvPr>
            <p:ph idx="1"/>
          </p:nvPr>
        </p:nvSpPr>
        <p:spPr>
          <a:xfrm>
            <a:off x="611188" y="1196975"/>
            <a:ext cx="7772400" cy="4876800"/>
          </a:xfrm>
        </p:spPr>
        <p:txBody>
          <a:bodyPr/>
          <a:p>
            <a:pPr>
              <a:buNone/>
            </a:pPr>
            <a:r>
              <a:rPr lang="en-US" altLang="zh-CN" dirty="0">
                <a:solidFill>
                  <a:srgbClr val="FF9900"/>
                </a:solidFill>
                <a:latin typeface="黑体" panose="02010609060101010101" pitchFamily="2" charset="-122"/>
                <a:ea typeface="黑体" panose="02010609060101010101" pitchFamily="2" charset="-122"/>
              </a:rPr>
              <a:t>1</a:t>
            </a:r>
            <a:r>
              <a:rPr lang="zh-CN" altLang="en-US" dirty="0">
                <a:solidFill>
                  <a:srgbClr val="FF9900"/>
                </a:solidFill>
                <a:latin typeface="黑体" panose="02010609060101010101" pitchFamily="2" charset="-122"/>
                <a:ea typeface="黑体" panose="02010609060101010101" pitchFamily="2" charset="-122"/>
              </a:rPr>
              <a:t>）通信示意图</a:t>
            </a:r>
            <a:endParaRPr lang="zh-CN" altLang="en-US" dirty="0">
              <a:solidFill>
                <a:srgbClr val="FF9900"/>
              </a:solidFill>
              <a:latin typeface="黑体" panose="02010609060101010101" pitchFamily="2" charset="-122"/>
              <a:ea typeface="黑体" panose="02010609060101010101" pitchFamily="2" charset="-122"/>
            </a:endParaRPr>
          </a:p>
          <a:p>
            <a:pPr>
              <a:buNone/>
            </a:pPr>
            <a:endParaRPr lang="zh-CN" altLang="en-US" dirty="0">
              <a:solidFill>
                <a:srgbClr val="FF9900"/>
              </a:solidFill>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pPr>
              <a:buNone/>
            </a:pPr>
            <a:endParaRPr lang="zh-CN" altLang="en-US">
              <a:latin typeface="黑体" panose="02010609060101010101" pitchFamily="2" charset="-122"/>
              <a:ea typeface="黑体" panose="02010609060101010101" pitchFamily="2" charset="-122"/>
            </a:endParaRPr>
          </a:p>
        </p:txBody>
      </p:sp>
      <p:graphicFrame>
        <p:nvGraphicFramePr>
          <p:cNvPr id="126983" name="对象 126982"/>
          <p:cNvGraphicFramePr/>
          <p:nvPr/>
        </p:nvGraphicFramePr>
        <p:xfrm>
          <a:off x="66675" y="2133600"/>
          <a:ext cx="9077325" cy="3403600"/>
        </p:xfrm>
        <a:graphic>
          <a:graphicData uri="http://schemas.openxmlformats.org/presentationml/2006/ole">
            <mc:AlternateContent xmlns:mc="http://schemas.openxmlformats.org/markup-compatibility/2006">
              <mc:Choice xmlns:v="urn:schemas-microsoft-com:vml" Requires="v">
                <p:oleObj spid="_x0000_s3076" name="" r:id="rId1" imgW="7181215" imgH="2692400" progId="Visio.Drawing.6">
                  <p:embed/>
                </p:oleObj>
              </mc:Choice>
              <mc:Fallback>
                <p:oleObj name="" r:id="rId1" imgW="7181215" imgH="2692400" progId="Visio.Drawing.6">
                  <p:embed/>
                  <p:pic>
                    <p:nvPicPr>
                      <p:cNvPr id="0" name="图片 3075"/>
                      <p:cNvPicPr/>
                      <p:nvPr/>
                    </p:nvPicPr>
                    <p:blipFill>
                      <a:blip r:embed="rId2"/>
                      <a:stretch>
                        <a:fillRect/>
                      </a:stretch>
                    </p:blipFill>
                    <p:spPr>
                      <a:xfrm>
                        <a:off x="66675" y="2133600"/>
                        <a:ext cx="9077325" cy="34036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8002" name="内容占位符 128001"/>
          <p:cNvSpPr>
            <a:spLocks noGrp="1"/>
          </p:cNvSpPr>
          <p:nvPr>
            <p:ph idx="4294967295"/>
          </p:nvPr>
        </p:nvSpPr>
        <p:spPr>
          <a:xfrm>
            <a:off x="0" y="188913"/>
            <a:ext cx="7772400" cy="2532062"/>
          </a:xfrm>
        </p:spPr>
        <p:txBody>
          <a:bodyPr/>
          <a:p>
            <a:pPr>
              <a:buNone/>
            </a:pPr>
            <a:r>
              <a:rPr lang="en-US" altLang="zh-CN" b="1" dirty="0">
                <a:solidFill>
                  <a:srgbClr val="FF9900"/>
                </a:solidFill>
                <a:latin typeface="宋体" panose="02010600030101010101" pitchFamily="2" charset="-122"/>
              </a:rPr>
              <a:t>2)</a:t>
            </a:r>
            <a:r>
              <a:rPr lang="zh-CN" altLang="en-US" b="1" dirty="0">
                <a:solidFill>
                  <a:srgbClr val="FF9900"/>
                </a:solidFill>
                <a:latin typeface="宋体" panose="02010600030101010101" pitchFamily="2" charset="-122"/>
              </a:rPr>
              <a:t>特点</a:t>
            </a:r>
            <a:endParaRPr lang="zh-CN" altLang="en-US" b="1" dirty="0">
              <a:solidFill>
                <a:srgbClr val="FF9900"/>
              </a:solidFill>
              <a:latin typeface="宋体" panose="02010600030101010101" pitchFamily="2" charset="-122"/>
            </a:endParaRPr>
          </a:p>
          <a:p>
            <a:pPr>
              <a:buNone/>
            </a:pPr>
            <a:r>
              <a:rPr lang="en-US" altLang="zh-CN" b="1" dirty="0">
                <a:latin typeface="宋体" panose="02010600030101010101" pitchFamily="2" charset="-122"/>
              </a:rPr>
              <a:t>①</a:t>
            </a:r>
            <a:r>
              <a:rPr lang="zh-CN" altLang="en-US" b="1" dirty="0">
                <a:latin typeface="宋体" panose="02010600030101010101" pitchFamily="2" charset="-122"/>
              </a:rPr>
              <a:t>结构简单，控制方便。</a:t>
            </a:r>
            <a:endParaRPr lang="zh-CN" altLang="en-US" b="1" dirty="0">
              <a:latin typeface="宋体" panose="02010600030101010101" pitchFamily="2" charset="-122"/>
            </a:endParaRPr>
          </a:p>
          <a:p>
            <a:pPr>
              <a:buNone/>
            </a:pPr>
            <a:r>
              <a:rPr lang="en-US" altLang="zh-CN" b="1" dirty="0">
                <a:latin typeface="宋体" panose="02010600030101010101" pitchFamily="2" charset="-122"/>
              </a:rPr>
              <a:t>②</a:t>
            </a:r>
            <a:r>
              <a:rPr lang="zh-CN" altLang="en-US" b="1" dirty="0">
                <a:latin typeface="宋体" panose="02010600030101010101" pitchFamily="2" charset="-122"/>
              </a:rPr>
              <a:t>源不知目此时是否需要数据</a:t>
            </a:r>
            <a:endParaRPr lang="zh-CN" altLang="en-US" b="1" dirty="0">
              <a:latin typeface="宋体" panose="02010600030101010101" pitchFamily="2" charset="-122"/>
            </a:endParaRPr>
          </a:p>
          <a:p>
            <a:pPr>
              <a:buNone/>
            </a:pPr>
            <a:r>
              <a:rPr lang="en-US" altLang="zh-CN" b="1" dirty="0">
                <a:latin typeface="宋体" panose="02010600030101010101" pitchFamily="2" charset="-122"/>
              </a:rPr>
              <a:t>③</a:t>
            </a:r>
            <a:r>
              <a:rPr lang="zh-CN" altLang="en-US" b="1" dirty="0">
                <a:latin typeface="宋体" panose="02010600030101010101" pitchFamily="2" charset="-122"/>
              </a:rPr>
              <a:t>源更不知目是否可靠受到数据。 </a:t>
            </a:r>
            <a:endParaRPr lang="zh-CN" altLang="en-US" b="1">
              <a:latin typeface="宋体" panose="02010600030101010101"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9026" name="内容占位符 129025"/>
          <p:cNvSpPr>
            <a:spLocks noGrp="1"/>
          </p:cNvSpPr>
          <p:nvPr>
            <p:ph idx="4294967295"/>
          </p:nvPr>
        </p:nvSpPr>
        <p:spPr>
          <a:xfrm>
            <a:off x="304800" y="609600"/>
            <a:ext cx="8153400" cy="4953000"/>
          </a:xfrm>
        </p:spPr>
        <p:txBody>
          <a:bodyPr/>
          <a:p>
            <a:pPr>
              <a:buNone/>
            </a:pPr>
            <a:endParaRPr lang="en-US" altLang="zh-CN" dirty="0"/>
          </a:p>
          <a:p>
            <a:pPr>
              <a:buNone/>
            </a:pPr>
            <a:r>
              <a:rPr lang="en-US" altLang="zh-CN" b="1" dirty="0">
                <a:solidFill>
                  <a:srgbClr val="FF9900"/>
                </a:solidFill>
              </a:rPr>
              <a:t>1</a:t>
            </a:r>
            <a:r>
              <a:rPr lang="zh-CN" altLang="en-US" b="1" dirty="0">
                <a:solidFill>
                  <a:srgbClr val="FF9900"/>
                </a:solidFill>
              </a:rPr>
              <a:t>）通信示意图</a:t>
            </a:r>
            <a:endParaRPr lang="zh-CN" altLang="en-US" b="1" dirty="0">
              <a:solidFill>
                <a:srgbClr val="FF9900"/>
              </a:solidFill>
            </a:endParaRPr>
          </a:p>
          <a:p>
            <a:pPr>
              <a:buNone/>
            </a:pPr>
            <a:endParaRPr lang="zh-CN" altLang="en-US">
              <a:solidFill>
                <a:srgbClr val="FF9900"/>
              </a:solidFill>
            </a:endParaRPr>
          </a:p>
        </p:txBody>
      </p:sp>
      <p:graphicFrame>
        <p:nvGraphicFramePr>
          <p:cNvPr id="129027" name="对象 129026"/>
          <p:cNvGraphicFramePr/>
          <p:nvPr/>
        </p:nvGraphicFramePr>
        <p:xfrm>
          <a:off x="0" y="1970088"/>
          <a:ext cx="9144000" cy="4311650"/>
        </p:xfrm>
        <a:graphic>
          <a:graphicData uri="http://schemas.openxmlformats.org/presentationml/2006/ole">
            <mc:AlternateContent xmlns:mc="http://schemas.openxmlformats.org/markup-compatibility/2006">
              <mc:Choice xmlns:v="urn:schemas-microsoft-com:vml" Requires="v">
                <p:oleObj spid="_x0000_s3077" name="" r:id="rId1" imgW="7226300" imgH="3409315" progId="Visio.Drawing.6">
                  <p:embed/>
                </p:oleObj>
              </mc:Choice>
              <mc:Fallback>
                <p:oleObj name="" r:id="rId1" imgW="7226300" imgH="3409315" progId="Visio.Drawing.6">
                  <p:embed/>
                  <p:pic>
                    <p:nvPicPr>
                      <p:cNvPr id="0" name="图片 3076"/>
                      <p:cNvPicPr/>
                      <p:nvPr/>
                    </p:nvPicPr>
                    <p:blipFill>
                      <a:blip r:embed="rId2"/>
                      <a:stretch>
                        <a:fillRect/>
                      </a:stretch>
                    </p:blipFill>
                    <p:spPr>
                      <a:xfrm>
                        <a:off x="0" y="1970088"/>
                        <a:ext cx="9144000" cy="4311650"/>
                      </a:xfrm>
                      <a:prstGeom prst="rect">
                        <a:avLst/>
                      </a:prstGeom>
                      <a:noFill/>
                      <a:ln w="38100">
                        <a:noFill/>
                        <a:miter/>
                      </a:ln>
                    </p:spPr>
                  </p:pic>
                </p:oleObj>
              </mc:Fallback>
            </mc:AlternateContent>
          </a:graphicData>
        </a:graphic>
      </p:graphicFrame>
      <p:sp>
        <p:nvSpPr>
          <p:cNvPr id="129028" name="标题 129027"/>
          <p:cNvSpPr>
            <a:spLocks noGrp="1"/>
          </p:cNvSpPr>
          <p:nvPr>
            <p:ph type="title" idx="4294967295"/>
          </p:nvPr>
        </p:nvSpPr>
        <p:spPr>
          <a:xfrm>
            <a:off x="0" y="0"/>
            <a:ext cx="8305800" cy="809625"/>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2 </a:t>
            </a:r>
            <a:r>
              <a:rPr lang="zh-CN" altLang="en-US" sz="3200" b="1" dirty="0">
                <a:solidFill>
                  <a:schemeClr val="folHlink"/>
                </a:solidFill>
                <a:latin typeface="黑体" panose="02010609060101010101" pitchFamily="2" charset="-122"/>
                <a:ea typeface="黑体" panose="02010609060101010101" pitchFamily="2" charset="-122"/>
              </a:rPr>
              <a:t>单向目控式异步通信</a:t>
            </a:r>
            <a:endParaRPr lang="zh-CN" altLang="en-US" sz="3200" b="1" dirty="0">
              <a:solidFill>
                <a:schemeClr val="folHlink"/>
              </a:solidFill>
              <a:latin typeface="黑体" panose="02010609060101010101" pitchFamily="2" charset="-122"/>
              <a:ea typeface="黑体" panose="0201060906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96259" name="文本占位符 96258"/>
          <p:cNvSpPr>
            <a:spLocks noGrp="1"/>
          </p:cNvSpPr>
          <p:nvPr>
            <p:ph type="body" idx="1"/>
          </p:nvPr>
        </p:nvSpPr>
        <p:spPr>
          <a:xfrm>
            <a:off x="250825" y="333375"/>
            <a:ext cx="8458200" cy="3527425"/>
          </a:xfrm>
        </p:spPr>
        <p:txBody>
          <a:bodyPr/>
          <a:p>
            <a:pPr marL="609600" indent="-609600" algn="just">
              <a:buNone/>
            </a:pPr>
            <a:r>
              <a:rPr lang="zh-CN" altLang="en-US" b="1" dirty="0">
                <a:solidFill>
                  <a:srgbClr val="FF9900"/>
                </a:solidFill>
                <a:latin typeface="宋体" panose="02010600030101010101" pitchFamily="2" charset="-122"/>
              </a:rPr>
              <a:t>三、</a:t>
            </a:r>
            <a:r>
              <a:rPr lang="en-US" altLang="zh-CN" b="1" dirty="0">
                <a:solidFill>
                  <a:srgbClr val="FF9900"/>
                </a:solidFill>
                <a:latin typeface="宋体" panose="02010600030101010101" pitchFamily="2" charset="-122"/>
              </a:rPr>
              <a:t>I/O</a:t>
            </a:r>
            <a:r>
              <a:rPr lang="zh-CN" altLang="en-US" b="1" dirty="0">
                <a:solidFill>
                  <a:srgbClr val="FF9900"/>
                </a:solidFill>
                <a:latin typeface="宋体" panose="02010600030101010101" pitchFamily="2" charset="-122"/>
              </a:rPr>
              <a:t>系统的发展</a:t>
            </a:r>
            <a:endParaRPr lang="zh-CN" altLang="en-US" b="1" dirty="0">
              <a:solidFill>
                <a:srgbClr val="FF9900"/>
              </a:solidFill>
              <a:latin typeface="宋体" panose="02010600030101010101" pitchFamily="2" charset="-122"/>
            </a:endParaRPr>
          </a:p>
          <a:p>
            <a:pPr marL="609600" indent="-609600" algn="just">
              <a:buNone/>
            </a:pPr>
            <a:r>
              <a:rPr lang="en-US" altLang="zh-CN" b="1" dirty="0">
                <a:solidFill>
                  <a:schemeClr val="folHlink"/>
                </a:solidFill>
                <a:latin typeface="黑体" panose="02010609060101010101" pitchFamily="2" charset="-122"/>
                <a:ea typeface="黑体" panose="02010609060101010101" pitchFamily="2" charset="-122"/>
              </a:rPr>
              <a:t>1   </a:t>
            </a:r>
            <a:r>
              <a:rPr lang="zh-CN" altLang="en-US" b="1" dirty="0">
                <a:solidFill>
                  <a:schemeClr val="folHlink"/>
                </a:solidFill>
                <a:latin typeface="黑体" panose="02010609060101010101" pitchFamily="2" charset="-122"/>
                <a:ea typeface="黑体" panose="02010609060101010101" pitchFamily="2" charset="-122"/>
              </a:rPr>
              <a:t>程序直接控制传送</a:t>
            </a:r>
            <a:endParaRPr lang="zh-CN" altLang="en-US" b="1">
              <a:solidFill>
                <a:schemeClr val="folHlink"/>
              </a:solidFill>
              <a:latin typeface="黑体" panose="02010609060101010101" pitchFamily="2" charset="-122"/>
              <a:ea typeface="黑体" panose="02010609060101010101" pitchFamily="2" charset="-122"/>
            </a:endParaRPr>
          </a:p>
        </p:txBody>
      </p:sp>
      <p:sp>
        <p:nvSpPr>
          <p:cNvPr id="192513" name="矩形 192512"/>
          <p:cNvSpPr/>
          <p:nvPr/>
        </p:nvSpPr>
        <p:spPr>
          <a:xfrm>
            <a:off x="0" y="4365625"/>
            <a:ext cx="4752975" cy="1554163"/>
          </a:xfrm>
          <a:prstGeom prst="rect">
            <a:avLst/>
          </a:prstGeom>
          <a:noFill/>
          <a:ln w="9525">
            <a:noFill/>
          </a:ln>
        </p:spPr>
        <p:txBody>
          <a:bodyPr>
            <a:spAutoFit/>
          </a:bodyPr>
          <a:p>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硬件和软件</a:t>
            </a:r>
            <a:endParaRPr lang="zh-CN" altLang="en-US" b="1" dirty="0">
              <a:latin typeface="黑体" panose="02010609060101010101" pitchFamily="2" charset="-122"/>
              <a:ea typeface="黑体" panose="02010609060101010101" pitchFamily="2" charset="-122"/>
            </a:endParaRPr>
          </a:p>
          <a:p>
            <a:r>
              <a:rPr lang="en-US" altLang="zh-CN" b="1" dirty="0">
                <a:latin typeface="宋体" panose="02010600030101010101" pitchFamily="2" charset="-122"/>
              </a:rPr>
              <a:t>① </a:t>
            </a:r>
            <a:r>
              <a:rPr lang="zh-CN" altLang="en-US" b="1" dirty="0">
                <a:latin typeface="宋体" panose="02010600030101010101" pitchFamily="2" charset="-122"/>
              </a:rPr>
              <a:t>　</a:t>
            </a:r>
            <a:r>
              <a:rPr lang="en-US" altLang="zh-CN" b="1" dirty="0">
                <a:latin typeface="宋体" panose="02010600030101010101" pitchFamily="2" charset="-122"/>
              </a:rPr>
              <a:t>I/O</a:t>
            </a:r>
            <a:r>
              <a:rPr lang="zh-CN" altLang="en-US" b="1" dirty="0">
                <a:latin typeface="宋体" panose="02010600030101010101" pitchFamily="2" charset="-122"/>
              </a:rPr>
              <a:t>接口电路</a:t>
            </a:r>
            <a:endParaRPr lang="zh-CN" altLang="en-US" b="1" dirty="0">
              <a:latin typeface="宋体" panose="02010600030101010101" pitchFamily="2" charset="-122"/>
            </a:endParaRPr>
          </a:p>
          <a:p>
            <a:r>
              <a:rPr lang="en-US" altLang="zh-CN" b="1" dirty="0">
                <a:latin typeface="宋体" panose="02010600030101010101" pitchFamily="2" charset="-122"/>
              </a:rPr>
              <a:t>②</a:t>
            </a:r>
            <a:r>
              <a:rPr lang="zh-CN" altLang="en-US" b="1" dirty="0">
                <a:latin typeface="宋体" panose="02010600030101010101" pitchFamily="2" charset="-122"/>
              </a:rPr>
              <a:t>　 控制程序</a:t>
            </a:r>
            <a:endParaRPr lang="zh-CN" altLang="en-US" b="1" dirty="0">
              <a:latin typeface="宋体" panose="02010600030101010101" pitchFamily="2" charset="-122"/>
            </a:endParaRPr>
          </a:p>
        </p:txBody>
      </p:sp>
      <p:sp>
        <p:nvSpPr>
          <p:cNvPr id="192514" name="矩形 192513"/>
          <p:cNvSpPr/>
          <p:nvPr/>
        </p:nvSpPr>
        <p:spPr>
          <a:xfrm>
            <a:off x="3527425" y="4005263"/>
            <a:ext cx="5616575" cy="244792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marL="342900" lvl="0" indent="-342900" algn="just"/>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）特点</a:t>
            </a:r>
            <a:endParaRPr lang="zh-CN" altLang="en-US" b="1" dirty="0">
              <a:latin typeface="黑体" panose="02010609060101010101" pitchFamily="2" charset="-122"/>
              <a:ea typeface="黑体" panose="02010609060101010101" pitchFamily="2" charset="-122"/>
            </a:endParaRPr>
          </a:p>
          <a:p>
            <a:pPr marL="342900" lvl="0" indent="-342900" algn="just"/>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接口电路简单，控制方便</a:t>
            </a:r>
            <a:endParaRPr lang="zh-CN" altLang="en-US" b="1" dirty="0">
              <a:latin typeface="宋体" panose="02010600030101010101" pitchFamily="2" charset="-122"/>
            </a:endParaRPr>
          </a:p>
          <a:p>
            <a:pPr marL="342900" lvl="0" indent="-342900" algn="just"/>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对</a:t>
            </a:r>
            <a:r>
              <a:rPr lang="en-US" altLang="zh-CN" b="1" dirty="0">
                <a:latin typeface="宋体" panose="02010600030101010101" pitchFamily="2" charset="-122"/>
              </a:rPr>
              <a:t>CPU</a:t>
            </a:r>
            <a:r>
              <a:rPr lang="zh-CN" altLang="en-US" b="1" dirty="0">
                <a:latin typeface="宋体" panose="02010600030101010101" pitchFamily="2" charset="-122"/>
              </a:rPr>
              <a:t>的利用率不充分</a:t>
            </a:r>
            <a:r>
              <a:rPr lang="zh-CN" altLang="en-US" b="1">
                <a:latin typeface="宋体" panose="02010600030101010101" pitchFamily="2" charset="-122"/>
              </a:rPr>
              <a:t>       </a:t>
            </a:r>
            <a:endParaRPr lang="zh-CN" altLang="en-US" b="1">
              <a:latin typeface="宋体" panose="02010600030101010101" pitchFamily="2" charset="-122"/>
            </a:endParaRPr>
          </a:p>
        </p:txBody>
      </p:sp>
      <p:sp>
        <p:nvSpPr>
          <p:cNvPr id="192515" name="文本框 192514"/>
          <p:cNvSpPr txBox="1"/>
          <p:nvPr/>
        </p:nvSpPr>
        <p:spPr>
          <a:xfrm>
            <a:off x="323850" y="1341438"/>
            <a:ext cx="23622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查询：</a:t>
            </a:r>
            <a:endParaRPr lang="zh-CN" altLang="en-US" sz="3600" b="1">
              <a:latin typeface="黑体" panose="02010609060101010101" pitchFamily="2" charset="-122"/>
              <a:ea typeface="黑体" panose="02010609060101010101" pitchFamily="2" charset="-122"/>
            </a:endParaRPr>
          </a:p>
        </p:txBody>
      </p:sp>
      <p:sp>
        <p:nvSpPr>
          <p:cNvPr id="192516" name="文本框 192515"/>
          <p:cNvSpPr txBox="1"/>
          <p:nvPr/>
        </p:nvSpPr>
        <p:spPr>
          <a:xfrm>
            <a:off x="2000250" y="1570038"/>
            <a:ext cx="11430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192517" name="文本框 192516"/>
          <p:cNvSpPr txBox="1"/>
          <p:nvPr/>
        </p:nvSpPr>
        <p:spPr>
          <a:xfrm>
            <a:off x="323850" y="1874838"/>
            <a:ext cx="13716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主机</a:t>
            </a:r>
            <a:endParaRPr lang="zh-CN" altLang="en-US" sz="3600" b="1">
              <a:latin typeface="黑体" panose="02010609060101010101" pitchFamily="2" charset="-122"/>
              <a:ea typeface="黑体" panose="02010609060101010101" pitchFamily="2" charset="-122"/>
            </a:endParaRPr>
          </a:p>
        </p:txBody>
      </p:sp>
      <p:sp>
        <p:nvSpPr>
          <p:cNvPr id="192518" name="直接连接符 192517"/>
          <p:cNvSpPr/>
          <p:nvPr/>
        </p:nvSpPr>
        <p:spPr>
          <a:xfrm>
            <a:off x="1543050" y="2103438"/>
            <a:ext cx="1981200" cy="0"/>
          </a:xfrm>
          <a:prstGeom prst="line">
            <a:avLst/>
          </a:prstGeom>
          <a:ln w="38100" cap="flat" cmpd="sng">
            <a:solidFill>
              <a:schemeClr val="tx1"/>
            </a:solidFill>
            <a:prstDash val="solid"/>
            <a:headEnd type="none" w="med" len="med"/>
            <a:tailEnd type="none" w="med" len="med"/>
          </a:ln>
        </p:spPr>
      </p:sp>
      <p:sp>
        <p:nvSpPr>
          <p:cNvPr id="192519" name="直接连接符 192518"/>
          <p:cNvSpPr/>
          <p:nvPr/>
        </p:nvSpPr>
        <p:spPr>
          <a:xfrm>
            <a:off x="3524250" y="2103438"/>
            <a:ext cx="0" cy="533400"/>
          </a:xfrm>
          <a:prstGeom prst="line">
            <a:avLst/>
          </a:prstGeom>
          <a:ln w="38100" cap="flat" cmpd="sng">
            <a:solidFill>
              <a:schemeClr val="tx1"/>
            </a:solidFill>
            <a:prstDash val="solid"/>
            <a:headEnd type="none" w="med" len="med"/>
            <a:tailEnd type="none" w="med" len="med"/>
          </a:ln>
        </p:spPr>
      </p:sp>
      <p:sp>
        <p:nvSpPr>
          <p:cNvPr id="192520" name="直接连接符 192519"/>
          <p:cNvSpPr/>
          <p:nvPr/>
        </p:nvSpPr>
        <p:spPr>
          <a:xfrm>
            <a:off x="3524250" y="2636838"/>
            <a:ext cx="1828800" cy="0"/>
          </a:xfrm>
          <a:prstGeom prst="line">
            <a:avLst/>
          </a:prstGeom>
          <a:ln w="38100" cap="flat" cmpd="sng">
            <a:solidFill>
              <a:schemeClr val="tx1"/>
            </a:solidFill>
            <a:prstDash val="solid"/>
            <a:headEnd type="none" w="med" len="med"/>
            <a:tailEnd type="none" w="med" len="med"/>
          </a:ln>
        </p:spPr>
      </p:sp>
      <p:sp>
        <p:nvSpPr>
          <p:cNvPr id="192521" name="直接连接符 192520"/>
          <p:cNvSpPr/>
          <p:nvPr/>
        </p:nvSpPr>
        <p:spPr>
          <a:xfrm>
            <a:off x="5353050" y="2103438"/>
            <a:ext cx="1828800" cy="0"/>
          </a:xfrm>
          <a:prstGeom prst="line">
            <a:avLst/>
          </a:prstGeom>
          <a:ln w="38100" cap="flat" cmpd="sng">
            <a:solidFill>
              <a:schemeClr val="tx1"/>
            </a:solidFill>
            <a:prstDash val="solid"/>
            <a:headEnd type="none" w="med" len="med"/>
            <a:tailEnd type="none" w="med" len="med"/>
          </a:ln>
        </p:spPr>
      </p:sp>
      <p:sp>
        <p:nvSpPr>
          <p:cNvPr id="192522" name="直接连接符 192521"/>
          <p:cNvSpPr/>
          <p:nvPr/>
        </p:nvSpPr>
        <p:spPr>
          <a:xfrm>
            <a:off x="5353050" y="2103438"/>
            <a:ext cx="0" cy="533400"/>
          </a:xfrm>
          <a:prstGeom prst="line">
            <a:avLst/>
          </a:prstGeom>
          <a:ln w="38100" cap="flat" cmpd="sng">
            <a:solidFill>
              <a:schemeClr val="tx1"/>
            </a:solidFill>
            <a:prstDash val="solid"/>
            <a:headEnd type="none" w="med" len="med"/>
            <a:tailEnd type="none" w="med" len="med"/>
          </a:ln>
        </p:spPr>
      </p:sp>
      <p:sp>
        <p:nvSpPr>
          <p:cNvPr id="192523" name="文本框 192522"/>
          <p:cNvSpPr txBox="1"/>
          <p:nvPr/>
        </p:nvSpPr>
        <p:spPr>
          <a:xfrm>
            <a:off x="323850" y="2865438"/>
            <a:ext cx="1371600" cy="64135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外设</a:t>
            </a:r>
            <a:endParaRPr lang="zh-CN" altLang="en-US" sz="3600" b="1">
              <a:latin typeface="黑体" panose="02010609060101010101" pitchFamily="2" charset="-122"/>
              <a:ea typeface="黑体" panose="02010609060101010101" pitchFamily="2" charset="-122"/>
            </a:endParaRPr>
          </a:p>
        </p:txBody>
      </p:sp>
      <p:sp>
        <p:nvSpPr>
          <p:cNvPr id="192524" name="直接连接符 192523"/>
          <p:cNvSpPr/>
          <p:nvPr/>
        </p:nvSpPr>
        <p:spPr>
          <a:xfrm>
            <a:off x="1543050" y="3398838"/>
            <a:ext cx="1981200" cy="0"/>
          </a:xfrm>
          <a:prstGeom prst="line">
            <a:avLst/>
          </a:prstGeom>
          <a:ln w="38100" cap="flat" cmpd="sng">
            <a:solidFill>
              <a:schemeClr val="tx1"/>
            </a:solidFill>
            <a:prstDash val="solid"/>
            <a:headEnd type="none" w="med" len="med"/>
            <a:tailEnd type="none" w="med" len="med"/>
          </a:ln>
        </p:spPr>
      </p:sp>
      <p:sp>
        <p:nvSpPr>
          <p:cNvPr id="192525" name="直接连接符 192524"/>
          <p:cNvSpPr/>
          <p:nvPr/>
        </p:nvSpPr>
        <p:spPr>
          <a:xfrm>
            <a:off x="3524250" y="2865438"/>
            <a:ext cx="0" cy="533400"/>
          </a:xfrm>
          <a:prstGeom prst="line">
            <a:avLst/>
          </a:prstGeom>
          <a:ln w="38100" cap="flat" cmpd="sng">
            <a:solidFill>
              <a:schemeClr val="tx1"/>
            </a:solidFill>
            <a:prstDash val="solid"/>
            <a:headEnd type="none" w="med" len="med"/>
            <a:tailEnd type="none" w="med" len="med"/>
          </a:ln>
        </p:spPr>
      </p:sp>
      <p:sp>
        <p:nvSpPr>
          <p:cNvPr id="192526" name="文本框 192525"/>
          <p:cNvSpPr txBox="1"/>
          <p:nvPr/>
        </p:nvSpPr>
        <p:spPr>
          <a:xfrm>
            <a:off x="2000250" y="2865438"/>
            <a:ext cx="11430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空闲</a:t>
            </a:r>
            <a:endParaRPr lang="zh-CN" altLang="en-US" b="1">
              <a:latin typeface="Times New Roman" panose="02020603050405020304" pitchFamily="18" charset="0"/>
              <a:ea typeface="黑体" panose="02010609060101010101" pitchFamily="2" charset="-122"/>
            </a:endParaRPr>
          </a:p>
        </p:txBody>
      </p:sp>
      <p:grpSp>
        <p:nvGrpSpPr>
          <p:cNvPr id="192527" name="组合 192526"/>
          <p:cNvGrpSpPr/>
          <p:nvPr/>
        </p:nvGrpSpPr>
        <p:grpSpPr>
          <a:xfrm>
            <a:off x="3295650" y="2332038"/>
            <a:ext cx="228600" cy="647700"/>
            <a:chOff x="1823" y="1295"/>
            <a:chExt cx="144" cy="408"/>
          </a:xfrm>
        </p:grpSpPr>
        <p:sp>
          <p:nvSpPr>
            <p:cNvPr id="192528" name="任意多边形 192527"/>
            <p:cNvSpPr/>
            <p:nvPr/>
          </p:nvSpPr>
          <p:spPr>
            <a:xfrm rot="-5400000">
              <a:off x="1787" y="1331"/>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none" w="med" len="med"/>
            </a:ln>
          </p:spPr>
          <p:txBody>
            <a:bodyPr/>
            <a:p>
              <a:endParaRPr lang="zh-CN" altLang="en-US"/>
            </a:p>
          </p:txBody>
        </p:sp>
        <p:sp>
          <p:nvSpPr>
            <p:cNvPr id="192529" name="任意多边形 192528"/>
            <p:cNvSpPr/>
            <p:nvPr/>
          </p:nvSpPr>
          <p:spPr>
            <a:xfrm rot="-5400000" flipH="1">
              <a:off x="1787" y="1523"/>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triangle" w="med" len="med"/>
            </a:ln>
          </p:spPr>
          <p:txBody>
            <a:bodyPr/>
            <a:p>
              <a:endParaRPr lang="zh-CN" altLang="en-US"/>
            </a:p>
          </p:txBody>
        </p:sp>
      </p:grpSp>
      <p:sp>
        <p:nvSpPr>
          <p:cNvPr id="192530" name="直接连接符 192529"/>
          <p:cNvSpPr/>
          <p:nvPr/>
        </p:nvSpPr>
        <p:spPr>
          <a:xfrm>
            <a:off x="3524250" y="2865438"/>
            <a:ext cx="1828800" cy="0"/>
          </a:xfrm>
          <a:prstGeom prst="line">
            <a:avLst/>
          </a:prstGeom>
          <a:ln w="38100" cap="flat" cmpd="sng">
            <a:solidFill>
              <a:schemeClr val="tx1"/>
            </a:solidFill>
            <a:prstDash val="solid"/>
            <a:headEnd type="none" w="med" len="med"/>
            <a:tailEnd type="none" w="med" len="med"/>
          </a:ln>
        </p:spPr>
      </p:sp>
      <p:sp>
        <p:nvSpPr>
          <p:cNvPr id="192531" name="文本框 192530"/>
          <p:cNvSpPr txBox="1"/>
          <p:nvPr/>
        </p:nvSpPr>
        <p:spPr>
          <a:xfrm>
            <a:off x="2381250" y="2332038"/>
            <a:ext cx="9906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启动</a:t>
            </a:r>
            <a:endParaRPr lang="zh-CN" altLang="en-US" sz="2800" b="1">
              <a:latin typeface="Times New Roman" panose="02020603050405020304" pitchFamily="18" charset="0"/>
              <a:ea typeface="黑体" panose="02010609060101010101" pitchFamily="2" charset="-122"/>
            </a:endParaRPr>
          </a:p>
        </p:txBody>
      </p:sp>
      <p:sp>
        <p:nvSpPr>
          <p:cNvPr id="192532" name="文本框 192531"/>
          <p:cNvSpPr txBox="1"/>
          <p:nvPr/>
        </p:nvSpPr>
        <p:spPr>
          <a:xfrm>
            <a:off x="3829050" y="2027238"/>
            <a:ext cx="11430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等待</a:t>
            </a:r>
            <a:endParaRPr lang="zh-CN" altLang="en-US" b="1">
              <a:latin typeface="Times New Roman" panose="02020603050405020304" pitchFamily="18" charset="0"/>
              <a:ea typeface="黑体" panose="02010609060101010101" pitchFamily="2" charset="-122"/>
            </a:endParaRPr>
          </a:p>
        </p:txBody>
      </p:sp>
      <p:sp>
        <p:nvSpPr>
          <p:cNvPr id="192533" name="文本框 192532"/>
          <p:cNvSpPr txBox="1"/>
          <p:nvPr/>
        </p:nvSpPr>
        <p:spPr>
          <a:xfrm>
            <a:off x="3829050" y="2865438"/>
            <a:ext cx="1143000" cy="583565"/>
          </a:xfrm>
          <a:prstGeom prst="rect">
            <a:avLst/>
          </a:prstGeom>
          <a:noFill/>
          <a:ln w="9525">
            <a:noFill/>
          </a:ln>
        </p:spPr>
        <p:txBody>
          <a:bodyPr>
            <a:spAutoFit/>
          </a:bodyPr>
          <a:p>
            <a:pPr>
              <a:spcBef>
                <a:spcPct val="50000"/>
              </a:spcBef>
            </a:pPr>
            <a:r>
              <a:rPr lang="zh-CN" altLang="en-US" b="1">
                <a:latin typeface="Times New Roman" panose="02020603050405020304" pitchFamily="18" charset="0"/>
                <a:ea typeface="黑体" panose="02010609060101010101" pitchFamily="2" charset="-122"/>
              </a:rPr>
              <a:t>准备</a:t>
            </a:r>
            <a:endParaRPr lang="zh-CN" altLang="en-US" b="1">
              <a:latin typeface="Times New Roman" panose="02020603050405020304" pitchFamily="18" charset="0"/>
              <a:ea typeface="黑体" panose="02010609060101010101" pitchFamily="2" charset="-122"/>
            </a:endParaRPr>
          </a:p>
        </p:txBody>
      </p:sp>
      <p:sp>
        <p:nvSpPr>
          <p:cNvPr id="192534" name="直接连接符 192533"/>
          <p:cNvSpPr/>
          <p:nvPr/>
        </p:nvSpPr>
        <p:spPr>
          <a:xfrm>
            <a:off x="5353050" y="2865438"/>
            <a:ext cx="0" cy="533400"/>
          </a:xfrm>
          <a:prstGeom prst="line">
            <a:avLst/>
          </a:prstGeom>
          <a:ln w="38100" cap="flat" cmpd="sng">
            <a:solidFill>
              <a:schemeClr val="tx1"/>
            </a:solidFill>
            <a:prstDash val="solid"/>
            <a:headEnd type="none" w="med" len="med"/>
            <a:tailEnd type="none" w="med" len="med"/>
          </a:ln>
        </p:spPr>
      </p:sp>
      <p:sp>
        <p:nvSpPr>
          <p:cNvPr id="192535" name="直接连接符 192534"/>
          <p:cNvSpPr/>
          <p:nvPr/>
        </p:nvSpPr>
        <p:spPr>
          <a:xfrm>
            <a:off x="5353050" y="3398838"/>
            <a:ext cx="1828800" cy="0"/>
          </a:xfrm>
          <a:prstGeom prst="line">
            <a:avLst/>
          </a:prstGeom>
          <a:ln w="38100" cap="flat" cmpd="sng">
            <a:solidFill>
              <a:schemeClr val="tx1"/>
            </a:solidFill>
            <a:prstDash val="solid"/>
            <a:headEnd type="none" w="med" len="med"/>
            <a:tailEnd type="none" w="med" len="med"/>
          </a:ln>
        </p:spPr>
      </p:sp>
      <p:sp>
        <p:nvSpPr>
          <p:cNvPr id="192536" name="文本框 192535"/>
          <p:cNvSpPr txBox="1"/>
          <p:nvPr/>
        </p:nvSpPr>
        <p:spPr>
          <a:xfrm>
            <a:off x="5734050" y="1570038"/>
            <a:ext cx="16764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192537" name="文本框 192536"/>
          <p:cNvSpPr txBox="1"/>
          <p:nvPr/>
        </p:nvSpPr>
        <p:spPr>
          <a:xfrm>
            <a:off x="5581650" y="2332038"/>
            <a:ext cx="18288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交换数据</a:t>
            </a:r>
            <a:endParaRPr lang="zh-CN" altLang="en-US" sz="2800" b="1">
              <a:latin typeface="Times New Roman" panose="02020603050405020304" pitchFamily="18" charset="0"/>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2513"/>
                                        </p:tgtEl>
                                        <p:attrNameLst>
                                          <p:attrName>style.visibility</p:attrName>
                                        </p:attrNameLst>
                                      </p:cBhvr>
                                      <p:to>
                                        <p:strVal val="visible"/>
                                      </p:to>
                                    </p:set>
                                    <p:animEffect transition="in" filter="checkerboard(across)">
                                      <p:cBhvr>
                                        <p:cTn id="7" dur="500"/>
                                        <p:tgtEl>
                                          <p:spTgt spid="1925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2514"/>
                                        </p:tgtEl>
                                        <p:attrNameLst>
                                          <p:attrName>style.visibility</p:attrName>
                                        </p:attrNameLst>
                                      </p:cBhvr>
                                      <p:to>
                                        <p:strVal val="visible"/>
                                      </p:to>
                                    </p:set>
                                    <p:animEffect transition="in" filter="checkerboard(across)">
                                      <p:cBhvr>
                                        <p:cTn id="12" dur="500"/>
                                        <p:tgtEl>
                                          <p:spTgt spid="192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3" grpId="0"/>
      <p:bldP spid="1925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0050" name="内容占位符 130049"/>
          <p:cNvSpPr>
            <a:spLocks noGrp="1"/>
          </p:cNvSpPr>
          <p:nvPr>
            <p:ph sz="half" idx="1"/>
          </p:nvPr>
        </p:nvSpPr>
        <p:spPr>
          <a:xfrm>
            <a:off x="395288" y="0"/>
            <a:ext cx="8208962" cy="2239963"/>
          </a:xfrm>
        </p:spPr>
        <p:txBody>
          <a:bodyPr/>
          <a:p>
            <a:pPr>
              <a:buClr>
                <a:schemeClr val="accent2"/>
              </a:buClr>
              <a:buSzPct val="80000"/>
              <a:buFont typeface="Wingdings" panose="05000000000000000000" pitchFamily="2" charset="2"/>
              <a:buNone/>
            </a:pPr>
            <a:r>
              <a:rPr lang="en-US" altLang="zh-CN" sz="2800" b="1" dirty="0">
                <a:solidFill>
                  <a:srgbClr val="FF9900"/>
                </a:solidFill>
              </a:rPr>
              <a:t>2</a:t>
            </a:r>
            <a:r>
              <a:rPr lang="zh-CN" altLang="en-US" sz="2800" b="1" dirty="0">
                <a:solidFill>
                  <a:srgbClr val="FF9900"/>
                </a:solidFill>
              </a:rPr>
              <a:t>）特点</a:t>
            </a:r>
            <a:endParaRPr lang="zh-CN" altLang="en-US" sz="2800" b="1" dirty="0">
              <a:solidFill>
                <a:srgbClr val="FF9900"/>
              </a:solidFill>
            </a:endParaRPr>
          </a:p>
          <a:p>
            <a:pPr>
              <a:buClr>
                <a:schemeClr val="accent2"/>
              </a:buClr>
              <a:buSzPct val="80000"/>
              <a:buFont typeface="Wingdings" panose="05000000000000000000" pitchFamily="2" charset="2"/>
              <a:buNone/>
            </a:pPr>
            <a:r>
              <a:rPr lang="en-US" altLang="zh-CN" sz="2800" b="1" dirty="0">
                <a:latin typeface="宋体" panose="02010600030101010101" pitchFamily="2" charset="-122"/>
              </a:rPr>
              <a:t>①</a:t>
            </a:r>
            <a:r>
              <a:rPr lang="zh-CN" altLang="en-US" sz="2800" b="1" dirty="0">
                <a:latin typeface="宋体" panose="02010600030101010101" pitchFamily="2" charset="-122"/>
              </a:rPr>
              <a:t>解决了源已知目此时需要数据。</a:t>
            </a:r>
            <a:endParaRPr lang="zh-CN" altLang="en-US" sz="2800" b="1" dirty="0">
              <a:latin typeface="宋体" panose="02010600030101010101" pitchFamily="2" charset="-122"/>
            </a:endParaRPr>
          </a:p>
          <a:p>
            <a:pPr>
              <a:buClr>
                <a:schemeClr val="accent2"/>
              </a:buClr>
              <a:buSzPct val="80000"/>
              <a:buFont typeface="Wingdings" panose="05000000000000000000" pitchFamily="2" charset="2"/>
              <a:buNone/>
            </a:pPr>
            <a:r>
              <a:rPr lang="en-US" altLang="zh-CN" sz="2800" b="1" dirty="0">
                <a:latin typeface="宋体" panose="02010600030101010101" pitchFamily="2" charset="-122"/>
              </a:rPr>
              <a:t>②</a:t>
            </a:r>
            <a:r>
              <a:rPr lang="zh-CN" altLang="en-US" sz="2800" b="1" dirty="0">
                <a:latin typeface="宋体" panose="02010600030101010101" pitchFamily="2" charset="-122"/>
              </a:rPr>
              <a:t>源不知目是否收到数据。</a:t>
            </a:r>
            <a:endParaRPr lang="zh-CN" altLang="en-US" sz="2800" b="1" dirty="0">
              <a:latin typeface="宋体" panose="02010600030101010101" pitchFamily="2" charset="-122"/>
            </a:endParaRPr>
          </a:p>
          <a:p>
            <a:pPr>
              <a:buClr>
                <a:schemeClr val="accent2"/>
              </a:buClr>
              <a:buSzPct val="80000"/>
              <a:buFont typeface="Wingdings" panose="05000000000000000000" pitchFamily="2" charset="2"/>
              <a:buNone/>
            </a:pPr>
            <a:r>
              <a:rPr lang="en-US" altLang="zh-CN" sz="2800" b="1" dirty="0">
                <a:latin typeface="宋体" panose="02010600030101010101" pitchFamily="2" charset="-122"/>
              </a:rPr>
              <a:t>③</a:t>
            </a:r>
            <a:r>
              <a:rPr lang="zh-CN" altLang="en-US" sz="2800" b="1" dirty="0">
                <a:latin typeface="宋体" panose="02010600030101010101" pitchFamily="2" charset="-122"/>
              </a:rPr>
              <a:t>增加了一条控制线。</a:t>
            </a:r>
            <a:r>
              <a:rPr lang="zh-CN" altLang="en-US" sz="2800" b="1" dirty="0"/>
              <a:t> </a:t>
            </a:r>
            <a:endParaRPr lang="zh-CN" altLang="en-US" sz="28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2098" name="标题 132097"/>
          <p:cNvSpPr>
            <a:spLocks noGrp="1"/>
          </p:cNvSpPr>
          <p:nvPr>
            <p:ph type="title"/>
          </p:nvPr>
        </p:nvSpPr>
        <p:spPr>
          <a:xfrm>
            <a:off x="381000" y="0"/>
            <a:ext cx="7772400" cy="1143000"/>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3 </a:t>
            </a:r>
            <a:r>
              <a:rPr lang="zh-CN" altLang="en-US" sz="3200" b="1" dirty="0">
                <a:solidFill>
                  <a:schemeClr val="folHlink"/>
                </a:solidFill>
                <a:latin typeface="黑体" panose="02010609060101010101" pitchFamily="2" charset="-122"/>
                <a:ea typeface="黑体" panose="02010609060101010101" pitchFamily="2" charset="-122"/>
              </a:rPr>
              <a:t>双向非互锁异步通信</a:t>
            </a:r>
            <a:endParaRPr lang="zh-CN" altLang="en-US" sz="3200" b="1">
              <a:solidFill>
                <a:schemeClr val="folHlink"/>
              </a:solidFill>
              <a:latin typeface="黑体" panose="02010609060101010101" pitchFamily="2" charset="-122"/>
              <a:ea typeface="黑体" panose="02010609060101010101" pitchFamily="2" charset="-122"/>
            </a:endParaRPr>
          </a:p>
        </p:txBody>
      </p:sp>
      <p:sp>
        <p:nvSpPr>
          <p:cNvPr id="132099" name="内容占位符 132098"/>
          <p:cNvSpPr>
            <a:spLocks noGrp="1"/>
          </p:cNvSpPr>
          <p:nvPr>
            <p:ph idx="1"/>
          </p:nvPr>
        </p:nvSpPr>
        <p:spPr>
          <a:xfrm>
            <a:off x="304800" y="1066800"/>
            <a:ext cx="7772400" cy="533400"/>
          </a:xfrm>
        </p:spPr>
        <p:txBody>
          <a:bodyPr/>
          <a:p>
            <a:pPr>
              <a:buNone/>
            </a:pPr>
            <a:r>
              <a:rPr lang="en-US" altLang="zh-CN" b="1" dirty="0">
                <a:solidFill>
                  <a:srgbClr val="FF9900"/>
                </a:solidFill>
                <a:latin typeface="黑体" panose="02010609060101010101" pitchFamily="2" charset="-122"/>
                <a:ea typeface="黑体" panose="02010609060101010101" pitchFamily="2" charset="-122"/>
              </a:rPr>
              <a:t>1</a:t>
            </a:r>
            <a:r>
              <a:rPr lang="zh-CN" altLang="en-US" b="1" dirty="0">
                <a:solidFill>
                  <a:srgbClr val="FF9900"/>
                </a:solidFill>
                <a:latin typeface="黑体" panose="02010609060101010101" pitchFamily="2" charset="-122"/>
                <a:ea typeface="黑体" panose="02010609060101010101" pitchFamily="2" charset="-122"/>
              </a:rPr>
              <a:t>）通信示意图</a:t>
            </a:r>
            <a:endParaRPr lang="zh-CN" altLang="en-US" b="1">
              <a:solidFill>
                <a:srgbClr val="FF9900"/>
              </a:solidFill>
              <a:latin typeface="黑体" panose="02010609060101010101" pitchFamily="2" charset="-122"/>
              <a:ea typeface="黑体" panose="02010609060101010101" pitchFamily="2" charset="-122"/>
            </a:endParaRPr>
          </a:p>
        </p:txBody>
      </p:sp>
      <p:graphicFrame>
        <p:nvGraphicFramePr>
          <p:cNvPr id="132101" name="对象 132100"/>
          <p:cNvGraphicFramePr/>
          <p:nvPr/>
        </p:nvGraphicFramePr>
        <p:xfrm>
          <a:off x="152400" y="1557338"/>
          <a:ext cx="8991600" cy="4330700"/>
        </p:xfrm>
        <a:graphic>
          <a:graphicData uri="http://schemas.openxmlformats.org/presentationml/2006/ole">
            <mc:AlternateContent xmlns:mc="http://schemas.openxmlformats.org/markup-compatibility/2006">
              <mc:Choice xmlns:v="urn:schemas-microsoft-com:vml" Requires="v">
                <p:oleObj spid="_x0000_s3079" name="" r:id="rId1" imgW="5913755" imgH="2847975" progId="Visio.Drawing.6">
                  <p:embed/>
                </p:oleObj>
              </mc:Choice>
              <mc:Fallback>
                <p:oleObj name="" r:id="rId1" imgW="5913755" imgH="2847975" progId="Visio.Drawing.6">
                  <p:embed/>
                  <p:pic>
                    <p:nvPicPr>
                      <p:cNvPr id="0" name="图片 3078"/>
                      <p:cNvPicPr/>
                      <p:nvPr/>
                    </p:nvPicPr>
                    <p:blipFill>
                      <a:blip r:embed="rId2"/>
                      <a:stretch>
                        <a:fillRect/>
                      </a:stretch>
                    </p:blipFill>
                    <p:spPr>
                      <a:xfrm>
                        <a:off x="152400" y="1557338"/>
                        <a:ext cx="8991600" cy="433070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3122" name="内容占位符 133121"/>
          <p:cNvSpPr>
            <a:spLocks noGrp="1"/>
          </p:cNvSpPr>
          <p:nvPr>
            <p:ph sz="half" idx="1"/>
          </p:nvPr>
        </p:nvSpPr>
        <p:spPr>
          <a:xfrm>
            <a:off x="468313" y="333375"/>
            <a:ext cx="8134350" cy="1484313"/>
          </a:xfrm>
        </p:spPr>
        <p:txBody>
          <a:bodyPr/>
          <a:p>
            <a:pPr>
              <a:buClr>
                <a:schemeClr val="accent2"/>
              </a:buClr>
              <a:buSzPct val="80000"/>
              <a:buFont typeface="Wingdings" panose="05000000000000000000" pitchFamily="2" charset="2"/>
              <a:buNone/>
            </a:pPr>
            <a:r>
              <a:rPr lang="en-US" altLang="zh-CN" sz="2800" b="1" dirty="0">
                <a:latin typeface="宋体" panose="02010600030101010101" pitchFamily="2" charset="-122"/>
              </a:rPr>
              <a:t>2</a:t>
            </a:r>
            <a:r>
              <a:rPr lang="zh-CN" altLang="en-US" sz="2800" b="1" dirty="0">
                <a:latin typeface="宋体" panose="02010600030101010101" pitchFamily="2" charset="-122"/>
              </a:rPr>
              <a:t>）在一般情况下，可完成可靠通信，但目接收数据的速度较慢时，可能会出现数据“重迭”错（将两个数据当作一个数据接收）</a:t>
            </a:r>
            <a:endParaRPr lang="zh-CN" altLang="en-US" sz="2800" b="1" dirty="0">
              <a:latin typeface="宋体" panose="02010600030101010101" pitchFamily="2" charset="-122"/>
            </a:endParaRPr>
          </a:p>
          <a:p>
            <a:pPr>
              <a:buClr>
                <a:schemeClr val="accent2"/>
              </a:buClr>
              <a:buSzPct val="80000"/>
              <a:buFont typeface="Wingdings" panose="05000000000000000000" pitchFamily="2" charset="2"/>
              <a:buNone/>
            </a:pPr>
            <a:endParaRPr lang="zh-CN" altLang="en-US" sz="2800" b="1">
              <a:latin typeface="宋体" panose="02010600030101010101" pitchFamily="2" charset="-122"/>
            </a:endParaRPr>
          </a:p>
        </p:txBody>
      </p:sp>
      <p:sp>
        <p:nvSpPr>
          <p:cNvPr id="215046" name="文本框 215045"/>
          <p:cNvSpPr txBox="1"/>
          <p:nvPr/>
        </p:nvSpPr>
        <p:spPr>
          <a:xfrm>
            <a:off x="395288" y="5876925"/>
            <a:ext cx="7696200" cy="57943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源不知目什么时间结束数据接收</a:t>
            </a:r>
            <a:endParaRPr lang="zh-CN" altLang="en-US" b="1">
              <a:latin typeface="Times New Roman" panose="02020603050405020304" pitchFamily="18" charset="0"/>
            </a:endParaRPr>
          </a:p>
        </p:txBody>
      </p:sp>
      <p:graphicFrame>
        <p:nvGraphicFramePr>
          <p:cNvPr id="215047" name="内容占位符 215046"/>
          <p:cNvGraphicFramePr/>
          <p:nvPr>
            <p:ph sz="half" idx="2"/>
          </p:nvPr>
        </p:nvGraphicFramePr>
        <p:xfrm>
          <a:off x="539750" y="2205038"/>
          <a:ext cx="7989888" cy="3167062"/>
        </p:xfrm>
        <a:graphic>
          <a:graphicData uri="http://schemas.openxmlformats.org/presentationml/2006/ole">
            <mc:AlternateContent xmlns:mc="http://schemas.openxmlformats.org/markup-compatibility/2006">
              <mc:Choice xmlns:v="urn:schemas-microsoft-com:vml" Requires="v">
                <p:oleObj spid="_x0000_s3078" name="" r:id="rId1" imgW="6860540" imgH="2028190" progId="Visio.Drawing.6">
                  <p:embed/>
                </p:oleObj>
              </mc:Choice>
              <mc:Fallback>
                <p:oleObj name="" r:id="rId1" imgW="6860540" imgH="2028190" progId="Visio.Drawing.6">
                  <p:embed/>
                  <p:pic>
                    <p:nvPicPr>
                      <p:cNvPr id="0" name="图片 3077"/>
                      <p:cNvPicPr/>
                      <p:nvPr/>
                    </p:nvPicPr>
                    <p:blipFill>
                      <a:blip r:embed="rId2"/>
                      <a:stretch>
                        <a:fillRect/>
                      </a:stretch>
                    </p:blipFill>
                    <p:spPr>
                      <a:xfrm>
                        <a:off x="539750" y="2205038"/>
                        <a:ext cx="7989888" cy="3167062"/>
                      </a:xfrm>
                      <a:prstGeom prst="rect">
                        <a:avLst/>
                      </a:prstGeom>
                      <a:noFill/>
                      <a:ln w="38100">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5171" name="标题 135170"/>
          <p:cNvSpPr>
            <a:spLocks noGrp="1"/>
          </p:cNvSpPr>
          <p:nvPr>
            <p:ph type="title" idx="4294967295"/>
          </p:nvPr>
        </p:nvSpPr>
        <p:spPr>
          <a:xfrm>
            <a:off x="0" y="0"/>
            <a:ext cx="7772400" cy="882650"/>
          </a:xfrm>
        </p:spPr>
        <p:txBody>
          <a:bodyPr lIns="92075" tIns="46038" rIns="92075" bIns="46038" anchor="ctr"/>
          <a:p>
            <a:pPr algn="l"/>
            <a:r>
              <a:rPr lang="en-US" altLang="zh-CN" sz="3200" b="1" dirty="0">
                <a:solidFill>
                  <a:schemeClr val="folHlink"/>
                </a:solidFill>
                <a:latin typeface="黑体" panose="02010609060101010101" pitchFamily="2" charset="-122"/>
                <a:ea typeface="黑体" panose="02010609060101010101" pitchFamily="2" charset="-122"/>
              </a:rPr>
              <a:t>4</a:t>
            </a:r>
            <a:r>
              <a:rPr lang="zh-CN" altLang="en-US" sz="3200" b="1" dirty="0">
                <a:solidFill>
                  <a:schemeClr val="folHlink"/>
                </a:solidFill>
                <a:latin typeface="黑体" panose="02010609060101010101" pitchFamily="2" charset="-122"/>
                <a:ea typeface="黑体" panose="02010609060101010101" pitchFamily="2" charset="-122"/>
              </a:rPr>
              <a:t>双向互锁异步通信</a:t>
            </a:r>
            <a:endParaRPr lang="zh-CN" altLang="en-US" sz="3200" b="1" dirty="0">
              <a:solidFill>
                <a:schemeClr val="folHlink"/>
              </a:solidFill>
              <a:latin typeface="黑体" panose="02010609060101010101" pitchFamily="2" charset="-122"/>
              <a:ea typeface="黑体" panose="02010609060101010101" pitchFamily="2" charset="-122"/>
            </a:endParaRPr>
          </a:p>
        </p:txBody>
      </p:sp>
      <p:sp>
        <p:nvSpPr>
          <p:cNvPr id="135172" name="文本框 135171"/>
          <p:cNvSpPr txBox="1"/>
          <p:nvPr/>
        </p:nvSpPr>
        <p:spPr>
          <a:xfrm>
            <a:off x="0" y="1066800"/>
            <a:ext cx="8686800" cy="179863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）要求：在双向非互锁异步通信中再增加</a:t>
            </a:r>
            <a:r>
              <a:rPr lang="en-US" altLang="zh-CN" b="1" dirty="0">
                <a:latin typeface="Times New Roman" panose="02020603050405020304" pitchFamily="18" charset="0"/>
              </a:rPr>
              <a:t>t4</a:t>
            </a:r>
            <a:r>
              <a:rPr lang="zh-CN" altLang="en-US" b="1" dirty="0">
                <a:latin typeface="Times New Roman" panose="02020603050405020304" pitchFamily="18" charset="0"/>
              </a:rPr>
              <a:t>，让源知道目结束数据通信。</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）通信示意图</a:t>
            </a:r>
            <a:endParaRPr lang="zh-CN" altLang="en-US" b="1" dirty="0">
              <a:latin typeface="Times New Roman" panose="02020603050405020304" pitchFamily="18" charset="0"/>
            </a:endParaRPr>
          </a:p>
        </p:txBody>
      </p:sp>
      <p:graphicFrame>
        <p:nvGraphicFramePr>
          <p:cNvPr id="222208" name="内容占位符 222207"/>
          <p:cNvGraphicFramePr/>
          <p:nvPr>
            <p:ph idx="4294967295"/>
          </p:nvPr>
        </p:nvGraphicFramePr>
        <p:xfrm>
          <a:off x="323850" y="2997200"/>
          <a:ext cx="8135938" cy="2422525"/>
        </p:xfrm>
        <a:graphic>
          <a:graphicData uri="http://schemas.openxmlformats.org/presentationml/2006/ole">
            <mc:AlternateContent xmlns:mc="http://schemas.openxmlformats.org/markup-compatibility/2006">
              <mc:Choice xmlns:v="urn:schemas-microsoft-com:vml" Requires="v">
                <p:oleObj spid="_x0000_s3080" name="" r:id="rId1" imgW="7283450" imgH="2136140" progId="Visio.Drawing.6">
                  <p:embed/>
                </p:oleObj>
              </mc:Choice>
              <mc:Fallback>
                <p:oleObj name="" r:id="rId1" imgW="7283450" imgH="2136140" progId="Visio.Drawing.6">
                  <p:embed/>
                  <p:pic>
                    <p:nvPicPr>
                      <p:cNvPr id="0" name="图片 3079"/>
                      <p:cNvPicPr/>
                      <p:nvPr/>
                    </p:nvPicPr>
                    <p:blipFill>
                      <a:blip r:embed="rId2"/>
                      <a:stretch>
                        <a:fillRect/>
                      </a:stretch>
                    </p:blipFill>
                    <p:spPr>
                      <a:xfrm>
                        <a:off x="323850" y="2997200"/>
                        <a:ext cx="8135938" cy="2422525"/>
                      </a:xfrm>
                      <a:prstGeom prst="rect">
                        <a:avLst/>
                      </a:prstGeom>
                      <a:noFill/>
                      <a:ln w="38100">
                        <a:miter/>
                      </a:ln>
                    </p:spPr>
                  </p:pic>
                </p:oleObj>
              </mc:Fallback>
            </mc:AlternateContent>
          </a:graphicData>
        </a:graphic>
      </p:graphicFrame>
      <p:sp>
        <p:nvSpPr>
          <p:cNvPr id="222210" name="文本框 222209"/>
          <p:cNvSpPr txBox="1"/>
          <p:nvPr/>
        </p:nvSpPr>
        <p:spPr>
          <a:xfrm>
            <a:off x="468313" y="5589588"/>
            <a:ext cx="7772400" cy="579437"/>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用增加控制复杂度与时间来提高可靠性</a:t>
            </a:r>
            <a:endParaRPr lang="zh-CN" altLang="en-US" b="1">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0179" name="文本占位符 50178"/>
          <p:cNvSpPr>
            <a:spLocks noGrp="1"/>
          </p:cNvSpPr>
          <p:nvPr>
            <p:ph type="body" idx="1"/>
          </p:nvPr>
        </p:nvSpPr>
        <p:spPr>
          <a:xfrm>
            <a:off x="0" y="0"/>
            <a:ext cx="9144000" cy="2376488"/>
          </a:xfrm>
        </p:spPr>
        <p:txBody>
          <a:bodyPr/>
          <a:p>
            <a:pPr algn="just">
              <a:buNone/>
            </a:pPr>
            <a:r>
              <a:rPr lang="zh-CN" altLang="en-US" b="1" dirty="0">
                <a:solidFill>
                  <a:schemeClr val="folHlink"/>
                </a:solidFill>
                <a:latin typeface="黑体" panose="02010609060101010101" pitchFamily="2" charset="-122"/>
                <a:ea typeface="黑体" panose="02010609060101010101" pitchFamily="2" charset="-122"/>
              </a:rPr>
              <a:t>四、数据宽度</a:t>
            </a:r>
            <a:endParaRPr lang="zh-CN" altLang="en-US" b="1" dirty="0">
              <a:solidFill>
                <a:schemeClr val="folHlink"/>
              </a:solidFill>
              <a:latin typeface="黑体" panose="02010609060101010101" pitchFamily="2" charset="-122"/>
              <a:ea typeface="黑体" panose="02010609060101010101" pitchFamily="2" charset="-122"/>
            </a:endParaRPr>
          </a:p>
          <a:p>
            <a:pPr algn="just">
              <a:buNone/>
            </a:pPr>
            <a:r>
              <a:rPr lang="en-US" altLang="zh-CN" b="1" dirty="0">
                <a:solidFill>
                  <a:srgbClr val="FF9900"/>
                </a:solidFill>
                <a:latin typeface="宋体" panose="02010600030101010101" pitchFamily="2" charset="-122"/>
              </a:rPr>
              <a:t>1   </a:t>
            </a:r>
            <a:r>
              <a:rPr lang="zh-CN" altLang="en-US" b="1" dirty="0">
                <a:solidFill>
                  <a:srgbClr val="FF9900"/>
                </a:solidFill>
                <a:latin typeface="宋体" panose="02010600030101010101" pitchFamily="2" charset="-122"/>
              </a:rPr>
              <a:t>数据宽度</a:t>
            </a:r>
            <a:endParaRPr lang="zh-CN" altLang="en-US" b="1" dirty="0">
              <a:solidFill>
                <a:srgbClr val="FF9900"/>
              </a:solidFill>
              <a:latin typeface="宋体" panose="02010600030101010101" pitchFamily="2" charset="-122"/>
            </a:endParaRPr>
          </a:p>
          <a:p>
            <a:pPr algn="just">
              <a:buNone/>
            </a:pPr>
            <a:r>
              <a:rPr lang="en-US" altLang="zh-CN" b="1" dirty="0">
                <a:latin typeface="宋体" panose="02010600030101010101" pitchFamily="2" charset="-122"/>
              </a:rPr>
              <a:t>1</a:t>
            </a:r>
            <a:r>
              <a:rPr lang="zh-CN" altLang="en-US" b="1" dirty="0">
                <a:latin typeface="宋体" panose="02010600030101010101" pitchFamily="2" charset="-122"/>
              </a:rPr>
              <a:t>）含义：接管一次总线后，交换的数据量（常以字节为单位）。</a:t>
            </a:r>
            <a:endParaRPr lang="zh-CN" altLang="en-US" b="1" dirty="0">
              <a:latin typeface="宋体" panose="02010600030101010101" pitchFamily="2" charset="-122"/>
            </a:endParaRPr>
          </a:p>
        </p:txBody>
      </p:sp>
      <p:sp>
        <p:nvSpPr>
          <p:cNvPr id="223233" name="矩形 223232"/>
          <p:cNvSpPr/>
          <p:nvPr/>
        </p:nvSpPr>
        <p:spPr>
          <a:xfrm>
            <a:off x="0" y="2492375"/>
            <a:ext cx="9144000" cy="1554163"/>
          </a:xfrm>
          <a:prstGeom prst="rect">
            <a:avLst/>
          </a:prstGeom>
          <a:noFill/>
          <a:ln w="9525">
            <a:noFill/>
          </a:ln>
        </p:spPr>
        <p:txBody>
          <a:bodyPr>
            <a:spAutoFit/>
          </a:bodyPr>
          <a:p>
            <a:r>
              <a:rPr lang="en-US" altLang="zh-CN" b="1" dirty="0">
                <a:latin typeface="Times New Roman" panose="02020603050405020304" pitchFamily="18" charset="0"/>
              </a:rPr>
              <a:t>2</a:t>
            </a:r>
            <a:r>
              <a:rPr lang="zh-CN" altLang="en-US" b="1" dirty="0">
                <a:latin typeface="Times New Roman" panose="02020603050405020304" pitchFamily="18" charset="0"/>
              </a:rPr>
              <a:t>）数据宽度的主要类型</a:t>
            </a:r>
            <a:endParaRPr lang="zh-CN" altLang="en-US" b="1" dirty="0">
              <a:latin typeface="Times New Roman" panose="02020603050405020304" pitchFamily="18" charset="0"/>
            </a:endParaRPr>
          </a:p>
          <a:p>
            <a:r>
              <a:rPr lang="zh-CN" altLang="en-US" b="1" dirty="0">
                <a:latin typeface="Times New Roman" panose="02020603050405020304" pitchFamily="18" charset="0"/>
              </a:rPr>
              <a:t>   </a:t>
            </a:r>
            <a:r>
              <a:rPr lang="en-US" altLang="zh-CN" b="1" dirty="0">
                <a:latin typeface="Times New Roman" panose="02020603050405020304" pitchFamily="18" charset="0"/>
              </a:rPr>
              <a:t>①</a:t>
            </a:r>
            <a:r>
              <a:rPr lang="zh-CN" altLang="en-US" b="1" dirty="0">
                <a:latin typeface="Times New Roman" panose="02020603050405020304" pitchFamily="18" charset="0"/>
              </a:rPr>
              <a:t>字节（使用一次总线交换一个字节，可用于中低速部件）。</a:t>
            </a:r>
            <a:endParaRPr lang="zh-CN" altLang="en-US" b="1" dirty="0">
              <a:latin typeface="Times New Roman" panose="02020603050405020304" pitchFamily="18" charset="0"/>
            </a:endParaRPr>
          </a:p>
        </p:txBody>
      </p:sp>
      <p:sp>
        <p:nvSpPr>
          <p:cNvPr id="223234" name="矩形 223233"/>
          <p:cNvSpPr/>
          <p:nvPr/>
        </p:nvSpPr>
        <p:spPr>
          <a:xfrm>
            <a:off x="0" y="4221163"/>
            <a:ext cx="8915400" cy="23764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数据块（使用一次总线交换一个数据块，可用于高速部件）。</a:t>
            </a:r>
            <a:endParaRPr lang="zh-CN" altLang="en-US" b="1" dirty="0">
              <a:latin typeface="宋体" panose="02010600030101010101" pitchFamily="2" charset="-122"/>
            </a:endParaRPr>
          </a:p>
          <a:p>
            <a:pPr lvl="0" algn="just">
              <a:buNone/>
            </a:pPr>
            <a:r>
              <a:rPr lang="zh-CN" altLang="en-US" b="1" dirty="0">
                <a:latin typeface="宋体" panose="02010600030101010101" pitchFamily="2" charset="-122"/>
              </a:rPr>
              <a:t>    </a:t>
            </a:r>
            <a:r>
              <a:rPr lang="en-US" altLang="zh-CN" sz="2800" b="1" dirty="0">
                <a:latin typeface="宋体" panose="02010600030101010101" pitchFamily="2" charset="-122"/>
              </a:rPr>
              <a:t>Ⅰ</a:t>
            </a:r>
            <a:r>
              <a:rPr lang="zh-CN" altLang="en-US" sz="2800" b="1" dirty="0">
                <a:latin typeface="宋体" panose="02010600030101010101" pitchFamily="2" charset="-122"/>
              </a:rPr>
              <a:t>）固定长数据块（每次交换的字节数相同）。</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Ⅱ</a:t>
            </a:r>
            <a:r>
              <a:rPr lang="zh-CN" altLang="en-US" sz="2800" b="1" dirty="0">
                <a:latin typeface="宋体" panose="02010600030101010101" pitchFamily="2" charset="-122"/>
              </a:rPr>
              <a:t>）可变长数据块（每次交换的字节数不同）。</a:t>
            </a:r>
            <a:endParaRPr lang="zh-CN" altLang="en-US" sz="2800" b="1">
              <a:latin typeface="宋体" panose="0201060003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233"/>
                                        </p:tgtEl>
                                        <p:attrNameLst>
                                          <p:attrName>style.visibility</p:attrName>
                                        </p:attrNameLst>
                                      </p:cBhvr>
                                      <p:to>
                                        <p:strVal val="visible"/>
                                      </p:to>
                                    </p:set>
                                    <p:animEffect transition="in" filter="blinds(horizontal)">
                                      <p:cBhvr>
                                        <p:cTn id="7" dur="500"/>
                                        <p:tgtEl>
                                          <p:spTgt spid="2232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3234"/>
                                        </p:tgtEl>
                                        <p:attrNameLst>
                                          <p:attrName>style.visibility</p:attrName>
                                        </p:attrNameLst>
                                      </p:cBhvr>
                                      <p:to>
                                        <p:strVal val="visible"/>
                                      </p:to>
                                    </p:set>
                                    <p:animEffect transition="in" filter="blinds(horizontal)">
                                      <p:cBhvr>
                                        <p:cTn id="12" dur="500"/>
                                        <p:tgtEl>
                                          <p:spTgt spid="223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3" grpId="0"/>
      <p:bldP spid="2232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2227" name="文本占位符 52226"/>
          <p:cNvSpPr>
            <a:spLocks noGrp="1"/>
          </p:cNvSpPr>
          <p:nvPr>
            <p:ph type="body" idx="1"/>
          </p:nvPr>
        </p:nvSpPr>
        <p:spPr>
          <a:xfrm>
            <a:off x="304800" y="152400"/>
            <a:ext cx="8458200" cy="4068763"/>
          </a:xfrm>
        </p:spPr>
        <p:txBody>
          <a:bodyPr/>
          <a:p>
            <a:pPr algn="just">
              <a:lnSpc>
                <a:spcPct val="90000"/>
              </a:lnSpc>
              <a:buNone/>
            </a:pPr>
            <a:r>
              <a:rPr lang="en-US" altLang="zh-CN" b="1" dirty="0">
                <a:solidFill>
                  <a:srgbClr val="FF9900"/>
                </a:solidFill>
              </a:rPr>
              <a:t>2   </a:t>
            </a:r>
            <a:r>
              <a:rPr lang="zh-CN" altLang="en-US" b="1" dirty="0">
                <a:solidFill>
                  <a:srgbClr val="FF9900"/>
                </a:solidFill>
              </a:rPr>
              <a:t>数据总线线数</a:t>
            </a:r>
            <a:endParaRPr lang="zh-CN" altLang="en-US" b="1" dirty="0">
              <a:solidFill>
                <a:srgbClr val="FF9900"/>
              </a:solidFill>
            </a:endParaRPr>
          </a:p>
          <a:p>
            <a:pPr algn="just">
              <a:lnSpc>
                <a:spcPct val="90000"/>
              </a:lnSpc>
              <a:buNone/>
            </a:pPr>
            <a:r>
              <a:rPr lang="en-US" altLang="zh-CN" b="1" dirty="0"/>
              <a:t>1</a:t>
            </a:r>
            <a:r>
              <a:rPr lang="zh-CN" altLang="en-US" b="1" dirty="0"/>
              <a:t>）总线数据类型</a:t>
            </a:r>
            <a:endParaRPr lang="zh-CN" altLang="en-US" b="1" dirty="0"/>
          </a:p>
          <a:p>
            <a:pPr algn="just">
              <a:lnSpc>
                <a:spcPct val="90000"/>
              </a:lnSpc>
              <a:buNone/>
            </a:pPr>
            <a:r>
              <a:rPr lang="zh-CN" altLang="en-US" b="1" dirty="0"/>
              <a:t>   </a:t>
            </a:r>
            <a:r>
              <a:rPr lang="en-US" altLang="zh-CN" b="1" dirty="0"/>
              <a:t>①</a:t>
            </a:r>
            <a:r>
              <a:rPr lang="zh-CN" altLang="en-US" b="1" dirty="0"/>
              <a:t>一条线</a:t>
            </a:r>
            <a:endParaRPr lang="zh-CN" altLang="en-US" b="1" dirty="0"/>
          </a:p>
          <a:p>
            <a:pPr algn="just">
              <a:lnSpc>
                <a:spcPct val="90000"/>
              </a:lnSpc>
              <a:buNone/>
            </a:pPr>
            <a:r>
              <a:rPr lang="zh-CN" altLang="en-US" b="1" dirty="0"/>
              <a:t>   </a:t>
            </a:r>
            <a:r>
              <a:rPr lang="en-US" altLang="zh-CN" b="1" dirty="0"/>
              <a:t>②</a:t>
            </a:r>
            <a:r>
              <a:rPr lang="zh-CN" altLang="en-US" b="1" dirty="0"/>
              <a:t>字节线（</a:t>
            </a:r>
            <a:r>
              <a:rPr lang="en-US" altLang="zh-CN" b="1" dirty="0"/>
              <a:t>8</a:t>
            </a:r>
            <a:r>
              <a:rPr lang="zh-CN" altLang="en-US" b="1" dirty="0"/>
              <a:t>条）</a:t>
            </a:r>
            <a:endParaRPr lang="zh-CN" altLang="en-US" b="1" dirty="0"/>
          </a:p>
          <a:p>
            <a:pPr algn="just">
              <a:lnSpc>
                <a:spcPct val="90000"/>
              </a:lnSpc>
              <a:buNone/>
            </a:pPr>
            <a:r>
              <a:rPr lang="zh-CN" altLang="en-US" b="1" dirty="0"/>
              <a:t>   </a:t>
            </a:r>
            <a:r>
              <a:rPr lang="en-US" altLang="zh-CN" b="1" dirty="0"/>
              <a:t>③</a:t>
            </a:r>
            <a:r>
              <a:rPr lang="zh-CN" altLang="en-US" b="1" dirty="0"/>
              <a:t>半字线（</a:t>
            </a:r>
            <a:r>
              <a:rPr lang="en-US" altLang="zh-CN" b="1" dirty="0"/>
              <a:t>16</a:t>
            </a:r>
            <a:r>
              <a:rPr lang="zh-CN" altLang="en-US" b="1" dirty="0"/>
              <a:t>条）</a:t>
            </a:r>
            <a:endParaRPr lang="zh-CN" altLang="en-US" b="1" dirty="0"/>
          </a:p>
          <a:p>
            <a:pPr algn="just">
              <a:lnSpc>
                <a:spcPct val="90000"/>
              </a:lnSpc>
              <a:buNone/>
            </a:pPr>
            <a:r>
              <a:rPr lang="zh-CN" altLang="en-US" b="1" dirty="0"/>
              <a:t>   </a:t>
            </a:r>
            <a:r>
              <a:rPr lang="en-US" altLang="zh-CN" b="1" dirty="0"/>
              <a:t>④</a:t>
            </a:r>
            <a:r>
              <a:rPr lang="zh-CN" altLang="en-US" b="1" dirty="0"/>
              <a:t>单字线（</a:t>
            </a:r>
            <a:r>
              <a:rPr lang="en-US" altLang="zh-CN" b="1" dirty="0"/>
              <a:t>32</a:t>
            </a:r>
            <a:r>
              <a:rPr lang="zh-CN" altLang="en-US" b="1" dirty="0"/>
              <a:t>条）</a:t>
            </a:r>
            <a:endParaRPr lang="zh-CN" altLang="en-US" b="1" dirty="0"/>
          </a:p>
          <a:p>
            <a:pPr algn="just">
              <a:lnSpc>
                <a:spcPct val="90000"/>
              </a:lnSpc>
              <a:buNone/>
            </a:pPr>
            <a:r>
              <a:rPr lang="zh-CN" altLang="en-US" b="1" dirty="0"/>
              <a:t>   </a:t>
            </a:r>
            <a:r>
              <a:rPr lang="en-US" altLang="zh-CN" b="1" dirty="0"/>
              <a:t>⑤</a:t>
            </a:r>
            <a:r>
              <a:rPr lang="zh-CN" altLang="en-US" b="1" dirty="0"/>
              <a:t>双字线（</a:t>
            </a:r>
            <a:r>
              <a:rPr lang="en-US" altLang="zh-CN" b="1" dirty="0"/>
              <a:t>64</a:t>
            </a:r>
            <a:r>
              <a:rPr lang="zh-CN" altLang="en-US" b="1" dirty="0"/>
              <a:t>条）</a:t>
            </a:r>
            <a:endParaRPr lang="zh-CN" altLang="en-US"/>
          </a:p>
        </p:txBody>
      </p:sp>
      <p:sp>
        <p:nvSpPr>
          <p:cNvPr id="224256" name="矩形 224255"/>
          <p:cNvSpPr/>
          <p:nvPr/>
        </p:nvSpPr>
        <p:spPr>
          <a:xfrm>
            <a:off x="179388" y="3860800"/>
            <a:ext cx="8458200" cy="29972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buNone/>
            </a:pPr>
            <a:r>
              <a:rPr lang="en-US" altLang="zh-CN" b="1" dirty="0"/>
              <a:t>2</a:t>
            </a:r>
            <a:r>
              <a:rPr lang="zh-CN" altLang="en-US" b="1" dirty="0"/>
              <a:t>）总线线数选取原则</a:t>
            </a:r>
            <a:endParaRPr lang="zh-CN" altLang="en-US" b="1" dirty="0"/>
          </a:p>
          <a:p>
            <a:pPr lvl="0" algn="just">
              <a:buNone/>
            </a:pPr>
            <a:r>
              <a:rPr lang="zh-CN" altLang="en-US" b="1" dirty="0"/>
              <a:t>   </a:t>
            </a:r>
            <a:r>
              <a:rPr lang="en-US" altLang="zh-CN" b="1" dirty="0"/>
              <a:t>①</a:t>
            </a:r>
            <a:r>
              <a:rPr lang="zh-CN" altLang="en-US" b="1" dirty="0"/>
              <a:t>机内选用字长相等的数据线。</a:t>
            </a:r>
            <a:endParaRPr lang="zh-CN" altLang="en-US" b="1" dirty="0"/>
          </a:p>
          <a:p>
            <a:pPr lvl="0" algn="just">
              <a:buNone/>
            </a:pPr>
            <a:r>
              <a:rPr lang="zh-CN" altLang="en-US" b="1" dirty="0"/>
              <a:t>   </a:t>
            </a:r>
            <a:r>
              <a:rPr lang="en-US" altLang="zh-CN" b="1" dirty="0"/>
              <a:t>②</a:t>
            </a:r>
            <a:r>
              <a:rPr lang="zh-CN" altLang="en-US" b="1" dirty="0"/>
              <a:t>近距离选用多条线（采用并行传送）。</a:t>
            </a:r>
            <a:endParaRPr lang="zh-CN" altLang="en-US" b="1" dirty="0"/>
          </a:p>
          <a:p>
            <a:pPr lvl="0" algn="just">
              <a:buNone/>
            </a:pPr>
            <a:r>
              <a:rPr lang="zh-CN" altLang="en-US" b="1" dirty="0"/>
              <a:t>   </a:t>
            </a:r>
            <a:r>
              <a:rPr lang="en-US" altLang="zh-CN" b="1" dirty="0"/>
              <a:t>③</a:t>
            </a:r>
            <a:r>
              <a:rPr lang="zh-CN" altLang="en-US" b="1" dirty="0"/>
              <a:t>远距离选用单条线（采用串行传送，减少通信线路成本）。</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charRg st="0" end="11"/>
                                            </p:txEl>
                                          </p:spTgt>
                                        </p:tgtEl>
                                        <p:attrNameLst>
                                          <p:attrName>style.visibility</p:attrName>
                                        </p:attrNameLst>
                                      </p:cBhvr>
                                      <p:to>
                                        <p:strVal val="visible"/>
                                      </p:to>
                                    </p:set>
                                    <p:animEffect transition="in" filter="blinds(horizontal)">
                                      <p:cBhvr>
                                        <p:cTn id="7" dur="500"/>
                                        <p:tgtEl>
                                          <p:spTgt spid="5222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charRg st="11" end="20"/>
                                            </p:txEl>
                                          </p:spTgt>
                                        </p:tgtEl>
                                        <p:attrNameLst>
                                          <p:attrName>style.visibility</p:attrName>
                                        </p:attrNameLst>
                                      </p:cBhvr>
                                      <p:to>
                                        <p:strVal val="visible"/>
                                      </p:to>
                                    </p:set>
                                    <p:animEffect transition="in" filter="blinds(horizontal)">
                                      <p:cBhvr>
                                        <p:cTn id="12" dur="500"/>
                                        <p:tgtEl>
                                          <p:spTgt spid="52227">
                                            <p:txEl>
                                              <p:charRg st="11"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7">
                                            <p:txEl>
                                              <p:charRg st="20" end="28"/>
                                            </p:txEl>
                                          </p:spTgt>
                                        </p:tgtEl>
                                        <p:attrNameLst>
                                          <p:attrName>style.visibility</p:attrName>
                                        </p:attrNameLst>
                                      </p:cBhvr>
                                      <p:to>
                                        <p:strVal val="visible"/>
                                      </p:to>
                                    </p:set>
                                    <p:animEffect transition="in" filter="blinds(horizontal)">
                                      <p:cBhvr>
                                        <p:cTn id="17" dur="500"/>
                                        <p:tgtEl>
                                          <p:spTgt spid="52227">
                                            <p:txEl>
                                              <p:charRg st="20"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7">
                                            <p:txEl>
                                              <p:charRg st="28" end="40"/>
                                            </p:txEl>
                                          </p:spTgt>
                                        </p:tgtEl>
                                        <p:attrNameLst>
                                          <p:attrName>style.visibility</p:attrName>
                                        </p:attrNameLst>
                                      </p:cBhvr>
                                      <p:to>
                                        <p:strVal val="visible"/>
                                      </p:to>
                                    </p:set>
                                    <p:animEffect transition="in" filter="blinds(horizontal)">
                                      <p:cBhvr>
                                        <p:cTn id="22" dur="500"/>
                                        <p:tgtEl>
                                          <p:spTgt spid="52227">
                                            <p:txEl>
                                              <p:charRg st="28" end="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7">
                                            <p:txEl>
                                              <p:charRg st="40" end="53"/>
                                            </p:txEl>
                                          </p:spTgt>
                                        </p:tgtEl>
                                        <p:attrNameLst>
                                          <p:attrName>style.visibility</p:attrName>
                                        </p:attrNameLst>
                                      </p:cBhvr>
                                      <p:to>
                                        <p:strVal val="visible"/>
                                      </p:to>
                                    </p:set>
                                    <p:animEffect transition="in" filter="blinds(horizontal)">
                                      <p:cBhvr>
                                        <p:cTn id="27" dur="500"/>
                                        <p:tgtEl>
                                          <p:spTgt spid="52227">
                                            <p:txEl>
                                              <p:charRg st="40" end="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7">
                                            <p:txEl>
                                              <p:charRg st="53" end="66"/>
                                            </p:txEl>
                                          </p:spTgt>
                                        </p:tgtEl>
                                        <p:attrNameLst>
                                          <p:attrName>style.visibility</p:attrName>
                                        </p:attrNameLst>
                                      </p:cBhvr>
                                      <p:to>
                                        <p:strVal val="visible"/>
                                      </p:to>
                                    </p:set>
                                    <p:animEffect transition="in" filter="blinds(horizontal)">
                                      <p:cBhvr>
                                        <p:cTn id="32" dur="500"/>
                                        <p:tgtEl>
                                          <p:spTgt spid="52227">
                                            <p:txEl>
                                              <p:charRg st="53" end="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7">
                                            <p:txEl>
                                              <p:charRg st="66" end="79"/>
                                            </p:txEl>
                                          </p:spTgt>
                                        </p:tgtEl>
                                        <p:attrNameLst>
                                          <p:attrName>style.visibility</p:attrName>
                                        </p:attrNameLst>
                                      </p:cBhvr>
                                      <p:to>
                                        <p:strVal val="visible"/>
                                      </p:to>
                                    </p:set>
                                    <p:animEffect transition="in" filter="blinds(horizontal)">
                                      <p:cBhvr>
                                        <p:cTn id="37" dur="500"/>
                                        <p:tgtEl>
                                          <p:spTgt spid="52227">
                                            <p:txEl>
                                              <p:charRg st="66" end="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24256"/>
                                        </p:tgtEl>
                                        <p:attrNameLst>
                                          <p:attrName>style.visibility</p:attrName>
                                        </p:attrNameLst>
                                      </p:cBhvr>
                                      <p:to>
                                        <p:strVal val="visible"/>
                                      </p:to>
                                    </p:set>
                                    <p:animEffect transition="in" filter="checkerboard(across)">
                                      <p:cBhvr>
                                        <p:cTn id="42" dur="500"/>
                                        <p:tgtEl>
                                          <p:spTgt spid="224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2242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26308" name="矩形 226307"/>
          <p:cNvSpPr/>
          <p:nvPr/>
        </p:nvSpPr>
        <p:spPr>
          <a:xfrm>
            <a:off x="0" y="0"/>
            <a:ext cx="8458200" cy="244792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marL="342900" lvl="0" indent="-342900" algn="just"/>
            <a:r>
              <a:rPr lang="en-US" altLang="zh-CN" b="1" dirty="0">
                <a:solidFill>
                  <a:schemeClr val="folHlink"/>
                </a:solidFill>
                <a:latin typeface="黑体" panose="02010609060101010101" pitchFamily="2" charset="-122"/>
                <a:ea typeface="黑体" panose="02010609060101010101" pitchFamily="2" charset="-122"/>
              </a:rPr>
              <a:t>2</a:t>
            </a:r>
            <a:r>
              <a:rPr lang="zh-CN" altLang="en-US" b="1" dirty="0">
                <a:solidFill>
                  <a:schemeClr val="folHlink"/>
                </a:solidFill>
                <a:latin typeface="黑体" panose="02010609060101010101" pitchFamily="2" charset="-122"/>
                <a:ea typeface="黑体" panose="02010609060101010101" pitchFamily="2" charset="-122"/>
              </a:rPr>
              <a:t>．中断方式</a:t>
            </a:r>
            <a:endParaRPr lang="zh-CN" altLang="en-US" b="1" dirty="0">
              <a:solidFill>
                <a:schemeClr val="folHlink"/>
              </a:solidFill>
              <a:latin typeface="黑体" panose="02010609060101010101" pitchFamily="2" charset="-122"/>
              <a:ea typeface="黑体" panose="02010609060101010101" pitchFamily="2" charset="-122"/>
            </a:endParaRPr>
          </a:p>
          <a:p>
            <a:pPr marL="342900" lvl="0" indent="-342900" algn="just"/>
            <a:r>
              <a:rPr lang="zh-CN" altLang="en-US" b="1" dirty="0">
                <a:latin typeface="宋体" panose="02010600030101010101" pitchFamily="2" charset="-122"/>
              </a:rPr>
              <a:t>   在需要</a:t>
            </a:r>
            <a:r>
              <a:rPr lang="en-US" altLang="zh-CN" b="1" dirty="0">
                <a:latin typeface="宋体" panose="02010600030101010101" pitchFamily="2" charset="-122"/>
              </a:rPr>
              <a:t>I/O</a:t>
            </a:r>
            <a:r>
              <a:rPr lang="zh-CN" altLang="en-US" b="1" dirty="0">
                <a:latin typeface="宋体" panose="02010600030101010101" pitchFamily="2" charset="-122"/>
              </a:rPr>
              <a:t>服务时才中断</a:t>
            </a:r>
            <a:r>
              <a:rPr lang="en-US" altLang="zh-CN" b="1" dirty="0">
                <a:latin typeface="宋体" panose="02010600030101010101" pitchFamily="2" charset="-122"/>
              </a:rPr>
              <a:t>CPU</a:t>
            </a:r>
            <a:r>
              <a:rPr lang="zh-CN" altLang="en-US" b="1" dirty="0">
                <a:latin typeface="宋体" panose="02010600030101010101" pitchFamily="2" charset="-122"/>
              </a:rPr>
              <a:t>的现行工作，转去执行</a:t>
            </a:r>
            <a:r>
              <a:rPr lang="en-US" altLang="zh-CN" b="1" dirty="0">
                <a:latin typeface="宋体" panose="02010600030101010101" pitchFamily="2" charset="-122"/>
              </a:rPr>
              <a:t>I/O</a:t>
            </a:r>
            <a:r>
              <a:rPr lang="zh-CN" altLang="en-US" b="1" dirty="0">
                <a:latin typeface="宋体" panose="02010600030101010101" pitchFamily="2" charset="-122"/>
              </a:rPr>
              <a:t>服务。</a:t>
            </a:r>
            <a:endParaRPr lang="zh-CN" altLang="en-US" b="1" dirty="0">
              <a:latin typeface="宋体" panose="02010600030101010101" pitchFamily="2" charset="-122"/>
            </a:endParaRPr>
          </a:p>
          <a:p>
            <a:pPr marL="342900" lvl="0" indent="-342900" algn="just"/>
            <a:r>
              <a:rPr lang="zh-CN" altLang="en-US" b="1" dirty="0">
                <a:latin typeface="宋体" panose="02010600030101010101" pitchFamily="2" charset="-122"/>
              </a:rPr>
              <a:t>   需要有接口电路和中断逻辑。</a:t>
            </a:r>
            <a:endParaRPr lang="zh-CN" altLang="en-US" b="1">
              <a:latin typeface="宋体" panose="02010600030101010101" pitchFamily="2" charset="-122"/>
            </a:endParaRPr>
          </a:p>
        </p:txBody>
      </p:sp>
      <p:grpSp>
        <p:nvGrpSpPr>
          <p:cNvPr id="3" name="组合 2"/>
          <p:cNvGrpSpPr/>
          <p:nvPr/>
        </p:nvGrpSpPr>
        <p:grpSpPr>
          <a:xfrm>
            <a:off x="0" y="3200400"/>
            <a:ext cx="8839200" cy="2729230"/>
            <a:chOff x="0" y="5040"/>
            <a:chExt cx="13920" cy="4298"/>
          </a:xfrm>
        </p:grpSpPr>
        <p:sp>
          <p:nvSpPr>
            <p:cNvPr id="226310" name="文本框 226309"/>
            <p:cNvSpPr txBox="1"/>
            <p:nvPr/>
          </p:nvSpPr>
          <p:spPr>
            <a:xfrm>
              <a:off x="5280" y="8520"/>
              <a:ext cx="3240" cy="818"/>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并行操作</a:t>
              </a:r>
              <a:endParaRPr lang="zh-CN" altLang="en-US" sz="2800" b="1">
                <a:latin typeface="Times New Roman" panose="02020603050405020304" pitchFamily="18" charset="0"/>
                <a:ea typeface="黑体" panose="02010609060101010101" pitchFamily="2" charset="-122"/>
              </a:endParaRPr>
            </a:p>
          </p:txBody>
        </p:sp>
        <p:sp>
          <p:nvSpPr>
            <p:cNvPr id="226313" name="文本框 226312"/>
            <p:cNvSpPr txBox="1"/>
            <p:nvPr/>
          </p:nvSpPr>
          <p:spPr>
            <a:xfrm>
              <a:off x="0" y="5040"/>
              <a:ext cx="3720" cy="101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中断：</a:t>
              </a:r>
              <a:endParaRPr lang="zh-CN" altLang="en-US" sz="3600" b="1">
                <a:latin typeface="黑体" panose="02010609060101010101" pitchFamily="2" charset="-122"/>
                <a:ea typeface="黑体" panose="02010609060101010101" pitchFamily="2" charset="-122"/>
              </a:endParaRPr>
            </a:p>
          </p:txBody>
        </p:sp>
        <p:sp>
          <p:nvSpPr>
            <p:cNvPr id="226314" name="文本框 226313"/>
            <p:cNvSpPr txBox="1"/>
            <p:nvPr/>
          </p:nvSpPr>
          <p:spPr>
            <a:xfrm>
              <a:off x="0" y="5880"/>
              <a:ext cx="2160" cy="101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主机</a:t>
              </a:r>
              <a:endParaRPr lang="zh-CN" altLang="en-US" sz="3600" b="1">
                <a:latin typeface="黑体" panose="02010609060101010101" pitchFamily="2" charset="-122"/>
                <a:ea typeface="黑体" panose="02010609060101010101" pitchFamily="2" charset="-122"/>
              </a:endParaRPr>
            </a:p>
          </p:txBody>
        </p:sp>
        <p:sp>
          <p:nvSpPr>
            <p:cNvPr id="226315" name="直接连接符 226314"/>
            <p:cNvSpPr/>
            <p:nvPr/>
          </p:nvSpPr>
          <p:spPr>
            <a:xfrm>
              <a:off x="1920" y="6240"/>
              <a:ext cx="3120" cy="0"/>
            </a:xfrm>
            <a:prstGeom prst="line">
              <a:avLst/>
            </a:prstGeom>
            <a:ln w="38100" cap="flat" cmpd="sng">
              <a:solidFill>
                <a:schemeClr val="tx1"/>
              </a:solidFill>
              <a:prstDash val="solid"/>
              <a:headEnd type="none" w="med" len="med"/>
              <a:tailEnd type="none" w="med" len="med"/>
            </a:ln>
          </p:spPr>
        </p:sp>
        <p:sp>
          <p:nvSpPr>
            <p:cNvPr id="226316" name="文本框 226315"/>
            <p:cNvSpPr txBox="1"/>
            <p:nvPr/>
          </p:nvSpPr>
          <p:spPr>
            <a:xfrm>
              <a:off x="2640" y="5400"/>
              <a:ext cx="1800" cy="91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226317" name="文本框 226316"/>
            <p:cNvSpPr txBox="1"/>
            <p:nvPr/>
          </p:nvSpPr>
          <p:spPr>
            <a:xfrm>
              <a:off x="0" y="7440"/>
              <a:ext cx="2160" cy="1010"/>
            </a:xfrm>
            <a:prstGeom prst="rect">
              <a:avLst/>
            </a:prstGeom>
            <a:noFill/>
            <a:ln w="9525">
              <a:noFill/>
            </a:ln>
          </p:spPr>
          <p:txBody>
            <a:bodyPr>
              <a:spAutoFit/>
            </a:bodyPr>
            <a:p>
              <a:pPr>
                <a:spcBef>
                  <a:spcPct val="50000"/>
                </a:spcBef>
              </a:pPr>
              <a:r>
                <a:rPr lang="zh-CN" altLang="en-US" sz="3600" b="1" dirty="0">
                  <a:latin typeface="黑体" panose="02010609060101010101" pitchFamily="2" charset="-122"/>
                  <a:ea typeface="黑体" panose="02010609060101010101" pitchFamily="2" charset="-122"/>
                </a:rPr>
                <a:t>外设</a:t>
              </a:r>
              <a:endParaRPr lang="zh-CN" altLang="en-US" sz="3600" b="1">
                <a:latin typeface="黑体" panose="02010609060101010101" pitchFamily="2" charset="-122"/>
                <a:ea typeface="黑体" panose="02010609060101010101" pitchFamily="2" charset="-122"/>
              </a:endParaRPr>
            </a:p>
          </p:txBody>
        </p:sp>
        <p:sp>
          <p:nvSpPr>
            <p:cNvPr id="226318" name="直接连接符 226317"/>
            <p:cNvSpPr/>
            <p:nvPr/>
          </p:nvSpPr>
          <p:spPr>
            <a:xfrm>
              <a:off x="1920" y="8280"/>
              <a:ext cx="3120" cy="0"/>
            </a:xfrm>
            <a:prstGeom prst="line">
              <a:avLst/>
            </a:prstGeom>
            <a:ln w="38100" cap="flat" cmpd="sng">
              <a:solidFill>
                <a:schemeClr val="tx1"/>
              </a:solidFill>
              <a:prstDash val="solid"/>
              <a:headEnd type="none" w="med" len="med"/>
              <a:tailEnd type="none" w="med" len="med"/>
            </a:ln>
          </p:spPr>
        </p:sp>
        <p:sp>
          <p:nvSpPr>
            <p:cNvPr id="226319" name="文本框 226318"/>
            <p:cNvSpPr txBox="1"/>
            <p:nvPr/>
          </p:nvSpPr>
          <p:spPr>
            <a:xfrm>
              <a:off x="2640" y="7440"/>
              <a:ext cx="1800" cy="91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空闲</a:t>
              </a:r>
              <a:endParaRPr lang="zh-CN" altLang="en-US" b="1">
                <a:latin typeface="Times New Roman" panose="02020603050405020304" pitchFamily="18" charset="0"/>
                <a:ea typeface="黑体" panose="02010609060101010101" pitchFamily="2" charset="-122"/>
              </a:endParaRPr>
            </a:p>
          </p:txBody>
        </p:sp>
        <p:sp>
          <p:nvSpPr>
            <p:cNvPr id="226320" name="直接连接符 226319"/>
            <p:cNvSpPr/>
            <p:nvPr/>
          </p:nvSpPr>
          <p:spPr>
            <a:xfrm>
              <a:off x="5040" y="6240"/>
              <a:ext cx="0" cy="840"/>
            </a:xfrm>
            <a:prstGeom prst="line">
              <a:avLst/>
            </a:prstGeom>
            <a:ln w="38100" cap="flat" cmpd="sng">
              <a:solidFill>
                <a:schemeClr val="tx1"/>
              </a:solidFill>
              <a:prstDash val="solid"/>
              <a:headEnd type="none" w="med" len="med"/>
              <a:tailEnd type="none" w="med" len="med"/>
            </a:ln>
          </p:spPr>
        </p:sp>
        <p:sp>
          <p:nvSpPr>
            <p:cNvPr id="226321" name="直接连接符 226320"/>
            <p:cNvSpPr/>
            <p:nvPr/>
          </p:nvSpPr>
          <p:spPr>
            <a:xfrm>
              <a:off x="5040" y="7080"/>
              <a:ext cx="480" cy="0"/>
            </a:xfrm>
            <a:prstGeom prst="line">
              <a:avLst/>
            </a:prstGeom>
            <a:ln w="38100" cap="flat" cmpd="sng">
              <a:solidFill>
                <a:schemeClr val="tx1"/>
              </a:solidFill>
              <a:prstDash val="solid"/>
              <a:headEnd type="none" w="med" len="med"/>
              <a:tailEnd type="none" w="med" len="med"/>
            </a:ln>
          </p:spPr>
        </p:sp>
        <p:grpSp>
          <p:nvGrpSpPr>
            <p:cNvPr id="226322" name="组合 226321"/>
            <p:cNvGrpSpPr/>
            <p:nvPr/>
          </p:nvGrpSpPr>
          <p:grpSpPr>
            <a:xfrm>
              <a:off x="4680" y="6720"/>
              <a:ext cx="360" cy="1020"/>
              <a:chOff x="1823" y="1295"/>
              <a:chExt cx="144" cy="408"/>
            </a:xfrm>
          </p:grpSpPr>
          <p:sp>
            <p:nvSpPr>
              <p:cNvPr id="226323" name="任意多边形 226322"/>
              <p:cNvSpPr/>
              <p:nvPr/>
            </p:nvSpPr>
            <p:spPr>
              <a:xfrm rot="-5400000">
                <a:off x="1787" y="1331"/>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none" w="med" len="med"/>
              </a:ln>
            </p:spPr>
            <p:txBody>
              <a:bodyPr/>
              <a:p>
                <a:endParaRPr lang="zh-CN" altLang="en-US"/>
              </a:p>
            </p:txBody>
          </p:sp>
          <p:sp>
            <p:nvSpPr>
              <p:cNvPr id="226324" name="任意多边形 226323"/>
              <p:cNvSpPr/>
              <p:nvPr/>
            </p:nvSpPr>
            <p:spPr>
              <a:xfrm rot="-5400000" flipH="1">
                <a:off x="1787" y="1523"/>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triangle" w="med" len="med"/>
              </a:ln>
            </p:spPr>
            <p:txBody>
              <a:bodyPr/>
              <a:p>
                <a:endParaRPr lang="zh-CN" altLang="en-US"/>
              </a:p>
            </p:txBody>
          </p:sp>
        </p:grpSp>
        <p:sp>
          <p:nvSpPr>
            <p:cNvPr id="226325" name="直接连接符 226324"/>
            <p:cNvSpPr/>
            <p:nvPr/>
          </p:nvSpPr>
          <p:spPr>
            <a:xfrm>
              <a:off x="5040" y="7440"/>
              <a:ext cx="0" cy="840"/>
            </a:xfrm>
            <a:prstGeom prst="line">
              <a:avLst/>
            </a:prstGeom>
            <a:ln w="38100" cap="flat" cmpd="sng">
              <a:solidFill>
                <a:schemeClr val="tx1"/>
              </a:solidFill>
              <a:prstDash val="solid"/>
              <a:headEnd type="none" w="med" len="med"/>
              <a:tailEnd type="none" w="med" len="med"/>
            </a:ln>
          </p:spPr>
        </p:sp>
        <p:sp>
          <p:nvSpPr>
            <p:cNvPr id="226326" name="文本框 226325"/>
            <p:cNvSpPr txBox="1"/>
            <p:nvPr/>
          </p:nvSpPr>
          <p:spPr>
            <a:xfrm>
              <a:off x="3240" y="6720"/>
              <a:ext cx="1560" cy="818"/>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启动</a:t>
              </a:r>
              <a:endParaRPr lang="zh-CN" altLang="en-US" sz="2800" b="1">
                <a:latin typeface="Times New Roman" panose="02020603050405020304" pitchFamily="18" charset="0"/>
                <a:ea typeface="黑体" panose="02010609060101010101" pitchFamily="2" charset="-122"/>
              </a:endParaRPr>
            </a:p>
          </p:txBody>
        </p:sp>
        <p:sp>
          <p:nvSpPr>
            <p:cNvPr id="226327" name="直接连接符 226326"/>
            <p:cNvSpPr/>
            <p:nvPr/>
          </p:nvSpPr>
          <p:spPr>
            <a:xfrm>
              <a:off x="5040" y="7440"/>
              <a:ext cx="2880" cy="0"/>
            </a:xfrm>
            <a:prstGeom prst="line">
              <a:avLst/>
            </a:prstGeom>
            <a:ln w="38100" cap="flat" cmpd="sng">
              <a:solidFill>
                <a:schemeClr val="tx1"/>
              </a:solidFill>
              <a:prstDash val="solid"/>
              <a:headEnd type="none" w="med" len="med"/>
              <a:tailEnd type="none" w="med" len="med"/>
            </a:ln>
          </p:spPr>
        </p:sp>
        <p:sp>
          <p:nvSpPr>
            <p:cNvPr id="226328" name="文本框 226327"/>
            <p:cNvSpPr txBox="1"/>
            <p:nvPr/>
          </p:nvSpPr>
          <p:spPr>
            <a:xfrm>
              <a:off x="5520" y="7440"/>
              <a:ext cx="1800" cy="919"/>
            </a:xfrm>
            <a:prstGeom prst="rect">
              <a:avLst/>
            </a:prstGeom>
            <a:noFill/>
            <a:ln w="9525">
              <a:noFill/>
            </a:ln>
          </p:spPr>
          <p:txBody>
            <a:bodyPr>
              <a:spAutoFit/>
            </a:bodyPr>
            <a:p>
              <a:pPr>
                <a:spcBef>
                  <a:spcPct val="50000"/>
                </a:spcBef>
              </a:pPr>
              <a:r>
                <a:rPr lang="zh-CN" altLang="en-US" b="1">
                  <a:latin typeface="Times New Roman" panose="02020603050405020304" pitchFamily="18" charset="0"/>
                  <a:ea typeface="黑体" panose="02010609060101010101" pitchFamily="2" charset="-122"/>
                </a:rPr>
                <a:t>准备</a:t>
              </a:r>
              <a:endParaRPr lang="zh-CN" altLang="en-US" b="1">
                <a:latin typeface="Times New Roman" panose="02020603050405020304" pitchFamily="18" charset="0"/>
                <a:ea typeface="黑体" panose="02010609060101010101" pitchFamily="2" charset="-122"/>
              </a:endParaRPr>
            </a:p>
          </p:txBody>
        </p:sp>
        <p:sp>
          <p:nvSpPr>
            <p:cNvPr id="226329" name="直接连接符 226328"/>
            <p:cNvSpPr/>
            <p:nvPr/>
          </p:nvSpPr>
          <p:spPr>
            <a:xfrm>
              <a:off x="5520" y="6240"/>
              <a:ext cx="0" cy="840"/>
            </a:xfrm>
            <a:prstGeom prst="line">
              <a:avLst/>
            </a:prstGeom>
            <a:ln w="38100" cap="flat" cmpd="sng">
              <a:solidFill>
                <a:schemeClr val="tx1"/>
              </a:solidFill>
              <a:prstDash val="solid"/>
              <a:headEnd type="none" w="med" len="med"/>
              <a:tailEnd type="none" w="med" len="med"/>
            </a:ln>
          </p:spPr>
        </p:sp>
        <p:sp>
          <p:nvSpPr>
            <p:cNvPr id="226330" name="直接连接符 226329"/>
            <p:cNvSpPr/>
            <p:nvPr/>
          </p:nvSpPr>
          <p:spPr>
            <a:xfrm>
              <a:off x="5520" y="6240"/>
              <a:ext cx="2400" cy="0"/>
            </a:xfrm>
            <a:prstGeom prst="line">
              <a:avLst/>
            </a:prstGeom>
            <a:ln w="38100" cap="flat" cmpd="sng">
              <a:solidFill>
                <a:schemeClr val="tx1"/>
              </a:solidFill>
              <a:prstDash val="solid"/>
              <a:headEnd type="none" w="med" len="med"/>
              <a:tailEnd type="none" w="med" len="med"/>
            </a:ln>
          </p:spPr>
        </p:sp>
        <p:sp>
          <p:nvSpPr>
            <p:cNvPr id="226331" name="文本框 226330"/>
            <p:cNvSpPr txBox="1"/>
            <p:nvPr/>
          </p:nvSpPr>
          <p:spPr>
            <a:xfrm>
              <a:off x="5520" y="5400"/>
              <a:ext cx="2640" cy="91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226332" name="直接连接符 226331"/>
            <p:cNvSpPr/>
            <p:nvPr/>
          </p:nvSpPr>
          <p:spPr>
            <a:xfrm>
              <a:off x="7920" y="7440"/>
              <a:ext cx="0" cy="840"/>
            </a:xfrm>
            <a:prstGeom prst="line">
              <a:avLst/>
            </a:prstGeom>
            <a:ln w="38100" cap="flat" cmpd="sng">
              <a:solidFill>
                <a:schemeClr val="tx1"/>
              </a:solidFill>
              <a:prstDash val="solid"/>
              <a:headEnd type="none" w="med" len="med"/>
              <a:tailEnd type="none" w="med" len="med"/>
            </a:ln>
          </p:spPr>
        </p:sp>
        <p:sp>
          <p:nvSpPr>
            <p:cNvPr id="226333" name="直接连接符 226332"/>
            <p:cNvSpPr/>
            <p:nvPr/>
          </p:nvSpPr>
          <p:spPr>
            <a:xfrm>
              <a:off x="7920" y="8280"/>
              <a:ext cx="2880" cy="0"/>
            </a:xfrm>
            <a:prstGeom prst="line">
              <a:avLst/>
            </a:prstGeom>
            <a:ln w="38100" cap="flat" cmpd="sng">
              <a:solidFill>
                <a:schemeClr val="tx1"/>
              </a:solidFill>
              <a:prstDash val="solid"/>
              <a:headEnd type="none" w="med" len="med"/>
              <a:tailEnd type="none" w="med" len="med"/>
            </a:ln>
          </p:spPr>
        </p:sp>
        <p:grpSp>
          <p:nvGrpSpPr>
            <p:cNvPr id="226334" name="组合 226333"/>
            <p:cNvGrpSpPr/>
            <p:nvPr/>
          </p:nvGrpSpPr>
          <p:grpSpPr>
            <a:xfrm>
              <a:off x="7560" y="6720"/>
              <a:ext cx="360" cy="1020"/>
              <a:chOff x="2832" y="3456"/>
              <a:chExt cx="144" cy="408"/>
            </a:xfrm>
          </p:grpSpPr>
          <p:sp>
            <p:nvSpPr>
              <p:cNvPr id="226335" name="任意多边形 226334"/>
              <p:cNvSpPr/>
              <p:nvPr/>
            </p:nvSpPr>
            <p:spPr>
              <a:xfrm rot="-5400000">
                <a:off x="2796" y="3492"/>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triangle" w="med" len="med"/>
              </a:ln>
            </p:spPr>
            <p:txBody>
              <a:bodyPr/>
              <a:p>
                <a:endParaRPr lang="zh-CN" altLang="en-US"/>
              </a:p>
            </p:txBody>
          </p:sp>
          <p:sp>
            <p:nvSpPr>
              <p:cNvPr id="226336" name="任意多边形 226335"/>
              <p:cNvSpPr/>
              <p:nvPr/>
            </p:nvSpPr>
            <p:spPr>
              <a:xfrm rot="-5400000" flipH="1">
                <a:off x="2796" y="3684"/>
                <a:ext cx="216" cy="14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chemeClr val="tx1"/>
                </a:solidFill>
                <a:prstDash val="solid"/>
                <a:headEnd type="none" w="med" len="med"/>
                <a:tailEnd type="none" w="med" len="med"/>
              </a:ln>
            </p:spPr>
            <p:txBody>
              <a:bodyPr/>
              <a:p>
                <a:endParaRPr lang="zh-CN" altLang="en-US"/>
              </a:p>
            </p:txBody>
          </p:sp>
        </p:grpSp>
        <p:sp>
          <p:nvSpPr>
            <p:cNvPr id="226337" name="文本框 226336"/>
            <p:cNvSpPr txBox="1"/>
            <p:nvPr/>
          </p:nvSpPr>
          <p:spPr>
            <a:xfrm>
              <a:off x="6240" y="6600"/>
              <a:ext cx="1560" cy="818"/>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请求</a:t>
              </a:r>
              <a:endParaRPr lang="zh-CN" altLang="en-US" sz="2800" b="1">
                <a:latin typeface="Times New Roman" panose="02020603050405020304" pitchFamily="18" charset="0"/>
                <a:ea typeface="黑体" panose="02010609060101010101" pitchFamily="2" charset="-122"/>
              </a:endParaRPr>
            </a:p>
          </p:txBody>
        </p:sp>
        <p:sp>
          <p:nvSpPr>
            <p:cNvPr id="226338" name="直接连接符 226337"/>
            <p:cNvSpPr/>
            <p:nvPr/>
          </p:nvSpPr>
          <p:spPr>
            <a:xfrm>
              <a:off x="7920" y="6240"/>
              <a:ext cx="0" cy="840"/>
            </a:xfrm>
            <a:prstGeom prst="line">
              <a:avLst/>
            </a:prstGeom>
            <a:ln w="38100" cap="flat" cmpd="sng">
              <a:solidFill>
                <a:schemeClr val="tx1"/>
              </a:solidFill>
              <a:prstDash val="solid"/>
              <a:headEnd type="none" w="med" len="med"/>
              <a:tailEnd type="none" w="med" len="med"/>
            </a:ln>
          </p:spPr>
        </p:sp>
        <p:sp>
          <p:nvSpPr>
            <p:cNvPr id="226339" name="直接连接符 226338"/>
            <p:cNvSpPr/>
            <p:nvPr/>
          </p:nvSpPr>
          <p:spPr>
            <a:xfrm>
              <a:off x="7920" y="7080"/>
              <a:ext cx="2880" cy="0"/>
            </a:xfrm>
            <a:prstGeom prst="line">
              <a:avLst/>
            </a:prstGeom>
            <a:ln w="38100" cap="flat" cmpd="sng">
              <a:solidFill>
                <a:schemeClr val="tx1"/>
              </a:solidFill>
              <a:prstDash val="solid"/>
              <a:headEnd type="none" w="med" len="med"/>
              <a:tailEnd type="none" w="med" len="med"/>
            </a:ln>
          </p:spPr>
        </p:sp>
        <p:sp>
          <p:nvSpPr>
            <p:cNvPr id="226340" name="文本框 226339"/>
            <p:cNvSpPr txBox="1"/>
            <p:nvPr/>
          </p:nvSpPr>
          <p:spPr>
            <a:xfrm>
              <a:off x="7920" y="6240"/>
              <a:ext cx="3240" cy="91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中断程序</a:t>
              </a:r>
              <a:endParaRPr lang="zh-CN" altLang="en-US" b="1">
                <a:latin typeface="Times New Roman" panose="02020603050405020304" pitchFamily="18" charset="0"/>
                <a:ea typeface="黑体" panose="02010609060101010101" pitchFamily="2" charset="-122"/>
              </a:endParaRPr>
            </a:p>
          </p:txBody>
        </p:sp>
        <p:sp>
          <p:nvSpPr>
            <p:cNvPr id="226341" name="文本框 226340"/>
            <p:cNvSpPr txBox="1"/>
            <p:nvPr/>
          </p:nvSpPr>
          <p:spPr>
            <a:xfrm>
              <a:off x="8160" y="7200"/>
              <a:ext cx="2880" cy="818"/>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2" charset="-122"/>
                </a:rPr>
                <a:t>交换数据</a:t>
              </a:r>
              <a:endParaRPr lang="zh-CN" altLang="en-US" sz="2800" b="1">
                <a:latin typeface="Times New Roman" panose="02020603050405020304" pitchFamily="18" charset="0"/>
                <a:ea typeface="黑体" panose="02010609060101010101" pitchFamily="2" charset="-122"/>
              </a:endParaRPr>
            </a:p>
          </p:txBody>
        </p:sp>
        <p:sp>
          <p:nvSpPr>
            <p:cNvPr id="226342" name="直接连接符 226341"/>
            <p:cNvSpPr/>
            <p:nvPr/>
          </p:nvSpPr>
          <p:spPr>
            <a:xfrm>
              <a:off x="10800" y="6240"/>
              <a:ext cx="0" cy="840"/>
            </a:xfrm>
            <a:prstGeom prst="line">
              <a:avLst/>
            </a:prstGeom>
            <a:ln w="38100" cap="flat" cmpd="sng">
              <a:solidFill>
                <a:schemeClr val="tx1"/>
              </a:solidFill>
              <a:prstDash val="solid"/>
              <a:headEnd type="none" w="med" len="med"/>
              <a:tailEnd type="none" w="med" len="med"/>
            </a:ln>
          </p:spPr>
        </p:sp>
        <p:sp>
          <p:nvSpPr>
            <p:cNvPr id="226343" name="直接连接符 226342"/>
            <p:cNvSpPr/>
            <p:nvPr/>
          </p:nvSpPr>
          <p:spPr>
            <a:xfrm>
              <a:off x="10800" y="6240"/>
              <a:ext cx="2880" cy="0"/>
            </a:xfrm>
            <a:prstGeom prst="line">
              <a:avLst/>
            </a:prstGeom>
            <a:ln w="38100" cap="flat" cmpd="sng">
              <a:solidFill>
                <a:schemeClr val="tx1"/>
              </a:solidFill>
              <a:prstDash val="solid"/>
              <a:headEnd type="none" w="med" len="med"/>
              <a:tailEnd type="none" w="med" len="med"/>
            </a:ln>
          </p:spPr>
        </p:sp>
        <p:sp>
          <p:nvSpPr>
            <p:cNvPr id="226344" name="文本框 226343"/>
            <p:cNvSpPr txBox="1"/>
            <p:nvPr/>
          </p:nvSpPr>
          <p:spPr>
            <a:xfrm>
              <a:off x="11280" y="5400"/>
              <a:ext cx="2640" cy="91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黑体" panose="02010609060101010101" pitchFamily="2" charset="-122"/>
                </a:rPr>
                <a:t>程序</a:t>
              </a:r>
              <a:endParaRPr lang="zh-CN" altLang="en-US" b="1">
                <a:latin typeface="Times New Roman" panose="02020603050405020304" pitchFamily="18" charset="0"/>
                <a:ea typeface="黑体" panose="02010609060101010101" pitchFamily="2" charset="-122"/>
              </a:endParaRPr>
            </a:p>
          </p:txBody>
        </p:sp>
        <p:sp>
          <p:nvSpPr>
            <p:cNvPr id="226345" name="直接连接符 226344"/>
            <p:cNvSpPr/>
            <p:nvPr/>
          </p:nvSpPr>
          <p:spPr>
            <a:xfrm>
              <a:off x="5040" y="8400"/>
              <a:ext cx="0" cy="840"/>
            </a:xfrm>
            <a:prstGeom prst="line">
              <a:avLst/>
            </a:prstGeom>
            <a:ln w="38100" cap="flat" cmpd="sng">
              <a:solidFill>
                <a:srgbClr val="F54421"/>
              </a:solidFill>
              <a:prstDash val="solid"/>
              <a:headEnd type="none" w="med" len="med"/>
              <a:tailEnd type="none" w="med" len="med"/>
            </a:ln>
          </p:spPr>
        </p:sp>
        <p:sp>
          <p:nvSpPr>
            <p:cNvPr id="226346" name="直接连接符 226345"/>
            <p:cNvSpPr/>
            <p:nvPr/>
          </p:nvSpPr>
          <p:spPr>
            <a:xfrm>
              <a:off x="7920" y="8400"/>
              <a:ext cx="0" cy="840"/>
            </a:xfrm>
            <a:prstGeom prst="line">
              <a:avLst/>
            </a:prstGeom>
            <a:ln w="38100" cap="flat" cmpd="sng">
              <a:solidFill>
                <a:srgbClr val="F54421"/>
              </a:solidFill>
              <a:prstDash val="solid"/>
              <a:headEnd type="none" w="med" len="med"/>
              <a:tailEnd type="none" w="med" len="med"/>
            </a:ln>
          </p:spPr>
        </p:sp>
        <p:sp>
          <p:nvSpPr>
            <p:cNvPr id="226347" name="直接连接符 226346"/>
            <p:cNvSpPr/>
            <p:nvPr/>
          </p:nvSpPr>
          <p:spPr>
            <a:xfrm>
              <a:off x="4080" y="8880"/>
              <a:ext cx="960" cy="0"/>
            </a:xfrm>
            <a:prstGeom prst="line">
              <a:avLst/>
            </a:prstGeom>
            <a:ln w="38100" cap="flat" cmpd="sng">
              <a:solidFill>
                <a:srgbClr val="F54421"/>
              </a:solidFill>
              <a:prstDash val="solid"/>
              <a:headEnd type="none" w="med" len="med"/>
              <a:tailEnd type="triangle" w="med" len="med"/>
            </a:ln>
          </p:spPr>
        </p:sp>
        <p:sp>
          <p:nvSpPr>
            <p:cNvPr id="226348" name="直接连接符 226347"/>
            <p:cNvSpPr/>
            <p:nvPr/>
          </p:nvSpPr>
          <p:spPr>
            <a:xfrm>
              <a:off x="7920" y="8880"/>
              <a:ext cx="960" cy="0"/>
            </a:xfrm>
            <a:prstGeom prst="line">
              <a:avLst/>
            </a:prstGeom>
            <a:ln w="38100" cap="flat" cmpd="sng">
              <a:solidFill>
                <a:srgbClr val="F54421"/>
              </a:solidFill>
              <a:prstDash val="solid"/>
              <a:headEnd type="triangle" w="med" len="med"/>
              <a:tailEnd type="none" w="med" len="med"/>
            </a:ln>
          </p:spPr>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94560" name="矩形 194559"/>
          <p:cNvSpPr/>
          <p:nvPr/>
        </p:nvSpPr>
        <p:spPr>
          <a:xfrm>
            <a:off x="0" y="476250"/>
            <a:ext cx="5040313" cy="1554163"/>
          </a:xfrm>
          <a:prstGeom prst="rect">
            <a:avLst/>
          </a:prstGeom>
          <a:noFill/>
          <a:ln w="9525">
            <a:noFill/>
          </a:ln>
        </p:spPr>
        <p:txBody>
          <a:bodyPr>
            <a:spAutoFit/>
          </a:bodyPr>
          <a:p>
            <a:r>
              <a:rPr lang="zh-CN" altLang="en-US" b="1" dirty="0">
                <a:latin typeface="Times New Roman" panose="02020603050405020304" pitchFamily="18" charset="0"/>
              </a:rPr>
              <a:t>１）硬件和软件</a:t>
            </a:r>
            <a:endParaRPr lang="zh-CN" altLang="en-US" b="1" dirty="0">
              <a:latin typeface="Times New Roman" panose="02020603050405020304" pitchFamily="18" charset="0"/>
            </a:endParaRPr>
          </a:p>
          <a:p>
            <a:r>
              <a:rPr lang="en-US" altLang="zh-CN" b="1" dirty="0">
                <a:latin typeface="Times New Roman" panose="02020603050405020304" pitchFamily="18" charset="0"/>
              </a:rPr>
              <a:t>①</a:t>
            </a:r>
            <a:r>
              <a:rPr lang="zh-CN" altLang="en-US" b="1" dirty="0">
                <a:latin typeface="Times New Roman" panose="02020603050405020304" pitchFamily="18" charset="0"/>
              </a:rPr>
              <a:t>接口电路和中断逻辑</a:t>
            </a:r>
            <a:endParaRPr lang="zh-CN" altLang="en-US" b="1" dirty="0">
              <a:latin typeface="Times New Roman" panose="02020603050405020304" pitchFamily="18" charset="0"/>
            </a:endParaRPr>
          </a:p>
          <a:p>
            <a:r>
              <a:rPr lang="en-US" altLang="zh-CN" b="1" dirty="0">
                <a:latin typeface="Times New Roman" panose="02020603050405020304" pitchFamily="18" charset="0"/>
              </a:rPr>
              <a:t>②</a:t>
            </a:r>
            <a:r>
              <a:rPr lang="zh-CN" altLang="en-US" b="1" dirty="0">
                <a:latin typeface="Times New Roman" panose="02020603050405020304" pitchFamily="18" charset="0"/>
              </a:rPr>
              <a:t>中断处理程序</a:t>
            </a:r>
            <a:endParaRPr lang="zh-CN" altLang="en-US" b="1" dirty="0">
              <a:latin typeface="Times New Roman" panose="02020603050405020304" pitchFamily="18" charset="0"/>
            </a:endParaRPr>
          </a:p>
        </p:txBody>
      </p:sp>
      <p:sp>
        <p:nvSpPr>
          <p:cNvPr id="194561" name="矩形 194560"/>
          <p:cNvSpPr/>
          <p:nvPr/>
        </p:nvSpPr>
        <p:spPr>
          <a:xfrm>
            <a:off x="0" y="2565400"/>
            <a:ext cx="8458200" cy="269557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lnSpc>
                <a:spcPct val="90000"/>
              </a:lnSpc>
            </a:pPr>
            <a:r>
              <a:rPr lang="zh-CN" altLang="en-US" b="1" dirty="0">
                <a:latin typeface="宋体" panose="02010600030101010101" pitchFamily="2" charset="-122"/>
              </a:rPr>
              <a:t>２）特点</a:t>
            </a:r>
            <a:endParaRPr lang="zh-CN" altLang="en-US" b="1" dirty="0">
              <a:latin typeface="宋体" panose="02010600030101010101" pitchFamily="2" charset="-122"/>
            </a:endParaRPr>
          </a:p>
          <a:p>
            <a:pPr lvl="0" algn="just">
              <a:lnSpc>
                <a:spcPct val="90000"/>
              </a:lnSpc>
            </a:pPr>
            <a:r>
              <a:rPr lang="en-US" altLang="zh-CN" b="1" dirty="0">
                <a:latin typeface="宋体" panose="02010600030101010101" pitchFamily="2" charset="-122"/>
              </a:rPr>
              <a:t>①</a:t>
            </a:r>
            <a:r>
              <a:rPr lang="zh-CN" altLang="en-US" b="1" dirty="0">
                <a:latin typeface="宋体" panose="02010600030101010101" pitchFamily="2" charset="-122"/>
              </a:rPr>
              <a:t>对于</a:t>
            </a:r>
            <a:r>
              <a:rPr lang="zh-CN" altLang="en-US" b="1" dirty="0">
                <a:solidFill>
                  <a:srgbClr val="FFFF00"/>
                </a:solidFill>
                <a:latin typeface="宋体" panose="02010600030101010101" pitchFamily="2" charset="-122"/>
              </a:rPr>
              <a:t>中低速</a:t>
            </a:r>
            <a:r>
              <a:rPr lang="zh-CN" altLang="en-US" b="1" dirty="0">
                <a:latin typeface="宋体" panose="02010600030101010101" pitchFamily="2" charset="-122"/>
              </a:rPr>
              <a:t>外设，可极大地提高对ＣＰＵ的利用率．</a:t>
            </a:r>
            <a:endParaRPr lang="zh-CN" altLang="en-US" b="1" dirty="0">
              <a:latin typeface="宋体" panose="02010600030101010101" pitchFamily="2" charset="-122"/>
            </a:endParaRPr>
          </a:p>
          <a:p>
            <a:pPr lvl="0" algn="just">
              <a:lnSpc>
                <a:spcPct val="90000"/>
              </a:lnSpc>
            </a:pPr>
            <a:r>
              <a:rPr lang="en-US" altLang="zh-CN" b="1" dirty="0">
                <a:latin typeface="宋体" panose="02010600030101010101" pitchFamily="2" charset="-122"/>
              </a:rPr>
              <a:t>②</a:t>
            </a:r>
            <a:r>
              <a:rPr lang="zh-CN" altLang="en-US" b="1" dirty="0">
                <a:latin typeface="宋体" panose="02010600030101010101" pitchFamily="2" charset="-122"/>
              </a:rPr>
              <a:t>接口电路较复杂</a:t>
            </a:r>
            <a:endParaRPr lang="zh-CN" altLang="en-US" b="1" dirty="0">
              <a:latin typeface="宋体" panose="02010600030101010101" pitchFamily="2" charset="-122"/>
            </a:endParaRPr>
          </a:p>
          <a:p>
            <a:pPr lvl="0" algn="just">
              <a:lnSpc>
                <a:spcPct val="90000"/>
              </a:lnSpc>
            </a:pPr>
            <a:r>
              <a:rPr lang="en-US" altLang="zh-CN" b="1" dirty="0">
                <a:latin typeface="宋体" panose="02010600030101010101" pitchFamily="2" charset="-122"/>
              </a:rPr>
              <a:t>③ </a:t>
            </a:r>
            <a:r>
              <a:rPr lang="zh-CN" altLang="en-US" b="1" dirty="0">
                <a:latin typeface="宋体" panose="02010600030101010101" pitchFamily="2" charset="-122"/>
              </a:rPr>
              <a:t>对高速外设有可能降低对</a:t>
            </a:r>
            <a:r>
              <a:rPr lang="en-US" altLang="zh-CN" b="1" dirty="0">
                <a:latin typeface="宋体" panose="02010600030101010101" pitchFamily="2" charset="-122"/>
              </a:rPr>
              <a:t>CPU</a:t>
            </a:r>
            <a:r>
              <a:rPr lang="zh-CN" altLang="en-US" b="1" dirty="0">
                <a:latin typeface="宋体" panose="02010600030101010101" pitchFamily="2" charset="-122"/>
              </a:rPr>
              <a:t>的利用率。</a:t>
            </a:r>
            <a:r>
              <a:rPr lang="zh-CN" altLang="en-US" b="1">
                <a:latin typeface="宋体" panose="02010600030101010101" pitchFamily="2" charset="-122"/>
              </a:rPr>
              <a:t> </a:t>
            </a:r>
            <a:endParaRPr lang="zh-CN" altLang="en-US"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0"/>
                                        </p:tgtEl>
                                        <p:attrNameLst>
                                          <p:attrName>style.visibility</p:attrName>
                                        </p:attrNameLst>
                                      </p:cBhvr>
                                      <p:to>
                                        <p:strVal val="visible"/>
                                      </p:to>
                                    </p:set>
                                    <p:animEffect transition="in" filter="blinds(horizontal)">
                                      <p:cBhvr>
                                        <p:cTn id="7" dur="500"/>
                                        <p:tgtEl>
                                          <p:spTgt spid="1945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61"/>
                                        </p:tgtEl>
                                        <p:attrNameLst>
                                          <p:attrName>style.visibility</p:attrName>
                                        </p:attrNameLst>
                                      </p:cBhvr>
                                      <p:to>
                                        <p:strVal val="visible"/>
                                      </p:to>
                                    </p:set>
                                    <p:animEffect transition="in" filter="blinds(horizontal)">
                                      <p:cBhvr>
                                        <p:cTn id="12" dur="500"/>
                                        <p:tgtEl>
                                          <p:spTgt spid="194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0" grpId="0"/>
      <p:bldP spid="1945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pSp>
        <p:nvGrpSpPr>
          <p:cNvPr id="227380" name="组合 227379"/>
          <p:cNvGrpSpPr/>
          <p:nvPr/>
        </p:nvGrpSpPr>
        <p:grpSpPr>
          <a:xfrm>
            <a:off x="323850" y="3284538"/>
            <a:ext cx="7467600" cy="2628900"/>
            <a:chOff x="616" y="136"/>
            <a:chExt cx="4704" cy="1656"/>
          </a:xfrm>
        </p:grpSpPr>
        <p:grpSp>
          <p:nvGrpSpPr>
            <p:cNvPr id="227332" name="组合 227331"/>
            <p:cNvGrpSpPr/>
            <p:nvPr/>
          </p:nvGrpSpPr>
          <p:grpSpPr>
            <a:xfrm>
              <a:off x="616" y="136"/>
              <a:ext cx="4704" cy="1656"/>
              <a:chOff x="480" y="1584"/>
              <a:chExt cx="4704" cy="1656"/>
            </a:xfrm>
          </p:grpSpPr>
          <p:sp>
            <p:nvSpPr>
              <p:cNvPr id="227333" name="直接连接符 227332"/>
              <p:cNvSpPr/>
              <p:nvPr/>
            </p:nvSpPr>
            <p:spPr>
              <a:xfrm>
                <a:off x="480" y="1872"/>
                <a:ext cx="4704" cy="0"/>
              </a:xfrm>
              <a:prstGeom prst="line">
                <a:avLst/>
              </a:prstGeom>
              <a:ln w="76200" cap="flat" cmpd="sng">
                <a:solidFill>
                  <a:schemeClr val="tx2"/>
                </a:solidFill>
                <a:prstDash val="solid"/>
                <a:headEnd type="triangle" w="med" len="med"/>
                <a:tailEnd type="triangle" w="med" len="med"/>
              </a:ln>
            </p:spPr>
          </p:sp>
          <p:sp>
            <p:nvSpPr>
              <p:cNvPr id="227334" name="文本框 227333"/>
              <p:cNvSpPr txBox="1"/>
              <p:nvPr/>
            </p:nvSpPr>
            <p:spPr>
              <a:xfrm>
                <a:off x="2016" y="1584"/>
                <a:ext cx="1392" cy="288"/>
              </a:xfrm>
              <a:prstGeom prst="rect">
                <a:avLst/>
              </a:prstGeom>
              <a:noFill/>
              <a:ln w="12700">
                <a:noFill/>
              </a:ln>
            </p:spPr>
            <p:txBody>
              <a:bodyPr>
                <a:spAutoFit/>
              </a:bodyPr>
              <a:p>
                <a:pPr>
                  <a:spcBef>
                    <a:spcPct val="50000"/>
                  </a:spcBef>
                </a:pPr>
                <a:r>
                  <a:rPr lang="zh-CN" altLang="en-US" sz="2400" b="1" dirty="0">
                    <a:latin typeface="黑体" panose="02010609060101010101" pitchFamily="2" charset="-122"/>
                    <a:ea typeface="黑体" panose="02010609060101010101" pitchFamily="2" charset="-122"/>
                  </a:rPr>
                  <a:t>系统总线</a:t>
                </a:r>
                <a:endParaRPr lang="zh-CN" altLang="en-US" sz="2400" b="1">
                  <a:latin typeface="黑体" panose="02010609060101010101" pitchFamily="2" charset="-122"/>
                  <a:ea typeface="黑体" panose="02010609060101010101" pitchFamily="2" charset="-122"/>
                </a:endParaRPr>
              </a:p>
            </p:txBody>
          </p:sp>
          <p:sp>
            <p:nvSpPr>
              <p:cNvPr id="227335" name="文本框 227334"/>
              <p:cNvSpPr txBox="1"/>
              <p:nvPr/>
            </p:nvSpPr>
            <p:spPr>
              <a:xfrm>
                <a:off x="576"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CPU</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36" name="文本框 227335"/>
              <p:cNvSpPr txBox="1"/>
              <p:nvPr/>
            </p:nvSpPr>
            <p:spPr>
              <a:xfrm>
                <a:off x="1344"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 M</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37" name="矩形 227336"/>
              <p:cNvSpPr/>
              <p:nvPr/>
            </p:nvSpPr>
            <p:spPr>
              <a:xfrm>
                <a:off x="2112" y="2112"/>
                <a:ext cx="672" cy="768"/>
              </a:xfrm>
              <a:prstGeom prst="rect">
                <a:avLst/>
              </a:prstGeom>
              <a:solidFill>
                <a:srgbClr val="FFFF00"/>
              </a:solidFill>
              <a:ln w="38100" cap="flat" cmpd="sng">
                <a:solidFill>
                  <a:schemeClr val="tx2"/>
                </a:solidFill>
                <a:prstDash val="solid"/>
                <a:miter/>
                <a:headEnd type="none" w="sm" len="sm"/>
                <a:tailEnd type="none" w="sm" len="sm"/>
              </a:ln>
            </p:spPr>
            <p:txBody>
              <a:bodyPr/>
              <a:p>
                <a:endParaRPr lang="zh-CN" altLang="en-US"/>
              </a:p>
            </p:txBody>
          </p:sp>
          <p:sp>
            <p:nvSpPr>
              <p:cNvPr id="227338" name="文本框 227337"/>
              <p:cNvSpPr txBox="1"/>
              <p:nvPr/>
            </p:nvSpPr>
            <p:spPr>
              <a:xfrm>
                <a:off x="2112" y="2274"/>
                <a:ext cx="720" cy="495"/>
              </a:xfrm>
              <a:prstGeom prst="rect">
                <a:avLst/>
              </a:prstGeom>
              <a:noFill/>
              <a:ln w="12700">
                <a:noFill/>
              </a:ln>
            </p:spPr>
            <p:txBody>
              <a:bodyPr>
                <a:spAutoFit/>
              </a:bodyPr>
              <a:p>
                <a:pPr>
                  <a:lnSpc>
                    <a:spcPct val="70000"/>
                  </a:lnSpc>
                  <a:spcBef>
                    <a:spcPct val="50000"/>
                  </a:spcBef>
                </a:pPr>
                <a:r>
                  <a:rPr lang="en-US" altLang="zh-CN" sz="2400" b="1">
                    <a:solidFill>
                      <a:schemeClr val="bg2"/>
                    </a:solidFill>
                    <a:latin typeface="黑体" panose="02010609060101010101" pitchFamily="2" charset="-122"/>
                    <a:ea typeface="黑体" panose="02010609060101010101" pitchFamily="2" charset="-122"/>
                  </a:rPr>
                  <a:t>DMA</a:t>
                </a:r>
                <a:endParaRPr lang="en-US" altLang="zh-CN" sz="2400" b="1">
                  <a:solidFill>
                    <a:schemeClr val="bg2"/>
                  </a:solidFill>
                  <a:latin typeface="黑体" panose="02010609060101010101" pitchFamily="2" charset="-122"/>
                  <a:ea typeface="黑体" panose="02010609060101010101" pitchFamily="2" charset="-122"/>
                </a:endParaRPr>
              </a:p>
              <a:p>
                <a:pPr>
                  <a:lnSpc>
                    <a:spcPct val="70000"/>
                  </a:lnSpc>
                  <a:spcBef>
                    <a:spcPct val="50000"/>
                  </a:spcBef>
                </a:pPr>
                <a:r>
                  <a:rPr lang="zh-CN" altLang="en-US" sz="2400" b="1" dirty="0">
                    <a:solidFill>
                      <a:schemeClr val="bg2"/>
                    </a:solidFill>
                    <a:latin typeface="黑体" panose="02010609060101010101" pitchFamily="2" charset="-122"/>
                    <a:ea typeface="黑体" panose="02010609060101010101" pitchFamily="2" charset="-122"/>
                  </a:rPr>
                  <a:t>控制器</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39" name="文本框 227338"/>
              <p:cNvSpPr txBox="1"/>
              <p:nvPr/>
            </p:nvSpPr>
            <p:spPr>
              <a:xfrm>
                <a:off x="3120"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40" name="文本框 227339"/>
              <p:cNvSpPr txBox="1"/>
              <p:nvPr/>
            </p:nvSpPr>
            <p:spPr>
              <a:xfrm>
                <a:off x="4416" y="2112"/>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41" name="文本框 227340"/>
              <p:cNvSpPr txBox="1"/>
              <p:nvPr/>
            </p:nvSpPr>
            <p:spPr>
              <a:xfrm>
                <a:off x="3168" y="2928"/>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I/O</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42" name="文本框 227341"/>
              <p:cNvSpPr txBox="1"/>
              <p:nvPr/>
            </p:nvSpPr>
            <p:spPr>
              <a:xfrm>
                <a:off x="4464" y="2928"/>
                <a:ext cx="576" cy="312"/>
              </a:xfrm>
              <a:prstGeom prst="rect">
                <a:avLst/>
              </a:prstGeom>
              <a:solidFill>
                <a:srgbClr val="33CC33"/>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I/O</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43" name="直接连接符 227342"/>
              <p:cNvSpPr/>
              <p:nvPr/>
            </p:nvSpPr>
            <p:spPr>
              <a:xfrm>
                <a:off x="864" y="1872"/>
                <a:ext cx="0" cy="240"/>
              </a:xfrm>
              <a:prstGeom prst="line">
                <a:avLst/>
              </a:prstGeom>
              <a:ln w="28575" cap="flat" cmpd="sng">
                <a:solidFill>
                  <a:schemeClr val="tx2"/>
                </a:solidFill>
                <a:prstDash val="solid"/>
                <a:headEnd type="triangle" w="med" len="med"/>
                <a:tailEnd type="triangle" w="med" len="med"/>
              </a:ln>
            </p:spPr>
          </p:sp>
          <p:sp>
            <p:nvSpPr>
              <p:cNvPr id="227344" name="直接连接符 227343"/>
              <p:cNvSpPr/>
              <p:nvPr/>
            </p:nvSpPr>
            <p:spPr>
              <a:xfrm>
                <a:off x="1584" y="1872"/>
                <a:ext cx="0" cy="240"/>
              </a:xfrm>
              <a:prstGeom prst="line">
                <a:avLst/>
              </a:prstGeom>
              <a:ln w="28575" cap="flat" cmpd="sng">
                <a:solidFill>
                  <a:schemeClr val="tx2"/>
                </a:solidFill>
                <a:prstDash val="solid"/>
                <a:headEnd type="triangle" w="med" len="med"/>
                <a:tailEnd type="triangle" w="med" len="med"/>
              </a:ln>
            </p:spPr>
          </p:sp>
          <p:sp>
            <p:nvSpPr>
              <p:cNvPr id="227345" name="直接连接符 227344"/>
              <p:cNvSpPr/>
              <p:nvPr/>
            </p:nvSpPr>
            <p:spPr>
              <a:xfrm>
                <a:off x="2400" y="1872"/>
                <a:ext cx="0" cy="240"/>
              </a:xfrm>
              <a:prstGeom prst="line">
                <a:avLst/>
              </a:prstGeom>
              <a:ln w="28575" cap="flat" cmpd="sng">
                <a:solidFill>
                  <a:schemeClr val="tx2"/>
                </a:solidFill>
                <a:prstDash val="solid"/>
                <a:headEnd type="triangle" w="med" len="med"/>
                <a:tailEnd type="triangle" w="med" len="med"/>
              </a:ln>
            </p:spPr>
          </p:sp>
          <p:sp>
            <p:nvSpPr>
              <p:cNvPr id="227346" name="直接连接符 227345"/>
              <p:cNvSpPr/>
              <p:nvPr/>
            </p:nvSpPr>
            <p:spPr>
              <a:xfrm>
                <a:off x="3360" y="1872"/>
                <a:ext cx="0" cy="240"/>
              </a:xfrm>
              <a:prstGeom prst="line">
                <a:avLst/>
              </a:prstGeom>
              <a:ln w="28575" cap="flat" cmpd="sng">
                <a:solidFill>
                  <a:schemeClr val="tx2"/>
                </a:solidFill>
                <a:prstDash val="solid"/>
                <a:headEnd type="triangle" w="med" len="med"/>
                <a:tailEnd type="triangle" w="med" len="med"/>
              </a:ln>
            </p:spPr>
          </p:sp>
          <p:sp>
            <p:nvSpPr>
              <p:cNvPr id="227347" name="直接连接符 227346"/>
              <p:cNvSpPr/>
              <p:nvPr/>
            </p:nvSpPr>
            <p:spPr>
              <a:xfrm>
                <a:off x="4656" y="1872"/>
                <a:ext cx="0" cy="240"/>
              </a:xfrm>
              <a:prstGeom prst="line">
                <a:avLst/>
              </a:prstGeom>
              <a:ln w="28575" cap="flat" cmpd="sng">
                <a:solidFill>
                  <a:schemeClr val="tx2"/>
                </a:solidFill>
                <a:prstDash val="solid"/>
                <a:headEnd type="triangle" w="med" len="med"/>
                <a:tailEnd type="triangle" w="med" len="med"/>
              </a:ln>
            </p:spPr>
          </p:sp>
          <p:sp>
            <p:nvSpPr>
              <p:cNvPr id="227348" name="直接连接符 227347"/>
              <p:cNvSpPr/>
              <p:nvPr/>
            </p:nvSpPr>
            <p:spPr>
              <a:xfrm>
                <a:off x="3264" y="2400"/>
                <a:ext cx="0" cy="144"/>
              </a:xfrm>
              <a:prstGeom prst="line">
                <a:avLst/>
              </a:prstGeom>
              <a:ln w="28575" cap="flat" cmpd="sng">
                <a:solidFill>
                  <a:schemeClr val="tx2"/>
                </a:solidFill>
                <a:prstDash val="solid"/>
                <a:headEnd type="triangle" w="med" len="med"/>
                <a:tailEnd type="none" w="med" len="med"/>
              </a:ln>
            </p:spPr>
          </p:sp>
          <p:sp>
            <p:nvSpPr>
              <p:cNvPr id="227349" name="直接连接符 227348"/>
              <p:cNvSpPr/>
              <p:nvPr/>
            </p:nvSpPr>
            <p:spPr>
              <a:xfrm>
                <a:off x="2784" y="2544"/>
                <a:ext cx="480" cy="0"/>
              </a:xfrm>
              <a:prstGeom prst="line">
                <a:avLst/>
              </a:prstGeom>
              <a:ln w="28575" cap="flat" cmpd="sng">
                <a:solidFill>
                  <a:schemeClr val="tx2"/>
                </a:solidFill>
                <a:prstDash val="solid"/>
                <a:headEnd type="triangle" w="med" len="med"/>
                <a:tailEnd type="none" w="sm" len="sm"/>
              </a:ln>
            </p:spPr>
          </p:sp>
          <p:sp>
            <p:nvSpPr>
              <p:cNvPr id="227350" name="直接连接符 227349"/>
              <p:cNvSpPr/>
              <p:nvPr/>
            </p:nvSpPr>
            <p:spPr>
              <a:xfrm flipV="1">
                <a:off x="2784" y="2784"/>
                <a:ext cx="1776" cy="0"/>
              </a:xfrm>
              <a:prstGeom prst="line">
                <a:avLst/>
              </a:prstGeom>
              <a:ln w="28575" cap="flat" cmpd="sng">
                <a:solidFill>
                  <a:schemeClr val="tx2"/>
                </a:solidFill>
                <a:prstDash val="solid"/>
                <a:headEnd type="triangle" w="med" len="med"/>
                <a:tailEnd type="none" w="sm" len="sm"/>
              </a:ln>
            </p:spPr>
          </p:sp>
          <p:sp>
            <p:nvSpPr>
              <p:cNvPr id="227351" name="直接连接符 227350"/>
              <p:cNvSpPr/>
              <p:nvPr/>
            </p:nvSpPr>
            <p:spPr>
              <a:xfrm>
                <a:off x="4560" y="2400"/>
                <a:ext cx="0" cy="384"/>
              </a:xfrm>
              <a:prstGeom prst="line">
                <a:avLst/>
              </a:prstGeom>
              <a:ln w="28575" cap="flat" cmpd="sng">
                <a:solidFill>
                  <a:schemeClr val="tx2"/>
                </a:solidFill>
                <a:prstDash val="solid"/>
                <a:headEnd type="triangle" w="med" len="med"/>
                <a:tailEnd type="none" w="med" len="med"/>
              </a:ln>
            </p:spPr>
          </p:sp>
          <p:sp>
            <p:nvSpPr>
              <p:cNvPr id="227352" name="直接连接符 227351"/>
              <p:cNvSpPr/>
              <p:nvPr/>
            </p:nvSpPr>
            <p:spPr>
              <a:xfrm>
                <a:off x="3456" y="2400"/>
                <a:ext cx="0" cy="528"/>
              </a:xfrm>
              <a:prstGeom prst="line">
                <a:avLst/>
              </a:prstGeom>
              <a:ln w="28575" cap="flat" cmpd="sng">
                <a:solidFill>
                  <a:schemeClr val="tx2"/>
                </a:solidFill>
                <a:prstDash val="solid"/>
                <a:headEnd type="triangle" w="med" len="med"/>
                <a:tailEnd type="triangle" w="med" len="med"/>
              </a:ln>
            </p:spPr>
          </p:sp>
          <p:sp>
            <p:nvSpPr>
              <p:cNvPr id="227353" name="直接连接符 227352"/>
              <p:cNvSpPr/>
              <p:nvPr/>
            </p:nvSpPr>
            <p:spPr>
              <a:xfrm>
                <a:off x="4752" y="2400"/>
                <a:ext cx="0" cy="528"/>
              </a:xfrm>
              <a:prstGeom prst="line">
                <a:avLst/>
              </a:prstGeom>
              <a:ln w="28575" cap="flat" cmpd="sng">
                <a:solidFill>
                  <a:schemeClr val="tx2"/>
                </a:solidFill>
                <a:prstDash val="solid"/>
                <a:headEnd type="triangle" w="med" len="med"/>
                <a:tailEnd type="triangle" w="med" len="med"/>
              </a:ln>
            </p:spPr>
          </p:sp>
          <p:sp>
            <p:nvSpPr>
              <p:cNvPr id="227354" name="直接连接符 227353"/>
              <p:cNvSpPr/>
              <p:nvPr/>
            </p:nvSpPr>
            <p:spPr>
              <a:xfrm>
                <a:off x="3024" y="2592"/>
                <a:ext cx="0" cy="192"/>
              </a:xfrm>
              <a:prstGeom prst="line">
                <a:avLst/>
              </a:prstGeom>
              <a:ln w="28575" cap="rnd" cmpd="sng">
                <a:solidFill>
                  <a:schemeClr val="tx2"/>
                </a:solidFill>
                <a:prstDash val="sysDot"/>
                <a:headEnd type="none" w="sm" len="sm"/>
                <a:tailEnd type="none" w="sm" len="sm"/>
              </a:ln>
            </p:spPr>
          </p:sp>
          <p:sp>
            <p:nvSpPr>
              <p:cNvPr id="227355" name="直接连接符 227354"/>
              <p:cNvSpPr/>
              <p:nvPr/>
            </p:nvSpPr>
            <p:spPr>
              <a:xfrm>
                <a:off x="3792" y="2256"/>
                <a:ext cx="528" cy="0"/>
              </a:xfrm>
              <a:prstGeom prst="line">
                <a:avLst/>
              </a:prstGeom>
              <a:ln w="28575" cap="rnd" cmpd="sng">
                <a:solidFill>
                  <a:schemeClr val="tx2"/>
                </a:solidFill>
                <a:prstDash val="sysDot"/>
                <a:headEnd type="none" w="sm" len="sm"/>
                <a:tailEnd type="none" w="sm" len="sm"/>
              </a:ln>
            </p:spPr>
          </p:sp>
          <p:sp>
            <p:nvSpPr>
              <p:cNvPr id="227356" name="直接连接符 227355"/>
              <p:cNvSpPr/>
              <p:nvPr/>
            </p:nvSpPr>
            <p:spPr>
              <a:xfrm>
                <a:off x="3840" y="3072"/>
                <a:ext cx="528" cy="0"/>
              </a:xfrm>
              <a:prstGeom prst="line">
                <a:avLst/>
              </a:prstGeom>
              <a:ln w="28575" cap="rnd" cmpd="sng">
                <a:solidFill>
                  <a:schemeClr val="tx2"/>
                </a:solidFill>
                <a:prstDash val="sysDot"/>
                <a:headEnd type="none" w="sm" len="sm"/>
                <a:tailEnd type="none" w="sm" len="sm"/>
              </a:ln>
            </p:spPr>
          </p:sp>
        </p:grpSp>
        <p:sp>
          <p:nvSpPr>
            <p:cNvPr id="227357" name="直接连接符 227356"/>
            <p:cNvSpPr/>
            <p:nvPr/>
          </p:nvSpPr>
          <p:spPr>
            <a:xfrm>
              <a:off x="1000" y="424"/>
              <a:ext cx="0" cy="240"/>
            </a:xfrm>
            <a:prstGeom prst="line">
              <a:avLst/>
            </a:prstGeom>
            <a:ln w="28575" cap="flat" cmpd="sng">
              <a:solidFill>
                <a:srgbClr val="FF3300"/>
              </a:solidFill>
              <a:prstDash val="solid"/>
              <a:headEnd type="triangle" w="med" len="med"/>
              <a:tailEnd type="triangle" w="med" len="med"/>
            </a:ln>
          </p:spPr>
        </p:sp>
        <p:sp>
          <p:nvSpPr>
            <p:cNvPr id="227358" name="直接连接符 227357"/>
            <p:cNvSpPr/>
            <p:nvPr/>
          </p:nvSpPr>
          <p:spPr>
            <a:xfrm>
              <a:off x="616" y="424"/>
              <a:ext cx="4704" cy="0"/>
            </a:xfrm>
            <a:prstGeom prst="line">
              <a:avLst/>
            </a:prstGeom>
            <a:ln w="76200" cap="flat" cmpd="sng">
              <a:solidFill>
                <a:srgbClr val="FF3300"/>
              </a:solidFill>
              <a:prstDash val="solid"/>
              <a:headEnd type="triangle" w="med" len="med"/>
              <a:tailEnd type="triangle" w="med" len="med"/>
            </a:ln>
          </p:spPr>
        </p:sp>
        <p:sp>
          <p:nvSpPr>
            <p:cNvPr id="227359" name="直接连接符 227358"/>
            <p:cNvSpPr/>
            <p:nvPr/>
          </p:nvSpPr>
          <p:spPr>
            <a:xfrm>
              <a:off x="2536" y="424"/>
              <a:ext cx="0" cy="240"/>
            </a:xfrm>
            <a:prstGeom prst="line">
              <a:avLst/>
            </a:prstGeom>
            <a:ln w="28575" cap="flat" cmpd="sng">
              <a:solidFill>
                <a:srgbClr val="FF3300"/>
              </a:solidFill>
              <a:prstDash val="solid"/>
              <a:headEnd type="triangle" w="med" len="med"/>
              <a:tailEnd type="triangle" w="med" len="med"/>
            </a:ln>
          </p:spPr>
        </p:sp>
        <p:sp>
          <p:nvSpPr>
            <p:cNvPr id="227360" name="文本框 227359"/>
            <p:cNvSpPr txBox="1"/>
            <p:nvPr/>
          </p:nvSpPr>
          <p:spPr>
            <a:xfrm>
              <a:off x="712"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CPU</a:t>
              </a:r>
              <a:endParaRPr lang="en-US" altLang="zh-CN" sz="2400" b="1">
                <a:solidFill>
                  <a:schemeClr val="bg2"/>
                </a:solidFill>
                <a:latin typeface="黑体" panose="02010609060101010101" pitchFamily="2" charset="-122"/>
                <a:ea typeface="黑体" panose="02010609060101010101" pitchFamily="2" charset="-122"/>
              </a:endParaRPr>
            </a:p>
          </p:txBody>
        </p:sp>
        <p:grpSp>
          <p:nvGrpSpPr>
            <p:cNvPr id="227361" name="组合 227360"/>
            <p:cNvGrpSpPr/>
            <p:nvPr/>
          </p:nvGrpSpPr>
          <p:grpSpPr>
            <a:xfrm>
              <a:off x="2248" y="664"/>
              <a:ext cx="720" cy="768"/>
              <a:chOff x="2112" y="528"/>
              <a:chExt cx="720" cy="768"/>
            </a:xfrm>
          </p:grpSpPr>
          <p:sp>
            <p:nvSpPr>
              <p:cNvPr id="227362" name="矩形 227361"/>
              <p:cNvSpPr/>
              <p:nvPr/>
            </p:nvSpPr>
            <p:spPr>
              <a:xfrm>
                <a:off x="2112" y="528"/>
                <a:ext cx="672" cy="768"/>
              </a:xfrm>
              <a:prstGeom prst="rect">
                <a:avLst/>
              </a:prstGeom>
              <a:solidFill>
                <a:schemeClr val="accent1"/>
              </a:solidFill>
              <a:ln w="38100" cap="flat" cmpd="sng">
                <a:solidFill>
                  <a:schemeClr val="tx2"/>
                </a:solidFill>
                <a:prstDash val="solid"/>
                <a:miter/>
                <a:headEnd type="none" w="sm" len="sm"/>
                <a:tailEnd type="none" w="sm" len="sm"/>
              </a:ln>
            </p:spPr>
            <p:txBody>
              <a:bodyPr/>
              <a:p>
                <a:endParaRPr lang="zh-CN" altLang="en-US"/>
              </a:p>
            </p:txBody>
          </p:sp>
          <p:sp>
            <p:nvSpPr>
              <p:cNvPr id="227363" name="文本框 227362"/>
              <p:cNvSpPr txBox="1"/>
              <p:nvPr/>
            </p:nvSpPr>
            <p:spPr>
              <a:xfrm>
                <a:off x="2112" y="690"/>
                <a:ext cx="720" cy="495"/>
              </a:xfrm>
              <a:prstGeom prst="rect">
                <a:avLst/>
              </a:prstGeom>
              <a:noFill/>
              <a:ln w="12700">
                <a:noFill/>
              </a:ln>
            </p:spPr>
            <p:txBody>
              <a:bodyPr>
                <a:spAutoFit/>
              </a:bodyPr>
              <a:p>
                <a:pPr>
                  <a:lnSpc>
                    <a:spcPct val="70000"/>
                  </a:lnSpc>
                  <a:spcBef>
                    <a:spcPct val="50000"/>
                  </a:spcBef>
                </a:pPr>
                <a:r>
                  <a:rPr lang="en-US" altLang="zh-CN" sz="2400" b="1">
                    <a:solidFill>
                      <a:schemeClr val="bg2"/>
                    </a:solidFill>
                    <a:latin typeface="黑体" panose="02010609060101010101" pitchFamily="2" charset="-122"/>
                    <a:ea typeface="黑体" panose="02010609060101010101" pitchFamily="2" charset="-122"/>
                  </a:rPr>
                  <a:t> DMA</a:t>
                </a:r>
                <a:endParaRPr lang="en-US" altLang="zh-CN" sz="2400" b="1">
                  <a:solidFill>
                    <a:schemeClr val="bg2"/>
                  </a:solidFill>
                  <a:latin typeface="黑体" panose="02010609060101010101" pitchFamily="2" charset="-122"/>
                  <a:ea typeface="黑体" panose="02010609060101010101" pitchFamily="2" charset="-122"/>
                </a:endParaRPr>
              </a:p>
              <a:p>
                <a:pPr>
                  <a:lnSpc>
                    <a:spcPct val="70000"/>
                  </a:lnSpc>
                  <a:spcBef>
                    <a:spcPct val="50000"/>
                  </a:spcBef>
                </a:pPr>
                <a:r>
                  <a:rPr lang="zh-CN" altLang="en-US" sz="2400" b="1" dirty="0">
                    <a:solidFill>
                      <a:schemeClr val="bg2"/>
                    </a:solidFill>
                    <a:latin typeface="黑体" panose="02010609060101010101" pitchFamily="2" charset="-122"/>
                    <a:ea typeface="黑体" panose="02010609060101010101" pitchFamily="2" charset="-122"/>
                  </a:rPr>
                  <a:t>控制器</a:t>
                </a:r>
                <a:endParaRPr lang="zh-CN" altLang="en-US" sz="2400" b="1">
                  <a:solidFill>
                    <a:schemeClr val="bg2"/>
                  </a:solidFill>
                  <a:latin typeface="黑体" panose="02010609060101010101" pitchFamily="2" charset="-122"/>
                  <a:ea typeface="黑体" panose="02010609060101010101" pitchFamily="2" charset="-122"/>
                </a:endParaRPr>
              </a:p>
            </p:txBody>
          </p:sp>
        </p:grpSp>
        <p:sp>
          <p:nvSpPr>
            <p:cNvPr id="227364" name="直接连接符 227363"/>
            <p:cNvSpPr/>
            <p:nvPr/>
          </p:nvSpPr>
          <p:spPr>
            <a:xfrm>
              <a:off x="3400" y="952"/>
              <a:ext cx="0" cy="144"/>
            </a:xfrm>
            <a:prstGeom prst="line">
              <a:avLst/>
            </a:prstGeom>
            <a:ln w="28575" cap="flat" cmpd="sng">
              <a:solidFill>
                <a:schemeClr val="accent1"/>
              </a:solidFill>
              <a:prstDash val="solid"/>
              <a:headEnd type="triangle" w="med" len="med"/>
              <a:tailEnd type="none" w="med" len="med"/>
            </a:ln>
          </p:spPr>
        </p:sp>
        <p:sp>
          <p:nvSpPr>
            <p:cNvPr id="227365" name="直接连接符 227364"/>
            <p:cNvSpPr/>
            <p:nvPr/>
          </p:nvSpPr>
          <p:spPr>
            <a:xfrm>
              <a:off x="2920" y="1096"/>
              <a:ext cx="480" cy="0"/>
            </a:xfrm>
            <a:prstGeom prst="line">
              <a:avLst/>
            </a:prstGeom>
            <a:ln w="28575" cap="flat" cmpd="sng">
              <a:solidFill>
                <a:schemeClr val="accent1"/>
              </a:solidFill>
              <a:prstDash val="solid"/>
              <a:headEnd type="triangle" w="med" len="med"/>
              <a:tailEnd type="none" w="sm" len="sm"/>
            </a:ln>
          </p:spPr>
        </p:sp>
        <p:sp>
          <p:nvSpPr>
            <p:cNvPr id="227366" name="文本框 227365"/>
            <p:cNvSpPr txBox="1"/>
            <p:nvPr/>
          </p:nvSpPr>
          <p:spPr>
            <a:xfrm>
              <a:off x="3256"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67" name="直接连接符 227366"/>
            <p:cNvSpPr/>
            <p:nvPr/>
          </p:nvSpPr>
          <p:spPr>
            <a:xfrm>
              <a:off x="1720" y="424"/>
              <a:ext cx="0" cy="240"/>
            </a:xfrm>
            <a:prstGeom prst="line">
              <a:avLst/>
            </a:prstGeom>
            <a:ln w="28575" cap="flat" cmpd="sng">
              <a:solidFill>
                <a:schemeClr val="accent1"/>
              </a:solidFill>
              <a:prstDash val="solid"/>
              <a:headEnd type="triangle" w="med" len="med"/>
              <a:tailEnd type="triangle" w="med" len="med"/>
            </a:ln>
          </p:spPr>
        </p:sp>
        <p:sp>
          <p:nvSpPr>
            <p:cNvPr id="227368" name="直接连接符 227367"/>
            <p:cNvSpPr/>
            <p:nvPr/>
          </p:nvSpPr>
          <p:spPr>
            <a:xfrm>
              <a:off x="3496" y="424"/>
              <a:ext cx="0" cy="240"/>
            </a:xfrm>
            <a:prstGeom prst="line">
              <a:avLst/>
            </a:prstGeom>
            <a:ln w="28575" cap="flat" cmpd="sng">
              <a:solidFill>
                <a:schemeClr val="accent1"/>
              </a:solidFill>
              <a:prstDash val="solid"/>
              <a:headEnd type="triangle" w="med" len="med"/>
              <a:tailEnd type="triangle" w="med" len="med"/>
            </a:ln>
          </p:spPr>
        </p:sp>
        <p:sp>
          <p:nvSpPr>
            <p:cNvPr id="227369" name="文本框 227368"/>
            <p:cNvSpPr txBox="1"/>
            <p:nvPr/>
          </p:nvSpPr>
          <p:spPr>
            <a:xfrm>
              <a:off x="1480"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 M</a:t>
              </a:r>
              <a:endParaRPr lang="en-US" altLang="zh-CN" sz="2400" b="1">
                <a:solidFill>
                  <a:schemeClr val="bg2"/>
                </a:solidFill>
                <a:latin typeface="黑体" panose="02010609060101010101" pitchFamily="2" charset="-122"/>
                <a:ea typeface="黑体" panose="02010609060101010101" pitchFamily="2" charset="-122"/>
              </a:endParaRPr>
            </a:p>
          </p:txBody>
        </p:sp>
        <p:sp>
          <p:nvSpPr>
            <p:cNvPr id="227370" name="直接连接符 227369"/>
            <p:cNvSpPr/>
            <p:nvPr/>
          </p:nvSpPr>
          <p:spPr>
            <a:xfrm>
              <a:off x="3928" y="808"/>
              <a:ext cx="528" cy="0"/>
            </a:xfrm>
            <a:prstGeom prst="line">
              <a:avLst/>
            </a:prstGeom>
            <a:ln w="28575" cap="rnd" cmpd="sng">
              <a:solidFill>
                <a:schemeClr val="accent1"/>
              </a:solidFill>
              <a:prstDash val="sysDot"/>
              <a:headEnd type="none" w="sm" len="sm"/>
              <a:tailEnd type="none" w="sm" len="sm"/>
            </a:ln>
          </p:spPr>
        </p:sp>
        <p:sp>
          <p:nvSpPr>
            <p:cNvPr id="227371" name="文本框 227370"/>
            <p:cNvSpPr txBox="1"/>
            <p:nvPr/>
          </p:nvSpPr>
          <p:spPr>
            <a:xfrm>
              <a:off x="4552" y="664"/>
              <a:ext cx="576" cy="312"/>
            </a:xfrm>
            <a:prstGeom prst="rect">
              <a:avLst/>
            </a:prstGeom>
            <a:solidFill>
              <a:schemeClr val="accent1"/>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72" name="直接连接符 227371"/>
            <p:cNvSpPr/>
            <p:nvPr/>
          </p:nvSpPr>
          <p:spPr>
            <a:xfrm>
              <a:off x="4696" y="952"/>
              <a:ext cx="0" cy="384"/>
            </a:xfrm>
            <a:prstGeom prst="line">
              <a:avLst/>
            </a:prstGeom>
            <a:ln w="28575" cap="flat" cmpd="sng">
              <a:solidFill>
                <a:srgbClr val="FFFF00"/>
              </a:solidFill>
              <a:prstDash val="solid"/>
              <a:headEnd type="triangle" w="med" len="med"/>
              <a:tailEnd type="none" w="med" len="med"/>
            </a:ln>
          </p:spPr>
        </p:sp>
        <p:sp>
          <p:nvSpPr>
            <p:cNvPr id="227373" name="直接连接符 227372"/>
            <p:cNvSpPr/>
            <p:nvPr/>
          </p:nvSpPr>
          <p:spPr>
            <a:xfrm flipV="1">
              <a:off x="2920" y="1336"/>
              <a:ext cx="1776" cy="0"/>
            </a:xfrm>
            <a:prstGeom prst="line">
              <a:avLst/>
            </a:prstGeom>
            <a:ln w="28575" cap="flat" cmpd="sng">
              <a:solidFill>
                <a:srgbClr val="FFFF00"/>
              </a:solidFill>
              <a:prstDash val="solid"/>
              <a:headEnd type="triangle" w="med" len="med"/>
              <a:tailEnd type="none" w="sm" len="sm"/>
            </a:ln>
          </p:spPr>
        </p:sp>
        <p:sp>
          <p:nvSpPr>
            <p:cNvPr id="227374" name="直接连接符 227373"/>
            <p:cNvSpPr/>
            <p:nvPr/>
          </p:nvSpPr>
          <p:spPr>
            <a:xfrm>
              <a:off x="3160" y="1144"/>
              <a:ext cx="0" cy="192"/>
            </a:xfrm>
            <a:prstGeom prst="line">
              <a:avLst/>
            </a:prstGeom>
            <a:ln w="28575" cap="rnd" cmpd="sng">
              <a:solidFill>
                <a:srgbClr val="FFFF00"/>
              </a:solidFill>
              <a:prstDash val="sysDot"/>
              <a:headEnd type="none" w="sm" len="sm"/>
              <a:tailEnd type="none" w="sm" len="sm"/>
            </a:ln>
          </p:spPr>
        </p:sp>
        <p:sp>
          <p:nvSpPr>
            <p:cNvPr id="227375" name="文本框 227374"/>
            <p:cNvSpPr txBox="1"/>
            <p:nvPr/>
          </p:nvSpPr>
          <p:spPr>
            <a:xfrm>
              <a:off x="3256" y="664"/>
              <a:ext cx="576" cy="312"/>
            </a:xfrm>
            <a:prstGeom prst="rect">
              <a:avLst/>
            </a:prstGeom>
            <a:solidFill>
              <a:srgbClr val="FFFF00"/>
            </a:solidFill>
            <a:ln w="38100" cap="flat" cmpd="sng">
              <a:solidFill>
                <a:schemeClr val="tx2"/>
              </a:solidFill>
              <a:prstDash val="solid"/>
              <a:miter/>
              <a:headEnd type="none" w="sm" len="sm"/>
              <a:tailEnd type="none" w="sm" len="sm"/>
            </a:ln>
          </p:spPr>
          <p:txBody>
            <a:bodyPr>
              <a:spAutoFit/>
            </a:bodyPr>
            <a:p>
              <a:pPr>
                <a:spcBef>
                  <a:spcPct val="50000"/>
                </a:spcBef>
              </a:pPr>
              <a:r>
                <a:rPr lang="zh-CN" altLang="en-US" sz="2400" b="1" dirty="0">
                  <a:solidFill>
                    <a:schemeClr val="bg2"/>
                  </a:solidFill>
                  <a:latin typeface="黑体" panose="02010609060101010101" pitchFamily="2" charset="-122"/>
                  <a:ea typeface="黑体" panose="02010609060101010101" pitchFamily="2" charset="-122"/>
                </a:rPr>
                <a:t>接口</a:t>
              </a:r>
              <a:endParaRPr lang="zh-CN" altLang="en-US" sz="2400" b="1">
                <a:solidFill>
                  <a:schemeClr val="bg2"/>
                </a:solidFill>
                <a:latin typeface="黑体" panose="02010609060101010101" pitchFamily="2" charset="-122"/>
                <a:ea typeface="黑体" panose="02010609060101010101" pitchFamily="2" charset="-122"/>
              </a:endParaRPr>
            </a:p>
          </p:txBody>
        </p:sp>
        <p:sp>
          <p:nvSpPr>
            <p:cNvPr id="227376" name="直接连接符 227375"/>
            <p:cNvSpPr/>
            <p:nvPr/>
          </p:nvSpPr>
          <p:spPr>
            <a:xfrm>
              <a:off x="3496" y="424"/>
              <a:ext cx="0" cy="240"/>
            </a:xfrm>
            <a:prstGeom prst="line">
              <a:avLst/>
            </a:prstGeom>
            <a:ln w="28575" cap="flat" cmpd="sng">
              <a:solidFill>
                <a:srgbClr val="FFFF00"/>
              </a:solidFill>
              <a:prstDash val="solid"/>
              <a:headEnd type="triangle" w="med" len="med"/>
              <a:tailEnd type="triangle" w="med" len="med"/>
            </a:ln>
          </p:spPr>
        </p:sp>
        <p:sp>
          <p:nvSpPr>
            <p:cNvPr id="227377" name="直接连接符 227376"/>
            <p:cNvSpPr/>
            <p:nvPr/>
          </p:nvSpPr>
          <p:spPr>
            <a:xfrm>
              <a:off x="616" y="424"/>
              <a:ext cx="4704" cy="0"/>
            </a:xfrm>
            <a:prstGeom prst="line">
              <a:avLst/>
            </a:prstGeom>
            <a:ln w="76200" cap="flat" cmpd="sng">
              <a:solidFill>
                <a:srgbClr val="FFFF00"/>
              </a:solidFill>
              <a:prstDash val="solid"/>
              <a:headEnd type="triangle" w="med" len="med"/>
              <a:tailEnd type="triangle" w="med" len="med"/>
            </a:ln>
          </p:spPr>
        </p:sp>
        <p:sp>
          <p:nvSpPr>
            <p:cNvPr id="227378" name="直接连接符 227377"/>
            <p:cNvSpPr/>
            <p:nvPr/>
          </p:nvSpPr>
          <p:spPr>
            <a:xfrm>
              <a:off x="1720" y="424"/>
              <a:ext cx="0" cy="240"/>
            </a:xfrm>
            <a:prstGeom prst="line">
              <a:avLst/>
            </a:prstGeom>
            <a:ln w="28575" cap="flat" cmpd="sng">
              <a:solidFill>
                <a:srgbClr val="FFFF00"/>
              </a:solidFill>
              <a:prstDash val="solid"/>
              <a:headEnd type="triangle" w="med" len="med"/>
              <a:tailEnd type="triangle" w="med" len="med"/>
            </a:ln>
          </p:spPr>
        </p:sp>
        <p:sp>
          <p:nvSpPr>
            <p:cNvPr id="227379" name="文本框 227378"/>
            <p:cNvSpPr txBox="1"/>
            <p:nvPr/>
          </p:nvSpPr>
          <p:spPr>
            <a:xfrm>
              <a:off x="1480" y="664"/>
              <a:ext cx="576" cy="312"/>
            </a:xfrm>
            <a:prstGeom prst="rect">
              <a:avLst/>
            </a:prstGeom>
            <a:solidFill>
              <a:srgbClr val="FFFF00"/>
            </a:solidFill>
            <a:ln w="38100" cap="flat" cmpd="sng">
              <a:solidFill>
                <a:schemeClr val="tx2"/>
              </a:solidFill>
              <a:prstDash val="solid"/>
              <a:miter/>
              <a:headEnd type="none" w="sm" len="sm"/>
              <a:tailEnd type="none" w="sm" len="sm"/>
            </a:ln>
          </p:spPr>
          <p:txBody>
            <a:bodyPr>
              <a:spAutoFit/>
            </a:bodyPr>
            <a:p>
              <a:pPr>
                <a:spcBef>
                  <a:spcPct val="50000"/>
                </a:spcBef>
              </a:pPr>
              <a:r>
                <a:rPr lang="en-US" altLang="zh-CN" sz="2400" b="1">
                  <a:solidFill>
                    <a:schemeClr val="bg2"/>
                  </a:solidFill>
                  <a:latin typeface="黑体" panose="02010609060101010101" pitchFamily="2" charset="-122"/>
                  <a:ea typeface="黑体" panose="02010609060101010101" pitchFamily="2" charset="-122"/>
                </a:rPr>
                <a:t> M</a:t>
              </a:r>
              <a:endParaRPr lang="en-US" altLang="zh-CN" sz="2400" b="1">
                <a:solidFill>
                  <a:schemeClr val="bg2"/>
                </a:solidFill>
                <a:latin typeface="黑体" panose="02010609060101010101" pitchFamily="2" charset="-122"/>
                <a:ea typeface="黑体" panose="02010609060101010101" pitchFamily="2" charset="-122"/>
              </a:endParaRPr>
            </a:p>
          </p:txBody>
        </p:sp>
      </p:grpSp>
      <p:sp>
        <p:nvSpPr>
          <p:cNvPr id="227381" name="矩形 227380"/>
          <p:cNvSpPr/>
          <p:nvPr/>
        </p:nvSpPr>
        <p:spPr>
          <a:xfrm>
            <a:off x="0" y="0"/>
            <a:ext cx="9144000" cy="2420938"/>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marL="342900" lvl="0" indent="-342900" algn="just">
              <a:lnSpc>
                <a:spcPct val="90000"/>
              </a:lnSpc>
            </a:pPr>
            <a:r>
              <a:rPr lang="en-US" altLang="zh-CN" b="1" dirty="0">
                <a:solidFill>
                  <a:schemeClr val="folHlink"/>
                </a:solidFill>
                <a:latin typeface="黑体" panose="02010609060101010101" pitchFamily="2" charset="-122"/>
                <a:ea typeface="黑体" panose="02010609060101010101" pitchFamily="2" charset="-122"/>
              </a:rPr>
              <a:t>3</a:t>
            </a:r>
            <a:r>
              <a:rPr lang="zh-CN" altLang="en-US" b="1" dirty="0">
                <a:solidFill>
                  <a:schemeClr val="folHlink"/>
                </a:solidFill>
                <a:latin typeface="黑体" panose="02010609060101010101" pitchFamily="2" charset="-122"/>
                <a:ea typeface="黑体" panose="02010609060101010101" pitchFamily="2" charset="-122"/>
              </a:rPr>
              <a:t>．</a:t>
            </a:r>
            <a:r>
              <a:rPr lang="en-US" altLang="zh-CN" b="1" dirty="0">
                <a:solidFill>
                  <a:schemeClr val="folHlink"/>
                </a:solidFill>
                <a:latin typeface="黑体" panose="02010609060101010101" pitchFamily="2" charset="-122"/>
                <a:ea typeface="黑体" panose="02010609060101010101" pitchFamily="2" charset="-122"/>
              </a:rPr>
              <a:t>DMA</a:t>
            </a:r>
            <a:r>
              <a:rPr lang="zh-CN" altLang="en-US" b="1" dirty="0">
                <a:solidFill>
                  <a:schemeClr val="folHlink"/>
                </a:solidFill>
                <a:latin typeface="黑体" panose="02010609060101010101" pitchFamily="2" charset="-122"/>
                <a:ea typeface="黑体" panose="02010609060101010101" pitchFamily="2" charset="-122"/>
              </a:rPr>
              <a:t>（</a:t>
            </a:r>
            <a:r>
              <a:rPr lang="en-US" altLang="zh-CN" b="1" dirty="0">
                <a:solidFill>
                  <a:schemeClr val="folHlink"/>
                </a:solidFill>
                <a:latin typeface="黑体" panose="02010609060101010101" pitchFamily="2" charset="-122"/>
                <a:ea typeface="黑体" panose="02010609060101010101" pitchFamily="2" charset="-122"/>
              </a:rPr>
              <a:t>Direct Memory Access</a:t>
            </a:r>
            <a:r>
              <a:rPr lang="zh-CN" altLang="en-US" b="1" dirty="0">
                <a:solidFill>
                  <a:schemeClr val="folHlink"/>
                </a:solidFill>
                <a:latin typeface="黑体" panose="02010609060101010101" pitchFamily="2" charset="-122"/>
                <a:ea typeface="黑体" panose="02010609060101010101" pitchFamily="2" charset="-122"/>
              </a:rPr>
              <a:t>）方式</a:t>
            </a:r>
            <a:endParaRPr lang="zh-CN" altLang="en-US" b="1" dirty="0">
              <a:solidFill>
                <a:schemeClr val="folHlink"/>
              </a:solidFill>
              <a:latin typeface="黑体" panose="02010609060101010101" pitchFamily="2" charset="-122"/>
              <a:ea typeface="黑体" panose="02010609060101010101" pitchFamily="2" charset="-122"/>
            </a:endParaRPr>
          </a:p>
          <a:p>
            <a:pPr marL="342900" lvl="0" indent="-342900" algn="just">
              <a:lnSpc>
                <a:spcPct val="90000"/>
              </a:lnSpc>
            </a:pPr>
            <a:r>
              <a:rPr lang="zh-CN" altLang="en-US" b="1" dirty="0">
                <a:latin typeface="宋体" panose="02010600030101010101" pitchFamily="2" charset="-122"/>
              </a:rPr>
              <a:t>   直接依靠硬件在主存与</a:t>
            </a:r>
            <a:r>
              <a:rPr lang="en-US" altLang="zh-CN" b="1" dirty="0">
                <a:latin typeface="宋体" panose="02010600030101010101" pitchFamily="2" charset="-122"/>
              </a:rPr>
              <a:t>I/O</a:t>
            </a:r>
            <a:r>
              <a:rPr lang="zh-CN" altLang="en-US" b="1" dirty="0">
                <a:latin typeface="宋体" panose="02010600030101010101" pitchFamily="2" charset="-122"/>
              </a:rPr>
              <a:t>设备间进行直接的数据传递，在传递期不需</a:t>
            </a:r>
            <a:r>
              <a:rPr lang="en-US" altLang="zh-CN" b="1" dirty="0">
                <a:latin typeface="宋体" panose="02010600030101010101" pitchFamily="2" charset="-122"/>
              </a:rPr>
              <a:t>CPU</a:t>
            </a:r>
            <a:r>
              <a:rPr lang="zh-CN" altLang="en-US" b="1" dirty="0">
                <a:latin typeface="宋体" panose="02010600030101010101" pitchFamily="2" charset="-122"/>
              </a:rPr>
              <a:t>干预。</a:t>
            </a:r>
            <a:endParaRPr lang="zh-CN" altLang="en-US" b="1" dirty="0">
              <a:latin typeface="宋体" panose="02010600030101010101" pitchFamily="2" charset="-122"/>
            </a:endParaRPr>
          </a:p>
          <a:p>
            <a:pPr marL="342900" lvl="0" indent="-342900" algn="just">
              <a:lnSpc>
                <a:spcPct val="90000"/>
              </a:lnSpc>
            </a:pPr>
            <a:r>
              <a:rPr lang="zh-CN" altLang="en-US" b="1" dirty="0">
                <a:latin typeface="宋体" panose="02010600030101010101" pitchFamily="2" charset="-122"/>
              </a:rPr>
              <a:t>   </a:t>
            </a:r>
            <a:r>
              <a:rPr lang="en-US" altLang="zh-CN" b="1" dirty="0">
                <a:latin typeface="宋体" panose="02010600030101010101" pitchFamily="2" charset="-122"/>
              </a:rPr>
              <a:t>DMA</a:t>
            </a:r>
            <a:r>
              <a:rPr lang="zh-CN" altLang="en-US" b="1" dirty="0">
                <a:latin typeface="宋体" panose="02010600030101010101" pitchFamily="2" charset="-122"/>
              </a:rPr>
              <a:t>方式本身只能处理简单的数据传递，不切换程序。</a:t>
            </a:r>
            <a:endParaRPr lang="zh-CN" altLang="en-US" b="1" dirty="0">
              <a:latin typeface="宋体" panose="0201060003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95584" name="矩形 195583"/>
          <p:cNvSpPr/>
          <p:nvPr/>
        </p:nvSpPr>
        <p:spPr>
          <a:xfrm>
            <a:off x="0" y="476250"/>
            <a:ext cx="9144000" cy="2232025"/>
          </a:xfrm>
          <a:prstGeom prst="rect">
            <a:avLst/>
          </a:prstGeom>
          <a:noFill/>
          <a:ln w="9525">
            <a:noFill/>
          </a:ln>
        </p:spPr>
        <p:txBody>
          <a:bodyPr lIns="92075" tIns="46038" rIns="92075" bIns="46038" anchor="ct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just"/>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）硬件和软件</a:t>
            </a:r>
            <a:endParaRPr lang="zh-CN" altLang="en-US" b="1" dirty="0">
              <a:latin typeface="黑体" panose="02010609060101010101" pitchFamily="2" charset="-122"/>
              <a:ea typeface="黑体" panose="02010609060101010101" pitchFamily="2" charset="-122"/>
            </a:endParaRPr>
          </a:p>
          <a:p>
            <a:pPr lvl="0" algn="just"/>
            <a:r>
              <a:rPr lang="en-US" altLang="zh-CN" b="1" dirty="0">
                <a:latin typeface="宋体" panose="02010600030101010101" pitchFamily="2" charset="-122"/>
              </a:rPr>
              <a:t>①</a:t>
            </a:r>
            <a:r>
              <a:rPr lang="zh-CN" altLang="en-US" b="1" dirty="0">
                <a:latin typeface="宋体" panose="02010600030101010101" pitchFamily="2" charset="-122"/>
              </a:rPr>
              <a:t>硬件</a:t>
            </a:r>
            <a:r>
              <a:rPr lang="en-US" altLang="zh-CN" b="1" dirty="0">
                <a:latin typeface="宋体" panose="02010600030101010101" pitchFamily="2" charset="-122"/>
              </a:rPr>
              <a:t>DMA</a:t>
            </a:r>
            <a:r>
              <a:rPr lang="zh-CN" altLang="en-US" b="1" dirty="0">
                <a:latin typeface="宋体" panose="02010600030101010101" pitchFamily="2" charset="-122"/>
              </a:rPr>
              <a:t>控制器</a:t>
            </a:r>
            <a:endParaRPr lang="zh-CN" altLang="en-US" b="1" dirty="0">
              <a:latin typeface="宋体" panose="02010600030101010101" pitchFamily="2" charset="-122"/>
            </a:endParaRPr>
          </a:p>
          <a:p>
            <a:pPr lvl="0" algn="just"/>
            <a:r>
              <a:rPr lang="en-US" altLang="zh-CN" b="1" dirty="0">
                <a:latin typeface="宋体" panose="02010600030101010101" pitchFamily="2" charset="-122"/>
              </a:rPr>
              <a:t>②</a:t>
            </a:r>
            <a:r>
              <a:rPr lang="zh-CN" altLang="en-US" b="1" dirty="0">
                <a:latin typeface="宋体" panose="02010600030101010101" pitchFamily="2" charset="-122"/>
              </a:rPr>
              <a:t>软件，指</a:t>
            </a:r>
            <a:r>
              <a:rPr lang="en-US" altLang="zh-CN" b="1" dirty="0">
                <a:latin typeface="宋体" panose="02010600030101010101" pitchFamily="2" charset="-122"/>
              </a:rPr>
              <a:t>CPU</a:t>
            </a:r>
            <a:r>
              <a:rPr lang="zh-CN" altLang="en-US" b="1" dirty="0">
                <a:latin typeface="宋体" panose="02010600030101010101" pitchFamily="2" charset="-122"/>
              </a:rPr>
              <a:t>对</a:t>
            </a:r>
            <a:r>
              <a:rPr lang="en-US" altLang="zh-CN" b="1" dirty="0">
                <a:latin typeface="宋体" panose="02010600030101010101" pitchFamily="2" charset="-122"/>
              </a:rPr>
              <a:t>DMAC</a:t>
            </a:r>
            <a:r>
              <a:rPr lang="zh-CN" altLang="en-US" b="1" dirty="0">
                <a:latin typeface="宋体" panose="02010600030101010101" pitchFamily="2" charset="-122"/>
              </a:rPr>
              <a:t>的初始化程序以及对</a:t>
            </a:r>
            <a:r>
              <a:rPr lang="en-US" altLang="zh-CN" b="1" dirty="0">
                <a:latin typeface="宋体" panose="02010600030101010101" pitchFamily="2" charset="-122"/>
              </a:rPr>
              <a:t>DMA</a:t>
            </a:r>
            <a:r>
              <a:rPr lang="zh-CN" altLang="en-US" b="1" dirty="0">
                <a:latin typeface="宋体" panose="02010600030101010101" pitchFamily="2" charset="-122"/>
              </a:rPr>
              <a:t>传送的结束处理程序。</a:t>
            </a:r>
            <a:r>
              <a:rPr lang="zh-CN" altLang="en-US" b="1">
                <a:latin typeface="宋体" panose="02010600030101010101" pitchFamily="2" charset="-122"/>
              </a:rPr>
              <a:t> </a:t>
            </a:r>
            <a:endParaRPr lang="zh-CN" altLang="en-US" b="1">
              <a:latin typeface="宋体" panose="02010600030101010101" pitchFamily="2" charset="-122"/>
            </a:endParaRPr>
          </a:p>
        </p:txBody>
      </p:sp>
      <p:sp>
        <p:nvSpPr>
          <p:cNvPr id="195585" name="矩形 195584"/>
          <p:cNvSpPr/>
          <p:nvPr/>
        </p:nvSpPr>
        <p:spPr>
          <a:xfrm>
            <a:off x="0" y="3068638"/>
            <a:ext cx="9144000" cy="3179762"/>
          </a:xfrm>
          <a:prstGeom prst="rect">
            <a:avLst/>
          </a:prstGeom>
          <a:noFill/>
          <a:ln w="9525">
            <a:noFill/>
          </a:ln>
        </p:spPr>
        <p:txBody>
          <a:bodyP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Tx/>
              <a:buNone/>
              <a:defRPr sz="2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
                <a:schemeClr val="tx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
                <a:schemeClr val="accent1"/>
              </a:buClr>
              <a:buSzTx/>
              <a:buFontTx/>
              <a:buNone/>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gn="l"/>
            <a:r>
              <a:rPr lang="en-US" altLang="zh-CN" sz="2800" b="1" dirty="0">
                <a:latin typeface="宋体" panose="02010600030101010101" pitchFamily="2" charset="-122"/>
              </a:rPr>
              <a:t>2</a:t>
            </a:r>
            <a:r>
              <a:rPr lang="zh-CN" altLang="en-US" sz="2800" b="1" dirty="0">
                <a:latin typeface="宋体" panose="02010600030101010101" pitchFamily="2" charset="-122"/>
              </a:rPr>
              <a:t>） 特点</a:t>
            </a:r>
            <a:endParaRPr lang="zh-CN" altLang="en-US" sz="2800" b="1" dirty="0">
              <a:latin typeface="宋体" panose="02010600030101010101" pitchFamily="2" charset="-122"/>
            </a:endParaRPr>
          </a:p>
          <a:p>
            <a:pPr lvl="0" algn="l"/>
            <a:r>
              <a:rPr lang="en-US" altLang="zh-CN" sz="2800" b="1" dirty="0">
                <a:latin typeface="宋体" panose="02010600030101010101" pitchFamily="2" charset="-122"/>
              </a:rPr>
              <a:t>①</a:t>
            </a:r>
            <a:r>
              <a:rPr lang="zh-CN" altLang="en-US" sz="2800" b="1" dirty="0">
                <a:latin typeface="宋体" panose="02010600030101010101" pitchFamily="2" charset="-122"/>
              </a:rPr>
              <a:t>对于高速外设可在很大程度上解放了</a:t>
            </a:r>
            <a:r>
              <a:rPr lang="en-US" altLang="zh-CN" sz="2800" b="1" dirty="0">
                <a:latin typeface="宋体" panose="02010600030101010101" pitchFamily="2" charset="-122"/>
              </a:rPr>
              <a:t>CPU(</a:t>
            </a:r>
            <a:r>
              <a:rPr lang="zh-CN" altLang="en-US" sz="2800" b="1" dirty="0">
                <a:latin typeface="宋体" panose="02010600030101010101" pitchFamily="2" charset="-122"/>
              </a:rPr>
              <a:t>数据传送时，无须</a:t>
            </a:r>
            <a:r>
              <a:rPr lang="en-US" altLang="zh-CN" sz="2800" b="1" dirty="0">
                <a:latin typeface="宋体" panose="02010600030101010101" pitchFamily="2" charset="-122"/>
              </a:rPr>
              <a:t>CPU</a:t>
            </a:r>
            <a:r>
              <a:rPr lang="zh-CN" altLang="en-US" sz="2800" b="1" dirty="0">
                <a:latin typeface="宋体" panose="02010600030101010101" pitchFamily="2" charset="-122"/>
              </a:rPr>
              <a:t>干预）</a:t>
            </a:r>
            <a:endParaRPr lang="zh-CN" altLang="en-US" sz="2800" b="1" dirty="0">
              <a:latin typeface="宋体" panose="02010600030101010101" pitchFamily="2" charset="-122"/>
            </a:endParaRPr>
          </a:p>
          <a:p>
            <a:pPr lvl="0" algn="l"/>
            <a:r>
              <a:rPr lang="en-US" altLang="zh-CN" sz="2800" b="1" dirty="0">
                <a:latin typeface="宋体" panose="02010600030101010101" pitchFamily="2" charset="-122"/>
              </a:rPr>
              <a:t>②</a:t>
            </a:r>
            <a:r>
              <a:rPr lang="zh-CN" altLang="en-US" sz="2800" b="1" dirty="0">
                <a:latin typeface="宋体" panose="02010600030101010101" pitchFamily="2" charset="-122"/>
              </a:rPr>
              <a:t>接口电路复杂</a:t>
            </a:r>
            <a:endParaRPr lang="zh-CN" altLang="en-US" sz="2800" b="1" dirty="0">
              <a:latin typeface="宋体" panose="02010600030101010101" pitchFamily="2" charset="-122"/>
            </a:endParaRPr>
          </a:p>
          <a:p>
            <a:pPr lvl="0" algn="l"/>
            <a:r>
              <a:rPr lang="en-US" altLang="zh-CN" sz="2800" b="1" dirty="0">
                <a:latin typeface="宋体" panose="02010600030101010101" pitchFamily="2" charset="-122"/>
              </a:rPr>
              <a:t>③</a:t>
            </a:r>
            <a:r>
              <a:rPr lang="zh-CN" altLang="en-US" sz="2800" b="1" dirty="0">
                <a:latin typeface="宋体" panose="02010600030101010101" pitchFamily="2" charset="-122"/>
              </a:rPr>
              <a:t>仅属于初步解放</a:t>
            </a:r>
            <a:r>
              <a:rPr lang="en-US" altLang="zh-CN" sz="2800" b="1">
                <a:latin typeface="宋体" panose="02010600030101010101" pitchFamily="2" charset="-122"/>
              </a:rPr>
              <a:t>CPU</a:t>
            </a:r>
            <a:endParaRPr lang="en-US" altLang="zh-CN" sz="2800" b="1">
              <a:latin typeface="宋体" panose="02010600030101010101" pitchFamily="2" charset="-122"/>
            </a:endParaRPr>
          </a:p>
          <a:p>
            <a:pPr lvl="0" algn="l"/>
            <a:r>
              <a:rPr lang="en-US" altLang="zh-CN" sz="2800" b="1" dirty="0">
                <a:latin typeface="宋体" panose="02010600030101010101" pitchFamily="2" charset="-122"/>
              </a:rPr>
              <a:t>④</a:t>
            </a:r>
            <a:r>
              <a:rPr lang="zh-CN" altLang="en-US" sz="2800" b="1" dirty="0">
                <a:latin typeface="宋体" panose="02010600030101010101" pitchFamily="2" charset="-122"/>
              </a:rPr>
              <a:t>交换数据时灵活性差。  </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5584"/>
                                        </p:tgtEl>
                                        <p:attrNameLst>
                                          <p:attrName>style.visibility</p:attrName>
                                        </p:attrNameLst>
                                      </p:cBhvr>
                                      <p:to>
                                        <p:strVal val="visible"/>
                                      </p:to>
                                    </p:set>
                                    <p:animEffect transition="in" filter="blinds(horizontal)">
                                      <p:cBhvr>
                                        <p:cTn id="7" dur="500"/>
                                        <p:tgtEl>
                                          <p:spTgt spid="1955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5585"/>
                                        </p:tgtEl>
                                        <p:attrNameLst>
                                          <p:attrName>style.visibility</p:attrName>
                                        </p:attrNameLst>
                                      </p:cBhvr>
                                      <p:to>
                                        <p:strVal val="visible"/>
                                      </p:to>
                                    </p:set>
                                    <p:animEffect transition="in" filter="blinds(horizontal)">
                                      <p:cBhvr>
                                        <p:cTn id="12" dur="500"/>
                                        <p:tgtEl>
                                          <p:spTgt spid="195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4" grpId="0"/>
      <p:bldP spid="19558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161" name="文本框 6160"/>
          <p:cNvSpPr txBox="1"/>
          <p:nvPr/>
        </p:nvSpPr>
        <p:spPr>
          <a:xfrm>
            <a:off x="0" y="0"/>
            <a:ext cx="9144000" cy="4237038"/>
          </a:xfrm>
          <a:prstGeom prst="rect">
            <a:avLst/>
          </a:prstGeom>
          <a:noFill/>
          <a:ln w="9525">
            <a:noFill/>
          </a:ln>
        </p:spPr>
        <p:txBody>
          <a:bodyPr>
            <a:spAutoFit/>
          </a:bodyPr>
          <a:p>
            <a:pPr algn="just">
              <a:spcBef>
                <a:spcPct val="50000"/>
              </a:spcBef>
            </a:pPr>
            <a:r>
              <a:rPr lang="en-US" altLang="zh-CN" b="1" dirty="0">
                <a:solidFill>
                  <a:schemeClr val="folHlink"/>
                </a:solidFill>
                <a:latin typeface="黑体" panose="02010609060101010101" pitchFamily="2" charset="-122"/>
                <a:ea typeface="黑体" panose="02010609060101010101" pitchFamily="2" charset="-122"/>
              </a:rPr>
              <a:t>4.</a:t>
            </a:r>
            <a:r>
              <a:rPr lang="zh-CN" altLang="en-US" b="1" dirty="0">
                <a:solidFill>
                  <a:schemeClr val="folHlink"/>
                </a:solidFill>
                <a:latin typeface="黑体" panose="02010609060101010101" pitchFamily="2" charset="-122"/>
                <a:ea typeface="黑体" panose="02010609060101010101" pitchFamily="2" charset="-122"/>
              </a:rPr>
              <a:t>通道（</a:t>
            </a:r>
            <a:r>
              <a:rPr lang="en-US" altLang="zh-CN" b="1" dirty="0">
                <a:solidFill>
                  <a:schemeClr val="folHlink"/>
                </a:solidFill>
                <a:latin typeface="黑体" panose="02010609060101010101" pitchFamily="2" charset="-122"/>
                <a:ea typeface="黑体" panose="02010609060101010101" pitchFamily="2" charset="-122"/>
              </a:rPr>
              <a:t>CH</a:t>
            </a:r>
            <a:r>
              <a:rPr lang="zh-CN" altLang="en-US" b="1" dirty="0">
                <a:solidFill>
                  <a:schemeClr val="folHlink"/>
                </a:solidFill>
                <a:latin typeface="黑体" panose="02010609060101010101" pitchFamily="2" charset="-122"/>
                <a:ea typeface="黑体" panose="02010609060101010101" pitchFamily="2" charset="-122"/>
              </a:rPr>
              <a:t>）方式</a:t>
            </a:r>
            <a:endParaRPr lang="zh-CN" altLang="en-US" b="1" dirty="0">
              <a:solidFill>
                <a:schemeClr val="folHlink"/>
              </a:solidFill>
              <a:latin typeface="方正楷体简体" pitchFamily="2" charset="-122"/>
              <a:ea typeface="方正楷体简体" pitchFamily="2" charset="-122"/>
            </a:endParaRPr>
          </a:p>
          <a:p>
            <a:pPr algn="just">
              <a:spcBef>
                <a:spcPct val="50000"/>
              </a:spcBef>
            </a:pPr>
            <a:r>
              <a:rPr lang="zh-CN" altLang="en-US" b="1" dirty="0">
                <a:latin typeface="方正楷体简体" pitchFamily="2" charset="-122"/>
                <a:ea typeface="方正楷体简体" pitchFamily="2" charset="-122"/>
              </a:rPr>
              <a:t>   </a:t>
            </a:r>
            <a:r>
              <a:rPr lang="en-US" altLang="zh-CN" b="1" dirty="0">
                <a:latin typeface="方正楷体简体" pitchFamily="2" charset="-122"/>
                <a:ea typeface="方正楷体简体" pitchFamily="2" charset="-122"/>
              </a:rPr>
              <a:t>①</a:t>
            </a:r>
            <a:r>
              <a:rPr lang="zh-CN" altLang="en-US" b="1" dirty="0">
                <a:latin typeface="方正楷体简体" pitchFamily="2" charset="-122"/>
                <a:ea typeface="方正楷体简体" pitchFamily="2" charset="-122"/>
              </a:rPr>
              <a:t>有自己的指令系统（</a:t>
            </a:r>
            <a:r>
              <a:rPr lang="en-US" altLang="zh-CN" b="1" dirty="0">
                <a:latin typeface="方正楷体简体" pitchFamily="2" charset="-122"/>
                <a:ea typeface="方正楷体简体" pitchFamily="2" charset="-122"/>
              </a:rPr>
              <a:t>CH</a:t>
            </a:r>
            <a:r>
              <a:rPr lang="zh-CN" altLang="en-US" b="1" dirty="0">
                <a:latin typeface="方正楷体简体" pitchFamily="2" charset="-122"/>
                <a:ea typeface="方正楷体简体" pitchFamily="2" charset="-122"/>
              </a:rPr>
              <a:t>指令）和程序（</a:t>
            </a:r>
            <a:r>
              <a:rPr lang="en-US" altLang="zh-CN" b="1" dirty="0">
                <a:latin typeface="方正楷体简体" pitchFamily="2" charset="-122"/>
                <a:ea typeface="方正楷体简体" pitchFamily="2" charset="-122"/>
              </a:rPr>
              <a:t>CH</a:t>
            </a:r>
            <a:r>
              <a:rPr lang="zh-CN" altLang="en-US" b="1" dirty="0">
                <a:latin typeface="方正楷体简体" pitchFamily="2" charset="-122"/>
                <a:ea typeface="方正楷体简体" pitchFamily="2" charset="-122"/>
              </a:rPr>
              <a:t>程序）。</a:t>
            </a:r>
            <a:endParaRPr lang="zh-CN" altLang="en-US" b="1" dirty="0">
              <a:latin typeface="方正楷体简体" pitchFamily="2" charset="-122"/>
              <a:ea typeface="方正楷体简体" pitchFamily="2" charset="-122"/>
            </a:endParaRPr>
          </a:p>
          <a:p>
            <a:pPr algn="just">
              <a:spcBef>
                <a:spcPct val="50000"/>
              </a:spcBef>
            </a:pPr>
            <a:r>
              <a:rPr lang="zh-CN" altLang="en-US" b="1" dirty="0">
                <a:latin typeface="方正楷体简体" pitchFamily="2" charset="-122"/>
                <a:ea typeface="方正楷体简体" pitchFamily="2" charset="-122"/>
              </a:rPr>
              <a:t>   </a:t>
            </a:r>
            <a:r>
              <a:rPr lang="en-US" altLang="zh-CN" b="1" dirty="0">
                <a:latin typeface="方正楷体简体" pitchFamily="2" charset="-122"/>
                <a:ea typeface="方正楷体简体" pitchFamily="2" charset="-122"/>
              </a:rPr>
              <a:t>②</a:t>
            </a:r>
            <a:r>
              <a:rPr lang="zh-CN" altLang="en-US" b="1" dirty="0">
                <a:latin typeface="方正楷体简体" pitchFamily="2" charset="-122"/>
                <a:ea typeface="方正楷体简体" pitchFamily="2" charset="-122"/>
              </a:rPr>
              <a:t>执行通道程序时可与</a:t>
            </a:r>
            <a:r>
              <a:rPr lang="en-US" altLang="zh-CN" b="1" dirty="0">
                <a:latin typeface="方正楷体简体" pitchFamily="2" charset="-122"/>
                <a:ea typeface="方正楷体简体" pitchFamily="2" charset="-122"/>
              </a:rPr>
              <a:t>CPU</a:t>
            </a:r>
            <a:r>
              <a:rPr lang="zh-CN" altLang="en-US" b="1" dirty="0">
                <a:latin typeface="方正楷体简体" pitchFamily="2" charset="-122"/>
                <a:ea typeface="方正楷体简体" pitchFamily="2" charset="-122"/>
              </a:rPr>
              <a:t>的运行同时进行</a:t>
            </a:r>
            <a:r>
              <a:rPr lang="en-US" altLang="zh-CN" b="1">
                <a:latin typeface="Times New Roman" panose="02020603050405020304" pitchFamily="18" charset="0"/>
                <a:ea typeface="方正楷体简体" pitchFamily="2" charset="-122"/>
              </a:rPr>
              <a:t>——</a:t>
            </a:r>
            <a:r>
              <a:rPr lang="zh-CN" altLang="en-US" b="1" dirty="0">
                <a:latin typeface="方正楷体简体" pitchFamily="2" charset="-122"/>
                <a:ea typeface="方正楷体简体" pitchFamily="2" charset="-122"/>
              </a:rPr>
              <a:t>并行性。</a:t>
            </a:r>
            <a:endParaRPr lang="zh-CN" altLang="en-US" b="1" dirty="0">
              <a:latin typeface="方正楷体简体" pitchFamily="2" charset="-122"/>
              <a:ea typeface="方正楷体简体" pitchFamily="2" charset="-122"/>
            </a:endParaRPr>
          </a:p>
          <a:p>
            <a:pPr algn="just">
              <a:spcBef>
                <a:spcPct val="50000"/>
              </a:spcBef>
            </a:pPr>
            <a:r>
              <a:rPr lang="zh-CN" altLang="en-US" b="1" dirty="0">
                <a:latin typeface="方正楷体简体" pitchFamily="2" charset="-122"/>
                <a:ea typeface="方正楷体简体" pitchFamily="2" charset="-122"/>
              </a:rPr>
              <a:t>   </a:t>
            </a:r>
            <a:r>
              <a:rPr lang="en-US" altLang="zh-CN" b="1" dirty="0">
                <a:latin typeface="方正楷体简体" pitchFamily="2" charset="-122"/>
                <a:ea typeface="方正楷体简体" pitchFamily="2" charset="-122"/>
              </a:rPr>
              <a:t>③</a:t>
            </a:r>
            <a:r>
              <a:rPr lang="zh-CN" altLang="en-US" b="1" dirty="0">
                <a:latin typeface="方正楷体简体" pitchFamily="2" charset="-122"/>
                <a:ea typeface="方正楷体简体" pitchFamily="2" charset="-122"/>
              </a:rPr>
              <a:t>通道指令功能简单，使用面窄，与</a:t>
            </a:r>
            <a:r>
              <a:rPr lang="en-US" altLang="zh-CN" b="1" dirty="0">
                <a:latin typeface="方正楷体简体" pitchFamily="2" charset="-122"/>
                <a:ea typeface="方正楷体简体" pitchFamily="2" charset="-122"/>
              </a:rPr>
              <a:t>CPU</a:t>
            </a:r>
            <a:r>
              <a:rPr lang="zh-CN" altLang="en-US" b="1" dirty="0">
                <a:latin typeface="方正楷体简体" pitchFamily="2" charset="-122"/>
                <a:ea typeface="方正楷体简体" pitchFamily="2" charset="-122"/>
              </a:rPr>
              <a:t>共用一个主存，还不是独立的</a:t>
            </a:r>
            <a:r>
              <a:rPr lang="en-US" altLang="zh-CN" b="1" dirty="0">
                <a:latin typeface="方正楷体简体" pitchFamily="2" charset="-122"/>
                <a:ea typeface="方正楷体简体" pitchFamily="2" charset="-122"/>
              </a:rPr>
              <a:t>I/O</a:t>
            </a:r>
            <a:r>
              <a:rPr lang="zh-CN" altLang="en-US" b="1" dirty="0">
                <a:latin typeface="方正楷体简体" pitchFamily="2" charset="-122"/>
                <a:ea typeface="方正楷体简体" pitchFamily="2" charset="-122"/>
              </a:rPr>
              <a:t>处理机。</a:t>
            </a:r>
            <a:endParaRPr lang="zh-CN" altLang="en-US" b="1" dirty="0">
              <a:latin typeface="方正楷体简体" pitchFamily="2" charset="-122"/>
              <a:ea typeface="方正楷体简体" pitchFamily="2" charset="-122"/>
            </a:endParaRPr>
          </a:p>
        </p:txBody>
      </p:sp>
      <p:sp>
        <p:nvSpPr>
          <p:cNvPr id="197632" name="文本框 197631"/>
          <p:cNvSpPr txBox="1"/>
          <p:nvPr/>
        </p:nvSpPr>
        <p:spPr>
          <a:xfrm>
            <a:off x="0" y="4581525"/>
            <a:ext cx="8686800" cy="1798638"/>
          </a:xfrm>
          <a:prstGeom prst="rect">
            <a:avLst/>
          </a:prstGeom>
          <a:noFill/>
          <a:ln w="9525">
            <a:noFill/>
          </a:ln>
        </p:spPr>
        <p:txBody>
          <a:bodyPr>
            <a:spAutoFit/>
          </a:bodyPr>
          <a:p>
            <a:pPr algn="just">
              <a:spcBef>
                <a:spcPct val="50000"/>
              </a:spcBef>
            </a:pPr>
            <a:r>
              <a:rPr lang="zh-CN" altLang="en-US" b="1" dirty="0">
                <a:solidFill>
                  <a:schemeClr val="folHlink"/>
                </a:solidFill>
                <a:latin typeface="黑体" panose="02010609060101010101" pitchFamily="2" charset="-122"/>
                <a:ea typeface="黑体" panose="02010609060101010101" pitchFamily="2" charset="-122"/>
              </a:rPr>
              <a:t>５</a:t>
            </a:r>
            <a:r>
              <a:rPr lang="en-US" altLang="zh-CN" b="1" dirty="0">
                <a:solidFill>
                  <a:schemeClr val="folHlink"/>
                </a:solidFill>
                <a:latin typeface="黑体" panose="02010609060101010101" pitchFamily="2" charset="-122"/>
                <a:ea typeface="黑体" panose="02010609060101010101" pitchFamily="2" charset="-122"/>
              </a:rPr>
              <a:t>.</a:t>
            </a:r>
            <a:r>
              <a:rPr lang="zh-CN" altLang="en-US" b="1" dirty="0">
                <a:solidFill>
                  <a:schemeClr val="folHlink"/>
                </a:solidFill>
                <a:latin typeface="黑体" panose="02010609060101010101" pitchFamily="2" charset="-122"/>
                <a:ea typeface="黑体" panose="02010609060101010101" pitchFamily="2" charset="-122"/>
              </a:rPr>
              <a:t>外围处理机方式（</a:t>
            </a:r>
            <a:r>
              <a:rPr lang="en-US" altLang="zh-CN" b="1">
                <a:solidFill>
                  <a:schemeClr val="folHlink"/>
                </a:solidFill>
                <a:latin typeface="黑体" panose="02010609060101010101" pitchFamily="2" charset="-122"/>
                <a:ea typeface="黑体" panose="02010609060101010101" pitchFamily="2" charset="-122"/>
              </a:rPr>
              <a:t>PPU</a:t>
            </a:r>
            <a:r>
              <a:rPr lang="zh-CN" altLang="en-US" b="1">
                <a:solidFill>
                  <a:schemeClr val="folHlink"/>
                </a:solidFill>
                <a:latin typeface="黑体" panose="02010609060101010101" pitchFamily="2" charset="-122"/>
                <a:ea typeface="黑体" panose="02010609060101010101" pitchFamily="2" charset="-122"/>
              </a:rPr>
              <a:t>）</a:t>
            </a:r>
            <a:endParaRPr lang="zh-CN" altLang="en-US" b="1">
              <a:solidFill>
                <a:schemeClr val="folHlink"/>
              </a:solidFill>
              <a:latin typeface="黑体" panose="02010609060101010101" pitchFamily="2" charset="-122"/>
              <a:ea typeface="黑体" panose="02010609060101010101" pitchFamily="2" charset="-122"/>
            </a:endParaRPr>
          </a:p>
          <a:p>
            <a:pPr algn="just">
              <a:spcBef>
                <a:spcPct val="50000"/>
              </a:spcBef>
            </a:pPr>
            <a:r>
              <a:rPr lang="zh-CN" altLang="en-US" b="1" dirty="0">
                <a:latin typeface="宋体" panose="02010600030101010101" pitchFamily="2" charset="-122"/>
              </a:rPr>
              <a:t>   用一个功能较弱的计算机管理</a:t>
            </a:r>
            <a:r>
              <a:rPr lang="en-US" altLang="zh-CN" b="1" dirty="0">
                <a:latin typeface="宋体" panose="02010600030101010101" pitchFamily="2" charset="-122"/>
              </a:rPr>
              <a:t>I/O</a:t>
            </a:r>
            <a:r>
              <a:rPr lang="zh-CN" altLang="en-US" b="1" dirty="0">
                <a:latin typeface="宋体" panose="02010600030101010101" pitchFamily="2" charset="-122"/>
              </a:rPr>
              <a:t>，彻底解放</a:t>
            </a:r>
            <a:r>
              <a:rPr lang="en-US" altLang="zh-CN" b="1" dirty="0">
                <a:latin typeface="宋体" panose="02010600030101010101" pitchFamily="2" charset="-122"/>
              </a:rPr>
              <a:t>CPU</a:t>
            </a:r>
            <a:r>
              <a:rPr lang="zh-CN" altLang="en-US" b="1" dirty="0">
                <a:latin typeface="宋体" panose="02010600030101010101" pitchFamily="2" charset="-122"/>
              </a:rPr>
              <a:t>，硬件结构最复杂。</a:t>
            </a:r>
            <a:endParaRPr lang="zh-CN" altLang="en-US" b="1">
              <a:latin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1"/>
                                        </p:tgtEl>
                                        <p:attrNameLst>
                                          <p:attrName>style.visibility</p:attrName>
                                        </p:attrNameLst>
                                      </p:cBhvr>
                                      <p:to>
                                        <p:strVal val="visible"/>
                                      </p:to>
                                    </p:set>
                                    <p:animEffect transition="in" filter="blinds(horizontal)">
                                      <p:cBhvr>
                                        <p:cTn id="7" dur="500"/>
                                        <p:tgtEl>
                                          <p:spTgt spid="61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7632"/>
                                        </p:tgtEl>
                                        <p:attrNameLst>
                                          <p:attrName>style.visibility</p:attrName>
                                        </p:attrNameLst>
                                      </p:cBhvr>
                                      <p:to>
                                        <p:strVal val="visible"/>
                                      </p:to>
                                    </p:set>
                                    <p:animEffect transition="in" filter="blinds(horizontal)">
                                      <p:cBhvr>
                                        <p:cTn id="12" dur="500"/>
                                        <p:tgtEl>
                                          <p:spTgt spid="197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1" grpId="0"/>
      <p:bldP spid="1976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8195" name="文本占位符 8194"/>
          <p:cNvSpPr>
            <a:spLocks noGrp="1"/>
          </p:cNvSpPr>
          <p:nvPr>
            <p:ph type="body" sz="half" idx="2"/>
          </p:nvPr>
        </p:nvSpPr>
        <p:spPr>
          <a:xfrm>
            <a:off x="0" y="260350"/>
            <a:ext cx="8763000" cy="1584325"/>
          </a:xfrm>
        </p:spPr>
        <p:txBody>
          <a:bodyPr/>
          <a:p>
            <a:pPr algn="ctr">
              <a:buClr>
                <a:schemeClr val="accent2"/>
              </a:buClr>
              <a:buSzPct val="80000"/>
              <a:buFont typeface="Wingdings" panose="05000000000000000000" pitchFamily="2" charset="2"/>
              <a:buNone/>
            </a:pPr>
            <a:r>
              <a:rPr lang="en-US" altLang="zh-CN" sz="2800" b="1" dirty="0">
                <a:latin typeface="方正楷体简体" pitchFamily="2" charset="-122"/>
                <a:ea typeface="方正楷体简体" pitchFamily="2" charset="-122"/>
              </a:rPr>
              <a:t>    </a:t>
            </a:r>
            <a:r>
              <a:rPr lang="zh-CN" altLang="en-US" sz="4000" b="1">
                <a:solidFill>
                  <a:schemeClr val="folHlink"/>
                </a:solidFill>
                <a:effectLst>
                  <a:outerShdw blurRad="38100" dist="38100" dir="2700000">
                    <a:srgbClr val="C0C0C0"/>
                  </a:outerShdw>
                </a:effectLst>
                <a:latin typeface="方正楷体简体" pitchFamily="2" charset="-122"/>
                <a:ea typeface="方正楷体简体" pitchFamily="2" charset="-122"/>
              </a:rPr>
              <a:t>§</a:t>
            </a:r>
            <a:r>
              <a:rPr lang="en-US" altLang="zh-CN" sz="4000" b="1">
                <a:solidFill>
                  <a:schemeClr val="folHlink"/>
                </a:solidFill>
                <a:effectLst>
                  <a:outerShdw blurRad="38100" dist="38100" dir="2700000">
                    <a:srgbClr val="C0C0C0"/>
                  </a:outerShdw>
                </a:effectLst>
                <a:latin typeface="方正楷体简体" pitchFamily="2" charset="-122"/>
                <a:ea typeface="方正楷体简体" pitchFamily="2" charset="-122"/>
              </a:rPr>
              <a:t>2</a:t>
            </a:r>
            <a:r>
              <a:rPr lang="en-US" altLang="zh-CN" sz="4000" b="1">
                <a:solidFill>
                  <a:schemeClr val="folHlink"/>
                </a:solidFill>
                <a:effectLst>
                  <a:outerShdw blurRad="38100" dist="38100" dir="2700000">
                    <a:srgbClr val="C0C0C0"/>
                  </a:outerShdw>
                </a:effectLst>
                <a:latin typeface="方正楷体简体" pitchFamily="2" charset="-122"/>
                <a:ea typeface="方正楷体简体" pitchFamily="2" charset="-122"/>
              </a:rPr>
              <a:t> </a:t>
            </a:r>
            <a:r>
              <a:rPr lang="zh-CN" altLang="en-US" sz="4000" b="1" dirty="0">
                <a:solidFill>
                  <a:schemeClr val="folHlink"/>
                </a:solidFill>
                <a:effectLst>
                  <a:outerShdw blurRad="38100" dist="38100" dir="2700000">
                    <a:srgbClr val="C0C0C0"/>
                  </a:outerShdw>
                </a:effectLst>
                <a:latin typeface="方正楷体简体" pitchFamily="2" charset="-122"/>
                <a:ea typeface="方正楷体简体" pitchFamily="2" charset="-122"/>
              </a:rPr>
              <a:t>总线设计</a:t>
            </a:r>
            <a:endParaRPr lang="zh-CN" altLang="en-US" sz="4000" b="1" dirty="0">
              <a:solidFill>
                <a:schemeClr val="folHlink"/>
              </a:solidFill>
              <a:effectLst>
                <a:outerShdw blurRad="38100" dist="38100" dir="2700000">
                  <a:srgbClr val="C0C0C0"/>
                </a:outerShdw>
              </a:effectLst>
              <a:latin typeface="方正楷体简体" pitchFamily="2" charset="-122"/>
              <a:ea typeface="方正楷体简体" pitchFamily="2" charset="-122"/>
            </a:endParaRPr>
          </a:p>
          <a:p>
            <a:pPr algn="just">
              <a:buClr>
                <a:schemeClr val="accent2"/>
              </a:buClr>
              <a:buSzPct val="80000"/>
              <a:buFont typeface="Wingdings" panose="05000000000000000000" pitchFamily="2" charset="2"/>
              <a:buNone/>
            </a:pPr>
            <a:r>
              <a:rPr lang="zh-CN" altLang="en-US" sz="3600" b="1" dirty="0">
                <a:solidFill>
                  <a:schemeClr val="folHlink"/>
                </a:solidFill>
                <a:latin typeface="宋体" panose="02010600030101010101" pitchFamily="2" charset="-122"/>
              </a:rPr>
              <a:t>一、总线主要类型</a:t>
            </a:r>
            <a:endParaRPr lang="zh-CN" altLang="en-US" sz="3600" b="1" dirty="0">
              <a:solidFill>
                <a:schemeClr val="folHlink"/>
              </a:solidFill>
              <a:latin typeface="宋体" panose="02010600030101010101" pitchFamily="2" charset="-122"/>
            </a:endParaRPr>
          </a:p>
        </p:txBody>
      </p:sp>
      <p:sp>
        <p:nvSpPr>
          <p:cNvPr id="198656" name="矩形 198655"/>
          <p:cNvSpPr/>
          <p:nvPr/>
        </p:nvSpPr>
        <p:spPr>
          <a:xfrm>
            <a:off x="0" y="1844675"/>
            <a:ext cx="9144000" cy="2041525"/>
          </a:xfrm>
          <a:prstGeom prst="rect">
            <a:avLst/>
          </a:prstGeom>
          <a:noFill/>
          <a:ln w="9525">
            <a:noFill/>
          </a:ln>
        </p:spPr>
        <p:txBody>
          <a:bodyPr>
            <a:spAutoFit/>
          </a:bodyPr>
          <a:p>
            <a:r>
              <a:rPr lang="en-US" altLang="zh-CN" b="1" dirty="0">
                <a:solidFill>
                  <a:schemeClr val="tx2"/>
                </a:solidFill>
                <a:latin typeface="黑体" panose="02010609060101010101" pitchFamily="2" charset="-122"/>
                <a:ea typeface="黑体" panose="02010609060101010101" pitchFamily="2" charset="-122"/>
              </a:rPr>
              <a:t>1   </a:t>
            </a:r>
            <a:r>
              <a:rPr lang="zh-CN" altLang="en-US" b="1" dirty="0">
                <a:solidFill>
                  <a:schemeClr val="tx2"/>
                </a:solidFill>
                <a:latin typeface="黑体" panose="02010609060101010101" pitchFamily="2" charset="-122"/>
                <a:ea typeface="黑体" panose="02010609060101010101" pitchFamily="2" charset="-122"/>
              </a:rPr>
              <a:t>按具有总线数目分</a:t>
            </a:r>
            <a:endParaRPr lang="zh-CN" altLang="en-US" b="1" dirty="0">
              <a:solidFill>
                <a:schemeClr val="tx2"/>
              </a:solidFill>
              <a:latin typeface="黑体" panose="02010609060101010101" pitchFamily="2" charset="-122"/>
              <a:ea typeface="黑体" panose="02010609060101010101" pitchFamily="2" charset="-122"/>
            </a:endParaRPr>
          </a:p>
          <a:p>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）单总线：</a:t>
            </a:r>
            <a:r>
              <a:rPr lang="zh-CN" altLang="en-US" b="1" dirty="0">
                <a:latin typeface="Times New Roman" panose="02020603050405020304" pitchFamily="18" charset="0"/>
              </a:rPr>
              <a:t>仅一组总线，所有部件都由它来完成信息交换，结构简单，利用率高，未能照顾</a:t>
            </a:r>
            <a:r>
              <a:rPr lang="en-US" altLang="zh-CN" b="1" dirty="0">
                <a:latin typeface="Times New Roman" panose="02020603050405020304" pitchFamily="18" charset="0"/>
              </a:rPr>
              <a:t>CPU</a:t>
            </a:r>
            <a:r>
              <a:rPr lang="zh-CN" altLang="en-US" b="1" dirty="0">
                <a:latin typeface="Times New Roman" panose="02020603050405020304" pitchFamily="18" charset="0"/>
              </a:rPr>
              <a:t>访存需要</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nvGrpSpPr>
          <p:cNvPr id="198668" name="组合 198667"/>
          <p:cNvGrpSpPr/>
          <p:nvPr/>
        </p:nvGrpSpPr>
        <p:grpSpPr>
          <a:xfrm>
            <a:off x="539750" y="3789363"/>
            <a:ext cx="8229600" cy="3068637"/>
            <a:chOff x="340" y="2387"/>
            <a:chExt cx="5184" cy="1933"/>
          </a:xfrm>
        </p:grpSpPr>
        <p:sp>
          <p:nvSpPr>
            <p:cNvPr id="198658" name="左右箭头 198657"/>
            <p:cNvSpPr/>
            <p:nvPr/>
          </p:nvSpPr>
          <p:spPr>
            <a:xfrm>
              <a:off x="484" y="2688"/>
              <a:ext cx="5040" cy="240"/>
            </a:xfrm>
            <a:prstGeom prst="leftRightArrow">
              <a:avLst>
                <a:gd name="adj1" fmla="val 26388"/>
                <a:gd name="adj2" fmla="val 132902"/>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198659" name="矩形 198658"/>
            <p:cNvSpPr/>
            <p:nvPr/>
          </p:nvSpPr>
          <p:spPr>
            <a:xfrm>
              <a:off x="340" y="3744"/>
              <a:ext cx="912"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3600">
                  <a:solidFill>
                    <a:schemeClr val="bg2"/>
                  </a:solidFill>
                  <a:latin typeface="Times New Roman" panose="02020603050405020304" pitchFamily="18" charset="0"/>
                </a:rPr>
                <a:t>CPU</a:t>
              </a:r>
              <a:endParaRPr lang="en-US" altLang="zh-CN" sz="3600">
                <a:solidFill>
                  <a:schemeClr val="bg2"/>
                </a:solidFill>
                <a:latin typeface="Times New Roman" panose="02020603050405020304" pitchFamily="18" charset="0"/>
              </a:endParaRPr>
            </a:p>
          </p:txBody>
        </p:sp>
        <p:sp>
          <p:nvSpPr>
            <p:cNvPr id="198660" name="矩形 198659"/>
            <p:cNvSpPr/>
            <p:nvPr/>
          </p:nvSpPr>
          <p:spPr>
            <a:xfrm>
              <a:off x="1684" y="3744"/>
              <a:ext cx="864"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存储器</a:t>
              </a:r>
              <a:endParaRPr lang="zh-CN" altLang="en-US" b="1">
                <a:solidFill>
                  <a:schemeClr val="bg2"/>
                </a:solidFill>
                <a:latin typeface="Times New Roman" panose="02020603050405020304" pitchFamily="18" charset="0"/>
              </a:endParaRPr>
            </a:p>
          </p:txBody>
        </p:sp>
        <p:sp>
          <p:nvSpPr>
            <p:cNvPr id="198661" name="矩形 198660"/>
            <p:cNvSpPr/>
            <p:nvPr/>
          </p:nvSpPr>
          <p:spPr>
            <a:xfrm>
              <a:off x="3028" y="3744"/>
              <a:ext cx="864"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bg2"/>
                  </a:solidFill>
                  <a:latin typeface="Times New Roman" panose="02020603050405020304" pitchFamily="18" charset="0"/>
                </a:rPr>
                <a:t>高速</a:t>
              </a:r>
              <a:r>
                <a:rPr lang="en-US" altLang="zh-CN" b="1">
                  <a:solidFill>
                    <a:schemeClr val="bg2"/>
                  </a:solidFill>
                  <a:latin typeface="Times New Roman" panose="02020603050405020304" pitchFamily="18" charset="0"/>
                </a:rPr>
                <a:t>I/O</a:t>
              </a:r>
              <a:endParaRPr lang="en-US" altLang="zh-CN" b="1">
                <a:solidFill>
                  <a:schemeClr val="bg2"/>
                </a:solidFill>
                <a:latin typeface="Times New Roman" panose="02020603050405020304" pitchFamily="18" charset="0"/>
              </a:endParaRPr>
            </a:p>
          </p:txBody>
        </p:sp>
        <p:sp>
          <p:nvSpPr>
            <p:cNvPr id="198662" name="矩形 198661"/>
            <p:cNvSpPr/>
            <p:nvPr/>
          </p:nvSpPr>
          <p:spPr>
            <a:xfrm>
              <a:off x="4324" y="3696"/>
              <a:ext cx="864"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b="1" dirty="0">
                  <a:solidFill>
                    <a:schemeClr val="bg2"/>
                  </a:solidFill>
                  <a:latin typeface="Times New Roman" panose="02020603050405020304" pitchFamily="18" charset="0"/>
                </a:rPr>
                <a:t>一般</a:t>
              </a:r>
              <a:r>
                <a:rPr lang="en-US" altLang="zh-CN" sz="2800" b="1">
                  <a:solidFill>
                    <a:schemeClr val="bg2"/>
                  </a:solidFill>
                  <a:latin typeface="Times New Roman" panose="02020603050405020304" pitchFamily="18" charset="0"/>
                </a:rPr>
                <a:t>I/O</a:t>
              </a:r>
              <a:endParaRPr lang="en-US" altLang="zh-CN" sz="2800" b="1">
                <a:solidFill>
                  <a:schemeClr val="bg2"/>
                </a:solidFill>
                <a:latin typeface="Times New Roman" panose="02020603050405020304" pitchFamily="18" charset="0"/>
              </a:endParaRPr>
            </a:p>
          </p:txBody>
        </p:sp>
        <p:sp>
          <p:nvSpPr>
            <p:cNvPr id="198663" name="上下箭头 198662"/>
            <p:cNvSpPr/>
            <p:nvPr/>
          </p:nvSpPr>
          <p:spPr>
            <a:xfrm>
              <a:off x="820" y="2880"/>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4" name="上下箭头 198663"/>
            <p:cNvSpPr/>
            <p:nvPr/>
          </p:nvSpPr>
          <p:spPr>
            <a:xfrm>
              <a:off x="2020" y="2880"/>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5" name="上下箭头 198664"/>
            <p:cNvSpPr/>
            <p:nvPr/>
          </p:nvSpPr>
          <p:spPr>
            <a:xfrm>
              <a:off x="3412" y="2928"/>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6" name="上下箭头 198665"/>
            <p:cNvSpPr/>
            <p:nvPr/>
          </p:nvSpPr>
          <p:spPr>
            <a:xfrm>
              <a:off x="4708" y="2880"/>
              <a:ext cx="96" cy="816"/>
            </a:xfrm>
            <a:prstGeom prst="upDownArrow">
              <a:avLst>
                <a:gd name="adj1" fmla="val 50000"/>
                <a:gd name="adj2" fmla="val 17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98667" name="文本框 198666"/>
            <p:cNvSpPr txBox="1"/>
            <p:nvPr/>
          </p:nvSpPr>
          <p:spPr>
            <a:xfrm>
              <a:off x="2245" y="2387"/>
              <a:ext cx="1225" cy="404"/>
            </a:xfrm>
            <a:prstGeom prst="rect">
              <a:avLst/>
            </a:prstGeom>
            <a:noFill/>
            <a:ln w="9525">
              <a:noFill/>
            </a:ln>
          </p:spPr>
          <p:txBody>
            <a:bodyPr>
              <a:spAutoFit/>
            </a:bodyPr>
            <a:p>
              <a:pPr>
                <a:spcBef>
                  <a:spcPct val="50000"/>
                </a:spcBef>
              </a:pPr>
              <a:r>
                <a:rPr lang="zh-CN" altLang="en-US" sz="3600" b="1" dirty="0">
                  <a:latin typeface="Times New Roman" panose="02020603050405020304" pitchFamily="18" charset="0"/>
                  <a:ea typeface="方正仿宋简体" pitchFamily="2" charset="-122"/>
                </a:rPr>
                <a:t>总线</a:t>
              </a:r>
              <a:endParaRPr lang="zh-CN" altLang="en-US" sz="3600" b="1">
                <a:latin typeface="Times New Roman" panose="02020603050405020304" pitchFamily="18" charset="0"/>
                <a:ea typeface="方正仿宋简体" pitchFamily="2"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56"/>
                                        </p:tgtEl>
                                        <p:attrNameLst>
                                          <p:attrName>style.visibility</p:attrName>
                                        </p:attrNameLst>
                                      </p:cBhvr>
                                      <p:to>
                                        <p:strVal val="visible"/>
                                      </p:to>
                                    </p:set>
                                    <p:animEffect transition="in" filter="blinds(horizontal)">
                                      <p:cBhvr>
                                        <p:cTn id="7" dur="500"/>
                                        <p:tgtEl>
                                          <p:spTgt spid="1986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8668"/>
                                        </p:tgtEl>
                                        <p:attrNameLst>
                                          <p:attrName>style.visibility</p:attrName>
                                        </p:attrNameLst>
                                      </p:cBhvr>
                                      <p:to>
                                        <p:strVal val="visible"/>
                                      </p:to>
                                    </p:set>
                                    <p:animEffect transition="in" filter="checkerboard(across)">
                                      <p:cBhvr>
                                        <p:cTn id="12"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 grpId="0"/>
    </p:bldLst>
  </p:timing>
</p:sld>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3670</Words>
  <Application>WPS 演示</Application>
  <PresentationFormat>在屏幕上显示</PresentationFormat>
  <Paragraphs>425</Paragraphs>
  <Slides>35</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7</vt:i4>
      </vt:variant>
      <vt:variant>
        <vt:lpstr>幻灯片标题</vt:lpstr>
      </vt:variant>
      <vt:variant>
        <vt:i4>35</vt:i4>
      </vt:variant>
    </vt:vector>
  </HeadingPairs>
  <TitlesOfParts>
    <vt:vector size="53" baseType="lpstr">
      <vt:lpstr>Arial</vt:lpstr>
      <vt:lpstr>宋体</vt:lpstr>
      <vt:lpstr>Wingdings</vt:lpstr>
      <vt:lpstr>Times New Roman</vt:lpstr>
      <vt:lpstr>黑体</vt:lpstr>
      <vt:lpstr>方正楷体简体</vt:lpstr>
      <vt:lpstr>方正仿宋简体</vt:lpstr>
      <vt:lpstr>Arial Unicode MS</vt:lpstr>
      <vt:lpstr>微软雅黑</vt:lpstr>
      <vt:lpstr>Symbol</vt:lpstr>
      <vt:lpstr>Soaring</vt:lpstr>
      <vt:lpstr>Paint.Picture</vt:lpstr>
      <vt:lpstr>Paint.Picture</vt:lpstr>
      <vt:lpstr>Visio.Drawing.6</vt:lpstr>
      <vt:lpstr>Visio.Drawing.6</vt:lpstr>
      <vt:lpstr>Visio.Drawing.6</vt:lpstr>
      <vt:lpstr>Visio.Drawing.6</vt:lpstr>
      <vt:lpstr>Visio.Drawing.6</vt:lpstr>
      <vt:lpstr>第三章  输入输出系统（I/O系统） </vt:lpstr>
      <vt:lpstr>第三章  输入输出系统（I/O系统） §1 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3）三总线：在双总线的基础上增加一组存贮器到高速I/O的总线，要求存贮器是多体结构。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集中独立请求控制方式 1）结构示意图    ①每个部件一条独立请求线。    ②每个部件一条响应线。    ③各部件共用一条忙线。</vt:lpstr>
      <vt:lpstr>PowerPoint 演示文稿</vt:lpstr>
      <vt:lpstr>PowerPoint 演示文稿</vt:lpstr>
      <vt:lpstr>PowerPoint 演示文稿</vt:lpstr>
      <vt:lpstr>PowerPoint 演示文稿</vt:lpstr>
      <vt:lpstr>PowerPoint 演示文稿</vt:lpstr>
      <vt:lpstr>1 .单向源控式异步通信        </vt:lpstr>
      <vt:lpstr>PowerPoint 演示文稿</vt:lpstr>
      <vt:lpstr>2 单向目控式异步通信</vt:lpstr>
      <vt:lpstr>PowerPoint 演示文稿</vt:lpstr>
      <vt:lpstr>3 双向非互锁异步通信</vt:lpstr>
      <vt:lpstr>PowerPoint 演示文稿</vt:lpstr>
      <vt:lpstr>4双向互锁异步通信</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4</cp:revision>
  <dcterms:created xsi:type="dcterms:W3CDTF">2001-09-03T11:49:00Z</dcterms:created>
  <dcterms:modified xsi:type="dcterms:W3CDTF">2020-03-16T01:09:24Z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