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2"/>
  </p:notesMasterIdLst>
  <p:handoutMasterIdLst>
    <p:handoutMasterId r:id="rId133"/>
  </p:handoutMasterIdLst>
  <p:sldIdLst>
    <p:sldId id="286" r:id="rId2"/>
    <p:sldId id="525" r:id="rId3"/>
    <p:sldId id="287" r:id="rId4"/>
    <p:sldId id="847" r:id="rId5"/>
    <p:sldId id="958" r:id="rId6"/>
    <p:sldId id="959" r:id="rId7"/>
    <p:sldId id="789" r:id="rId8"/>
    <p:sldId id="792" r:id="rId9"/>
    <p:sldId id="795" r:id="rId10"/>
    <p:sldId id="791" r:id="rId11"/>
    <p:sldId id="808" r:id="rId12"/>
    <p:sldId id="814" r:id="rId13"/>
    <p:sldId id="845" r:id="rId14"/>
    <p:sldId id="850" r:id="rId15"/>
    <p:sldId id="852" r:id="rId16"/>
    <p:sldId id="853" r:id="rId17"/>
    <p:sldId id="911" r:id="rId18"/>
    <p:sldId id="854" r:id="rId19"/>
    <p:sldId id="851" r:id="rId20"/>
    <p:sldId id="797" r:id="rId21"/>
    <p:sldId id="883" r:id="rId22"/>
    <p:sldId id="865" r:id="rId23"/>
    <p:sldId id="866" r:id="rId24"/>
    <p:sldId id="867" r:id="rId25"/>
    <p:sldId id="868" r:id="rId26"/>
    <p:sldId id="869" r:id="rId27"/>
    <p:sldId id="870" r:id="rId28"/>
    <p:sldId id="871" r:id="rId29"/>
    <p:sldId id="872" r:id="rId30"/>
    <p:sldId id="873" r:id="rId31"/>
    <p:sldId id="875" r:id="rId32"/>
    <p:sldId id="876" r:id="rId33"/>
    <p:sldId id="877" r:id="rId34"/>
    <p:sldId id="878" r:id="rId35"/>
    <p:sldId id="961" r:id="rId36"/>
    <p:sldId id="962" r:id="rId37"/>
    <p:sldId id="981" r:id="rId38"/>
    <p:sldId id="964" r:id="rId39"/>
    <p:sldId id="965" r:id="rId40"/>
    <p:sldId id="966" r:id="rId41"/>
    <p:sldId id="967" r:id="rId42"/>
    <p:sldId id="968" r:id="rId43"/>
    <p:sldId id="969" r:id="rId44"/>
    <p:sldId id="970" r:id="rId45"/>
    <p:sldId id="971" r:id="rId46"/>
    <p:sldId id="972" r:id="rId47"/>
    <p:sldId id="973" r:id="rId48"/>
    <p:sldId id="974" r:id="rId49"/>
    <p:sldId id="975" r:id="rId50"/>
    <p:sldId id="976" r:id="rId51"/>
    <p:sldId id="977" r:id="rId52"/>
    <p:sldId id="978" r:id="rId53"/>
    <p:sldId id="982" r:id="rId54"/>
    <p:sldId id="903" r:id="rId55"/>
    <p:sldId id="904" r:id="rId56"/>
    <p:sldId id="960" r:id="rId57"/>
    <p:sldId id="901" r:id="rId58"/>
    <p:sldId id="899" r:id="rId59"/>
    <p:sldId id="983" r:id="rId60"/>
    <p:sldId id="984" r:id="rId61"/>
    <p:sldId id="985" r:id="rId62"/>
    <p:sldId id="986" r:id="rId63"/>
    <p:sldId id="912" r:id="rId64"/>
    <p:sldId id="902" r:id="rId65"/>
    <p:sldId id="943" r:id="rId66"/>
    <p:sldId id="944" r:id="rId67"/>
    <p:sldId id="945" r:id="rId68"/>
    <p:sldId id="946" r:id="rId69"/>
    <p:sldId id="947" r:id="rId70"/>
    <p:sldId id="816" r:id="rId71"/>
    <p:sldId id="819" r:id="rId72"/>
    <p:sldId id="913" r:id="rId73"/>
    <p:sldId id="823" r:id="rId74"/>
    <p:sldId id="822" r:id="rId75"/>
    <p:sldId id="824" r:id="rId76"/>
    <p:sldId id="996" r:id="rId77"/>
    <p:sldId id="882" r:id="rId78"/>
    <p:sldId id="884" r:id="rId79"/>
    <p:sldId id="885" r:id="rId80"/>
    <p:sldId id="886" r:id="rId81"/>
    <p:sldId id="988" r:id="rId82"/>
    <p:sldId id="989" r:id="rId83"/>
    <p:sldId id="990" r:id="rId84"/>
    <p:sldId id="991" r:id="rId85"/>
    <p:sldId id="992" r:id="rId86"/>
    <p:sldId id="993" r:id="rId87"/>
    <p:sldId id="994" r:id="rId88"/>
    <p:sldId id="995" r:id="rId89"/>
    <p:sldId id="894" r:id="rId90"/>
    <p:sldId id="895" r:id="rId91"/>
    <p:sldId id="906" r:id="rId92"/>
    <p:sldId id="897" r:id="rId93"/>
    <p:sldId id="917" r:id="rId94"/>
    <p:sldId id="908" r:id="rId95"/>
    <p:sldId id="905" r:id="rId96"/>
    <p:sldId id="898" r:id="rId97"/>
    <p:sldId id="909" r:id="rId98"/>
    <p:sldId id="910" r:id="rId99"/>
    <p:sldId id="1007" r:id="rId100"/>
    <p:sldId id="932" r:id="rId101"/>
    <p:sldId id="820" r:id="rId102"/>
    <p:sldId id="934" r:id="rId103"/>
    <p:sldId id="935" r:id="rId104"/>
    <p:sldId id="997" r:id="rId105"/>
    <p:sldId id="936" r:id="rId106"/>
    <p:sldId id="1010" r:id="rId107"/>
    <p:sldId id="1011" r:id="rId108"/>
    <p:sldId id="1012" r:id="rId109"/>
    <p:sldId id="1034" r:id="rId110"/>
    <p:sldId id="1013" r:id="rId111"/>
    <p:sldId id="1014" r:id="rId112"/>
    <p:sldId id="1015" r:id="rId113"/>
    <p:sldId id="1016" r:id="rId114"/>
    <p:sldId id="1017" r:id="rId115"/>
    <p:sldId id="1018" r:id="rId116"/>
    <p:sldId id="1019" r:id="rId117"/>
    <p:sldId id="1020" r:id="rId118"/>
    <p:sldId id="1021" r:id="rId119"/>
    <p:sldId id="1022" r:id="rId120"/>
    <p:sldId id="1023" r:id="rId121"/>
    <p:sldId id="1024" r:id="rId122"/>
    <p:sldId id="1025" r:id="rId123"/>
    <p:sldId id="1026" r:id="rId124"/>
    <p:sldId id="1027" r:id="rId125"/>
    <p:sldId id="1028" r:id="rId126"/>
    <p:sldId id="1029" r:id="rId127"/>
    <p:sldId id="1030" r:id="rId128"/>
    <p:sldId id="1031" r:id="rId129"/>
    <p:sldId id="1032" r:id="rId130"/>
    <p:sldId id="1033" r:id="rId131"/>
  </p:sldIdLst>
  <p:sldSz cx="9144000" cy="6858000" type="screen4x3"/>
  <p:notesSz cx="6761163" cy="9942513"/>
  <p:custDataLst>
    <p:tags r:id="rId1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161616"/>
    <a:srgbClr val="000066"/>
    <a:srgbClr val="000000"/>
    <a:srgbClr val="0033CC"/>
    <a:srgbClr val="3366FF"/>
    <a:srgbClr val="FFFF99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2890" autoAdjust="0"/>
  </p:normalViewPr>
  <p:slideViewPr>
    <p:cSldViewPr>
      <p:cViewPr varScale="1">
        <p:scale>
          <a:sx n="66" d="100"/>
          <a:sy n="66" d="100"/>
        </p:scale>
        <p:origin x="133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gs" Target="tags/tag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20829B-7B00-4482-97D1-9CC9E140A6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34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22813"/>
            <a:ext cx="54086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B61B277-938D-4192-B353-8467E70945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051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14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15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16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在调用执行</a:t>
            </a:r>
            <a:r>
              <a:rPr lang="en-US" altLang="zh-CN" dirty="0" smtClean="0">
                <a:latin typeface="Arial" charset="0"/>
              </a:rPr>
              <a:t>backtrack(1)</a:t>
            </a:r>
            <a:r>
              <a:rPr lang="zh-CN" altLang="en-US" dirty="0" smtClean="0">
                <a:latin typeface="Arial" charset="0"/>
              </a:rPr>
              <a:t>执行回溯搜索之前，首先将变量数组</a:t>
            </a:r>
            <a:r>
              <a:rPr lang="en-US" altLang="zh-CN" dirty="0" smtClean="0">
                <a:latin typeface="Arial" charset="0"/>
              </a:rPr>
              <a:t>x</a:t>
            </a:r>
            <a:r>
              <a:rPr lang="zh-CN" altLang="en-US" dirty="0" smtClean="0">
                <a:latin typeface="Arial" charset="0"/>
              </a:rPr>
              <a:t>初始化为单位排列</a:t>
            </a:r>
            <a:r>
              <a:rPr lang="en-US" altLang="zh-CN" dirty="0" smtClean="0">
                <a:latin typeface="Arial" charset="0"/>
              </a:rPr>
              <a:t>(1,2, ..., n)</a:t>
            </a:r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18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在调用执行</a:t>
            </a:r>
            <a:r>
              <a:rPr lang="en-US" altLang="zh-CN" dirty="0" smtClean="0">
                <a:latin typeface="Arial" charset="0"/>
              </a:rPr>
              <a:t>backtrack(1)</a:t>
            </a:r>
            <a:r>
              <a:rPr lang="zh-CN" altLang="en-US" dirty="0" smtClean="0">
                <a:latin typeface="Arial" charset="0"/>
              </a:rPr>
              <a:t>执行回溯搜索之前，首先将变量数组</a:t>
            </a:r>
            <a:r>
              <a:rPr lang="en-US" altLang="zh-CN" dirty="0" smtClean="0">
                <a:latin typeface="Arial" charset="0"/>
              </a:rPr>
              <a:t>x</a:t>
            </a:r>
            <a:r>
              <a:rPr lang="zh-CN" altLang="en-US" dirty="0" smtClean="0">
                <a:latin typeface="Arial" charset="0"/>
              </a:rPr>
              <a:t>初始化为单位排列</a:t>
            </a:r>
            <a:r>
              <a:rPr lang="en-US" altLang="zh-CN" dirty="0" smtClean="0">
                <a:latin typeface="Arial" charset="0"/>
              </a:rPr>
              <a:t>(1,2, ..., n)</a:t>
            </a:r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19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20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深度优先生成法：生成问题的解向量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注意：同一个问题可以有多种表示，有些表示方法更简单，所需表示的状态空间更小（存储量少，搜索方法简单）。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通过剪枝可以大幅减少解决问题的计算量（搜索量）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22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一个优化问题也可以视为一个判定问题。特别地，在问题的实例之外，再给定一个最优值的上（或下）解即可。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尽管在本课程的最后一部分我们主要讨论优化问题，但是在本部分（计算复杂性理论），我们还是主要考虑判定问题。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这主要基于以下两个原因。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</a:t>
            </a:r>
            <a:r>
              <a:rPr lang="en-US" altLang="zh-CN" dirty="0" smtClean="0">
                <a:latin typeface="Arial" charset="0"/>
              </a:rPr>
              <a:t>1. </a:t>
            </a:r>
            <a:r>
              <a:rPr lang="zh-CN" altLang="en-US" dirty="0" smtClean="0">
                <a:latin typeface="Arial" charset="0"/>
              </a:rPr>
              <a:t>表述形式语言理论及其相应的基于判定问题的计算复杂性理论的结果要更加容易一些。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</a:t>
            </a:r>
            <a:r>
              <a:rPr lang="en-US" altLang="zh-CN" dirty="0" smtClean="0">
                <a:latin typeface="Arial" charset="0"/>
              </a:rPr>
              <a:t>2. </a:t>
            </a:r>
            <a:r>
              <a:rPr lang="zh-CN" altLang="en-US" dirty="0" smtClean="0">
                <a:latin typeface="Arial" charset="0"/>
              </a:rPr>
              <a:t>基于判定问题的结果并不会减弱相应理论的影响和应用。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一方面，如果我们可以非常快速地求解一个优化问题，那么我们也可以非常快速地求解相应的判定问题。亦即，如果优化问题容易求解，那么相应的判定问题也容易求解。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另一方面，如果我们有证据表明，求解一个判定问题是困难的，那么我们也可以给出证据表明，求解相应的优化问题同样是困难的。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注意，这里对于是</a:t>
            </a:r>
            <a:r>
              <a:rPr lang="en-US" altLang="zh-CN" dirty="0" smtClean="0">
                <a:latin typeface="Arial" charset="0"/>
              </a:rPr>
              <a:t>-</a:t>
            </a:r>
            <a:r>
              <a:rPr lang="zh-CN" altLang="en-US" dirty="0" smtClean="0">
                <a:latin typeface="Arial" charset="0"/>
              </a:rPr>
              <a:t>实例，我们仅需要给出答案“是”，而不必要给出</a:t>
            </a:r>
            <a:r>
              <a:rPr lang="en-US" altLang="zh-CN" dirty="0" smtClean="0">
                <a:latin typeface="Arial" charset="0"/>
              </a:rPr>
              <a:t>u </a:t>
            </a:r>
            <a:r>
              <a:rPr lang="zh-CN" altLang="en-US" dirty="0" smtClean="0">
                <a:latin typeface="Arial" charset="0"/>
              </a:rPr>
              <a:t>和</a:t>
            </a:r>
            <a:r>
              <a:rPr lang="en-US" altLang="zh-CN" dirty="0" smtClean="0">
                <a:latin typeface="Arial" charset="0"/>
              </a:rPr>
              <a:t>v </a:t>
            </a:r>
            <a:r>
              <a:rPr lang="zh-CN" altLang="en-US" dirty="0" smtClean="0">
                <a:latin typeface="Arial" charset="0"/>
              </a:rPr>
              <a:t>之间的一条路。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24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P</a:t>
            </a:r>
            <a:r>
              <a:rPr lang="zh-CN" altLang="en-US" dirty="0" smtClean="0">
                <a:latin typeface="Arial" charset="0"/>
              </a:rPr>
              <a:t>中的任何问题都属于</a:t>
            </a:r>
            <a:r>
              <a:rPr lang="en-US" altLang="zh-CN" dirty="0" smtClean="0">
                <a:latin typeface="Arial" charset="0"/>
              </a:rPr>
              <a:t>NP</a:t>
            </a:r>
            <a:r>
              <a:rPr lang="zh-CN" altLang="en-US" dirty="0" smtClean="0">
                <a:latin typeface="Arial" charset="0"/>
              </a:rPr>
              <a:t>，这是因为如果某一问题属于</a:t>
            </a:r>
            <a:r>
              <a:rPr lang="en-US" altLang="zh-CN" dirty="0" smtClean="0">
                <a:latin typeface="Arial" charset="0"/>
              </a:rPr>
              <a:t>P</a:t>
            </a:r>
            <a:r>
              <a:rPr lang="zh-CN" altLang="en-US" dirty="0" smtClean="0">
                <a:latin typeface="Arial" charset="0"/>
              </a:rPr>
              <a:t>，则可以在不给出证明的情况下，在多项式时间内求解它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有很多</a:t>
            </a:r>
            <a:r>
              <a:rPr lang="en-US" altLang="zh-CN" dirty="0" smtClean="0">
                <a:latin typeface="Arial" charset="0"/>
              </a:rPr>
              <a:t>NP</a:t>
            </a:r>
            <a:r>
              <a:rPr lang="zh-CN" altLang="en-US" dirty="0" smtClean="0">
                <a:latin typeface="Arial" charset="0"/>
              </a:rPr>
              <a:t>问题看起来并不属于</a:t>
            </a:r>
            <a:r>
              <a:rPr lang="en-US" altLang="zh-CN" dirty="0" smtClean="0">
                <a:latin typeface="Arial" charset="0"/>
              </a:rPr>
              <a:t>P</a:t>
            </a:r>
            <a:r>
              <a:rPr lang="zh-CN" altLang="en-US" dirty="0" smtClean="0">
                <a:latin typeface="Arial" charset="0"/>
              </a:rPr>
              <a:t>，比如大数的因式分解，于是就有了一个世纪难题：</a:t>
            </a:r>
            <a:r>
              <a:rPr lang="en-US" altLang="zh-CN" dirty="0" smtClean="0">
                <a:latin typeface="Arial" charset="0"/>
              </a:rPr>
              <a:t>P = NP </a:t>
            </a:r>
            <a:r>
              <a:rPr lang="zh-CN" altLang="en-US" dirty="0" smtClean="0">
                <a:latin typeface="Arial" charset="0"/>
              </a:rPr>
              <a:t>吗？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鉴于“不能在多项式时间复杂度内给出解”的算法的时间代价增长过快。也可简称“能在多项式时间复杂度内给出解”的算法是“可快速计算的”。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26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200" dirty="0" smtClean="0"/>
              <a:t>问题与</a:t>
            </a:r>
            <a:r>
              <a:rPr lang="en-US" altLang="zh-CN" sz="1200" dirty="0" smtClean="0"/>
              <a:t>NP</a:t>
            </a:r>
            <a:r>
              <a:rPr lang="zh-CN" altLang="en-US" sz="1200" dirty="0" smtClean="0"/>
              <a:t>中的任何问题是一样难（</a:t>
            </a:r>
            <a:r>
              <a:rPr lang="en-US" altLang="zh-CN" sz="1200" dirty="0" smtClean="0"/>
              <a:t>hard</a:t>
            </a:r>
            <a:r>
              <a:rPr lang="zh-CN" altLang="en-US" sz="1200" dirty="0" smtClean="0"/>
              <a:t>）的：</a:t>
            </a:r>
            <a:r>
              <a:rPr lang="zh-CN" altLang="en-US" dirty="0" smtClean="0"/>
              <a:t>所有的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问题都可以约化到它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en-US" altLang="zh-CN" dirty="0" smtClean="0">
                <a:latin typeface="Arial" charset="0"/>
              </a:rPr>
              <a:t>The concept of NP-completeness was introduced in 1971 by Stephen Cook in a paper entitled The complexity of theorem-proving procedures on pages 151–158 of the Proceedings of the 3rd Annual ACM Symposium on Theory of Computing</a:t>
            </a:r>
            <a:r>
              <a:rPr lang="zh-CN" altLang="en-US" dirty="0" smtClean="0">
                <a:latin typeface="Arial" charset="0"/>
              </a:rPr>
              <a:t>。</a:t>
            </a:r>
            <a:r>
              <a:rPr lang="en-US" altLang="zh-CN" dirty="0" smtClean="0">
                <a:latin typeface="Arial" charset="0"/>
              </a:rPr>
              <a:t>In Cook's theorem, Cook proved that the Boolean satisfiability problem is NP-complete.</a:t>
            </a:r>
          </a:p>
          <a:p>
            <a:pPr eaLnBrk="1" hangingPunct="1"/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en-US" altLang="zh-CN" dirty="0" smtClean="0">
                <a:latin typeface="Arial" charset="0"/>
              </a:rPr>
              <a:t>In 1972, Richard Karp proved that several other problems were also NP-complete (see Karp's 21 NP-complete problems); </a:t>
            </a:r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Arial" charset="0"/>
              </a:rPr>
              <a:t>NP</a:t>
            </a:r>
            <a:r>
              <a:rPr lang="zh-CN" altLang="en-US" dirty="0" smtClean="0">
                <a:latin typeface="Arial" charset="0"/>
              </a:rPr>
              <a:t>完全问题：满足以下两个条件：该问题是</a:t>
            </a:r>
            <a:r>
              <a:rPr lang="en-US" altLang="zh-CN" dirty="0" smtClean="0">
                <a:latin typeface="Arial" charset="0"/>
              </a:rPr>
              <a:t>NP</a:t>
            </a:r>
            <a:r>
              <a:rPr lang="zh-CN" altLang="en-US" dirty="0" smtClean="0">
                <a:latin typeface="Arial" charset="0"/>
              </a:rPr>
              <a:t>问题；所有其他的</a:t>
            </a:r>
            <a:r>
              <a:rPr lang="en-US" altLang="zh-CN" dirty="0" smtClean="0">
                <a:latin typeface="Arial" charset="0"/>
              </a:rPr>
              <a:t>NP</a:t>
            </a:r>
            <a:r>
              <a:rPr lang="zh-CN" altLang="en-US" dirty="0" smtClean="0">
                <a:latin typeface="Arial" charset="0"/>
              </a:rPr>
              <a:t>问题都可以多项式时间规约到该问题</a:t>
            </a:r>
          </a:p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28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对于问题</a:t>
            </a:r>
            <a:r>
              <a:rPr lang="en-US" altLang="zh-CN" dirty="0" smtClean="0">
                <a:latin typeface="Arial" charset="0"/>
              </a:rPr>
              <a:t>X</a:t>
            </a:r>
            <a:r>
              <a:rPr lang="zh-CN" altLang="en-US" dirty="0" smtClean="0">
                <a:latin typeface="Arial" charset="0"/>
              </a:rPr>
              <a:t>和问题</a:t>
            </a:r>
            <a:r>
              <a:rPr lang="en-US" altLang="zh-CN" dirty="0" smtClean="0">
                <a:latin typeface="Arial" charset="0"/>
              </a:rPr>
              <a:t>Y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若：问题</a:t>
            </a:r>
            <a:r>
              <a:rPr lang="en-US" altLang="zh-CN" dirty="0" smtClean="0">
                <a:latin typeface="Arial" charset="0"/>
              </a:rPr>
              <a:t>X</a:t>
            </a:r>
            <a:r>
              <a:rPr lang="zh-CN" altLang="en-US" dirty="0" smtClean="0">
                <a:latin typeface="Arial" charset="0"/>
              </a:rPr>
              <a:t>有算法</a:t>
            </a:r>
            <a:r>
              <a:rPr lang="en-US" altLang="zh-CN" dirty="0" err="1" smtClean="0">
                <a:latin typeface="Arial" charset="0"/>
              </a:rPr>
              <a:t>XSolver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且：若将</a:t>
            </a:r>
            <a:r>
              <a:rPr lang="en-US" altLang="zh-CN" dirty="0" err="1" smtClean="0">
                <a:latin typeface="Arial" charset="0"/>
              </a:rPr>
              <a:t>XSolver</a:t>
            </a:r>
            <a:r>
              <a:rPr lang="zh-CN" altLang="en-US" dirty="0" smtClean="0">
                <a:latin typeface="Arial" charset="0"/>
              </a:rPr>
              <a:t>看做一个基本操作（函数）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则：可以得到问题</a:t>
            </a:r>
            <a:r>
              <a:rPr lang="en-US" altLang="zh-CN" dirty="0" smtClean="0">
                <a:latin typeface="Arial" charset="0"/>
              </a:rPr>
              <a:t>Y</a:t>
            </a:r>
            <a:r>
              <a:rPr lang="zh-CN" altLang="en-US" dirty="0" smtClean="0">
                <a:latin typeface="Arial" charset="0"/>
              </a:rPr>
              <a:t>的一个可快速计算的算法</a:t>
            </a:r>
            <a:r>
              <a:rPr lang="en-US" altLang="zh-CN" dirty="0" err="1" smtClean="0">
                <a:latin typeface="Arial" charset="0"/>
              </a:rPr>
              <a:t>YSolverXSolver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那么就称：问题</a:t>
            </a:r>
            <a:r>
              <a:rPr lang="en-US" altLang="zh-CN" dirty="0" smtClean="0">
                <a:latin typeface="Arial" charset="0"/>
              </a:rPr>
              <a:t>Y</a:t>
            </a:r>
            <a:r>
              <a:rPr lang="zh-CN" altLang="en-US" dirty="0" smtClean="0">
                <a:latin typeface="Arial" charset="0"/>
              </a:rPr>
              <a:t>可以规约到问题</a:t>
            </a:r>
            <a:r>
              <a:rPr lang="en-US" altLang="zh-CN" dirty="0" smtClean="0">
                <a:latin typeface="Arial" charset="0"/>
              </a:rPr>
              <a:t>X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即：只要问题</a:t>
            </a:r>
            <a:r>
              <a:rPr lang="en-US" altLang="zh-CN" dirty="0" smtClean="0">
                <a:latin typeface="Arial" charset="0"/>
              </a:rPr>
              <a:t>X</a:t>
            </a:r>
            <a:r>
              <a:rPr lang="zh-CN" altLang="en-US" dirty="0" smtClean="0">
                <a:latin typeface="Arial" charset="0"/>
              </a:rPr>
              <a:t>解决了，问题</a:t>
            </a:r>
            <a:r>
              <a:rPr lang="en-US" altLang="zh-CN" dirty="0" smtClean="0">
                <a:latin typeface="Arial" charset="0"/>
              </a:rPr>
              <a:t>Y</a:t>
            </a:r>
            <a:r>
              <a:rPr lang="zh-CN" altLang="en-US" dirty="0" smtClean="0">
                <a:latin typeface="Arial" charset="0"/>
              </a:rPr>
              <a:t>就有办法解决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注意：规约是单向关系，且问题的规约关系可以有环和自环的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29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至于</a:t>
            </a:r>
            <a:r>
              <a:rPr lang="en-US" altLang="zh-CN" dirty="0" smtClean="0">
                <a:latin typeface="Arial" charset="0"/>
              </a:rPr>
              <a:t>NP</a:t>
            </a:r>
            <a:r>
              <a:rPr lang="zh-CN" altLang="en-US" dirty="0" smtClean="0">
                <a:latin typeface="Arial" charset="0"/>
              </a:rPr>
              <a:t>完全性，我们不能假设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问题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绝对没有多项式时间的算法，然而，证明的方法是类似的，假设问题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NP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完全的前提下，来证明问题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NP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完全的。</a:t>
            </a:r>
            <a:r>
              <a:rPr lang="zh-CN" altLang="en-US" dirty="0" smtClean="0">
                <a:latin typeface="Arial" charset="0"/>
              </a:rPr>
              <a:t>多项式时间规约：问题</a:t>
            </a:r>
            <a:r>
              <a:rPr lang="en-US" altLang="zh-CN" dirty="0" smtClean="0">
                <a:latin typeface="Arial" charset="0"/>
              </a:rPr>
              <a:t>A</a:t>
            </a:r>
            <a:r>
              <a:rPr lang="zh-CN" altLang="en-US" dirty="0" smtClean="0">
                <a:latin typeface="Arial" charset="0"/>
              </a:rPr>
              <a:t>能够多项式时间规约到</a:t>
            </a:r>
            <a:r>
              <a:rPr lang="en-US" altLang="zh-CN" dirty="0" smtClean="0">
                <a:latin typeface="Arial" charset="0"/>
              </a:rPr>
              <a:t>B</a:t>
            </a:r>
            <a:r>
              <a:rPr lang="zh-CN" altLang="en-US" dirty="0" smtClean="0">
                <a:latin typeface="Arial" charset="0"/>
              </a:rPr>
              <a:t>，说明：</a:t>
            </a:r>
            <a:r>
              <a:rPr lang="en-US" altLang="zh-CN" dirty="0" smtClean="0">
                <a:latin typeface="Arial" charset="0"/>
              </a:rPr>
              <a:t>B</a:t>
            </a:r>
            <a:r>
              <a:rPr lang="zh-CN" altLang="en-US" dirty="0" smtClean="0">
                <a:latin typeface="Arial" charset="0"/>
              </a:rPr>
              <a:t>比</a:t>
            </a:r>
            <a:r>
              <a:rPr lang="en-US" altLang="zh-CN" dirty="0" smtClean="0">
                <a:latin typeface="Arial" charset="0"/>
              </a:rPr>
              <a:t>A</a:t>
            </a:r>
            <a:r>
              <a:rPr lang="zh-CN" altLang="en-US" dirty="0" smtClean="0">
                <a:latin typeface="Arial" charset="0"/>
              </a:rPr>
              <a:t>难！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30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31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32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33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启发式搜索：</a:t>
            </a:r>
            <a:r>
              <a:rPr lang="zh-CN" altLang="en-US" dirty="0" smtClean="0">
                <a:latin typeface="Arial" charset="0"/>
              </a:rPr>
              <a:t>对每一个搜索的位置进行评估：通过择优避免无谓搜索，不同的评估方法导致不同的启发式搜索算法</a:t>
            </a:r>
            <a:endParaRPr lang="en-US" altLang="zh-CN" dirty="0" smtClean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</a:rPr>
              <a:t>效率的思考：随机搜索。上世纪</a:t>
            </a:r>
            <a:r>
              <a:rPr lang="en-US" altLang="zh-CN" dirty="0" smtClean="0">
                <a:latin typeface="Arial" charset="0"/>
              </a:rPr>
              <a:t>70</a:t>
            </a:r>
            <a:r>
              <a:rPr lang="zh-CN" altLang="en-US" dirty="0" smtClean="0">
                <a:latin typeface="Arial" charset="0"/>
              </a:rPr>
              <a:t>年代中期开始，国外一些学者致力于研究随机搜索求解困难的组合问题。随机搜索选择规则是随机地从可选结点中取一个，从而可以从统计角度分析搜索的平均性能；随机搜索的一个成功例子是：判定一个很大的数是不是素数，获得了第一个多项式时间的算法。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where </a:t>
            </a:r>
            <a:r>
              <a:rPr lang="en-US" altLang="zh-CN" dirty="0" err="1" smtClean="0">
                <a:effectLst/>
              </a:rPr>
              <a:t>p_i</a:t>
            </a:r>
            <a:r>
              <a:rPr lang="en-US" altLang="zh-CN" dirty="0" smtClean="0">
                <a:effectLst/>
              </a:rPr>
              <a:t> are the pages under consideration, N is the set of pages that link to </a:t>
            </a:r>
            <a:r>
              <a:rPr lang="en-US" altLang="zh-CN" dirty="0" err="1" smtClean="0">
                <a:effectLst/>
              </a:rPr>
              <a:t>p_j</a:t>
            </a:r>
            <a:r>
              <a:rPr lang="en-US" altLang="zh-CN" dirty="0" smtClean="0">
                <a:effectLst/>
              </a:rPr>
              <a:t>, D is the number of outbound links on page </a:t>
            </a:r>
            <a:r>
              <a:rPr lang="en-US" altLang="zh-CN" dirty="0" err="1" smtClean="0">
                <a:effectLst/>
              </a:rPr>
              <a:t>p_j</a:t>
            </a:r>
            <a:r>
              <a:rPr lang="en-US" altLang="zh-CN" dirty="0" smtClean="0">
                <a:effectLst/>
              </a:rPr>
              <a:t>, and </a:t>
            </a:r>
            <a:r>
              <a:rPr lang="en-US" altLang="zh-CN" i="1" dirty="0" smtClean="0">
                <a:effectLst/>
              </a:rPr>
              <a:t>n</a:t>
            </a:r>
            <a:r>
              <a:rPr lang="en-US" altLang="zh-CN" dirty="0" smtClean="0">
                <a:effectLst/>
              </a:rPr>
              <a:t> is the total number of pages.</a:t>
            </a:r>
          </a:p>
          <a:p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冯</a:t>
            </a:r>
            <a:r>
              <a:rPr lang="en-US" altLang="zh-CN" dirty="0" smtClean="0">
                <a:effectLst/>
              </a:rPr>
              <a:t>·</a:t>
            </a:r>
            <a:r>
              <a:rPr lang="zh-CN" altLang="en-US" dirty="0" smtClean="0">
                <a:effectLst/>
              </a:rPr>
              <a:t>诺依曼理论的要点是：数字计算机的数制采用二进制；计算机应该按照程序顺序执行。人们把这个理论称为冯</a:t>
            </a:r>
            <a:r>
              <a:rPr lang="en-US" altLang="zh-CN" dirty="0" smtClean="0">
                <a:effectLst/>
              </a:rPr>
              <a:t>·</a:t>
            </a:r>
            <a:r>
              <a:rPr lang="zh-CN" altLang="en-US" dirty="0" smtClean="0">
                <a:effectLst/>
              </a:rPr>
              <a:t>诺依曼体系结构。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lang="en-US" altLang="zh-CN" dirty="0" smtClean="0"/>
          </a:p>
          <a:p>
            <a:r>
              <a:rPr lang="en-US" altLang="zh-CN" b="1" dirty="0" smtClean="0"/>
              <a:t>A Fun Way of Understanding E=mc</a:t>
            </a:r>
            <a:r>
              <a:rPr lang="en-US" altLang="zh-CN" b="1" baseline="30000" dirty="0" smtClean="0"/>
              <a:t>2</a:t>
            </a:r>
          </a:p>
          <a:p>
            <a:r>
              <a:rPr lang="en-US" altLang="zh-CN" dirty="0" smtClean="0"/>
              <a:t>http://www.universetoday.com/114617/a-fun-way-of-understanding-emc2/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质能等价理论是爱因斯坦质能方程，揭示了物质质量与能量的关系。</a:t>
            </a:r>
            <a:r>
              <a:rPr lang="en-US" altLang="zh-CN" dirty="0" smtClean="0"/>
              <a:t>E</a:t>
            </a:r>
            <a:r>
              <a:rPr lang="zh-CN" altLang="en-US" dirty="0" smtClean="0"/>
              <a:t>代表物体静止时所含有的能量，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代表它的质量，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代表光速。这意味着每一单位都有巨大的能量。而当质量为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的原子分子为</a:t>
            </a:r>
            <a:r>
              <a:rPr lang="en-US" altLang="zh-CN" dirty="0" smtClean="0"/>
              <a:t>m'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m''</a:t>
            </a:r>
            <a:r>
              <a:rPr lang="zh-CN" altLang="en-US" dirty="0" smtClean="0"/>
              <a:t>时，释放的能量是巨大的。这就是原子弹的理论依据</a:t>
            </a:r>
            <a:r>
              <a:rPr lang="en-US" altLang="zh-CN" dirty="0" smtClean="0"/>
              <a:t>.</a:t>
            </a:r>
            <a:r>
              <a:rPr lang="zh-CN" altLang="en-US" dirty="0" smtClean="0"/>
              <a:t>是爱因斯坦狭义相对论的最重要的推论，即著名的方程式</a:t>
            </a:r>
            <a:r>
              <a:rPr lang="en-US" altLang="zh-CN" dirty="0" smtClean="0"/>
              <a:t>:E=mc²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</a:t>
            </a:r>
            <a:r>
              <a:rPr lang="zh-CN" altLang="en-US" dirty="0" smtClean="0"/>
              <a:t>能量</a:t>
            </a:r>
            <a:r>
              <a:rPr lang="en-US" altLang="zh-CN" dirty="0" smtClean="0"/>
              <a:t>=</a:t>
            </a:r>
            <a:r>
              <a:rPr lang="zh-CN" altLang="en-US" dirty="0" smtClean="0"/>
              <a:t>质量╳光速的平方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，式中</a:t>
            </a:r>
            <a:r>
              <a:rPr lang="en-US" altLang="zh-CN" dirty="0" smtClean="0"/>
              <a:t>E</a:t>
            </a:r>
            <a:r>
              <a:rPr lang="zh-CN" altLang="en-US" dirty="0" smtClean="0"/>
              <a:t>为能量，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为质子加中子减原子核的质量（由于质量亏损，原子核的质量总小于组成该原子核的质子和中子的质量的和），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为光速；也就是说，一切物质都潜藏着质子加中子减原子核的质量乘于光速平方的能量。 由此可以解释为什么物体的运动速度不可能超过光速。</a:t>
            </a:r>
          </a:p>
          <a:p>
            <a:r>
              <a:rPr lang="zh-CN" altLang="en-US" dirty="0" smtClean="0"/>
              <a:t>一个静止的物体，其全部的能量都包含在静止的质量中。一旦运动，就要产生动能。由于质量和能量等价，运动中所具有的能量应加到质量上，也就是说，运动的物体的质量会增加。当物体的运动速度远低于光速时，增加的质量微乎其微，如速度达到光速的</a:t>
            </a:r>
            <a:r>
              <a:rPr lang="en-US" altLang="zh-CN" dirty="0" smtClean="0"/>
              <a:t>10%</a:t>
            </a:r>
            <a:r>
              <a:rPr lang="zh-CN" altLang="en-US" dirty="0" smtClean="0"/>
              <a:t>时，质量只增加</a:t>
            </a:r>
            <a:r>
              <a:rPr lang="en-US" altLang="zh-CN" dirty="0" smtClean="0"/>
              <a:t>0.5%</a:t>
            </a:r>
            <a:r>
              <a:rPr lang="zh-CN" altLang="en-US" dirty="0" smtClean="0"/>
              <a:t>。但随着速度接近光速，其增加的质量就显著了。如速度达到光速的</a:t>
            </a:r>
            <a:r>
              <a:rPr lang="en-US" altLang="zh-CN" dirty="0" smtClean="0"/>
              <a:t>90%</a:t>
            </a:r>
            <a:r>
              <a:rPr lang="zh-CN" altLang="en-US" dirty="0" smtClean="0"/>
              <a:t>时，其质量变得比正常质量的两倍还多。这时，物体继续加速就需要更多的能量。当速度趋近光速时，质量随着速度的增加而直线上升，速度无限接近光速时，质量趋向于无限大，需要无限多的能量。因此，任何物体的运动速度不可能达到光速，只有质量为零的粒子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即没有内禀质量的物质</a:t>
            </a:r>
            <a:r>
              <a:rPr lang="en-US" altLang="zh-CN" dirty="0" smtClean="0"/>
              <a:t>)</a:t>
            </a:r>
            <a:r>
              <a:rPr lang="zh-CN" altLang="en-US" dirty="0" smtClean="0"/>
              <a:t>才可以以光速运动，如光子。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95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F220A2-26B1-4FA0-B019-76FE63E5C35C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非递归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5759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55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驻地可以是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4</a:t>
            </a:r>
            <a:r>
              <a:rPr lang="zh-CN" altLang="en-US" dirty="0" smtClean="0">
                <a:latin typeface="Arial" charset="0"/>
              </a:rPr>
              <a:t>中的任一节点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树中第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层与第</a:t>
            </a:r>
            <a:r>
              <a:rPr lang="en-US" altLang="zh-CN" dirty="0" smtClean="0"/>
              <a:t>i+1</a:t>
            </a:r>
            <a:r>
              <a:rPr lang="zh-CN" altLang="en-US" dirty="0" smtClean="0"/>
              <a:t>层</a:t>
            </a:r>
            <a:r>
              <a:rPr lang="en-US" altLang="zh-CN" dirty="0" smtClean="0"/>
              <a:t>(1≤i≤n)</a:t>
            </a:r>
            <a:r>
              <a:rPr lang="zh-CN" altLang="en-US" dirty="0" smtClean="0"/>
              <a:t>结点之间的边上给出了分量</a:t>
            </a:r>
            <a:r>
              <a:rPr lang="en-US" altLang="zh-CN" dirty="0" smtClean="0"/>
              <a:t>xi</a:t>
            </a:r>
            <a:r>
              <a:rPr lang="zh-CN" altLang="en-US" dirty="0" smtClean="0"/>
              <a:t>的取值。记</a:t>
            </a:r>
            <a:r>
              <a:rPr lang="en-US" altLang="zh-CN" dirty="0" err="1" smtClean="0"/>
              <a:t>i→j</a:t>
            </a:r>
            <a:r>
              <a:rPr lang="zh-CN" altLang="en-US" dirty="0" smtClean="0"/>
              <a:t>表示从顶点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到顶点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的边</a:t>
            </a:r>
            <a:r>
              <a:rPr lang="en-US" altLang="zh-CN" dirty="0" smtClean="0"/>
              <a:t>(1≤i, </a:t>
            </a:r>
            <a:r>
              <a:rPr lang="en-US" altLang="zh-CN" dirty="0" err="1" smtClean="0"/>
              <a:t>j≤n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，从图中可以看到，根结点有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棵子树，分别表示从顶点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出发求解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问题，当选择第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棵子树后，结点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棵子树，分别表示</a:t>
            </a:r>
            <a:r>
              <a:rPr lang="en-US" altLang="zh-CN" dirty="0" smtClean="0"/>
              <a:t>1→2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1→3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1→4</a:t>
            </a:r>
            <a:r>
              <a:rPr lang="zh-CN" altLang="en-US" dirty="0" smtClean="0"/>
              <a:t>，依此类推。树中的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个叶子结点分别代表该问题的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个可能解，例如结点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代表一个可能解，路径为</a:t>
            </a:r>
            <a:r>
              <a:rPr lang="en-US" altLang="zh-CN" dirty="0" smtClean="0"/>
              <a:t>1→2→3→4→1</a:t>
            </a:r>
            <a:r>
              <a:rPr lang="zh-CN" altLang="en-US" dirty="0" smtClean="0"/>
              <a:t>，长度为各边代价之和。 </a:t>
            </a:r>
            <a:endParaRPr lang="en-US" altLang="zh-CN" dirty="0" smtClean="0"/>
          </a:p>
          <a:p>
            <a:r>
              <a:rPr lang="zh-CN" altLang="en-US" dirty="0" smtClean="0"/>
              <a:t>下面以从顶点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出发为例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01452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57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58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定义解空间：</a:t>
            </a:r>
            <a:r>
              <a:rPr lang="en-GB" altLang="zh-CN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X={12341, 12431, 13241, 13421, 14231, 14321}</a:t>
            </a:r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63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在调用执行</a:t>
            </a:r>
            <a:r>
              <a:rPr lang="en-US" altLang="zh-CN" dirty="0" smtClean="0">
                <a:latin typeface="Arial" charset="0"/>
              </a:rPr>
              <a:t>backtrack(1)</a:t>
            </a:r>
            <a:r>
              <a:rPr lang="zh-CN" altLang="en-US" dirty="0" smtClean="0">
                <a:latin typeface="Arial" charset="0"/>
              </a:rPr>
              <a:t>执行回溯搜索之前，首先将变量数组</a:t>
            </a:r>
            <a:r>
              <a:rPr lang="en-US" altLang="zh-CN" dirty="0" smtClean="0">
                <a:latin typeface="Arial" charset="0"/>
              </a:rPr>
              <a:t>x</a:t>
            </a:r>
            <a:r>
              <a:rPr lang="zh-CN" altLang="en-US" dirty="0" smtClean="0">
                <a:latin typeface="Arial" charset="0"/>
              </a:rPr>
              <a:t>初始化为单位排列</a:t>
            </a:r>
            <a:r>
              <a:rPr lang="en-US" altLang="zh-CN" dirty="0" smtClean="0">
                <a:latin typeface="Arial" charset="0"/>
              </a:rPr>
              <a:t>(1,2, ..., n)</a:t>
            </a:r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64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在调用执行</a:t>
            </a:r>
            <a:r>
              <a:rPr lang="en-US" altLang="zh-CN" dirty="0" smtClean="0">
                <a:latin typeface="Arial" charset="0"/>
              </a:rPr>
              <a:t>backtrack(1)</a:t>
            </a:r>
            <a:r>
              <a:rPr lang="zh-CN" altLang="en-US" dirty="0" smtClean="0">
                <a:latin typeface="Arial" charset="0"/>
              </a:rPr>
              <a:t>执行回溯搜索之前，首先将变量数组</a:t>
            </a:r>
            <a:r>
              <a:rPr lang="en-US" altLang="zh-CN" dirty="0" smtClean="0">
                <a:latin typeface="Arial" charset="0"/>
              </a:rPr>
              <a:t>x</a:t>
            </a:r>
            <a:r>
              <a:rPr lang="zh-CN" altLang="en-US" dirty="0" smtClean="0">
                <a:latin typeface="Arial" charset="0"/>
              </a:rPr>
              <a:t>初始化为单位排列</a:t>
            </a:r>
            <a:r>
              <a:rPr lang="en-US" altLang="zh-CN" dirty="0" smtClean="0">
                <a:latin typeface="Arial" charset="0"/>
              </a:rPr>
              <a:t>(1,2,...,n)</a:t>
            </a:r>
          </a:p>
          <a:p>
            <a:pPr eaLnBrk="1" hangingPunct="1"/>
            <a:r>
              <a:rPr lang="en-US" altLang="zh-CN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A[x[n]][x[1]] : </a:t>
            </a:r>
            <a:r>
              <a:rPr lang="zh-CN" altLang="en-US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顶点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x[n]</a:t>
            </a:r>
            <a:r>
              <a:rPr lang="zh-CN" altLang="en-US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和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x[1]</a:t>
            </a:r>
            <a:r>
              <a:rPr lang="zh-CN" altLang="en-US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之间的距离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复杂度分析：算法</a:t>
            </a:r>
            <a:r>
              <a:rPr lang="en-US" altLang="zh-CN" dirty="0" smtClean="0">
                <a:latin typeface="Arial" charset="0"/>
              </a:rPr>
              <a:t>backtrack</a:t>
            </a:r>
            <a:r>
              <a:rPr lang="zh-CN" altLang="en-US" dirty="0" smtClean="0">
                <a:latin typeface="Arial" charset="0"/>
              </a:rPr>
              <a:t>在最坏情况下可能需要更新当前最优解</a:t>
            </a:r>
            <a:r>
              <a:rPr lang="en-US" altLang="zh-CN" dirty="0" smtClean="0">
                <a:latin typeface="Arial" charset="0"/>
              </a:rPr>
              <a:t>O((n-1)!)</a:t>
            </a:r>
            <a:r>
              <a:rPr lang="zh-CN" altLang="en-US" dirty="0" smtClean="0">
                <a:latin typeface="Arial" charset="0"/>
              </a:rPr>
              <a:t>次，每次更新</a:t>
            </a:r>
            <a:r>
              <a:rPr lang="en-US" altLang="zh-CN" dirty="0" err="1" smtClean="0">
                <a:latin typeface="Arial" charset="0"/>
              </a:rPr>
              <a:t>bestx</a:t>
            </a:r>
            <a:r>
              <a:rPr lang="zh-CN" altLang="en-US" dirty="0" smtClean="0">
                <a:latin typeface="Arial" charset="0"/>
              </a:rPr>
              <a:t>需计算时间</a:t>
            </a:r>
            <a:r>
              <a:rPr lang="en-US" altLang="zh-CN" dirty="0" smtClean="0">
                <a:latin typeface="Arial" charset="0"/>
              </a:rPr>
              <a:t>O(n)</a:t>
            </a:r>
            <a:r>
              <a:rPr lang="zh-CN" altLang="en-US" dirty="0" smtClean="0">
                <a:latin typeface="Arial" charset="0"/>
              </a:rPr>
              <a:t>，从而整个算法的计算时间复杂性为</a:t>
            </a:r>
            <a:r>
              <a:rPr lang="en-US" altLang="zh-CN" dirty="0" smtClean="0">
                <a:latin typeface="Arial" charset="0"/>
              </a:rPr>
              <a:t>O(n!)</a:t>
            </a:r>
            <a:r>
              <a:rPr lang="zh-CN" altLang="en-US" dirty="0" smtClean="0">
                <a:latin typeface="Arial" charset="0"/>
              </a:rPr>
              <a:t>。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66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67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68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回溯法的基本做法是搜索，或是一种组织得井井有条的，能避免不必要搜索的穷举式搜索法。这种方法适用于解一些组合数相当大的问题。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解空间：解决一个问题的所有可能的决策序列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可行解：解空间中满足约束条件的决策序列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最优解：在约束条件下使目标值达到最大（或最小）的可行解</a:t>
            </a:r>
          </a:p>
          <a:p>
            <a:pPr eaLnBrk="1" hangingPunct="1"/>
            <a:r>
              <a:rPr lang="en-US" altLang="zh-CN" dirty="0" smtClean="0">
                <a:latin typeface="Arial" charset="0"/>
              </a:rPr>
              <a:t>K</a:t>
            </a:r>
            <a:r>
              <a:rPr lang="zh-CN" altLang="en-US" dirty="0" smtClean="0">
                <a:latin typeface="Arial" charset="0"/>
              </a:rPr>
              <a:t>定子空间</a:t>
            </a:r>
            <a:r>
              <a:rPr lang="en-US" altLang="zh-CN" dirty="0" smtClean="0">
                <a:latin typeface="Arial" charset="0"/>
              </a:rPr>
              <a:t>:</a:t>
            </a:r>
            <a:r>
              <a:rPr lang="zh-CN" altLang="en-US" dirty="0" smtClean="0">
                <a:latin typeface="Arial" charset="0"/>
              </a:rPr>
              <a:t>前</a:t>
            </a:r>
            <a:r>
              <a:rPr lang="en-US" altLang="zh-CN" dirty="0" smtClean="0">
                <a:latin typeface="Arial" charset="0"/>
              </a:rPr>
              <a:t>k</a:t>
            </a:r>
            <a:r>
              <a:rPr lang="zh-CN" altLang="en-US" dirty="0" smtClean="0">
                <a:latin typeface="Arial" charset="0"/>
              </a:rPr>
              <a:t>项决策已经取定的所有决策序列之集。</a:t>
            </a:r>
            <a:r>
              <a:rPr lang="en-US" altLang="zh-CN" dirty="0" smtClean="0">
                <a:latin typeface="Arial" charset="0"/>
              </a:rPr>
              <a:t>0</a:t>
            </a:r>
            <a:r>
              <a:rPr lang="zh-CN" altLang="en-US" dirty="0" smtClean="0">
                <a:latin typeface="Arial" charset="0"/>
              </a:rPr>
              <a:t>定子解空间即是该问题的解空间。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69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计算</a:t>
            </a:r>
            <a:r>
              <a:rPr lang="en-US" altLang="zh-CN" dirty="0" smtClean="0">
                <a:latin typeface="Arial" charset="0"/>
              </a:rPr>
              <a:t>bound</a:t>
            </a:r>
            <a:r>
              <a:rPr lang="zh-CN" altLang="en-US" dirty="0" smtClean="0">
                <a:latin typeface="Arial" charset="0"/>
              </a:rPr>
              <a:t>需要</a:t>
            </a:r>
            <a:r>
              <a:rPr lang="en-US" altLang="zh-CN" dirty="0" smtClean="0">
                <a:latin typeface="Arial" charset="0"/>
              </a:rPr>
              <a:t>O(n)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最坏情况下有</a:t>
            </a:r>
            <a:r>
              <a:rPr lang="en-US" altLang="zh-CN" dirty="0" smtClean="0">
                <a:latin typeface="Arial" charset="0"/>
              </a:rPr>
              <a:t>2^n</a:t>
            </a:r>
            <a:r>
              <a:rPr lang="zh-CN" altLang="en-US" dirty="0" smtClean="0">
                <a:latin typeface="Arial" charset="0"/>
              </a:rPr>
              <a:t>个右儿子结点要计算上界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71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72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 smtClean="0"/>
              <a:t>用回溯法设计解装载问题的</a:t>
            </a:r>
            <a:r>
              <a:rPr lang="en-US" altLang="zh-CN" sz="2200" dirty="0" smtClean="0"/>
              <a:t>O(2n)</a:t>
            </a:r>
            <a:r>
              <a:rPr lang="zh-CN" altLang="en-US" sz="2200" dirty="0" smtClean="0"/>
              <a:t>计算时间算法。在某些情况下该算法优于动态规划算法。</a:t>
            </a:r>
          </a:p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74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 smtClean="0"/>
              <a:t>引入上届函数后，在到达一个叶结点时，就不必再检查该叶结点是否优于当前最优解</a:t>
            </a:r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75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Backtrack(</a:t>
            </a:r>
            <a:r>
              <a:rPr lang="en-US" altLang="zh-CN" dirty="0" err="1" smtClean="0">
                <a:latin typeface="Arial" charset="0"/>
              </a:rPr>
              <a:t>i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搜索第</a:t>
            </a:r>
            <a:r>
              <a:rPr lang="en-US" altLang="zh-CN" dirty="0" err="1" smtClean="0">
                <a:latin typeface="Arial" charset="0"/>
              </a:rPr>
              <a:t>i</a:t>
            </a:r>
            <a:r>
              <a:rPr lang="zh-CN" altLang="en-US" dirty="0" smtClean="0">
                <a:latin typeface="Arial" charset="0"/>
              </a:rPr>
              <a:t>层子树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78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79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80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065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8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90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91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92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94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95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96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98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200" kern="1200" dirty="0" smtClean="0">
                <a:solidFill>
                  <a:srgbClr val="7030A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数组</a:t>
            </a:r>
            <a:r>
              <a:rPr lang="en-US" altLang="zh-CN" sz="1200" kern="1200" dirty="0" smtClean="0">
                <a:solidFill>
                  <a:srgbClr val="7030A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m[]</a:t>
            </a:r>
            <a:r>
              <a:rPr lang="zh-CN" altLang="en-US" sz="1200" kern="1200" dirty="0" smtClean="0">
                <a:solidFill>
                  <a:srgbClr val="7030A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保存当前最优解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；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为当前解；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cn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为当前顶点数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Verdana" panose="020B0604030504040204" pitchFamily="34" charset="0"/>
            </a:endParaRPr>
          </a:p>
          <a:p>
            <a:pPr eaLnBrk="1" hangingPunct="1"/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k=1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…,i-1   x[k]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1,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代表顶点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属于最大团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Verdana" panose="020B0604030504040204" pitchFamily="34" charset="0"/>
            </a:endParaRPr>
          </a:p>
          <a:p>
            <a:pPr eaLnBrk="1" hangingPunct="1"/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G[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][k]=0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代表边（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k)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不在图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中，即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不相连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Verdana" panose="020B0604030504040204" pitchFamily="34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初始：</a:t>
            </a:r>
            <a:r>
              <a:rPr lang="en-US" altLang="zh-CN" dirty="0" smtClean="0">
                <a:latin typeface="Arial" charset="0"/>
              </a:rPr>
              <a:t>valid=1</a:t>
            </a:r>
            <a:r>
              <a:rPr lang="en-US" altLang="zh-CN" baseline="0" dirty="0" smtClean="0">
                <a:latin typeface="Arial" charset="0"/>
              </a:rPr>
              <a:t>,  </a:t>
            </a:r>
            <a:r>
              <a:rPr lang="en-US" altLang="zh-CN" baseline="0" dirty="0" err="1" smtClean="0">
                <a:latin typeface="Arial" charset="0"/>
              </a:rPr>
              <a:t>cn</a:t>
            </a:r>
            <a:r>
              <a:rPr lang="en-US" altLang="zh-CN" baseline="0" dirty="0" smtClean="0">
                <a:latin typeface="Arial" charset="0"/>
              </a:rPr>
              <a:t>=0, </a:t>
            </a:r>
            <a:r>
              <a:rPr lang="en-US" altLang="zh-CN" baseline="0" dirty="0" err="1" smtClean="0">
                <a:latin typeface="Arial" charset="0"/>
              </a:rPr>
              <a:t>mn</a:t>
            </a:r>
            <a:r>
              <a:rPr lang="en-US" altLang="zh-CN" baseline="0" dirty="0" smtClean="0">
                <a:latin typeface="Arial" charset="0"/>
              </a:rPr>
              <a:t>=0,   X={0, 0, …… ,0}</a:t>
            </a:r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Bestn</a:t>
            </a:r>
            <a:r>
              <a:rPr lang="en-US" altLang="zh-CN" dirty="0" smtClean="0"/>
              <a:t> </a:t>
            </a:r>
            <a:r>
              <a:rPr lang="zh-CN" altLang="en-US" dirty="0" smtClean="0"/>
              <a:t>最优值</a:t>
            </a:r>
            <a:endParaRPr lang="en-US" altLang="zh-CN" dirty="0" smtClean="0"/>
          </a:p>
          <a:p>
            <a:r>
              <a:rPr lang="en-US" altLang="zh-CN" dirty="0" err="1" smtClean="0"/>
              <a:t>cn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当前最大团中的顶点数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隐性约束：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cn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 + n - </a:t>
            </a:r>
            <a:r>
              <a:rPr lang="en-US" altLang="zh-CN" sz="1200" kern="1200" dirty="0" err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i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 &gt;= </a:t>
            </a:r>
            <a:r>
              <a:rPr lang="en-US" altLang="zh-CN" sz="1200" kern="1200" dirty="0" err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bestn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59EB7-6BF4-46A2-8390-C5136760721A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247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smtClean="0"/>
              <a:t>M-</a:t>
            </a:r>
            <a:r>
              <a:rPr lang="en-GB" altLang="zh-CN" dirty="0" err="1" smtClean="0"/>
              <a:t>Coloring</a:t>
            </a:r>
            <a:r>
              <a:rPr lang="en-GB" altLang="zh-CN" dirty="0" smtClean="0"/>
              <a:t> problem with Backtracking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6520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101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102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以</a:t>
            </a:r>
            <a:r>
              <a:rPr lang="en-US" altLang="zh-CN" dirty="0" smtClean="0">
                <a:latin typeface="Arial" charset="0"/>
              </a:rPr>
              <a:t>1,2,3</a:t>
            </a:r>
            <a:r>
              <a:rPr lang="zh-CN" altLang="en-US" dirty="0" smtClean="0">
                <a:latin typeface="Arial" charset="0"/>
              </a:rPr>
              <a:t>为例</a:t>
            </a:r>
            <a:r>
              <a:rPr lang="en-US" altLang="zh-CN" dirty="0" smtClean="0">
                <a:latin typeface="Arial" charset="0"/>
              </a:rPr>
              <a:t>: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作业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2,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3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作业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5,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6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作业</a:t>
            </a:r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7,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10</a:t>
            </a:r>
          </a:p>
          <a:p>
            <a:pPr eaLnBrk="1" hangingPunct="1"/>
            <a:r>
              <a:rPr lang="en-US" altLang="zh-CN" dirty="0" smtClean="0">
                <a:latin typeface="Arial" charset="0"/>
              </a:rPr>
              <a:t>3+6+10=19</a:t>
            </a:r>
            <a:r>
              <a:rPr lang="zh-CN" altLang="en-US" dirty="0" smtClean="0">
                <a:latin typeface="Arial" charset="0"/>
              </a:rPr>
              <a:t>，所以是</a:t>
            </a:r>
            <a:r>
              <a:rPr lang="en-US" altLang="zh-CN" dirty="0" smtClean="0">
                <a:latin typeface="Arial" charset="0"/>
              </a:rPr>
              <a:t>19</a:t>
            </a:r>
          </a:p>
          <a:p>
            <a:pPr eaLnBrk="1" hangingPunct="1"/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2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作业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2, 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3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作业</a:t>
            </a:r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4,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7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作业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7,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8</a:t>
            </a:r>
          </a:p>
          <a:p>
            <a:pPr eaLnBrk="1" hangingPunct="1"/>
            <a:r>
              <a:rPr lang="en-US" altLang="zh-CN" dirty="0" smtClean="0">
                <a:latin typeface="Arial" charset="0"/>
              </a:rPr>
              <a:t>3+7+8=18</a:t>
            </a:r>
            <a:r>
              <a:rPr lang="zh-CN" altLang="en-US" dirty="0" smtClean="0">
                <a:latin typeface="Arial" charset="0"/>
              </a:rPr>
              <a:t>，所以时间和为</a:t>
            </a:r>
            <a:r>
              <a:rPr lang="en-US" altLang="zh-CN" dirty="0" smtClean="0">
                <a:latin typeface="Arial" charset="0"/>
              </a:rPr>
              <a:t>18</a:t>
            </a:r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105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smtClean="0"/>
              <a:t>M-</a:t>
            </a:r>
            <a:r>
              <a:rPr lang="en-GB" altLang="zh-CN" dirty="0" err="1" smtClean="0"/>
              <a:t>Coloring</a:t>
            </a:r>
            <a:r>
              <a:rPr lang="en-GB" altLang="zh-CN" dirty="0" smtClean="0"/>
              <a:t> problem with Backtracking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71619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980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Hewood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Kempe</a:t>
            </a:r>
            <a:r>
              <a:rPr lang="zh-CN" altLang="en-US" dirty="0" smtClean="0"/>
              <a:t>的方法可以证明五色定理成立。</a:t>
            </a:r>
            <a:r>
              <a:rPr lang="en-US" altLang="zh-CN" dirty="0" smtClean="0"/>
              <a:t>1976</a:t>
            </a:r>
            <a:r>
              <a:rPr lang="zh-CN" altLang="en-US" dirty="0" smtClean="0"/>
              <a:t>年美国数学家阿佩尔和黑肯宣布：他们用电子计算机证明了四色猜想是成立的。</a:t>
            </a:r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1976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月，由美国伊利诺斯大学两名数学家爱普尔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K.I.Apple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、黑肯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W.Haken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在考西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J.Koch</a:t>
            </a:r>
            <a:r>
              <a:rPr lang="en-US" altLang="zh-CN" dirty="0" smtClean="0"/>
              <a:t>)</a:t>
            </a:r>
            <a:r>
              <a:rPr lang="zh-CN" altLang="en-US" dirty="0" smtClean="0"/>
              <a:t>帮助下借助于电子计算机，用了一百多亿次逻辑判断，花了</a:t>
            </a:r>
            <a:r>
              <a:rPr lang="en-US" altLang="zh-CN" dirty="0" smtClean="0"/>
              <a:t>1200</a:t>
            </a:r>
            <a:r>
              <a:rPr lang="zh-CN" altLang="en-US" dirty="0" smtClean="0"/>
              <a:t>多机时才证明四色猜想是成立的，从此宣告，四色猜想成为四色定理。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108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25814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114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对其实施下列操作所得到的图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G*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称为图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的对偶图：</a:t>
            </a:r>
            <a:endParaRPr lang="en-US" altLang="zh-CN" sz="2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3176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115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即若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中面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Fi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与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Fj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有公共边界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ek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，那么过边界的每一边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ek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作关联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vi*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与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vj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*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的一条边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ek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* =(vi*, 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vj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*) 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 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ek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*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与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G*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的其它边不相交。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92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116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</a:rPr>
              <a:t>即当</a:t>
            </a:r>
            <a:r>
              <a:rPr lang="en-US" altLang="zh-CN" dirty="0" err="1" smtClean="0">
                <a:latin typeface="Arial" charset="0"/>
              </a:rPr>
              <a:t>ek</a:t>
            </a:r>
            <a:r>
              <a:rPr lang="zh-CN" altLang="en-US" dirty="0" smtClean="0">
                <a:latin typeface="Arial" charset="0"/>
              </a:rPr>
              <a:t>为单一面</a:t>
            </a:r>
            <a:r>
              <a:rPr lang="en-US" altLang="zh-CN" dirty="0" smtClean="0">
                <a:latin typeface="Arial" charset="0"/>
              </a:rPr>
              <a:t>Fi</a:t>
            </a:r>
            <a:r>
              <a:rPr lang="zh-CN" altLang="en-US" dirty="0" smtClean="0">
                <a:latin typeface="Arial" charset="0"/>
              </a:rPr>
              <a:t>的边界而不是与其它面的公共边界时，作</a:t>
            </a:r>
            <a:r>
              <a:rPr lang="en-US" altLang="zh-CN" dirty="0" smtClean="0">
                <a:latin typeface="Arial" charset="0"/>
              </a:rPr>
              <a:t>vi*</a:t>
            </a:r>
            <a:r>
              <a:rPr lang="zh-CN" altLang="en-US" dirty="0" smtClean="0">
                <a:latin typeface="Arial" charset="0"/>
              </a:rPr>
              <a:t>的一条环与</a:t>
            </a:r>
            <a:r>
              <a:rPr lang="en-US" altLang="zh-CN" dirty="0" err="1" smtClean="0">
                <a:latin typeface="Arial" charset="0"/>
              </a:rPr>
              <a:t>ek</a:t>
            </a:r>
            <a:r>
              <a:rPr lang="zh-CN" altLang="en-US" dirty="0" smtClean="0">
                <a:latin typeface="Arial" charset="0"/>
              </a:rPr>
              <a:t>相交（且仅交于一处）。所作的环不与 </a:t>
            </a:r>
            <a:r>
              <a:rPr lang="en-US" altLang="zh-CN" dirty="0" smtClean="0">
                <a:latin typeface="Arial" charset="0"/>
              </a:rPr>
              <a:t>G*</a:t>
            </a:r>
            <a:r>
              <a:rPr lang="zh-CN" altLang="en-US" dirty="0" smtClean="0">
                <a:latin typeface="Arial" charset="0"/>
              </a:rPr>
              <a:t>的边相交。</a:t>
            </a:r>
          </a:p>
        </p:txBody>
      </p:sp>
    </p:spTree>
    <p:extLst>
      <p:ext uri="{BB962C8B-B14F-4D97-AF65-F5344CB8AC3E}">
        <p14:creationId xmlns:p14="http://schemas.microsoft.com/office/powerpoint/2010/main" val="18713272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117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图的</a:t>
            </a:r>
            <a:r>
              <a:rPr lang="zh-CN" altLang="en-US" sz="1200" b="1" dirty="0" smtClean="0"/>
              <a:t>色数：</a:t>
            </a:r>
            <a:r>
              <a:rPr lang="zh-CN" altLang="en-US" dirty="0" smtClean="0">
                <a:latin typeface="Arial" charset="0"/>
              </a:rPr>
              <a:t>若一个图最少需要</a:t>
            </a:r>
            <a:r>
              <a:rPr lang="en-US" altLang="zh-CN" dirty="0" smtClean="0">
                <a:latin typeface="Arial" charset="0"/>
              </a:rPr>
              <a:t>m</a:t>
            </a:r>
            <a:r>
              <a:rPr lang="zh-CN" altLang="en-US" dirty="0" smtClean="0">
                <a:latin typeface="Arial" charset="0"/>
              </a:rPr>
              <a:t>种颜色才能满足上述着色要求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则称这个数</a:t>
            </a:r>
            <a:r>
              <a:rPr lang="en-US" altLang="zh-CN" dirty="0" smtClean="0">
                <a:latin typeface="Arial" charset="0"/>
              </a:rPr>
              <a:t>m</a:t>
            </a:r>
            <a:r>
              <a:rPr lang="zh-CN" altLang="en-US" dirty="0" smtClean="0">
                <a:latin typeface="Arial" charset="0"/>
              </a:rPr>
              <a:t>为该图的色数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求一个图的色数</a:t>
            </a:r>
            <a:r>
              <a:rPr lang="en-US" altLang="zh-CN" dirty="0" smtClean="0">
                <a:latin typeface="Arial" charset="0"/>
              </a:rPr>
              <a:t>m</a:t>
            </a:r>
            <a:r>
              <a:rPr lang="zh-CN" altLang="en-US" dirty="0" smtClean="0">
                <a:latin typeface="Arial" charset="0"/>
              </a:rPr>
              <a:t>的问题称为图的</a:t>
            </a:r>
            <a:r>
              <a:rPr lang="en-US" altLang="zh-CN" dirty="0" smtClean="0">
                <a:latin typeface="Arial" charset="0"/>
              </a:rPr>
              <a:t>m</a:t>
            </a:r>
            <a:r>
              <a:rPr lang="zh-CN" altLang="en-US" dirty="0" smtClean="0">
                <a:latin typeface="Arial" charset="0"/>
              </a:rPr>
              <a:t>可着色优化问题</a:t>
            </a:r>
          </a:p>
        </p:txBody>
      </p:sp>
    </p:spTree>
    <p:extLst>
      <p:ext uri="{BB962C8B-B14F-4D97-AF65-F5344CB8AC3E}">
        <p14:creationId xmlns:p14="http://schemas.microsoft.com/office/powerpoint/2010/main" val="25376538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119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050" dirty="0" smtClean="0">
                <a:latin typeface="Arial" charset="0"/>
              </a:rPr>
              <a:t>前面用到二维数组</a:t>
            </a:r>
            <a:r>
              <a:rPr lang="en-US" altLang="zh-CN" sz="1050" dirty="0" smtClean="0">
                <a:latin typeface="Arial" charset="0"/>
              </a:rPr>
              <a:t>a</a:t>
            </a:r>
            <a:r>
              <a:rPr lang="zh-CN" altLang="en-US" sz="1050" dirty="0" smtClean="0">
                <a:latin typeface="Arial" charset="0"/>
              </a:rPr>
              <a:t>来存放两边是否相邻，用一维数组</a:t>
            </a:r>
            <a:r>
              <a:rPr lang="en-US" altLang="zh-CN" sz="1050" dirty="0" smtClean="0">
                <a:latin typeface="Arial" charset="0"/>
              </a:rPr>
              <a:t>x</a:t>
            </a:r>
            <a:r>
              <a:rPr lang="zh-CN" altLang="en-US" sz="1050" dirty="0" smtClean="0">
                <a:latin typeface="Arial" charset="0"/>
              </a:rPr>
              <a:t>来存放每个顶点的颜色</a:t>
            </a:r>
            <a:r>
              <a:rPr lang="en-US" altLang="zh-CN" sz="1050" dirty="0" smtClean="0">
                <a:latin typeface="Arial" charset="0"/>
              </a:rPr>
              <a:t>;x[</a:t>
            </a:r>
            <a:r>
              <a:rPr lang="en-US" altLang="zh-CN" sz="1050" dirty="0" err="1" smtClean="0">
                <a:latin typeface="Arial" charset="0"/>
              </a:rPr>
              <a:t>i</a:t>
            </a:r>
            <a:r>
              <a:rPr lang="en-US" altLang="zh-CN" sz="1050" dirty="0" smtClean="0">
                <a:latin typeface="Arial" charset="0"/>
              </a:rPr>
              <a:t>]=j</a:t>
            </a:r>
            <a:r>
              <a:rPr lang="zh-CN" altLang="en-US" sz="1050" dirty="0" smtClean="0">
                <a:latin typeface="Arial" charset="0"/>
              </a:rPr>
              <a:t>表示第</a:t>
            </a:r>
            <a:r>
              <a:rPr lang="en-US" altLang="zh-CN" sz="1050" dirty="0" err="1" smtClean="0">
                <a:latin typeface="Arial" charset="0"/>
              </a:rPr>
              <a:t>i</a:t>
            </a:r>
            <a:r>
              <a:rPr lang="zh-CN" altLang="en-US" sz="1050" dirty="0" smtClean="0">
                <a:latin typeface="Arial" charset="0"/>
              </a:rPr>
              <a:t>个节点图第</a:t>
            </a:r>
            <a:r>
              <a:rPr lang="en-US" altLang="zh-CN" sz="1050" dirty="0" smtClean="0">
                <a:latin typeface="Arial" charset="0"/>
              </a:rPr>
              <a:t>j</a:t>
            </a:r>
            <a:r>
              <a:rPr lang="zh-CN" altLang="en-US" sz="1050" dirty="0" smtClean="0">
                <a:latin typeface="Arial" charset="0"/>
              </a:rPr>
              <a:t>中颜色。</a:t>
            </a:r>
            <a:endParaRPr lang="en-US" altLang="zh-CN" sz="1050" dirty="0" smtClean="0">
              <a:latin typeface="Arial" charset="0"/>
            </a:endParaRPr>
          </a:p>
          <a:p>
            <a:pPr eaLnBrk="1" hangingPunct="1"/>
            <a:endParaRPr lang="en-US" altLang="zh-CN" sz="1050" dirty="0" smtClean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0" dirty="0" smtClean="0">
                <a:latin typeface="宋体" pitchFamily="2" charset="-122"/>
              </a:rPr>
              <a:t>由“每个同色顶点集合中的两两顶点不相邻”可以看出，同色顶点集实际上是一个独立集，当我们用第</a:t>
            </a:r>
            <a:r>
              <a:rPr lang="en-US" altLang="zh-CN" sz="1050" b="0" dirty="0" smtClean="0">
                <a:latin typeface="宋体" pitchFamily="2" charset="-122"/>
              </a:rPr>
              <a:t>1</a:t>
            </a:r>
            <a:r>
              <a:rPr lang="zh-CN" altLang="en-US" sz="1050" b="0" dirty="0" smtClean="0">
                <a:latin typeface="宋体" pitchFamily="2" charset="-122"/>
              </a:rPr>
              <a:t>种颜色上色时，为了尽可能扩大颜色</a:t>
            </a:r>
            <a:r>
              <a:rPr lang="en-US" altLang="zh-CN" sz="1050" b="0" dirty="0" smtClean="0">
                <a:latin typeface="宋体" pitchFamily="2" charset="-122"/>
              </a:rPr>
              <a:t>1</a:t>
            </a:r>
            <a:r>
              <a:rPr lang="zh-CN" altLang="en-US" sz="1050" b="0" dirty="0" smtClean="0">
                <a:latin typeface="宋体" pitchFamily="2" charset="-122"/>
              </a:rPr>
              <a:t>的顶点个数，逼近所用颜色数最少的目的，事实上就是找出图</a:t>
            </a:r>
            <a:r>
              <a:rPr lang="en-US" altLang="zh-CN" sz="1050" b="0" dirty="0" smtClean="0">
                <a:latin typeface="宋体" pitchFamily="2" charset="-122"/>
              </a:rPr>
              <a:t>G</a:t>
            </a:r>
            <a:r>
              <a:rPr lang="zh-CN" altLang="en-US" sz="1050" b="0" dirty="0" smtClean="0">
                <a:latin typeface="宋体" pitchFamily="2" charset="-122"/>
              </a:rPr>
              <a:t>的一个极大独立集并给它涂上颜色</a:t>
            </a:r>
            <a:r>
              <a:rPr lang="en-US" altLang="zh-CN" sz="1050" b="0" dirty="0" smtClean="0">
                <a:latin typeface="宋体" pitchFamily="2" charset="-122"/>
              </a:rPr>
              <a:t>1</a:t>
            </a:r>
            <a:r>
              <a:rPr lang="zh-CN" altLang="en-US" sz="1050" b="0" dirty="0" smtClean="0">
                <a:latin typeface="宋体" pitchFamily="2" charset="-122"/>
              </a:rPr>
              <a:t>。用第</a:t>
            </a:r>
            <a:r>
              <a:rPr lang="en-US" altLang="zh-CN" sz="1050" b="0" dirty="0" smtClean="0">
                <a:latin typeface="宋体" pitchFamily="2" charset="-122"/>
              </a:rPr>
              <a:t>2</a:t>
            </a:r>
            <a:r>
              <a:rPr lang="zh-CN" altLang="en-US" sz="1050" b="0" dirty="0" smtClean="0">
                <a:latin typeface="宋体" pitchFamily="2" charset="-122"/>
              </a:rPr>
              <a:t>种颜色上色时，同样选择另一个极大独立集涂色，</a:t>
            </a:r>
            <a:r>
              <a:rPr lang="en-US" altLang="zh-CN" sz="1050" b="0" dirty="0" smtClean="0">
                <a:latin typeface="宋体" pitchFamily="2" charset="-122"/>
              </a:rPr>
              <a:t>...</a:t>
            </a:r>
            <a:r>
              <a:rPr lang="zh-CN" altLang="en-US" sz="1050" b="0" dirty="0" smtClean="0">
                <a:latin typeface="宋体" pitchFamily="2" charset="-122"/>
              </a:rPr>
              <a:t>，当所有顶点涂色完毕，所用的颜色数即为所选的极大独立集的个数。</a:t>
            </a:r>
          </a:p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8018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endParaRPr lang="zh-CN" altLang="en-US" b="1" dirty="0">
              <a:solidFill>
                <a:srgbClr val="FF00F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46736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124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如果这个图不是</a:t>
            </a:r>
            <a:r>
              <a:rPr lang="en-US" altLang="zh-CN" dirty="0" smtClean="0">
                <a:latin typeface="Arial" charset="0"/>
              </a:rPr>
              <a:t>m</a:t>
            </a:r>
            <a:r>
              <a:rPr lang="zh-CN" altLang="en-US" dirty="0" smtClean="0">
                <a:latin typeface="Arial" charset="0"/>
              </a:rPr>
              <a:t>可着色的就给出否定回答，如果可以，则要求找出所有不同的着色法。要解决这个问题，除了用回溯法外，目前还没有什么更好的方法。</a:t>
            </a:r>
          </a:p>
        </p:txBody>
      </p:sp>
    </p:spTree>
    <p:extLst>
      <p:ext uri="{BB962C8B-B14F-4D97-AF65-F5344CB8AC3E}">
        <p14:creationId xmlns:p14="http://schemas.microsoft.com/office/powerpoint/2010/main" val="227133427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127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5403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smtClean="0"/>
              <a:t>M-</a:t>
            </a:r>
            <a:r>
              <a:rPr lang="en-GB" altLang="zh-CN" dirty="0" err="1" smtClean="0"/>
              <a:t>Coloring</a:t>
            </a:r>
            <a:r>
              <a:rPr lang="en-GB" altLang="zh-CN" dirty="0" smtClean="0"/>
              <a:t> problem with Backtracking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128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623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129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6456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130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ea typeface="楷体_GB2312" pitchFamily="49" charset="-122"/>
              </a:rPr>
              <a:t>图</a:t>
            </a:r>
            <a:r>
              <a:rPr lang="en-US" altLang="zh-CN" sz="1200" dirty="0" smtClean="0">
                <a:ea typeface="楷体_GB2312" pitchFamily="49" charset="-122"/>
              </a:rPr>
              <a:t>(a)</a:t>
            </a:r>
            <a:r>
              <a:rPr lang="zh-CN" altLang="en-US" sz="1200" dirty="0" smtClean="0">
                <a:ea typeface="楷体_GB2312" pitchFamily="49" charset="-122"/>
              </a:rPr>
              <a:t>中，从第</a:t>
            </a:r>
            <a:r>
              <a:rPr lang="en-US" altLang="zh-CN" sz="1200" dirty="0" smtClean="0">
                <a:ea typeface="楷体_GB2312" pitchFamily="49" charset="-122"/>
              </a:rPr>
              <a:t>1</a:t>
            </a:r>
            <a:r>
              <a:rPr lang="zh-CN" altLang="en-US" sz="1200" dirty="0" smtClean="0">
                <a:ea typeface="楷体_GB2312" pitchFamily="49" charset="-122"/>
              </a:rPr>
              <a:t>层剪去</a:t>
            </a:r>
            <a:r>
              <a:rPr lang="en-US" altLang="zh-CN" sz="1200" dirty="0" smtClean="0">
                <a:ea typeface="楷体_GB2312" pitchFamily="49" charset="-122"/>
              </a:rPr>
              <a:t>1</a:t>
            </a:r>
            <a:r>
              <a:rPr lang="zh-CN" altLang="en-US" sz="1200" dirty="0" smtClean="0">
                <a:ea typeface="楷体_GB2312" pitchFamily="49" charset="-122"/>
              </a:rPr>
              <a:t>棵子树，则从所有应当考虑的</a:t>
            </a:r>
            <a:r>
              <a:rPr lang="en-US" altLang="zh-CN" sz="1200" dirty="0" smtClean="0">
                <a:ea typeface="楷体_GB2312" pitchFamily="49" charset="-122"/>
              </a:rPr>
              <a:t>3</a:t>
            </a:r>
            <a:r>
              <a:rPr lang="zh-CN" altLang="en-US" sz="1200" dirty="0" smtClean="0">
                <a:ea typeface="楷体_GB2312" pitchFamily="49" charset="-122"/>
              </a:rPr>
              <a:t>元组中一次消去</a:t>
            </a:r>
            <a:r>
              <a:rPr lang="en-US" altLang="zh-CN" sz="1200" dirty="0" smtClean="0">
                <a:ea typeface="楷体_GB2312" pitchFamily="49" charset="-122"/>
              </a:rPr>
              <a:t>12</a:t>
            </a:r>
            <a:r>
              <a:rPr lang="zh-CN" altLang="en-US" sz="1200" dirty="0" smtClean="0">
                <a:ea typeface="楷体_GB2312" pitchFamily="49" charset="-122"/>
              </a:rPr>
              <a:t>个</a:t>
            </a:r>
            <a:r>
              <a:rPr lang="en-US" altLang="zh-CN" sz="1200" dirty="0" smtClean="0">
                <a:ea typeface="楷体_GB2312" pitchFamily="49" charset="-122"/>
              </a:rPr>
              <a:t>3</a:t>
            </a:r>
            <a:r>
              <a:rPr lang="zh-CN" altLang="en-US" sz="1200" dirty="0" smtClean="0">
                <a:ea typeface="楷体_GB2312" pitchFamily="49" charset="-122"/>
              </a:rPr>
              <a:t>元组。对于图</a:t>
            </a:r>
            <a:r>
              <a:rPr lang="en-US" altLang="zh-CN" sz="1200" dirty="0" smtClean="0">
                <a:ea typeface="楷体_GB2312" pitchFamily="49" charset="-122"/>
              </a:rPr>
              <a:t>(b)</a:t>
            </a:r>
            <a:r>
              <a:rPr lang="zh-CN" altLang="en-US" sz="1200" dirty="0" smtClean="0">
                <a:ea typeface="楷体_GB2312" pitchFamily="49" charset="-122"/>
              </a:rPr>
              <a:t>，虽然同样从第</a:t>
            </a:r>
            <a:r>
              <a:rPr lang="en-US" altLang="zh-CN" sz="1200" dirty="0" smtClean="0">
                <a:ea typeface="楷体_GB2312" pitchFamily="49" charset="-122"/>
              </a:rPr>
              <a:t>1</a:t>
            </a:r>
            <a:r>
              <a:rPr lang="zh-CN" altLang="en-US" sz="1200" dirty="0" smtClean="0">
                <a:ea typeface="楷体_GB2312" pitchFamily="49" charset="-122"/>
              </a:rPr>
              <a:t>层剪去</a:t>
            </a:r>
            <a:r>
              <a:rPr lang="en-US" altLang="zh-CN" sz="1200" dirty="0" smtClean="0">
                <a:ea typeface="楷体_GB2312" pitchFamily="49" charset="-122"/>
              </a:rPr>
              <a:t>1</a:t>
            </a:r>
            <a:r>
              <a:rPr lang="zh-CN" altLang="en-US" sz="1200" dirty="0" smtClean="0">
                <a:ea typeface="楷体_GB2312" pitchFamily="49" charset="-122"/>
              </a:rPr>
              <a:t>棵子树，却只从应当考虑的</a:t>
            </a:r>
            <a:r>
              <a:rPr lang="en-US" altLang="zh-CN" sz="1200" dirty="0" smtClean="0">
                <a:ea typeface="楷体_GB2312" pitchFamily="49" charset="-122"/>
              </a:rPr>
              <a:t>3</a:t>
            </a:r>
            <a:r>
              <a:rPr lang="zh-CN" altLang="en-US" sz="1200" dirty="0" smtClean="0">
                <a:ea typeface="楷体_GB2312" pitchFamily="49" charset="-122"/>
              </a:rPr>
              <a:t>元组中消去</a:t>
            </a:r>
            <a:r>
              <a:rPr lang="en-US" altLang="zh-CN" sz="1200" dirty="0" smtClean="0">
                <a:ea typeface="楷体_GB2312" pitchFamily="49" charset="-122"/>
              </a:rPr>
              <a:t>8</a:t>
            </a:r>
            <a:r>
              <a:rPr lang="zh-CN" altLang="en-US" sz="1200" dirty="0" smtClean="0">
                <a:ea typeface="楷体_GB2312" pitchFamily="49" charset="-122"/>
              </a:rPr>
              <a:t>个</a:t>
            </a:r>
            <a:r>
              <a:rPr lang="en-US" altLang="zh-CN" sz="1200" dirty="0" smtClean="0">
                <a:ea typeface="楷体_GB2312" pitchFamily="49" charset="-122"/>
              </a:rPr>
              <a:t>3</a:t>
            </a:r>
            <a:r>
              <a:rPr lang="zh-CN" altLang="en-US" sz="1200" dirty="0" smtClean="0">
                <a:ea typeface="楷体_GB2312" pitchFamily="49" charset="-122"/>
              </a:rPr>
              <a:t>元组。前者的效果明显比后者好。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88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11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12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for</a:t>
            </a:r>
            <a:r>
              <a:rPr lang="zh-CN" altLang="en-US" dirty="0" smtClean="0">
                <a:latin typeface="Arial" charset="0"/>
              </a:rPr>
              <a:t>循环结束表示对当前扩展结点的所有子树均已完成搜索，</a:t>
            </a:r>
            <a:r>
              <a:rPr lang="en-US" altLang="zh-CN" dirty="0" smtClean="0">
                <a:latin typeface="Arial" charset="0"/>
              </a:rPr>
              <a:t>backtrack(t)</a:t>
            </a:r>
            <a:r>
              <a:rPr lang="zh-CN" altLang="en-US" dirty="0" smtClean="0">
                <a:latin typeface="Arial" charset="0"/>
              </a:rPr>
              <a:t>执行完毕，返回</a:t>
            </a:r>
            <a:r>
              <a:rPr lang="en-US" altLang="zh-CN" dirty="0" smtClean="0">
                <a:latin typeface="Arial" charset="0"/>
              </a:rPr>
              <a:t>t-1</a:t>
            </a:r>
            <a:r>
              <a:rPr lang="zh-CN" altLang="en-US" dirty="0" smtClean="0">
                <a:latin typeface="Arial" charset="0"/>
              </a:rPr>
              <a:t>层继续执行，对尚未测试过的</a:t>
            </a:r>
            <a:r>
              <a:rPr lang="en-US" altLang="zh-CN" dirty="0" smtClean="0">
                <a:latin typeface="Arial" charset="0"/>
              </a:rPr>
              <a:t>x[t-1]</a:t>
            </a:r>
            <a:r>
              <a:rPr lang="zh-CN" altLang="en-US" dirty="0" smtClean="0">
                <a:latin typeface="Arial" charset="0"/>
              </a:rPr>
              <a:t>的值继续搜索。当</a:t>
            </a:r>
            <a:r>
              <a:rPr lang="en-US" altLang="zh-CN" dirty="0" smtClean="0">
                <a:latin typeface="Arial" charset="0"/>
              </a:rPr>
              <a:t>t=1</a:t>
            </a:r>
            <a:r>
              <a:rPr lang="zh-CN" altLang="en-US" dirty="0" smtClean="0">
                <a:latin typeface="Arial" charset="0"/>
              </a:rPr>
              <a:t>时，若已测试完</a:t>
            </a:r>
            <a:r>
              <a:rPr lang="en-US" altLang="zh-CN" dirty="0" smtClean="0">
                <a:latin typeface="Arial" charset="0"/>
              </a:rPr>
              <a:t>x[1]</a:t>
            </a:r>
            <a:r>
              <a:rPr lang="zh-CN" altLang="en-US" dirty="0" smtClean="0">
                <a:latin typeface="Arial" charset="0"/>
              </a:rPr>
              <a:t>的所有可选值，则递归的外层调用全部结束。显然，调用一次</a:t>
            </a:r>
            <a:r>
              <a:rPr lang="en-US" altLang="zh-CN" dirty="0" smtClean="0">
                <a:latin typeface="Arial" charset="0"/>
              </a:rPr>
              <a:t>backtrack(1)</a:t>
            </a:r>
            <a:r>
              <a:rPr lang="zh-CN" altLang="en-US" dirty="0" smtClean="0">
                <a:latin typeface="Arial" charset="0"/>
              </a:rPr>
              <a:t>即可完成整个回溯搜索过程。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 bwMode="auto">
          <a:xfrm>
            <a:off x="268066" y="652463"/>
            <a:ext cx="860787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24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 bwMode="auto">
          <a:xfrm>
            <a:off x="268066" y="652463"/>
            <a:ext cx="8607871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15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60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49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4BFF3-5359-4AD7-BC44-E6220A1898D9}" type="datetime1">
              <a:rPr lang="zh-CN" altLang="en-US"/>
              <a:pPr>
                <a:defRPr/>
              </a:pPr>
              <a:t>2019/11/4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算法设计与分析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2CAEE-A9C1-4A75-B742-740FCFC0E6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09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8A31B-71AC-4F18-9834-2FECE80E6B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79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19" r:id="rId2"/>
    <p:sldLayoutId id="2147484025" r:id="rId3"/>
    <p:sldLayoutId id="2147484026" r:id="rId4"/>
    <p:sldLayoutId id="2147484027" r:id="rId5"/>
    <p:sldLayoutId id="2147484028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"/>
        <a:defRPr sz="2800" b="1">
          <a:solidFill>
            <a:srgbClr val="16161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±"/>
        <a:defRPr sz="2800">
          <a:solidFill>
            <a:srgbClr val="161616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ts val="1200"/>
        </a:spcBef>
        <a:spcAft>
          <a:spcPct val="0"/>
        </a:spcAft>
        <a:buChar char="•"/>
        <a:defRPr sz="2400">
          <a:solidFill>
            <a:srgbClr val="161616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ts val="1200"/>
        </a:spcBef>
        <a:spcAft>
          <a:spcPct val="0"/>
        </a:spcAft>
        <a:buChar char="–"/>
        <a:defRPr sz="2000">
          <a:solidFill>
            <a:srgbClr val="161616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ts val="1200"/>
        </a:spcBef>
        <a:spcAft>
          <a:spcPct val="0"/>
        </a:spcAft>
        <a:buChar char="»"/>
        <a:defRPr sz="2000">
          <a:solidFill>
            <a:srgbClr val="161616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2.bin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0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1.e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2.w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8.emf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e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8.bin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w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92113" y="1628775"/>
            <a:ext cx="8356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ts val="1200"/>
              </a:spcBef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ts val="1200"/>
              </a:spcBef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ts val="1200"/>
              </a:spcBef>
              <a:buChar char="•"/>
              <a:defRPr sz="24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ts val="1200"/>
              </a:spcBef>
              <a:buChar char="–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ts val="1200"/>
              </a:spcBef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6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</a:rPr>
              <a:t>算法分析与设计</a:t>
            </a:r>
            <a:endParaRPr lang="zh-CN" altLang="en-US" sz="4800" dirty="0">
              <a:solidFill>
                <a:schemeClr val="bg2">
                  <a:lumMod val="10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0" y="3422650"/>
            <a:ext cx="91440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3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black">
          <a:xfrm>
            <a:off x="0" y="344488"/>
            <a:ext cx="8964613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1200"/>
              </a:spcBef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ts val="1200"/>
              </a:spcBef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ts val="1200"/>
              </a:spcBef>
              <a:buChar char="•"/>
              <a:defRPr sz="24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ts val="1200"/>
              </a:spcBef>
              <a:buChar char="–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ts val="1200"/>
              </a:spcBef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</a:rPr>
              <a:t>课程编号</a:t>
            </a:r>
            <a:r>
              <a:rPr lang="zh-CN" altLang="en-US" sz="3600" dirty="0" smtClean="0">
                <a:solidFill>
                  <a:schemeClr val="bg2">
                    <a:lumMod val="10000"/>
                  </a:schemeClr>
                </a:solidFill>
              </a:rPr>
              <a:t>：</a:t>
            </a:r>
            <a:r>
              <a:rPr lang="en-US" altLang="zh-CN" sz="3600" dirty="0">
                <a:solidFill>
                  <a:schemeClr val="bg2">
                    <a:lumMod val="10000"/>
                  </a:schemeClr>
                </a:solidFill>
              </a:rPr>
              <a:t>20006026</a:t>
            </a:r>
          </a:p>
        </p:txBody>
      </p:sp>
      <p:sp>
        <p:nvSpPr>
          <p:cNvPr id="3083" name="副标题 2"/>
          <p:cNvSpPr>
            <a:spLocks/>
          </p:cNvSpPr>
          <p:nvPr/>
        </p:nvSpPr>
        <p:spPr bwMode="auto">
          <a:xfrm>
            <a:off x="0" y="4292600"/>
            <a:ext cx="91440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200"/>
              </a:spcBef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ts val="1200"/>
              </a:spcBef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ts val="1200"/>
              </a:spcBef>
              <a:buChar char="•"/>
              <a:defRPr sz="24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ts val="1200"/>
              </a:spcBef>
              <a:buChar char="–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ts val="1200"/>
              </a:spcBef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20000"/>
              </a:spcBef>
              <a:buFontTx/>
              <a:buNone/>
            </a:pP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华文楷体" pitchFamily="2" charset="-122"/>
                <a:ea typeface="华文楷体" pitchFamily="2" charset="-122"/>
              </a:rPr>
              <a:t>主讲教师：刘 </a:t>
            </a:r>
            <a:r>
              <a:rPr lang="zh-CN" altLang="en-US" sz="4000" dirty="0" smtClean="0">
                <a:solidFill>
                  <a:schemeClr val="bg2">
                    <a:lumMod val="10000"/>
                  </a:schemeClr>
                </a:solidFill>
                <a:latin typeface="华文楷体" pitchFamily="2" charset="-122"/>
                <a:ea typeface="华文楷体" pitchFamily="2" charset="-122"/>
              </a:rPr>
              <a:t>瑶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华文楷体" pitchFamily="2" charset="-122"/>
                <a:ea typeface="华文楷体" pitchFamily="2" charset="-122"/>
              </a:rPr>
              <a:t>电子科技大学信息与软件工程学院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回溯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法的解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题思路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9672" y="710112"/>
            <a:ext cx="8676456" cy="6147888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/>
              <a:t>针对所给问题，定义问题的解空间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/>
              <a:t>确定易于搜索的解空间结</a:t>
            </a:r>
            <a:r>
              <a:rPr lang="zh-CN" altLang="en-US" sz="2200" b="0" dirty="0" smtClean="0"/>
              <a:t>构</a:t>
            </a:r>
            <a:endParaRPr lang="en-US" altLang="zh-CN" sz="2200" dirty="0" smtClean="0">
              <a:cs typeface="+mn-cs"/>
            </a:endParaRPr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 smtClean="0">
                <a:cs typeface="+mn-cs"/>
              </a:rPr>
              <a:t>从根结点开始深度优先搜索</a:t>
            </a:r>
            <a:r>
              <a:rPr lang="zh-CN" altLang="en-US" sz="2200" dirty="0" smtClean="0"/>
              <a:t>解空间（利用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剪</a:t>
            </a:r>
            <a:r>
              <a:rPr lang="zh-CN" altLang="en-US" sz="2200" b="1" dirty="0">
                <a:solidFill>
                  <a:srgbClr val="FF0000"/>
                </a:solidFill>
              </a:rPr>
              <a:t>枝</a:t>
            </a:r>
            <a:r>
              <a:rPr lang="zh-CN" altLang="en-US" sz="2200" dirty="0"/>
              <a:t>避免无效搜索）</a:t>
            </a:r>
            <a:endParaRPr lang="zh-CN" altLang="en-US" sz="2200" dirty="0" smtClean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此</a:t>
            </a:r>
            <a:r>
              <a:rPr lang="zh-CN" altLang="en-US" sz="2200" dirty="0"/>
              <a:t>时：根结点成为活结点，并成为当前的扩展结点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进一步的搜索从当前扩展结点开始</a:t>
            </a:r>
            <a:endParaRPr lang="en-US" altLang="zh-CN" sz="2200" dirty="0"/>
          </a:p>
          <a:p>
            <a:pPr marL="1350900" lvl="2" indent="-3429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向纵深方向移至一个新结点</a:t>
            </a:r>
            <a:endParaRPr lang="en-US" altLang="zh-CN" sz="2200" dirty="0"/>
          </a:p>
          <a:p>
            <a:pPr marL="1350900" lvl="2" indent="-3429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该新结点成为新的活结点，并成为当前扩展结点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若在当前扩展结点处不能再向纵深方向移动</a:t>
            </a:r>
            <a:endParaRPr lang="en-US" altLang="zh-CN" sz="2200" dirty="0"/>
          </a:p>
          <a:p>
            <a:pPr marL="1350900" lvl="2" indent="-3429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则当前扩展结点变为死结点</a:t>
            </a:r>
            <a:endParaRPr lang="en-US" altLang="zh-CN" sz="2200" dirty="0"/>
          </a:p>
          <a:p>
            <a:pPr marL="1350900" lvl="2" indent="-3429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此时应回溯至最近的活结点，将其作为当前扩展结</a:t>
            </a:r>
            <a:r>
              <a:rPr lang="zh-CN" altLang="en-US" sz="2200" dirty="0" smtClean="0"/>
              <a:t>点</a:t>
            </a:r>
            <a:endParaRPr lang="en-US" altLang="zh-CN" sz="2200" dirty="0"/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dirty="0">
                <a:cs typeface="+mn-cs"/>
              </a:rPr>
              <a:t>回溯法以这种方式递归地在解空间中搜索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直至找到所要求的解，或者解空间中已经没有活结点为止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83087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</a:rPr>
              <a:t>5.8</a:t>
            </a:r>
            <a:r>
              <a:rPr lang="en-US" altLang="zh-CN" sz="4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zh-CN" altLang="en-US" sz="4000" kern="0" dirty="0" smtClean="0">
                <a:solidFill>
                  <a:schemeClr val="bg2">
                    <a:lumMod val="10000"/>
                  </a:schemeClr>
                </a:solidFill>
              </a:rPr>
              <a:t>批处理作业调度问题</a:t>
            </a:r>
            <a:endParaRPr lang="en-US" altLang="zh-CN" sz="4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3600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Batch Job Scheduling </a:t>
            </a:r>
            <a:r>
              <a:rPr lang="en-GB" altLang="zh-CN" sz="3600" kern="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r>
              <a:rPr lang="zh-CN" altLang="en-US" sz="3600" kern="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8187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  <a:cs typeface="Courier New" pitchFamily="49" charset="0"/>
              </a:rPr>
              <a:t>批处理作业调度问题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00"/>
                </a:solidFill>
                <a:latin typeface="+mn-lt"/>
              </a:rPr>
              <a:t>给定</a:t>
            </a:r>
            <a:r>
              <a:rPr lang="en-US" altLang="zh-CN" sz="2200" dirty="0">
                <a:solidFill>
                  <a:srgbClr val="000000"/>
                </a:solidFill>
                <a:latin typeface="+mn-lt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+mn-lt"/>
              </a:rPr>
              <a:t>个作业的集合</a:t>
            </a:r>
            <a:r>
              <a:rPr lang="en-US" altLang="zh-CN" sz="2200" dirty="0">
                <a:solidFill>
                  <a:srgbClr val="000000"/>
                </a:solidFill>
                <a:latin typeface="+mn-lt"/>
              </a:rPr>
              <a:t>{J</a:t>
            </a:r>
            <a:r>
              <a:rPr lang="en-US" altLang="zh-CN" sz="2200" baseline="-25000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</a:rPr>
              <a:t>, J</a:t>
            </a:r>
            <a:r>
              <a:rPr lang="en-US" altLang="zh-CN" sz="2200" baseline="-25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</a:rPr>
              <a:t>, …,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</a:rPr>
              <a:t>J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+mn-lt"/>
              </a:rPr>
              <a:t>}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每一个作业都有两项任务，需要分别在两台机器上完成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每个作业必须先由机器</a:t>
            </a:r>
            <a:r>
              <a:rPr lang="en-US" altLang="zh-CN" sz="2200" dirty="0"/>
              <a:t>1</a:t>
            </a:r>
            <a:r>
              <a:rPr lang="zh-CN" altLang="en-US" sz="2200" dirty="0"/>
              <a:t>处理，然后再由机器</a:t>
            </a:r>
            <a:r>
              <a:rPr lang="en-US" altLang="zh-CN" sz="2200" dirty="0"/>
              <a:t>2</a:t>
            </a:r>
            <a:r>
              <a:rPr lang="zh-CN" altLang="en-US" sz="2200" dirty="0"/>
              <a:t>处理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设</a:t>
            </a:r>
            <a:r>
              <a:rPr lang="zh-CN" altLang="en-US" sz="2200" dirty="0">
                <a:latin typeface="+mn-lt"/>
              </a:rPr>
              <a:t>：作</a:t>
            </a:r>
            <a:r>
              <a:rPr lang="zh-CN" altLang="en-US" sz="2200" dirty="0" smtClean="0">
                <a:latin typeface="+mn-lt"/>
              </a:rPr>
              <a:t>业 </a:t>
            </a:r>
            <a:r>
              <a:rPr lang="en-US" altLang="zh-CN" sz="2200" b="1" dirty="0" smtClean="0">
                <a:latin typeface="+mn-lt"/>
              </a:rPr>
              <a:t>J</a:t>
            </a:r>
            <a:r>
              <a:rPr lang="en-US" altLang="zh-CN" sz="2200" b="1" baseline="-25000" dirty="0" smtClean="0">
                <a:latin typeface="+mn-lt"/>
              </a:rPr>
              <a:t>i</a:t>
            </a:r>
            <a:r>
              <a:rPr lang="en-US" altLang="zh-CN" sz="2200" b="1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需</a:t>
            </a:r>
            <a:r>
              <a:rPr lang="zh-CN" altLang="en-US" sz="2200" dirty="0">
                <a:latin typeface="+mn-lt"/>
              </a:rPr>
              <a:t>要机</a:t>
            </a:r>
            <a:r>
              <a:rPr lang="zh-CN" altLang="en-US" sz="2200" dirty="0" smtClean="0">
                <a:latin typeface="+mn-lt"/>
              </a:rPr>
              <a:t>器 </a:t>
            </a:r>
            <a:r>
              <a:rPr lang="en-US" altLang="zh-CN" sz="2200" dirty="0" smtClean="0">
                <a:latin typeface="+mn-lt"/>
              </a:rPr>
              <a:t>k </a:t>
            </a:r>
            <a:r>
              <a:rPr lang="zh-CN" altLang="en-US" sz="2200" dirty="0" smtClean="0">
                <a:latin typeface="+mn-lt"/>
              </a:rPr>
              <a:t>的</a:t>
            </a:r>
            <a:r>
              <a:rPr lang="zh-CN" altLang="en-US" sz="2200" dirty="0">
                <a:latin typeface="+mn-lt"/>
              </a:rPr>
              <a:t>处理时间</a:t>
            </a:r>
            <a:r>
              <a:rPr lang="zh-CN" altLang="en-US" sz="2200" dirty="0" smtClean="0">
                <a:latin typeface="+mn-lt"/>
              </a:rPr>
              <a:t>为 </a:t>
            </a:r>
            <a:r>
              <a:rPr lang="en-US" altLang="zh-CN" sz="2200" b="1" dirty="0" err="1" smtClean="0">
                <a:latin typeface="+mn-lt"/>
              </a:rPr>
              <a:t>t</a:t>
            </a:r>
            <a:r>
              <a:rPr lang="en-US" altLang="zh-CN" sz="2200" b="1" baseline="-25000" dirty="0" err="1" smtClean="0">
                <a:latin typeface="+mn-lt"/>
              </a:rPr>
              <a:t>ki</a:t>
            </a:r>
            <a:r>
              <a:rPr lang="en-US" altLang="zh-CN" sz="2200" b="1" baseline="-25000" dirty="0" smtClean="0">
                <a:latin typeface="+mn-lt"/>
              </a:rPr>
              <a:t> </a:t>
            </a:r>
            <a:r>
              <a:rPr lang="en-US" altLang="zh-CN" sz="2200" dirty="0" smtClean="0">
                <a:latin typeface="+mn-lt"/>
              </a:rPr>
              <a:t>(k=1,2)</a:t>
            </a:r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solidFill>
                  <a:srgbClr val="000000"/>
                </a:solidFill>
                <a:latin typeface="+mn-lt"/>
                <a:cs typeface="+mn-cs"/>
              </a:rPr>
              <a:t>定义：作</a:t>
            </a:r>
            <a:r>
              <a:rPr lang="zh-CN" altLang="en-US" sz="2200" b="1" dirty="0">
                <a:solidFill>
                  <a:srgbClr val="000000"/>
                </a:solidFill>
                <a:latin typeface="+mn-lt"/>
                <a:cs typeface="+mn-cs"/>
              </a:rPr>
              <a:t>业调度的完成时间和</a:t>
            </a:r>
            <a:endParaRPr lang="en-US" altLang="zh-CN" sz="2200" b="1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+mn-lt"/>
              </a:rPr>
              <a:t>对</a:t>
            </a:r>
            <a:r>
              <a:rPr lang="zh-CN" altLang="en-US" sz="2200" dirty="0" smtClean="0">
                <a:latin typeface="+mn-lt"/>
              </a:rPr>
              <a:t>于一个确定的作业调度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设：作业 </a:t>
            </a:r>
            <a:r>
              <a:rPr lang="en-US" altLang="zh-CN" sz="2200" b="1" dirty="0" smtClean="0"/>
              <a:t>J</a:t>
            </a:r>
            <a:r>
              <a:rPr lang="en-US" altLang="zh-CN" sz="2200" b="1" baseline="-25000" dirty="0" smtClean="0">
                <a:latin typeface="+mn-lt"/>
              </a:rPr>
              <a:t>i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在机器 </a:t>
            </a:r>
            <a:r>
              <a:rPr lang="en-US" altLang="zh-CN" sz="2200" dirty="0" smtClean="0"/>
              <a:t>k </a:t>
            </a:r>
            <a:r>
              <a:rPr lang="zh-CN" altLang="en-US" sz="2200" dirty="0" smtClean="0"/>
              <a:t>上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完成</a:t>
            </a:r>
            <a:r>
              <a:rPr lang="zh-CN" altLang="en-US" sz="2200" b="1" dirty="0">
                <a:solidFill>
                  <a:srgbClr val="C00000"/>
                </a:solidFill>
              </a:rPr>
              <a:t>处理</a:t>
            </a:r>
            <a:r>
              <a:rPr lang="zh-CN" altLang="en-US" sz="2200" dirty="0" smtClean="0"/>
              <a:t>的时间为 </a:t>
            </a:r>
            <a:r>
              <a:rPr lang="en-US" altLang="zh-CN" sz="2200" b="1" dirty="0" err="1" smtClean="0"/>
              <a:t>F</a:t>
            </a:r>
            <a:r>
              <a:rPr lang="en-US" altLang="zh-CN" sz="2200" b="1" baseline="-25000" dirty="0" err="1" smtClean="0">
                <a:latin typeface="+mn-lt"/>
              </a:rPr>
              <a:t>ki</a:t>
            </a:r>
            <a:r>
              <a:rPr lang="en-US" altLang="zh-CN" sz="2200" dirty="0" smtClean="0"/>
              <a:t> 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000000"/>
                </a:solidFill>
              </a:rPr>
              <a:t>所有作业在机器</a:t>
            </a:r>
            <a:r>
              <a:rPr lang="en-US" altLang="zh-CN" sz="2200" dirty="0">
                <a:solidFill>
                  <a:srgbClr val="000000"/>
                </a:solidFill>
              </a:rPr>
              <a:t>2</a:t>
            </a:r>
            <a:r>
              <a:rPr lang="zh-CN" altLang="en-US" sz="2200" dirty="0">
                <a:solidFill>
                  <a:srgbClr val="000000"/>
                </a:solidFill>
              </a:rPr>
              <a:t>上完成处理的时</a:t>
            </a:r>
            <a:r>
              <a:rPr lang="zh-CN" altLang="en-US" sz="2200" dirty="0" smtClean="0">
                <a:solidFill>
                  <a:srgbClr val="000000"/>
                </a:solidFill>
              </a:rPr>
              <a:t>间之和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solidFill>
                  <a:srgbClr val="000000"/>
                </a:solidFill>
              </a:rPr>
              <a:t>称</a:t>
            </a:r>
            <a:r>
              <a:rPr lang="zh-CN" altLang="en-US" sz="2200" dirty="0">
                <a:solidFill>
                  <a:srgbClr val="000000"/>
                </a:solidFill>
              </a:rPr>
              <a:t>为该作业调度的完成时间</a:t>
            </a:r>
            <a:r>
              <a:rPr lang="zh-CN" altLang="en-US" sz="2200" dirty="0" smtClean="0">
                <a:solidFill>
                  <a:srgbClr val="000000"/>
                </a:solidFill>
              </a:rPr>
              <a:t>和</a:t>
            </a:r>
            <a:endParaRPr lang="zh-CN" altLang="en-US" sz="2200" dirty="0">
              <a:solidFill>
                <a:srgbClr val="000000"/>
              </a:solidFill>
            </a:endParaRPr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b="1" dirty="0">
                <a:solidFill>
                  <a:srgbClr val="000000"/>
                </a:solidFill>
                <a:latin typeface="+mn-lt"/>
                <a:cs typeface="+mn-cs"/>
              </a:rPr>
              <a:t>批处理作业调度问</a:t>
            </a:r>
            <a:r>
              <a:rPr lang="zh-CN" altLang="en-US" sz="2200" b="1" dirty="0" smtClean="0">
                <a:solidFill>
                  <a:srgbClr val="000000"/>
                </a:solidFill>
                <a:latin typeface="+mn-lt"/>
                <a:cs typeface="+mn-cs"/>
              </a:rPr>
              <a:t>题</a:t>
            </a:r>
            <a:endParaRPr lang="en-US" altLang="zh-CN" sz="2200" dirty="0">
              <a:solidFill>
                <a:srgbClr val="000000"/>
              </a:solidFill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对给</a:t>
            </a:r>
            <a:r>
              <a:rPr lang="zh-CN" altLang="en-US" sz="2200" dirty="0">
                <a:latin typeface="+mn-lt"/>
              </a:rPr>
              <a:t>定的</a:t>
            </a:r>
            <a:r>
              <a:rPr lang="en-US" altLang="zh-CN" sz="2200" dirty="0">
                <a:latin typeface="+mn-lt"/>
              </a:rPr>
              <a:t>n</a:t>
            </a:r>
            <a:r>
              <a:rPr lang="zh-CN" altLang="en-US" sz="2200" dirty="0">
                <a:latin typeface="+mn-lt"/>
              </a:rPr>
              <a:t>个作业，制</a:t>
            </a:r>
            <a:r>
              <a:rPr lang="zh-CN" altLang="en-US" sz="2200" dirty="0" smtClean="0">
                <a:latin typeface="+mn-lt"/>
              </a:rPr>
              <a:t>定作</a:t>
            </a:r>
            <a:r>
              <a:rPr lang="zh-CN" altLang="en-US" sz="2200" dirty="0">
                <a:latin typeface="+mn-lt"/>
              </a:rPr>
              <a:t>业调度方案，</a:t>
            </a:r>
            <a:r>
              <a:rPr lang="zh-CN" altLang="en-US" sz="2200" dirty="0" smtClean="0">
                <a:latin typeface="+mn-lt"/>
              </a:rPr>
              <a:t>使其完</a:t>
            </a:r>
            <a:r>
              <a:rPr lang="zh-CN" altLang="en-US" sz="2200" dirty="0">
                <a:latin typeface="+mn-lt"/>
              </a:rPr>
              <a:t>成时间</a:t>
            </a:r>
            <a:r>
              <a:rPr lang="zh-CN" altLang="en-US" sz="2200" dirty="0" smtClean="0">
                <a:latin typeface="+mn-lt"/>
              </a:rPr>
              <a:t>和最小</a:t>
            </a:r>
            <a:endParaRPr lang="zh-CN" altLang="en-US" sz="2200" dirty="0">
              <a:latin typeface="+mn-lt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165592"/>
              </p:ext>
            </p:extLst>
          </p:nvPr>
        </p:nvGraphicFramePr>
        <p:xfrm>
          <a:off x="6804248" y="4221088"/>
          <a:ext cx="14620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10" name="Equation" r:id="rId4" imgW="672840" imgH="431640" progId="Equation.DSMT4">
                  <p:embed/>
                </p:oleObj>
              </mc:Choice>
              <mc:Fallback>
                <p:oleObj name="Equation" r:id="rId4" imgW="672840" imgH="43164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4221088"/>
                        <a:ext cx="1462087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35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  <a:cs typeface="Courier New" pitchFamily="49" charset="0"/>
              </a:rPr>
              <a:t>批处理作业调度问题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836712"/>
            <a:ext cx="8892480" cy="648072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000000"/>
                </a:solidFill>
                <a:latin typeface="+mn-lt"/>
              </a:rPr>
              <a:t>示例：考虑如下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</a:rPr>
              <a:t>n=3 </a:t>
            </a:r>
            <a:r>
              <a:rPr lang="zh-CN" altLang="en-US" sz="2200" dirty="0" smtClean="0">
                <a:solidFill>
                  <a:srgbClr val="000000"/>
                </a:solidFill>
                <a:latin typeface="+mn-lt"/>
              </a:rPr>
              <a:t>的批处理作业调度问题</a:t>
            </a:r>
            <a:endParaRPr lang="en-US" altLang="zh-CN" sz="2200" dirty="0" smtClean="0"/>
          </a:p>
        </p:txBody>
      </p:sp>
      <p:graphicFrame>
        <p:nvGraphicFramePr>
          <p:cNvPr id="5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41068"/>
              </p:ext>
            </p:extLst>
          </p:nvPr>
        </p:nvGraphicFramePr>
        <p:xfrm>
          <a:off x="2141693" y="1700808"/>
          <a:ext cx="4860616" cy="1943100"/>
        </p:xfrm>
        <a:graphic>
          <a:graphicData uri="http://schemas.openxmlformats.org/drawingml/2006/table">
            <a:tbl>
              <a:tblPr/>
              <a:tblGrid>
                <a:gridCol w="1381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kumimoji="0" lang="en-US" altLang="zh-CN" sz="2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ki</a:t>
                      </a:r>
                      <a:endParaRPr kumimoji="0" lang="en-US" altLang="zh-CN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机器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机器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0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作业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0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作业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0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作业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6024" y="3933056"/>
            <a:ext cx="8892480" cy="27363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09600" indent="-609600" eaLnBrk="1" hangingPunct="1">
              <a:lnSpc>
                <a:spcPct val="150000"/>
              </a:lnSpc>
            </a:pPr>
            <a:r>
              <a:rPr lang="zh-CN" altLang="en-US" sz="2200" kern="0" dirty="0">
                <a:solidFill>
                  <a:srgbClr val="000000"/>
                </a:solidFill>
                <a:latin typeface="+mn-lt"/>
              </a:rPr>
              <a:t>这</a:t>
            </a:r>
            <a:r>
              <a:rPr lang="en-US" altLang="zh-CN" sz="2200" kern="0" dirty="0">
                <a:solidFill>
                  <a:srgbClr val="000000"/>
                </a:solidFill>
                <a:latin typeface="+mn-lt"/>
              </a:rPr>
              <a:t>3</a:t>
            </a:r>
            <a:r>
              <a:rPr lang="zh-CN" altLang="en-US" sz="2200" kern="0" dirty="0">
                <a:solidFill>
                  <a:srgbClr val="000000"/>
                </a:solidFill>
                <a:latin typeface="+mn-lt"/>
              </a:rPr>
              <a:t>个作</a:t>
            </a:r>
            <a:r>
              <a:rPr lang="zh-CN" altLang="en-US" sz="2200" kern="0" dirty="0" smtClean="0">
                <a:solidFill>
                  <a:srgbClr val="000000"/>
                </a:solidFill>
                <a:latin typeface="+mn-lt"/>
              </a:rPr>
              <a:t>业共有</a:t>
            </a:r>
            <a:r>
              <a:rPr lang="en-US" altLang="zh-CN" sz="2200" kern="0" dirty="0" smtClean="0">
                <a:solidFill>
                  <a:srgbClr val="000000"/>
                </a:solidFill>
                <a:latin typeface="+mn-lt"/>
              </a:rPr>
              <a:t>6</a:t>
            </a:r>
            <a:r>
              <a:rPr lang="zh-CN" altLang="en-US" sz="2200" kern="0" dirty="0">
                <a:solidFill>
                  <a:srgbClr val="000000"/>
                </a:solidFill>
                <a:latin typeface="+mn-lt"/>
              </a:rPr>
              <a:t>种可能的调度方</a:t>
            </a:r>
            <a:r>
              <a:rPr lang="zh-CN" altLang="en-US" sz="2200" kern="0" dirty="0" smtClean="0">
                <a:solidFill>
                  <a:srgbClr val="000000"/>
                </a:solidFill>
                <a:latin typeface="+mn-lt"/>
              </a:rPr>
              <a:t>案</a:t>
            </a:r>
            <a:endParaRPr lang="en-US" altLang="zh-CN" sz="2200" kern="0" dirty="0" smtClean="0">
              <a:solidFill>
                <a:srgbClr val="000000"/>
              </a:solidFill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</a:pPr>
            <a:r>
              <a:rPr lang="en-US" altLang="zh-CN" sz="2200" dirty="0"/>
              <a:t>(1,2,3)</a:t>
            </a:r>
            <a:r>
              <a:rPr lang="zh-CN" altLang="en-US" sz="2200" dirty="0"/>
              <a:t>；</a:t>
            </a:r>
            <a:r>
              <a:rPr lang="en-US" altLang="zh-CN" sz="2200" dirty="0"/>
              <a:t>(1,3,2)</a:t>
            </a:r>
            <a:r>
              <a:rPr lang="zh-CN" altLang="en-US" sz="2200" dirty="0"/>
              <a:t>；</a:t>
            </a:r>
            <a:r>
              <a:rPr lang="en-US" altLang="zh-CN" sz="2200" dirty="0"/>
              <a:t>(2,1,3)</a:t>
            </a:r>
            <a:r>
              <a:rPr lang="zh-CN" altLang="en-US" sz="2200" dirty="0"/>
              <a:t>；</a:t>
            </a:r>
            <a:r>
              <a:rPr lang="en-US" altLang="zh-CN" sz="2200" dirty="0"/>
              <a:t>(2,3,1)</a:t>
            </a:r>
            <a:r>
              <a:rPr lang="zh-CN" altLang="en-US" sz="2200" dirty="0"/>
              <a:t>；</a:t>
            </a:r>
            <a:r>
              <a:rPr lang="en-US" altLang="zh-CN" sz="2200" dirty="0"/>
              <a:t>(3,1,2)</a:t>
            </a:r>
            <a:r>
              <a:rPr lang="zh-CN" altLang="en-US" sz="2200" dirty="0"/>
              <a:t>；</a:t>
            </a:r>
            <a:r>
              <a:rPr lang="en-US" altLang="zh-CN" sz="2200" dirty="0"/>
              <a:t>(3,2,1)</a:t>
            </a:r>
          </a:p>
          <a:p>
            <a:pPr marL="1008000" lvl="1" indent="-432000" eaLnBrk="1" hangingPunct="1">
              <a:lnSpc>
                <a:spcPct val="150000"/>
              </a:lnSpc>
            </a:pPr>
            <a:r>
              <a:rPr lang="zh-CN" altLang="en-US" sz="2200" dirty="0"/>
              <a:t>相应的完成时间和分别是为：</a:t>
            </a:r>
            <a:r>
              <a:rPr lang="en-US" altLang="zh-CN" sz="2200" dirty="0"/>
              <a:t>19</a:t>
            </a:r>
            <a:r>
              <a:rPr lang="zh-CN" altLang="en-US" sz="2200" dirty="0"/>
              <a:t>；</a:t>
            </a:r>
            <a:r>
              <a:rPr lang="en-US" altLang="zh-CN" sz="2200" dirty="0"/>
              <a:t>18</a:t>
            </a:r>
            <a:r>
              <a:rPr lang="zh-CN" altLang="en-US" sz="2200" dirty="0"/>
              <a:t>；</a:t>
            </a:r>
            <a:r>
              <a:rPr lang="en-US" altLang="zh-CN" sz="2200" dirty="0"/>
              <a:t>20</a:t>
            </a:r>
            <a:r>
              <a:rPr lang="zh-CN" altLang="en-US" sz="2200" dirty="0"/>
              <a:t>；</a:t>
            </a:r>
            <a:r>
              <a:rPr lang="en-US" altLang="zh-CN" sz="2200" dirty="0"/>
              <a:t>21</a:t>
            </a:r>
            <a:r>
              <a:rPr lang="zh-CN" altLang="en-US" sz="2200" dirty="0"/>
              <a:t>；</a:t>
            </a:r>
            <a:r>
              <a:rPr lang="en-US" altLang="zh-CN" sz="2200" dirty="0"/>
              <a:t>19</a:t>
            </a:r>
            <a:r>
              <a:rPr lang="zh-CN" altLang="en-US" sz="2200" dirty="0"/>
              <a:t>；</a:t>
            </a:r>
            <a:r>
              <a:rPr lang="en-US" altLang="zh-CN" sz="2200" dirty="0"/>
              <a:t>19</a:t>
            </a:r>
          </a:p>
          <a:p>
            <a:pPr marL="1008000" lvl="1" indent="-432000" eaLnBrk="1" hangingPunct="1">
              <a:lnSpc>
                <a:spcPct val="150000"/>
              </a:lnSpc>
            </a:pPr>
            <a:r>
              <a:rPr lang="zh-CN" altLang="en-US" sz="2200" dirty="0"/>
              <a:t>显然：最佳调度方案是</a:t>
            </a:r>
            <a:r>
              <a:rPr lang="en-US" altLang="zh-CN" sz="2200" dirty="0"/>
              <a:t>(1,3,2)</a:t>
            </a:r>
            <a:r>
              <a:rPr lang="zh-CN" altLang="en-US" sz="2200" dirty="0"/>
              <a:t>；其完成时间和为</a:t>
            </a:r>
            <a:r>
              <a:rPr lang="en-US" altLang="zh-CN" sz="22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06810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批处理作业调度问题</a:t>
            </a:r>
            <a:endParaRPr lang="zh-CN" altLang="en-US" sz="28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35910"/>
            <a:ext cx="8676456" cy="6136838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buFont typeface="Wingdings" pitchFamily="2" charset="2"/>
              <a:buChar char=""/>
            </a:pPr>
            <a:r>
              <a:rPr lang="zh-CN" altLang="en-US" sz="2200" b="1" dirty="0" smtClean="0">
                <a:latin typeface="+mn-lt"/>
                <a:cs typeface="+mn-cs"/>
              </a:rPr>
              <a:t>问题分析</a:t>
            </a:r>
            <a:endParaRPr lang="en-US" altLang="zh-CN" sz="2200" b="1" dirty="0">
              <a:latin typeface="+mn-lt"/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buSzPct val="100000"/>
            </a:pPr>
            <a:r>
              <a:rPr lang="zh-CN" altLang="en-US" sz="2200" dirty="0" smtClean="0">
                <a:latin typeface="+mn-lt"/>
              </a:rPr>
              <a:t>问题的解</a:t>
            </a:r>
            <a:r>
              <a:rPr lang="zh-CN" altLang="en-US" sz="2200" dirty="0">
                <a:latin typeface="+mn-lt"/>
              </a:rPr>
              <a:t>向量：</a:t>
            </a:r>
            <a:r>
              <a:rPr lang="en-US" altLang="zh-CN" sz="2200" dirty="0">
                <a:latin typeface="+mn-lt"/>
              </a:rPr>
              <a:t>(</a:t>
            </a:r>
            <a:r>
              <a:rPr lang="en-GB" altLang="zh-CN" sz="2200" dirty="0">
                <a:latin typeface="+mn-lt"/>
              </a:rPr>
              <a:t>x</a:t>
            </a:r>
            <a:r>
              <a:rPr lang="en-GB" altLang="zh-CN" sz="2200" baseline="-25000" dirty="0">
                <a:latin typeface="+mn-lt"/>
              </a:rPr>
              <a:t>1</a:t>
            </a:r>
            <a:r>
              <a:rPr lang="en-GB" altLang="zh-CN" sz="2200" dirty="0">
                <a:latin typeface="+mn-lt"/>
              </a:rPr>
              <a:t>, x</a:t>
            </a:r>
            <a:r>
              <a:rPr lang="en-GB" altLang="zh-CN" sz="2200" baseline="-25000" dirty="0">
                <a:latin typeface="+mn-lt"/>
              </a:rPr>
              <a:t>2</a:t>
            </a:r>
            <a:r>
              <a:rPr lang="en-GB" altLang="zh-CN" sz="2200" dirty="0">
                <a:latin typeface="+mn-lt"/>
              </a:rPr>
              <a:t>, … , </a:t>
            </a:r>
            <a:r>
              <a:rPr lang="en-GB" altLang="zh-CN" sz="2200" dirty="0" err="1">
                <a:latin typeface="+mn-lt"/>
              </a:rPr>
              <a:t>x</a:t>
            </a:r>
            <a:r>
              <a:rPr lang="en-GB" altLang="zh-CN" sz="2200" baseline="-25000" dirty="0" err="1">
                <a:latin typeface="+mn-lt"/>
              </a:rPr>
              <a:t>n</a:t>
            </a:r>
            <a:r>
              <a:rPr lang="en-GB" altLang="zh-CN" sz="2200" dirty="0" smtClean="0">
                <a:latin typeface="+mn-lt"/>
              </a:rPr>
              <a:t>) </a:t>
            </a: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数组元素 </a:t>
            </a:r>
            <a:r>
              <a:rPr lang="en-GB" altLang="zh-CN" sz="2200" b="1" dirty="0" smtClean="0">
                <a:latin typeface="+mn-lt"/>
                <a:cs typeface="+mn-cs"/>
              </a:rPr>
              <a:t>x[</a:t>
            </a:r>
            <a:r>
              <a:rPr lang="en-GB" altLang="zh-CN" sz="2200" b="1" dirty="0" err="1" smtClean="0">
                <a:latin typeface="+mn-lt"/>
                <a:cs typeface="+mn-cs"/>
              </a:rPr>
              <a:t>i</a:t>
            </a:r>
            <a:r>
              <a:rPr lang="en-GB" altLang="zh-CN" sz="2200" b="1" dirty="0" smtClean="0">
                <a:latin typeface="+mn-lt"/>
                <a:cs typeface="+mn-cs"/>
              </a:rPr>
              <a:t>] </a:t>
            </a:r>
            <a:r>
              <a:rPr lang="zh-CN" altLang="en-US" sz="2200" dirty="0" smtClean="0">
                <a:latin typeface="+mn-lt"/>
                <a:cs typeface="+mn-cs"/>
              </a:rPr>
              <a:t>表示该任务的调度顺序为 </a:t>
            </a:r>
            <a:r>
              <a:rPr lang="en-US" altLang="zh-CN" sz="2200" b="1" dirty="0" err="1" smtClean="0">
                <a:latin typeface="+mn-lt"/>
                <a:cs typeface="+mn-cs"/>
              </a:rPr>
              <a:t>i</a:t>
            </a:r>
            <a:endParaRPr lang="en-GB" altLang="zh-CN" sz="2200" b="1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buSzPct val="100000"/>
            </a:pPr>
            <a:r>
              <a:rPr lang="zh-CN" altLang="en-US" sz="2200" dirty="0" smtClean="0">
                <a:latin typeface="+mn-lt"/>
              </a:rPr>
              <a:t>思考：采用哪种解空间树？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当</a:t>
            </a:r>
            <a:r>
              <a:rPr lang="en-US" altLang="zh-CN" sz="2200" dirty="0" err="1">
                <a:latin typeface="+mn-lt"/>
              </a:rPr>
              <a:t>i</a:t>
            </a:r>
            <a:r>
              <a:rPr lang="en-US" altLang="zh-CN" sz="2200" dirty="0">
                <a:latin typeface="+mn-lt"/>
              </a:rPr>
              <a:t>&lt;n</a:t>
            </a:r>
            <a:r>
              <a:rPr lang="zh-CN" altLang="en-US" sz="2200" dirty="0">
                <a:latin typeface="+mn-lt"/>
              </a:rPr>
              <a:t>时，当前扩展结点位于排列树的第</a:t>
            </a:r>
            <a:r>
              <a:rPr lang="en-US" altLang="zh-CN" sz="2200" dirty="0">
                <a:latin typeface="+mn-lt"/>
              </a:rPr>
              <a:t>i-1</a:t>
            </a:r>
            <a:r>
              <a:rPr lang="zh-CN" altLang="en-US" sz="2200" dirty="0">
                <a:latin typeface="+mn-lt"/>
              </a:rPr>
              <a:t>层</a:t>
            </a: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此时算法选择下一个要安排的作</a:t>
            </a:r>
            <a:r>
              <a:rPr lang="zh-CN" altLang="en-US" sz="2200" dirty="0" smtClean="0">
                <a:latin typeface="+mn-lt"/>
              </a:rPr>
              <a:t>业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buSzPct val="100000"/>
            </a:pPr>
            <a:r>
              <a:rPr lang="zh-CN" altLang="en-US" sz="2200" dirty="0" smtClean="0">
                <a:latin typeface="+mn-lt"/>
              </a:rPr>
              <a:t>剪枝函数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若</a:t>
            </a:r>
            <a:r>
              <a:rPr lang="zh-CN" altLang="en-US" sz="2200" dirty="0">
                <a:latin typeface="+mn-lt"/>
              </a:rPr>
              <a:t>当前完成时间</a:t>
            </a:r>
            <a:r>
              <a:rPr lang="zh-CN" altLang="en-US" sz="2200" dirty="0" smtClean="0">
                <a:latin typeface="+mn-lt"/>
              </a:rPr>
              <a:t>和大于已知的最优值，则剪去该子树</a:t>
            </a:r>
            <a:endParaRPr lang="en-US" altLang="zh-CN" sz="2200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1028" y="2811585"/>
            <a:ext cx="1252929" cy="43088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2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排列树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93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539750" y="260350"/>
            <a:ext cx="77724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批处理作业调度</a:t>
            </a: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786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解空间：排列树</a:t>
            </a:r>
          </a:p>
        </p:txBody>
      </p:sp>
      <p:pic>
        <p:nvPicPr>
          <p:cNvPr id="347141" name="Picture 5" descr="t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59717"/>
            <a:ext cx="5327650" cy="357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2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批处理作业调度问题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764704"/>
            <a:ext cx="9067560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&gt; n) {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k = 1; k &lt;= n; k++) mx[k] = x[k];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m = f;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当前最小完成时间和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else {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k =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k &lt;= n; k++) {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f1 += T[x[k]][1];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机器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1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完成处理时间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f2[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 = ((f2[i-1] &gt; f1) ? f2[i-1] : f1) + T[x[k]][2];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f += f2[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当前的完成时间和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if (f &lt; m) {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    Swap(x[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], x[k]);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   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(i+1);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    Swap(x[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], x[k]);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}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f1 -= T[x[k]][1];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f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-= f2[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 </a:t>
            </a:r>
            <a:endParaRPr lang="zh-CN" altLang="en-US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6400993" y="4293096"/>
            <a:ext cx="2635503" cy="5735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80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算法复杂度？</a:t>
            </a:r>
          </a:p>
        </p:txBody>
      </p:sp>
      <p:sp>
        <p:nvSpPr>
          <p:cNvPr id="9" name="矩形 8"/>
          <p:cNvSpPr/>
          <p:nvPr/>
        </p:nvSpPr>
        <p:spPr>
          <a:xfrm>
            <a:off x="6818644" y="5013176"/>
            <a:ext cx="1800200" cy="5735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GB" altLang="zh-CN" sz="28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O(n</a:t>
            </a:r>
            <a:r>
              <a:rPr lang="en-US" altLang="zh-CN" sz="28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!</a:t>
            </a:r>
            <a:r>
              <a:rPr lang="en-GB" altLang="zh-CN" sz="28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)</a:t>
            </a:r>
            <a:endParaRPr lang="zh-CN" altLang="en-US" sz="2800" kern="0" dirty="0">
              <a:solidFill>
                <a:srgbClr val="161616"/>
              </a:solidFill>
              <a:latin typeface="Verdana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6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89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  <a:ea typeface="+mn-ea"/>
              </a:rPr>
              <a:t>5.9</a:t>
            </a:r>
            <a:r>
              <a:rPr lang="en-US" altLang="zh-CN" sz="4000" kern="0" dirty="0" smtClean="0">
                <a:solidFill>
                  <a:srgbClr val="000000"/>
                </a:solidFill>
              </a:rPr>
              <a:t> 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图</a:t>
            </a:r>
            <a:r>
              <a:rPr lang="zh-CN" altLang="en-US" sz="4000" kern="0" dirty="0">
                <a:solidFill>
                  <a:srgbClr val="000000"/>
                </a:solidFill>
              </a:rPr>
              <a:t>的</a:t>
            </a:r>
            <a:r>
              <a:rPr lang="en-US" altLang="zh-CN" sz="4000" kern="0" dirty="0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lang="zh-CN" altLang="en-US" sz="4000" kern="0" dirty="0">
                <a:solidFill>
                  <a:srgbClr val="000000"/>
                </a:solidFill>
              </a:rPr>
              <a:t>着色问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题</a:t>
            </a:r>
            <a:endParaRPr lang="en-US" altLang="zh-CN" sz="40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36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M-</a:t>
            </a:r>
            <a:r>
              <a:rPr lang="en-GB" altLang="zh-CN" sz="3600" kern="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Coloring</a:t>
            </a:r>
            <a:r>
              <a:rPr lang="en-GB" altLang="zh-CN" sz="36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Problem</a:t>
            </a: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9734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图的</a:t>
            </a:r>
            <a:r>
              <a:rPr lang="en-US" altLang="zh-CN" dirty="0">
                <a:solidFill>
                  <a:srgbClr val="000000"/>
                </a:solidFill>
                <a:cs typeface="Courier New" pitchFamily="49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着色问题</a:t>
            </a:r>
            <a:endParaRPr lang="zh-CN" altLang="en-US" sz="28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8032" y="764704"/>
            <a:ext cx="8820472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"/>
            </a:pPr>
            <a:r>
              <a:rPr lang="zh-CN" altLang="en-US" sz="2200" dirty="0">
                <a:cs typeface="+mn-cs"/>
              </a:rPr>
              <a:t>与平面图有密切关系的一个图论的应用是图形的着色问</a:t>
            </a:r>
            <a:r>
              <a:rPr lang="zh-CN" altLang="en-US" sz="2200" dirty="0" smtClean="0">
                <a:cs typeface="+mn-cs"/>
              </a:rPr>
              <a:t>题</a:t>
            </a:r>
            <a:endParaRPr lang="en-US" altLang="zh-CN" sz="2200" dirty="0" smtClean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/>
              <a:t>这个问题最早起源于地图的着</a:t>
            </a:r>
            <a:r>
              <a:rPr lang="zh-CN" altLang="en-US" sz="2200" dirty="0" smtClean="0"/>
              <a:t>色</a:t>
            </a:r>
            <a:endParaRPr lang="en-US" altLang="zh-CN" sz="2200" dirty="0" smtClean="0"/>
          </a:p>
          <a:p>
            <a:pPr marL="1408050" lvl="2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 smtClean="0"/>
              <a:t>一</a:t>
            </a:r>
            <a:r>
              <a:rPr lang="zh-CN" altLang="en-US" sz="2200" dirty="0"/>
              <a:t>个地图中相邻国家着以不同颜色</a:t>
            </a:r>
            <a:r>
              <a:rPr lang="zh-CN" altLang="en-US" sz="2200" dirty="0" smtClean="0"/>
              <a:t>，最</a:t>
            </a:r>
            <a:r>
              <a:rPr lang="zh-CN" altLang="en-US" sz="2200" dirty="0"/>
              <a:t>少需用多少种颜色</a:t>
            </a:r>
            <a:r>
              <a:rPr lang="zh-CN" altLang="en-US" sz="2200" dirty="0" smtClean="0"/>
              <a:t>？</a:t>
            </a:r>
            <a:endParaRPr lang="en-US" altLang="zh-CN" sz="2200" dirty="0"/>
          </a:p>
        </p:txBody>
      </p:sp>
      <p:pic>
        <p:nvPicPr>
          <p:cNvPr id="4" name="Picture 4" descr="us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42" y="3140217"/>
            <a:ext cx="4501798" cy="2448272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3202088"/>
            <a:ext cx="3707114" cy="232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515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05925" y="116632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四色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问题</a:t>
            </a:r>
          </a:p>
        </p:txBody>
      </p:sp>
      <p:sp>
        <p:nvSpPr>
          <p:cNvPr id="4" name="矩形 3"/>
          <p:cNvSpPr/>
          <p:nvPr/>
        </p:nvSpPr>
        <p:spPr>
          <a:xfrm>
            <a:off x="138156" y="845553"/>
            <a:ext cx="835649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0800" indent="-432000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±"/>
            </a:pPr>
            <a:r>
              <a:rPr lang="zh-CN" altLang="en-US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四色猜想：英国</a:t>
            </a:r>
            <a:r>
              <a:rPr lang="en-US" altLang="zh-CN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Guthrie</a:t>
            </a:r>
            <a:r>
              <a:rPr lang="zh-CN" altLang="en-US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提出了用四色即可对地图着色的猜想</a:t>
            </a:r>
            <a:endParaRPr lang="en-US" altLang="zh-CN" sz="2200" b="0" kern="0" dirty="0">
              <a:solidFill>
                <a:srgbClr val="161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0800" indent="-432000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±"/>
            </a:pPr>
            <a:r>
              <a:rPr lang="en-US" altLang="zh-CN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1879</a:t>
            </a:r>
            <a:r>
              <a:rPr lang="zh-CN" altLang="en-US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Kempe</a:t>
            </a:r>
            <a:r>
              <a:rPr lang="zh-CN" altLang="en-US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给出了这个猜想的第一个证明</a:t>
            </a:r>
            <a:endParaRPr lang="en-US" altLang="zh-CN" sz="2200" b="0" kern="0" dirty="0">
              <a:solidFill>
                <a:srgbClr val="161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0800" indent="-432000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±"/>
            </a:pPr>
            <a:r>
              <a:rPr lang="en-US" altLang="zh-CN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1890</a:t>
            </a:r>
            <a:r>
              <a:rPr lang="zh-CN" altLang="en-US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2200" b="0" kern="0" dirty="0" err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Hewood</a:t>
            </a:r>
            <a:r>
              <a:rPr lang="zh-CN" altLang="en-US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Kempe</a:t>
            </a:r>
            <a:r>
              <a:rPr lang="zh-CN" altLang="en-US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的证明是错误的，然而</a:t>
            </a:r>
            <a:r>
              <a:rPr lang="en-US" altLang="zh-CN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Kempe</a:t>
            </a:r>
            <a:r>
              <a:rPr lang="zh-CN" altLang="en-US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的方法可证明用五种颜色就够了</a:t>
            </a:r>
            <a:endParaRPr lang="en-US" altLang="zh-CN" sz="2200" b="0" kern="0" dirty="0">
              <a:solidFill>
                <a:srgbClr val="161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0800" indent="-432000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±"/>
            </a:pPr>
            <a:r>
              <a:rPr lang="zh-CN" altLang="en-US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此后四色猜想一直成为数学家感兴趣而未能解决的难题</a:t>
            </a:r>
            <a:endParaRPr lang="en-US" altLang="zh-CN" sz="2200" b="0" kern="0" dirty="0">
              <a:solidFill>
                <a:srgbClr val="161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0800" indent="-432000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±"/>
            </a:pPr>
            <a:r>
              <a:rPr lang="zh-CN" altLang="en-US" sz="2200" b="0" kern="0" dirty="0" smtClean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直到</a:t>
            </a:r>
            <a:r>
              <a:rPr lang="en-US" altLang="zh-CN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1976</a:t>
            </a:r>
            <a:r>
              <a:rPr lang="zh-CN" altLang="en-US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月，美国数学家 </a:t>
            </a:r>
            <a:r>
              <a:rPr lang="en-US" altLang="zh-CN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K. Appel</a:t>
            </a:r>
            <a:r>
              <a:rPr lang="zh-CN" altLang="en-US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W. Haken</a:t>
            </a:r>
            <a:r>
              <a:rPr lang="zh-CN" altLang="en-US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台不同的电子计算机上，用了</a:t>
            </a:r>
            <a:r>
              <a:rPr lang="en-US" altLang="zh-CN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1200</a:t>
            </a:r>
            <a:r>
              <a:rPr lang="zh-CN" altLang="en-US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小时，才终于完成了“四色猜想”的证明，从而使</a:t>
            </a:r>
            <a:r>
              <a:rPr lang="en-US" altLang="zh-CN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四色猜想</a:t>
            </a:r>
            <a:r>
              <a:rPr lang="en-US" altLang="zh-CN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200" b="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成为了四色定理</a:t>
            </a:r>
            <a:r>
              <a:rPr lang="zh-CN" altLang="en-US" sz="2200" b="0" kern="0" dirty="0" smtClean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kern="0" dirty="0" smtClean="0">
              <a:solidFill>
                <a:srgbClr val="161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0800" indent="-432000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±"/>
            </a:pPr>
            <a:r>
              <a:rPr lang="zh-CN" altLang="en-US" sz="2200" b="0" kern="0" dirty="0" smtClean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200" b="0" kern="0" dirty="0" smtClean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1976</a:t>
            </a:r>
            <a:r>
              <a:rPr lang="zh-CN" altLang="en-US" sz="2200" b="0" kern="0" dirty="0" smtClean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年以后就把四色猜想这个名词改成四色定理了</a:t>
            </a:r>
            <a:endParaRPr lang="en-US" altLang="zh-CN" sz="2200" b="0" kern="0" dirty="0">
              <a:solidFill>
                <a:srgbClr val="161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3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70" name="Picture 2" descr="https://timgsa.baidu.com/timg?image&amp;quality=80&amp;size=b9999_10000&amp;sec=1572383752578&amp;di=fd7a1d1640fbab530564250d77bc9f5d&amp;imgtype=0&amp;src=http%3A%2F%2F211.159.149.56%3A8080%2Fmap%2F16%2F4o28b0625501ad13015501ad2bfc009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73834"/>
            <a:ext cx="8709275" cy="557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8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递归回溯：通用算法框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架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64704"/>
            <a:ext cx="8635512" cy="1224136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>
                <a:latin typeface="Verdana" panose="020B0604030504040204" pitchFamily="34" charset="0"/>
                <a:cs typeface="Verdana" panose="020B0604030504040204" pitchFamily="34" charset="0"/>
              </a:rPr>
              <a:t>回溯法对解空间作深度优先搜</a:t>
            </a:r>
            <a:r>
              <a:rPr lang="zh-CN" altLang="en-US" sz="22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索</a:t>
            </a:r>
            <a:endParaRPr lang="zh-CN" altLang="en-US" sz="2200" b="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因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此在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一般情况下用递归方法实现回溯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法</a:t>
            </a:r>
            <a:endParaRPr lang="zh-CN" altLang="en-US" sz="2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44560" y="1858472"/>
            <a:ext cx="7670024" cy="49722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GB" altLang="zh-CN" sz="2200" kern="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t) 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if (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t &gt; n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){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output(x);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else{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for (</a:t>
            </a:r>
            <a:r>
              <a:rPr lang="en-GB" altLang="zh-CN" sz="2200" b="0" kern="0" dirty="0" err="1">
                <a:latin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= f(n, t); 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&lt;= g(n, t); 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++) 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GB" altLang="zh-CN" sz="2200" b="0" kern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8063" y="1858472"/>
            <a:ext cx="4536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+mn-lt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表示递归深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度</a:t>
            </a:r>
            <a:endParaRPr lang="en-US" altLang="zh-CN" dirty="0" smtClean="0">
              <a:latin typeface="+mn-lt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即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当前扩展结点在解空间树中的深度</a:t>
            </a:r>
          </a:p>
        </p:txBody>
      </p:sp>
      <p:sp>
        <p:nvSpPr>
          <p:cNvPr id="6" name="矩形 5"/>
          <p:cNvSpPr/>
          <p:nvPr/>
        </p:nvSpPr>
        <p:spPr>
          <a:xfrm>
            <a:off x="4607496" y="2492896"/>
            <a:ext cx="4536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+mn-lt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用来控制递归深度</a:t>
            </a:r>
          </a:p>
          <a:p>
            <a:pPr algn="ctr"/>
            <a:r>
              <a:rPr lang="zh-CN" altLang="en-US" dirty="0">
                <a:latin typeface="+mn-lt"/>
                <a:ea typeface="微软雅黑" panose="020B0503020204020204" pitchFamily="34" charset="-122"/>
              </a:rPr>
              <a:t>即解空间树的高度</a:t>
            </a:r>
          </a:p>
        </p:txBody>
      </p:sp>
      <p:sp>
        <p:nvSpPr>
          <p:cNvPr id="7" name="矩形 6"/>
          <p:cNvSpPr/>
          <p:nvPr/>
        </p:nvSpPr>
        <p:spPr>
          <a:xfrm>
            <a:off x="4607496" y="2492896"/>
            <a:ext cx="4536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+mn-lt"/>
                <a:ea typeface="微软雅黑" panose="020B0503020204020204" pitchFamily="34" charset="-122"/>
              </a:rPr>
              <a:t>t &gt; n</a:t>
            </a:r>
          </a:p>
          <a:p>
            <a:pPr algn="ctr"/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表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示已搜索到一个叶结点</a:t>
            </a:r>
          </a:p>
        </p:txBody>
      </p:sp>
      <p:sp>
        <p:nvSpPr>
          <p:cNvPr id="9" name="矩形 8"/>
          <p:cNvSpPr/>
          <p:nvPr/>
        </p:nvSpPr>
        <p:spPr>
          <a:xfrm>
            <a:off x="4427984" y="3140968"/>
            <a:ext cx="43924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+mn-lt"/>
                <a:ea typeface="微软雅黑" panose="020B0503020204020204" pitchFamily="34" charset="-122"/>
              </a:rPr>
              <a:t>Output(x)</a:t>
            </a:r>
          </a:p>
          <a:p>
            <a:pPr algn="ctr"/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对可行解进行处理：记录或输出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18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7" grpId="0"/>
      <p:bldP spid="9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" y="76200"/>
            <a:ext cx="89916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dirty="0" smtClean="0"/>
              <a:t>平面图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560" y="931863"/>
            <a:ext cx="7776864" cy="5715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zh-CN" altLang="en-US" kern="1000" dirty="0" smtClean="0">
                <a:cs typeface="Times New Roman"/>
              </a:rPr>
              <a:t>例：</a:t>
            </a:r>
            <a:r>
              <a:rPr lang="zh-CN" altLang="zh-CN" kern="1000" dirty="0" smtClean="0">
                <a:cs typeface="Times New Roman"/>
              </a:rPr>
              <a:t>一个工厂有</a:t>
            </a:r>
            <a:r>
              <a:rPr lang="en-US" altLang="zh-CN" kern="1000" dirty="0" smtClean="0"/>
              <a:t>3</a:t>
            </a:r>
            <a:r>
              <a:rPr lang="zh-CN" altLang="zh-CN" kern="1000" dirty="0" smtClean="0">
                <a:cs typeface="Times New Roman"/>
              </a:rPr>
              <a:t>个车间和</a:t>
            </a:r>
            <a:r>
              <a:rPr lang="en-US" altLang="zh-CN" kern="1000" dirty="0" smtClean="0"/>
              <a:t>3</a:t>
            </a:r>
            <a:r>
              <a:rPr lang="zh-CN" altLang="zh-CN" kern="1000" dirty="0" smtClean="0">
                <a:cs typeface="Times New Roman"/>
              </a:rPr>
              <a:t>个仓库。为了工作需要，车间与仓库之间将设专用的车道。为避免发生车祸，应尽量减少车道的交叉点，最好是没有交叉点，这是否可能？</a:t>
            </a:r>
            <a:endParaRPr lang="zh-CN" altLang="en-US" dirty="0" smtClean="0"/>
          </a:p>
        </p:txBody>
      </p:sp>
      <p:pic>
        <p:nvPicPr>
          <p:cNvPr id="4" name="Picture 2" descr="1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789363"/>
            <a:ext cx="477678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" y="76200"/>
            <a:ext cx="89916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dirty="0" smtClean="0"/>
              <a:t>平面图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21137" y="876892"/>
            <a:ext cx="824388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在一个平面上，如果能够画出无向图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的图解，其中没有任何边的交叉，则称图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是个平面图；否则，称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是非平面图。 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16499" y="2419640"/>
            <a:ext cx="8243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将下列非平面图转化为平面图。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2435989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187450" y="2997200"/>
          <a:ext cx="6697663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2" name="Visio" r:id="rId3" imgW="3744897" imgH="2051399" progId="Visio.Drawing.11">
                  <p:embed/>
                </p:oleObj>
              </mc:Choice>
              <mc:Fallback>
                <p:oleObj name="Visio" r:id="rId3" imgW="3744897" imgH="2051399" progId="Visio.Drawing.11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97200"/>
                        <a:ext cx="6697663" cy="366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01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76200" y="76200"/>
            <a:ext cx="89916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dirty="0" smtClean="0"/>
              <a:t>平面图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/>
          </p:nvPr>
        </p:nvGraphicFramePr>
        <p:xfrm>
          <a:off x="323850" y="1268413"/>
          <a:ext cx="882015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6" name="Visio" r:id="rId3" imgW="9007450" imgH="3832819" progId="Visio.Drawing.11">
                  <p:embed/>
                </p:oleObj>
              </mc:Choice>
              <mc:Fallback>
                <p:oleObj name="Visio" r:id="rId3" imgW="9007450" imgH="3832819" progId="Visio.Drawing.11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268413"/>
                        <a:ext cx="8820150" cy="375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9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8731" y="85235"/>
            <a:ext cx="89916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/>
              <a:t>多边形图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77132" y="2190091"/>
            <a:ext cx="81010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由多边形的图定界的每一个区域，都称为图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62593" y="2780928"/>
            <a:ext cx="82122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如果图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两个面共有一条边，则称这样的两个面是</a:t>
            </a:r>
            <a:r>
              <a:rPr lang="zh-CN" altLang="en-US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邻接的面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  <p:sp>
        <p:nvSpPr>
          <p:cNvPr id="11" name="矩形 10"/>
          <p:cNvSpPr/>
          <p:nvPr/>
        </p:nvSpPr>
        <p:spPr>
          <a:xfrm>
            <a:off x="574025" y="989762"/>
            <a:ext cx="81010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多边形的图是个平面图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或多重边图，因为允许长度为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的循环存在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，它能够把平面划分成数个区域，每一个区域都是由一个多边形定界。 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1896167" y="3062718"/>
          <a:ext cx="5545137" cy="376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20" name="Visio" r:id="rId3" imgW="2412836" imgH="1640863" progId="Visio.Drawing.11">
                  <p:embed/>
                </p:oleObj>
              </mc:Choice>
              <mc:Fallback>
                <p:oleObj name="Visio" r:id="rId3" imgW="2412836" imgH="1640863" progId="Visio.Drawing.11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167" y="3062718"/>
                        <a:ext cx="5545137" cy="376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11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对偶图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（</a:t>
            </a:r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dual </a:t>
            </a:r>
            <a:r>
              <a:rPr lang="en-GB" altLang="zh-CN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of </a:t>
            </a:r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graph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）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21162"/>
            <a:ext cx="8676456" cy="6136838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"/>
            </a:pPr>
            <a:r>
              <a:rPr lang="zh-CN" altLang="en-US" sz="2200" dirty="0" smtClean="0">
                <a:latin typeface="+mn-lt"/>
              </a:rPr>
              <a:t>设：</a:t>
            </a:r>
            <a:r>
              <a:rPr lang="zh-CN" altLang="en-US" sz="2200" dirty="0" smtClean="0"/>
              <a:t>连通平面图</a:t>
            </a:r>
            <a:r>
              <a:rPr lang="en-US" altLang="zh-CN" sz="2200" dirty="0" smtClean="0"/>
              <a:t>G=&lt;V,E&gt;</a:t>
            </a:r>
            <a:r>
              <a:rPr lang="zh-CN" altLang="en-US" sz="2200" dirty="0" smtClean="0">
                <a:latin typeface="+mn-lt"/>
              </a:rPr>
              <a:t>具有</a:t>
            </a:r>
            <a:r>
              <a:rPr lang="en-US" altLang="zh-CN" sz="2200" dirty="0" smtClean="0">
                <a:latin typeface="+mn-lt"/>
              </a:rPr>
              <a:t>n </a:t>
            </a:r>
            <a:r>
              <a:rPr lang="zh-CN" altLang="en-US" sz="2200" dirty="0" smtClean="0">
                <a:latin typeface="+mn-lt"/>
              </a:rPr>
              <a:t>个面：</a:t>
            </a:r>
            <a:r>
              <a:rPr lang="en-US" altLang="zh-CN" sz="2200" dirty="0" smtClean="0">
                <a:latin typeface="+mn-lt"/>
              </a:rPr>
              <a:t>F</a:t>
            </a:r>
            <a:r>
              <a:rPr lang="en-US" altLang="zh-CN" sz="2200" baseline="-25000" dirty="0" smtClean="0">
                <a:latin typeface="+mn-lt"/>
              </a:rPr>
              <a:t>1 </a:t>
            </a:r>
            <a:r>
              <a:rPr lang="en-US" altLang="zh-CN" sz="2200" dirty="0" smtClean="0">
                <a:latin typeface="+mn-lt"/>
              </a:rPr>
              <a:t>,F</a:t>
            </a:r>
            <a:r>
              <a:rPr lang="en-US" altLang="zh-CN" sz="2200" baseline="-25000" dirty="0" smtClean="0">
                <a:latin typeface="+mn-lt"/>
              </a:rPr>
              <a:t>2</a:t>
            </a:r>
            <a:r>
              <a:rPr lang="en-US" altLang="zh-CN" sz="2200" dirty="0" smtClean="0">
                <a:latin typeface="+mn-lt"/>
              </a:rPr>
              <a:t>,...,</a:t>
            </a:r>
            <a:r>
              <a:rPr lang="en-US" altLang="zh-CN" sz="2200" baseline="-25000" dirty="0" smtClean="0">
                <a:latin typeface="+mn-lt"/>
              </a:rPr>
              <a:t> </a:t>
            </a:r>
            <a:r>
              <a:rPr lang="en-US" altLang="zh-CN" sz="2200" dirty="0" err="1" smtClean="0">
                <a:latin typeface="+mn-lt"/>
              </a:rPr>
              <a:t>F</a:t>
            </a:r>
            <a:r>
              <a:rPr lang="en-US" altLang="zh-CN" sz="2200" baseline="-25000" dirty="0" err="1" smtClean="0">
                <a:latin typeface="+mn-lt"/>
              </a:rPr>
              <a:t>n</a:t>
            </a:r>
            <a:endParaRPr lang="en-US" altLang="zh-CN" sz="2200" dirty="0" smtClean="0">
              <a:latin typeface="+mn-lt"/>
            </a:endParaRPr>
          </a:p>
          <a:p>
            <a:pPr marL="609600" lvl="1" indent="-6096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dirty="0" smtClean="0">
                <a:latin typeface="+mn-lt"/>
              </a:rPr>
              <a:t>如果存在一个图</a:t>
            </a:r>
            <a:r>
              <a:rPr lang="en-US" altLang="zh-CN" sz="2200" dirty="0" smtClean="0">
                <a:latin typeface="+mn-lt"/>
              </a:rPr>
              <a:t>G*=&lt;V*</a:t>
            </a:r>
            <a:r>
              <a:rPr lang="zh-CN" altLang="en-US" sz="2200" dirty="0" smtClean="0">
                <a:latin typeface="+mn-lt"/>
              </a:rPr>
              <a:t>，</a:t>
            </a:r>
            <a:r>
              <a:rPr lang="en-US" altLang="zh-CN" sz="2200" dirty="0" smtClean="0">
                <a:latin typeface="+mn-lt"/>
              </a:rPr>
              <a:t>E*&gt;</a:t>
            </a:r>
            <a:r>
              <a:rPr lang="zh-CN" altLang="en-US" sz="2200" dirty="0" smtClean="0">
                <a:latin typeface="+mn-lt"/>
              </a:rPr>
              <a:t>满足下述条件：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en-US" altLang="zh-CN" sz="2200" dirty="0" smtClean="0">
                <a:latin typeface="+mn-lt"/>
              </a:rPr>
              <a:t>(1) </a:t>
            </a:r>
            <a:r>
              <a:rPr lang="zh-CN" altLang="en-US" sz="2200" dirty="0" smtClean="0">
                <a:latin typeface="+mn-lt"/>
              </a:rPr>
              <a:t>在</a:t>
            </a:r>
            <a:r>
              <a:rPr lang="en-US" altLang="zh-CN" sz="2200" dirty="0" smtClean="0">
                <a:latin typeface="+mn-lt"/>
              </a:rPr>
              <a:t>G</a:t>
            </a:r>
            <a:r>
              <a:rPr lang="zh-CN" altLang="en-US" sz="2200" dirty="0" smtClean="0">
                <a:latin typeface="+mn-lt"/>
              </a:rPr>
              <a:t>的每一个面 </a:t>
            </a:r>
            <a:r>
              <a:rPr lang="en-US" altLang="zh-CN" sz="2200" dirty="0" smtClean="0">
                <a:latin typeface="+mn-lt"/>
              </a:rPr>
              <a:t>F</a:t>
            </a:r>
            <a:r>
              <a:rPr lang="en-US" altLang="zh-CN" sz="2200" baseline="-25000" dirty="0" smtClean="0">
                <a:latin typeface="+mn-lt"/>
              </a:rPr>
              <a:t>i </a:t>
            </a:r>
            <a:r>
              <a:rPr lang="zh-CN" altLang="en-US" sz="2200" dirty="0" smtClean="0">
                <a:latin typeface="+mn-lt"/>
              </a:rPr>
              <a:t>的内部作一个</a:t>
            </a:r>
            <a:r>
              <a:rPr lang="en-US" altLang="zh-CN" sz="2200" dirty="0" smtClean="0">
                <a:latin typeface="+mn-lt"/>
              </a:rPr>
              <a:t>G*</a:t>
            </a:r>
            <a:r>
              <a:rPr lang="zh-CN" altLang="en-US" sz="2200" dirty="0" smtClean="0">
                <a:latin typeface="+mn-lt"/>
              </a:rPr>
              <a:t>的顶点 </a:t>
            </a:r>
            <a:r>
              <a:rPr lang="en-US" altLang="zh-CN" sz="2200" dirty="0" smtClean="0">
                <a:latin typeface="+mn-lt"/>
              </a:rPr>
              <a:t>v</a:t>
            </a:r>
            <a:r>
              <a:rPr lang="en-US" altLang="zh-CN" sz="2200" baseline="-25000" dirty="0" smtClean="0">
                <a:latin typeface="+mn-lt"/>
              </a:rPr>
              <a:t>i</a:t>
            </a:r>
            <a:r>
              <a:rPr lang="en-US" altLang="zh-CN" sz="2200" dirty="0" smtClean="0">
                <a:latin typeface="+mn-lt"/>
              </a:rPr>
              <a:t>*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即对图</a:t>
            </a:r>
            <a:r>
              <a:rPr lang="en-US" altLang="zh-CN" sz="2200" dirty="0" smtClean="0">
                <a:latin typeface="+mn-lt"/>
              </a:rPr>
              <a:t>G</a:t>
            </a:r>
            <a:r>
              <a:rPr lang="zh-CN" altLang="en-US" sz="2200" dirty="0" smtClean="0">
                <a:latin typeface="+mn-lt"/>
              </a:rPr>
              <a:t>的任一个面 </a:t>
            </a:r>
            <a:r>
              <a:rPr lang="en-US" altLang="zh-CN" sz="2200" dirty="0" smtClean="0">
                <a:latin typeface="+mn-lt"/>
              </a:rPr>
              <a:t>F</a:t>
            </a:r>
            <a:r>
              <a:rPr lang="en-US" altLang="zh-CN" sz="2200" baseline="-25000" dirty="0" smtClean="0">
                <a:latin typeface="+mn-lt"/>
              </a:rPr>
              <a:t>i</a:t>
            </a:r>
            <a:r>
              <a:rPr lang="en-US" altLang="zh-CN" sz="2200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内部有且仅有一个结点 </a:t>
            </a:r>
            <a:r>
              <a:rPr lang="en-US" altLang="zh-CN" sz="2200" dirty="0" smtClean="0">
                <a:latin typeface="+mn-lt"/>
              </a:rPr>
              <a:t>v</a:t>
            </a:r>
            <a:r>
              <a:rPr lang="en-US" altLang="zh-CN" sz="2200" baseline="-25000" dirty="0" smtClean="0">
                <a:latin typeface="+mn-lt"/>
              </a:rPr>
              <a:t>i</a:t>
            </a:r>
            <a:r>
              <a:rPr lang="en-US" altLang="zh-CN" sz="2200" dirty="0" smtClean="0">
                <a:latin typeface="+mn-lt"/>
              </a:rPr>
              <a:t>*∈V*</a:t>
            </a:r>
            <a:r>
              <a:rPr lang="en-GB" altLang="zh-CN" sz="2200" dirty="0" smtClean="0">
                <a:latin typeface="+mn-lt"/>
              </a:rPr>
              <a:t> </a:t>
            </a:r>
            <a:endParaRPr lang="en-GB" altLang="zh-CN" sz="2200" dirty="0">
              <a:latin typeface="+mn-lt"/>
            </a:endParaRPr>
          </a:p>
        </p:txBody>
      </p:sp>
      <p:pic>
        <p:nvPicPr>
          <p:cNvPr id="250882" name="Picture 2" descr="E:\资料存档\课堂教学\算法分析与设计\我的课件\graph\CH05\对偶图2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98" y="3138812"/>
            <a:ext cx="3349495" cy="35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883" name="Picture 3" descr="E:\资料存档\课堂教学\算法分析与设计\我的课件\graph\CH05\对偶图1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90" y="3138812"/>
            <a:ext cx="3349495" cy="35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89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  <a:cs typeface="Courier New" pitchFamily="49" charset="0"/>
              </a:rPr>
              <a:t>对偶图</a:t>
            </a:r>
            <a:r>
              <a:rPr lang="zh-CN" altLang="en-US" dirty="0" smtClean="0">
                <a:solidFill>
                  <a:srgbClr val="000000"/>
                </a:solidFill>
                <a:cs typeface="Courier New" pitchFamily="49" charset="0"/>
              </a:rPr>
              <a:t>（</a:t>
            </a:r>
            <a:r>
              <a:rPr lang="en-GB" altLang="zh-CN" dirty="0" smtClean="0">
                <a:solidFill>
                  <a:srgbClr val="000000"/>
                </a:solidFill>
                <a:cs typeface="Courier New" pitchFamily="49" charset="0"/>
              </a:rPr>
              <a:t>dual </a:t>
            </a:r>
            <a:r>
              <a:rPr lang="en-GB" altLang="zh-CN" dirty="0">
                <a:solidFill>
                  <a:srgbClr val="000000"/>
                </a:solidFill>
                <a:cs typeface="Courier New" pitchFamily="49" charset="0"/>
              </a:rPr>
              <a:t>of </a:t>
            </a:r>
            <a:r>
              <a:rPr lang="en-GB" altLang="zh-CN" dirty="0" smtClean="0">
                <a:solidFill>
                  <a:srgbClr val="000000"/>
                </a:solidFill>
                <a:cs typeface="Courier New" pitchFamily="49" charset="0"/>
              </a:rPr>
              <a:t>graph</a:t>
            </a:r>
            <a:r>
              <a:rPr lang="zh-CN" altLang="en-US" dirty="0" smtClean="0">
                <a:solidFill>
                  <a:srgbClr val="000000"/>
                </a:solidFill>
                <a:cs typeface="Courier New" pitchFamily="49" charset="0"/>
              </a:rPr>
              <a:t>）</a:t>
            </a:r>
            <a:endParaRPr lang="zh-CN" altLang="en-US" sz="28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21162"/>
            <a:ext cx="8676456" cy="6136838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dirty="0" smtClean="0">
                <a:latin typeface="+mn-lt"/>
              </a:rPr>
              <a:t>如果存在一个图</a:t>
            </a:r>
            <a:r>
              <a:rPr lang="en-US" altLang="zh-CN" sz="2200" dirty="0" smtClean="0">
                <a:latin typeface="+mn-lt"/>
              </a:rPr>
              <a:t>G*=&lt;V*</a:t>
            </a:r>
            <a:r>
              <a:rPr lang="zh-CN" altLang="en-US" sz="2200" dirty="0" smtClean="0">
                <a:latin typeface="+mn-lt"/>
              </a:rPr>
              <a:t>，</a:t>
            </a:r>
            <a:r>
              <a:rPr lang="en-US" altLang="zh-CN" sz="2200" dirty="0" smtClean="0">
                <a:latin typeface="+mn-lt"/>
              </a:rPr>
              <a:t>E*&gt;</a:t>
            </a:r>
            <a:r>
              <a:rPr lang="zh-CN" altLang="en-US" sz="2200" dirty="0" smtClean="0">
                <a:latin typeface="+mn-lt"/>
              </a:rPr>
              <a:t>满足下述条件：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en-US" altLang="zh-CN" sz="2200" dirty="0" smtClean="0">
                <a:latin typeface="+mn-lt"/>
              </a:rPr>
              <a:t>(2) </a:t>
            </a:r>
            <a:r>
              <a:rPr lang="zh-CN" altLang="en-US" sz="2200" dirty="0" smtClean="0">
                <a:latin typeface="+mn-lt"/>
              </a:rPr>
              <a:t>若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</a:t>
            </a:r>
            <a:r>
              <a:rPr lang="zh-CN" altLang="en-US" sz="2200" dirty="0" smtClean="0">
                <a:latin typeface="+mn-lt"/>
              </a:rPr>
              <a:t>面 </a:t>
            </a:r>
            <a:r>
              <a:rPr lang="en-US" altLang="zh-CN" sz="2200" dirty="0" smtClean="0">
                <a:latin typeface="+mn-lt"/>
              </a:rPr>
              <a:t>F</a:t>
            </a:r>
            <a:r>
              <a:rPr lang="en-US" altLang="zh-CN" sz="2200" baseline="-25000" dirty="0" smtClean="0">
                <a:latin typeface="+mn-lt"/>
              </a:rPr>
              <a:t>i</a:t>
            </a:r>
            <a:r>
              <a:rPr lang="zh-CN" altLang="en-US" sz="2200" dirty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和 </a:t>
            </a:r>
            <a:r>
              <a:rPr lang="en-US" altLang="zh-CN" sz="2200" dirty="0" smtClean="0">
                <a:latin typeface="+mn-lt"/>
              </a:rPr>
              <a:t>F</a:t>
            </a:r>
            <a:r>
              <a:rPr lang="en-US" altLang="zh-CN" sz="2200" baseline="-25000" dirty="0" smtClean="0">
                <a:latin typeface="+mn-lt"/>
              </a:rPr>
              <a:t>j </a:t>
            </a:r>
            <a:r>
              <a:rPr lang="zh-CN" altLang="en-US" sz="2200" dirty="0" smtClean="0">
                <a:latin typeface="+mn-lt"/>
              </a:rPr>
              <a:t>有</a:t>
            </a:r>
            <a:r>
              <a:rPr lang="zh-CN" altLang="en-US" sz="2200" dirty="0">
                <a:latin typeface="+mn-lt"/>
              </a:rPr>
              <a:t>公共</a:t>
            </a:r>
            <a:r>
              <a:rPr lang="zh-CN" altLang="en-US" sz="2200" dirty="0" smtClean="0">
                <a:latin typeface="+mn-lt"/>
              </a:rPr>
              <a:t>边 </a:t>
            </a:r>
            <a:r>
              <a:rPr lang="en-US" altLang="zh-CN" sz="2200" dirty="0" err="1" smtClean="0">
                <a:latin typeface="+mn-lt"/>
              </a:rPr>
              <a:t>e</a:t>
            </a:r>
            <a:r>
              <a:rPr lang="en-US" altLang="zh-CN" sz="2200" baseline="-25000" dirty="0" err="1">
                <a:latin typeface="+mn-lt"/>
              </a:rPr>
              <a:t>k</a:t>
            </a:r>
            <a:endParaRPr lang="en-US" altLang="zh-CN" sz="2200" baseline="-25000" dirty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则：作 </a:t>
            </a:r>
            <a:r>
              <a:rPr lang="en-US" altLang="zh-CN" sz="2200" dirty="0" err="1" smtClean="0">
                <a:latin typeface="+mn-lt"/>
              </a:rPr>
              <a:t>e</a:t>
            </a:r>
            <a:r>
              <a:rPr lang="en-US" altLang="zh-CN" sz="2200" baseline="-25000" dirty="0" err="1" smtClean="0">
                <a:latin typeface="+mn-lt"/>
              </a:rPr>
              <a:t>k</a:t>
            </a:r>
            <a:r>
              <a:rPr lang="en-US" altLang="zh-CN" sz="2200" dirty="0">
                <a:latin typeface="+mn-lt"/>
              </a:rPr>
              <a:t>*=(v</a:t>
            </a:r>
            <a:r>
              <a:rPr lang="en-US" altLang="zh-CN" sz="2200" baseline="-25000" dirty="0">
                <a:latin typeface="+mn-lt"/>
              </a:rPr>
              <a:t>i</a:t>
            </a:r>
            <a:r>
              <a:rPr lang="en-US" altLang="zh-CN" sz="2200" dirty="0">
                <a:latin typeface="+mn-lt"/>
              </a:rPr>
              <a:t>*</a:t>
            </a:r>
            <a:r>
              <a:rPr lang="zh-CN" altLang="en-US" sz="2200" dirty="0">
                <a:latin typeface="+mn-lt"/>
              </a:rPr>
              <a:t>，</a:t>
            </a:r>
            <a:r>
              <a:rPr lang="en-US" altLang="zh-CN" sz="2200" dirty="0" err="1">
                <a:latin typeface="+mn-lt"/>
              </a:rPr>
              <a:t>v</a:t>
            </a:r>
            <a:r>
              <a:rPr lang="en-US" altLang="zh-CN" sz="2200" baseline="-25000" dirty="0" err="1">
                <a:latin typeface="+mn-lt"/>
              </a:rPr>
              <a:t>j</a:t>
            </a:r>
            <a:r>
              <a:rPr lang="en-US" altLang="zh-CN" sz="2200" dirty="0" smtClean="0">
                <a:latin typeface="+mn-lt"/>
              </a:rPr>
              <a:t>*)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且：</a:t>
            </a:r>
            <a:r>
              <a:rPr lang="en-US" altLang="zh-CN" sz="2200" dirty="0" err="1" smtClean="0">
                <a:latin typeface="+mn-lt"/>
              </a:rPr>
              <a:t>e</a:t>
            </a:r>
            <a:r>
              <a:rPr lang="en-US" altLang="zh-CN" sz="2200" baseline="-25000" dirty="0" err="1">
                <a:latin typeface="+mn-lt"/>
              </a:rPr>
              <a:t>k</a:t>
            </a:r>
            <a:r>
              <a:rPr lang="en-US" altLang="zh-CN" sz="2200" dirty="0" smtClean="0">
                <a:latin typeface="+mn-lt"/>
              </a:rPr>
              <a:t>* </a:t>
            </a:r>
            <a:r>
              <a:rPr lang="zh-CN" altLang="en-US" sz="2200" dirty="0" smtClean="0">
                <a:latin typeface="+mn-lt"/>
              </a:rPr>
              <a:t>与 </a:t>
            </a:r>
            <a:r>
              <a:rPr lang="en-US" altLang="zh-CN" sz="2200" dirty="0" err="1" smtClean="0">
                <a:latin typeface="+mn-lt"/>
              </a:rPr>
              <a:t>e</a:t>
            </a:r>
            <a:r>
              <a:rPr lang="en-US" altLang="zh-CN" sz="2200" baseline="-25000" dirty="0" err="1" smtClean="0">
                <a:latin typeface="+mn-lt"/>
              </a:rPr>
              <a:t>k</a:t>
            </a:r>
            <a:r>
              <a:rPr lang="en-US" altLang="zh-CN" sz="2200" baseline="-25000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相交；</a:t>
            </a:r>
            <a:r>
              <a:rPr lang="en-GB" altLang="zh-CN" sz="2200" dirty="0" err="1">
                <a:latin typeface="+mn-lt"/>
              </a:rPr>
              <a:t>e</a:t>
            </a:r>
            <a:r>
              <a:rPr lang="en-GB" altLang="zh-CN" sz="2200" baseline="-25000" dirty="0" err="1">
                <a:latin typeface="+mn-lt"/>
              </a:rPr>
              <a:t>k</a:t>
            </a:r>
            <a:r>
              <a:rPr lang="en-GB" altLang="zh-CN" sz="2200" dirty="0" smtClean="0">
                <a:latin typeface="+mn-lt"/>
              </a:rPr>
              <a:t>* </a:t>
            </a:r>
            <a:r>
              <a:rPr lang="zh-CN" altLang="en-US" sz="2200" dirty="0" smtClean="0">
                <a:latin typeface="+mn-lt"/>
              </a:rPr>
              <a:t>与 </a:t>
            </a:r>
            <a:r>
              <a:rPr lang="en-GB" altLang="zh-CN" sz="2200" dirty="0" smtClean="0">
                <a:latin typeface="+mn-lt"/>
              </a:rPr>
              <a:t>G* </a:t>
            </a:r>
            <a:r>
              <a:rPr lang="zh-CN" altLang="en-US" sz="2200" dirty="0" smtClean="0">
                <a:latin typeface="+mn-lt"/>
              </a:rPr>
              <a:t>的</a:t>
            </a:r>
            <a:r>
              <a:rPr lang="zh-CN" altLang="en-US" sz="2200" dirty="0">
                <a:latin typeface="+mn-lt"/>
              </a:rPr>
              <a:t>其它边不相交</a:t>
            </a:r>
            <a:endParaRPr lang="en-US" altLang="zh-CN" sz="2200" dirty="0">
              <a:latin typeface="+mn-lt"/>
            </a:endParaRPr>
          </a:p>
        </p:txBody>
      </p:sp>
      <p:pic>
        <p:nvPicPr>
          <p:cNvPr id="250884" name="Picture 4" descr="E:\资料存档\课堂教学\算法分析与设计\我的课件\graph\CH05\对偶图3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79" y="2931684"/>
            <a:ext cx="4361393" cy="388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资料存档\课堂教学\算法分析与设计\我的课件\graph\CH05\对偶图2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08790"/>
            <a:ext cx="3349495" cy="35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6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  <a:cs typeface="Courier New" pitchFamily="49" charset="0"/>
              </a:rPr>
              <a:t>对偶图</a:t>
            </a:r>
            <a:r>
              <a:rPr lang="zh-CN" altLang="en-US" dirty="0" smtClean="0">
                <a:solidFill>
                  <a:srgbClr val="000000"/>
                </a:solidFill>
                <a:cs typeface="Courier New" pitchFamily="49" charset="0"/>
              </a:rPr>
              <a:t>（</a:t>
            </a:r>
            <a:r>
              <a:rPr lang="en-GB" altLang="zh-CN" dirty="0" smtClean="0">
                <a:solidFill>
                  <a:srgbClr val="000000"/>
                </a:solidFill>
                <a:cs typeface="Courier New" pitchFamily="49" charset="0"/>
              </a:rPr>
              <a:t>dual </a:t>
            </a:r>
            <a:r>
              <a:rPr lang="en-GB" altLang="zh-CN" dirty="0">
                <a:solidFill>
                  <a:srgbClr val="000000"/>
                </a:solidFill>
                <a:cs typeface="Courier New" pitchFamily="49" charset="0"/>
              </a:rPr>
              <a:t>of </a:t>
            </a:r>
            <a:r>
              <a:rPr lang="en-GB" altLang="zh-CN" dirty="0" smtClean="0">
                <a:solidFill>
                  <a:srgbClr val="000000"/>
                </a:solidFill>
                <a:cs typeface="Courier New" pitchFamily="49" charset="0"/>
              </a:rPr>
              <a:t>graph</a:t>
            </a:r>
            <a:r>
              <a:rPr lang="zh-CN" altLang="en-US" dirty="0" smtClean="0">
                <a:solidFill>
                  <a:srgbClr val="000000"/>
                </a:solidFill>
                <a:cs typeface="Courier New" pitchFamily="49" charset="0"/>
              </a:rPr>
              <a:t>）</a:t>
            </a:r>
            <a:endParaRPr lang="zh-CN" altLang="en-US" sz="28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21162"/>
            <a:ext cx="8676456" cy="6136838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dirty="0" smtClean="0">
                <a:latin typeface="+mn-lt"/>
              </a:rPr>
              <a:t>如果存在一个图</a:t>
            </a:r>
            <a:r>
              <a:rPr lang="en-US" altLang="zh-CN" sz="2200" dirty="0" smtClean="0">
                <a:latin typeface="+mn-lt"/>
              </a:rPr>
              <a:t>G*=&lt;V*</a:t>
            </a:r>
            <a:r>
              <a:rPr lang="zh-CN" altLang="en-US" sz="2200" dirty="0" smtClean="0">
                <a:latin typeface="+mn-lt"/>
              </a:rPr>
              <a:t>，</a:t>
            </a:r>
            <a:r>
              <a:rPr lang="en-US" altLang="zh-CN" sz="2200" dirty="0" smtClean="0">
                <a:latin typeface="+mn-lt"/>
              </a:rPr>
              <a:t>E*&gt;</a:t>
            </a:r>
            <a:r>
              <a:rPr lang="zh-CN" altLang="en-US" sz="2200" dirty="0" smtClean="0">
                <a:latin typeface="+mn-lt"/>
              </a:rPr>
              <a:t>满足下述条件：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en-US" altLang="zh-CN" sz="2200" dirty="0" smtClean="0">
                <a:latin typeface="+mn-lt"/>
              </a:rPr>
              <a:t>(3) </a:t>
            </a:r>
            <a:r>
              <a:rPr lang="zh-CN" altLang="en-US" sz="2200" dirty="0" smtClean="0">
                <a:latin typeface="+mn-lt"/>
              </a:rPr>
              <a:t>当</a:t>
            </a:r>
            <a:r>
              <a:rPr lang="zh-CN" altLang="en-US" sz="2200" dirty="0">
                <a:latin typeface="+mn-lt"/>
              </a:rPr>
              <a:t>且仅</a:t>
            </a:r>
            <a:r>
              <a:rPr lang="zh-CN" altLang="en-US" sz="2200" dirty="0" smtClean="0">
                <a:latin typeface="+mn-lt"/>
              </a:rPr>
              <a:t>当： </a:t>
            </a:r>
            <a:r>
              <a:rPr lang="en-US" altLang="zh-CN" sz="2200" dirty="0" err="1" smtClean="0">
                <a:latin typeface="+mn-lt"/>
              </a:rPr>
              <a:t>e</a:t>
            </a:r>
            <a:r>
              <a:rPr lang="en-US" altLang="zh-CN" sz="2200" baseline="-25000" dirty="0" err="1" smtClean="0">
                <a:latin typeface="+mn-lt"/>
              </a:rPr>
              <a:t>k</a:t>
            </a:r>
            <a:r>
              <a:rPr lang="en-US" altLang="zh-CN" sz="2200" baseline="-25000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只</a:t>
            </a:r>
            <a:r>
              <a:rPr lang="zh-CN" altLang="en-US" sz="2200" dirty="0">
                <a:latin typeface="+mn-lt"/>
              </a:rPr>
              <a:t>是一个</a:t>
            </a:r>
            <a:r>
              <a:rPr lang="zh-CN" altLang="en-US" sz="2200" dirty="0" smtClean="0">
                <a:latin typeface="+mn-lt"/>
              </a:rPr>
              <a:t>面 </a:t>
            </a:r>
            <a:r>
              <a:rPr lang="en-US" altLang="zh-CN" sz="2200" dirty="0" smtClean="0">
                <a:latin typeface="+mn-lt"/>
              </a:rPr>
              <a:t>F</a:t>
            </a:r>
            <a:r>
              <a:rPr lang="en-US" altLang="zh-CN" sz="2200" baseline="-25000" dirty="0">
                <a:latin typeface="+mn-lt"/>
              </a:rPr>
              <a:t>i</a:t>
            </a:r>
            <a:r>
              <a:rPr lang="en-US" altLang="zh-CN" sz="2200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的</a:t>
            </a:r>
            <a:r>
              <a:rPr lang="zh-CN" altLang="en-US" sz="2200" dirty="0">
                <a:latin typeface="+mn-lt"/>
              </a:rPr>
              <a:t>边界</a:t>
            </a:r>
            <a:r>
              <a:rPr lang="zh-CN" altLang="en-US" sz="2200" dirty="0" smtClean="0">
                <a:latin typeface="+mn-lt"/>
              </a:rPr>
              <a:t>时（割边）</a:t>
            </a:r>
            <a:endParaRPr lang="en-US" altLang="zh-CN" sz="2200" baseline="-25000" dirty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/>
              <a:t>v</a:t>
            </a:r>
            <a:r>
              <a:rPr lang="en-US" altLang="zh-CN" sz="2200" baseline="-25000" dirty="0">
                <a:latin typeface="+mn-lt"/>
              </a:rPr>
              <a:t>i</a:t>
            </a:r>
            <a:r>
              <a:rPr lang="en-US" altLang="zh-CN" sz="2200" dirty="0" smtClean="0"/>
              <a:t>* </a:t>
            </a:r>
            <a:r>
              <a:rPr lang="zh-CN" altLang="en-US" sz="2200" dirty="0" smtClean="0"/>
              <a:t>存</a:t>
            </a:r>
            <a:r>
              <a:rPr lang="zh-CN" altLang="en-US" sz="2200" dirty="0"/>
              <a:t>在一个</a:t>
            </a:r>
            <a:r>
              <a:rPr lang="zh-CN" altLang="en-US" sz="2200" dirty="0" smtClean="0"/>
              <a:t>环： </a:t>
            </a:r>
            <a:r>
              <a:rPr lang="en-US" altLang="zh-CN" sz="2200" dirty="0" err="1" smtClean="0"/>
              <a:t>e</a:t>
            </a:r>
            <a:r>
              <a:rPr lang="en-US" altLang="zh-CN" sz="2200" baseline="-25000" dirty="0" err="1">
                <a:latin typeface="+mn-lt"/>
              </a:rPr>
              <a:t>k</a:t>
            </a:r>
            <a:r>
              <a:rPr lang="en-US" altLang="zh-CN" sz="2200" dirty="0" smtClean="0"/>
              <a:t>* </a:t>
            </a:r>
            <a:r>
              <a:rPr lang="zh-CN" altLang="en-US" sz="2200" dirty="0" smtClean="0"/>
              <a:t>与 </a:t>
            </a:r>
            <a:r>
              <a:rPr lang="en-US" altLang="zh-CN" sz="2200" dirty="0" err="1" smtClean="0"/>
              <a:t>e</a:t>
            </a:r>
            <a:r>
              <a:rPr lang="en-US" altLang="zh-CN" sz="2200" baseline="-25000" dirty="0" err="1">
                <a:latin typeface="+mn-lt"/>
              </a:rPr>
              <a:t>k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相交</a:t>
            </a:r>
            <a:endParaRPr lang="en-US" altLang="zh-CN" sz="2200" dirty="0" smtClean="0"/>
          </a:p>
          <a:p>
            <a:pPr marL="609600" lvl="1" indent="-6096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dirty="0" smtClean="0">
                <a:latin typeface="+mn-lt"/>
              </a:rPr>
              <a:t>由此得</a:t>
            </a:r>
            <a:r>
              <a:rPr lang="zh-CN" altLang="en-US" sz="2200" dirty="0">
                <a:latin typeface="+mn-lt"/>
              </a:rPr>
              <a:t>到的图</a:t>
            </a:r>
            <a:r>
              <a:rPr lang="en-US" altLang="zh-CN" sz="2200" dirty="0">
                <a:latin typeface="+mn-lt"/>
              </a:rPr>
              <a:t>G*</a:t>
            </a:r>
            <a:r>
              <a:rPr lang="zh-CN" altLang="en-US" sz="2200" dirty="0">
                <a:latin typeface="+mn-lt"/>
              </a:rPr>
              <a:t>称为图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</a:rPr>
              <a:t>对偶图</a:t>
            </a:r>
            <a:endParaRPr lang="en-US" altLang="zh-CN" sz="22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6" name="Picture 2" descr="E:\资料存档\课堂教学\算法分析与设计\我的课件\graph\CH05\对偶图2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08790"/>
            <a:ext cx="3349495" cy="35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906" name="Picture 2" descr="E:\资料存档\课堂教学\算法分析与设计\我的课件\graph\CH05\对偶图4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429" y="2780928"/>
            <a:ext cx="4241051" cy="395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0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图的</a:t>
            </a:r>
            <a:r>
              <a:rPr lang="en-US" altLang="zh-CN" dirty="0">
                <a:solidFill>
                  <a:srgbClr val="000000"/>
                </a:solidFill>
                <a:cs typeface="Courier New" pitchFamily="49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着色问题</a:t>
            </a:r>
            <a:endParaRPr lang="zh-CN" altLang="en-US" sz="28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604448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>
                <a:cs typeface="+mn-cs"/>
              </a:rPr>
              <a:t>从对偶图的概念可</a:t>
            </a:r>
            <a:r>
              <a:rPr lang="zh-CN" altLang="en-US" sz="2200" dirty="0" smtClean="0">
                <a:cs typeface="+mn-cs"/>
              </a:rPr>
              <a:t>知</a:t>
            </a:r>
            <a:endParaRPr lang="en-US" altLang="zh-CN" sz="2200" dirty="0" smtClean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给面着色就是给每个面指定一种颜色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使得有公共边的两个面有不同的颜色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因此地</a:t>
            </a:r>
            <a:r>
              <a:rPr lang="zh-CN" altLang="en-US" sz="2200" dirty="0"/>
              <a:t>图着色问题可</a:t>
            </a:r>
            <a:r>
              <a:rPr lang="zh-CN" altLang="en-US" sz="2200" dirty="0" smtClean="0"/>
              <a:t>以转化为</a:t>
            </a:r>
            <a:r>
              <a:rPr lang="zh-CN" altLang="en-US" sz="2200" dirty="0"/>
              <a:t>对平面图的结点着色问题</a:t>
            </a:r>
            <a:endParaRPr lang="en-US" altLang="zh-CN" sz="2200" dirty="0"/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cs typeface="+mn-cs"/>
              </a:rPr>
              <a:t>图</a:t>
            </a:r>
            <a:r>
              <a:rPr lang="zh-CN" altLang="en-US" sz="2200" b="1" dirty="0">
                <a:cs typeface="+mn-cs"/>
              </a:rPr>
              <a:t>的</a:t>
            </a:r>
            <a:r>
              <a:rPr lang="en-US" altLang="zh-CN" sz="2200" b="1" dirty="0">
                <a:cs typeface="+mn-cs"/>
              </a:rPr>
              <a:t>m</a:t>
            </a:r>
            <a:r>
              <a:rPr lang="zh-CN" altLang="en-US" sz="2200" b="1" dirty="0">
                <a:cs typeface="+mn-cs"/>
              </a:rPr>
              <a:t>着色问</a:t>
            </a:r>
            <a:r>
              <a:rPr lang="zh-CN" altLang="en-US" sz="2200" b="1" dirty="0" smtClean="0">
                <a:cs typeface="+mn-cs"/>
              </a:rPr>
              <a:t>题</a:t>
            </a:r>
            <a:endParaRPr lang="en-US" altLang="zh-CN" sz="2200" dirty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给定：无向连通图</a:t>
            </a:r>
            <a:r>
              <a:rPr lang="en-US" altLang="zh-CN" sz="2200" dirty="0"/>
              <a:t>G</a:t>
            </a:r>
            <a:r>
              <a:rPr lang="zh-CN" altLang="en-US" sz="2200" dirty="0"/>
              <a:t>和</a:t>
            </a:r>
            <a:r>
              <a:rPr lang="en-US" altLang="zh-CN" sz="2200" dirty="0"/>
              <a:t>m</a:t>
            </a:r>
            <a:r>
              <a:rPr lang="zh-CN" altLang="en-US" sz="2200" dirty="0"/>
              <a:t>种不同的颜</a:t>
            </a:r>
            <a:r>
              <a:rPr lang="zh-CN" altLang="en-US" sz="2200" dirty="0" smtClean="0"/>
              <a:t>色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要</a:t>
            </a:r>
            <a:r>
              <a:rPr lang="zh-CN" altLang="en-US" sz="2200" dirty="0" smtClean="0"/>
              <a:t>求：用</a:t>
            </a:r>
            <a:r>
              <a:rPr lang="en-US" altLang="zh-CN" sz="2200" dirty="0"/>
              <a:t>m</a:t>
            </a:r>
            <a:r>
              <a:rPr lang="zh-CN" altLang="en-US" sz="2200" dirty="0"/>
              <a:t>种</a:t>
            </a:r>
            <a:r>
              <a:rPr lang="zh-CN" altLang="en-US" sz="2200" dirty="0" smtClean="0"/>
              <a:t>颜</a:t>
            </a:r>
            <a:r>
              <a:rPr lang="zh-CN" altLang="en-US" sz="2200" dirty="0"/>
              <a:t>色为图</a:t>
            </a:r>
            <a:r>
              <a:rPr lang="en-US" altLang="zh-CN" sz="2200" dirty="0"/>
              <a:t>G</a:t>
            </a:r>
            <a:r>
              <a:rPr lang="zh-CN" altLang="en-US" sz="2200" dirty="0"/>
              <a:t>的每个顶点着一种颜色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使得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中每条边的</a:t>
            </a:r>
            <a:r>
              <a:rPr lang="en-US" altLang="zh-CN" sz="2200" dirty="0">
                <a:latin typeface="+mn-lt"/>
              </a:rPr>
              <a:t>2</a:t>
            </a:r>
            <a:r>
              <a:rPr lang="zh-CN" altLang="en-US" sz="2200" dirty="0">
                <a:latin typeface="+mn-lt"/>
              </a:rPr>
              <a:t>个顶点着不同颜色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该问</a:t>
            </a:r>
            <a:r>
              <a:rPr lang="zh-CN" altLang="en-US" sz="2200" dirty="0" smtClean="0"/>
              <a:t>题也称为图</a:t>
            </a:r>
            <a:r>
              <a:rPr lang="zh-CN" altLang="en-US" sz="2200" dirty="0"/>
              <a:t>的</a:t>
            </a:r>
            <a:r>
              <a:rPr lang="en-US" altLang="zh-CN" sz="2200" dirty="0"/>
              <a:t>m</a:t>
            </a:r>
            <a:r>
              <a:rPr lang="zh-CN" altLang="en-US" sz="2200" dirty="0"/>
              <a:t>可着色判定问</a:t>
            </a:r>
            <a:r>
              <a:rPr lang="zh-CN" altLang="en-US" sz="2200" dirty="0" smtClean="0"/>
              <a:t>题</a:t>
            </a:r>
            <a:endParaRPr lang="en-US" altLang="zh-CN" sz="2200" dirty="0" smtClean="0"/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/>
              <a:t>图的色数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对于图</a:t>
            </a:r>
            <a:r>
              <a:rPr lang="en-US" altLang="zh-CN" sz="2200" dirty="0"/>
              <a:t>G</a:t>
            </a:r>
            <a:r>
              <a:rPr lang="zh-CN" altLang="en-US" sz="2200" dirty="0"/>
              <a:t>着色时，需要的最少颜色数称为</a:t>
            </a:r>
            <a:r>
              <a:rPr lang="en-US" altLang="zh-CN" sz="2200" dirty="0"/>
              <a:t>G</a:t>
            </a:r>
            <a:r>
              <a:rPr lang="zh-CN" altLang="en-US" sz="2200" dirty="0"/>
              <a:t>的色数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24442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42" name="Picture 2" descr="http://img.my.csdn.net/uploads/201304/10/1365563218_16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80728"/>
            <a:ext cx="493124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440469" y="3316287"/>
            <a:ext cx="595547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800" dirty="0"/>
              <a:t>可以用一下邻接矩阵来</a:t>
            </a:r>
            <a:r>
              <a:rPr lang="zh-CN" altLang="en-US" sz="2800" dirty="0" smtClean="0"/>
              <a:t>表示相邻关系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Line 20"/>
          <p:cNvSpPr>
            <a:spLocks noChangeShapeType="1"/>
          </p:cNvSpPr>
          <p:nvPr/>
        </p:nvSpPr>
        <p:spPr bwMode="auto">
          <a:xfrm>
            <a:off x="2951769" y="4035424"/>
            <a:ext cx="1728788" cy="2017713"/>
          </a:xfrm>
          <a:prstGeom prst="line">
            <a:avLst/>
          </a:prstGeom>
          <a:noFill/>
          <a:ln w="12700" cap="flat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187624" y="3501008"/>
            <a:ext cx="4103687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 sz="2800" dirty="0"/>
          </a:p>
          <a:p>
            <a:r>
              <a:rPr lang="zh-CN" altLang="en-US" sz="2800" dirty="0"/>
              <a:t>                 1  1  1  1  0</a:t>
            </a:r>
          </a:p>
          <a:p>
            <a:r>
              <a:rPr lang="zh-CN" altLang="en-US" sz="2800" dirty="0"/>
              <a:t>                 1  1  1  1  1</a:t>
            </a:r>
          </a:p>
          <a:p>
            <a:r>
              <a:rPr lang="zh-CN" altLang="en-US" sz="2800" dirty="0"/>
              <a:t>                 1  1  1  1  0 </a:t>
            </a:r>
          </a:p>
          <a:p>
            <a:r>
              <a:rPr lang="zh-CN" altLang="en-US" sz="2800" dirty="0"/>
              <a:t>                 1  1  1  1  1</a:t>
            </a:r>
          </a:p>
          <a:p>
            <a:r>
              <a:rPr lang="zh-CN" altLang="en-US" sz="2800" dirty="0"/>
              <a:t>                 0  1  0  1  1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mtClean="0">
                <a:solidFill>
                  <a:srgbClr val="000000"/>
                </a:solidFill>
                <a:cs typeface="Courier New" pitchFamily="49" charset="0"/>
              </a:rPr>
              <a:t>图的</a:t>
            </a:r>
            <a:r>
              <a:rPr lang="en-US" altLang="zh-CN" smtClean="0">
                <a:solidFill>
                  <a:srgbClr val="000000"/>
                </a:solidFill>
                <a:cs typeface="Courier New" pitchFamily="49" charset="0"/>
              </a:rPr>
              <a:t>m</a:t>
            </a:r>
            <a:r>
              <a:rPr lang="zh-CN" altLang="en-US" smtClean="0">
                <a:solidFill>
                  <a:srgbClr val="000000"/>
                </a:solidFill>
                <a:cs typeface="Courier New" pitchFamily="49" charset="0"/>
              </a:rPr>
              <a:t>着色问题</a:t>
            </a:r>
            <a:endParaRPr lang="zh-CN" altLang="en-US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图的</a:t>
            </a:r>
            <a:r>
              <a:rPr lang="en-US" altLang="zh-CN" dirty="0">
                <a:solidFill>
                  <a:srgbClr val="000000"/>
                </a:solidFill>
                <a:cs typeface="Courier New" pitchFamily="49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着色问题</a:t>
            </a:r>
            <a:endParaRPr lang="zh-CN" altLang="en-US" sz="28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35910"/>
            <a:ext cx="8676456" cy="6136838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buFont typeface="Wingdings" pitchFamily="2" charset="2"/>
              <a:buChar char=""/>
            </a:pPr>
            <a:r>
              <a:rPr lang="zh-CN" altLang="en-US" sz="2200" b="1" dirty="0" smtClean="0">
                <a:latin typeface="+mn-lt"/>
                <a:cs typeface="+mn-cs"/>
              </a:rPr>
              <a:t>问题分析</a:t>
            </a:r>
            <a:endParaRPr lang="en-US" altLang="zh-CN" sz="2200" b="1" dirty="0">
              <a:latin typeface="+mn-lt"/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buSzPct val="100000"/>
            </a:pPr>
            <a:r>
              <a:rPr lang="zh-CN" altLang="en-US" sz="2200" dirty="0" smtClean="0">
                <a:latin typeface="+mn-lt"/>
              </a:rPr>
              <a:t>问题的解</a:t>
            </a:r>
            <a:r>
              <a:rPr lang="zh-CN" altLang="en-US" sz="2200" dirty="0">
                <a:latin typeface="+mn-lt"/>
              </a:rPr>
              <a:t>向量：</a:t>
            </a:r>
            <a:r>
              <a:rPr lang="en-US" altLang="zh-CN" sz="2200" dirty="0">
                <a:latin typeface="+mn-lt"/>
              </a:rPr>
              <a:t>(</a:t>
            </a:r>
            <a:r>
              <a:rPr lang="en-GB" altLang="zh-CN" sz="2200" dirty="0">
                <a:latin typeface="+mn-lt"/>
              </a:rPr>
              <a:t>x</a:t>
            </a:r>
            <a:r>
              <a:rPr lang="en-GB" altLang="zh-CN" sz="2200" baseline="-25000" dirty="0">
                <a:latin typeface="+mn-lt"/>
              </a:rPr>
              <a:t>1</a:t>
            </a:r>
            <a:r>
              <a:rPr lang="en-GB" altLang="zh-CN" sz="2200" dirty="0">
                <a:latin typeface="+mn-lt"/>
              </a:rPr>
              <a:t>, x</a:t>
            </a:r>
            <a:r>
              <a:rPr lang="en-GB" altLang="zh-CN" sz="2200" baseline="-25000" dirty="0">
                <a:latin typeface="+mn-lt"/>
              </a:rPr>
              <a:t>2</a:t>
            </a:r>
            <a:r>
              <a:rPr lang="en-GB" altLang="zh-CN" sz="2200" dirty="0">
                <a:latin typeface="+mn-lt"/>
              </a:rPr>
              <a:t>, … , </a:t>
            </a:r>
            <a:r>
              <a:rPr lang="en-GB" altLang="zh-CN" sz="2200" dirty="0" err="1">
                <a:latin typeface="+mn-lt"/>
              </a:rPr>
              <a:t>x</a:t>
            </a:r>
            <a:r>
              <a:rPr lang="en-GB" altLang="zh-CN" sz="2200" baseline="-25000" dirty="0" err="1">
                <a:latin typeface="+mn-lt"/>
              </a:rPr>
              <a:t>n</a:t>
            </a:r>
            <a:r>
              <a:rPr lang="en-GB" altLang="zh-CN" sz="2200" dirty="0" smtClean="0">
                <a:latin typeface="+mn-lt"/>
              </a:rPr>
              <a:t>) </a:t>
            </a: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数组元素 </a:t>
            </a:r>
            <a:r>
              <a:rPr lang="en-GB" altLang="zh-CN" sz="2200" b="1" dirty="0" smtClean="0">
                <a:latin typeface="+mn-lt"/>
                <a:cs typeface="+mn-cs"/>
              </a:rPr>
              <a:t>x[</a:t>
            </a:r>
            <a:r>
              <a:rPr lang="en-GB" altLang="zh-CN" sz="2200" b="1" dirty="0" err="1" smtClean="0">
                <a:latin typeface="+mn-lt"/>
                <a:cs typeface="+mn-cs"/>
              </a:rPr>
              <a:t>i</a:t>
            </a:r>
            <a:r>
              <a:rPr lang="en-GB" altLang="zh-CN" sz="2200" b="1" dirty="0" smtClean="0">
                <a:latin typeface="+mn-lt"/>
                <a:cs typeface="+mn-cs"/>
              </a:rPr>
              <a:t>] </a:t>
            </a:r>
            <a:r>
              <a:rPr lang="zh-CN" altLang="en-US" sz="2200" dirty="0" smtClean="0">
                <a:latin typeface="+mn-lt"/>
                <a:cs typeface="+mn-cs"/>
              </a:rPr>
              <a:t>表示顶点所着的颜色编号</a:t>
            </a:r>
            <a:endParaRPr lang="en-GB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buSzPct val="100000"/>
            </a:pPr>
            <a:r>
              <a:rPr lang="zh-CN" altLang="en-US" sz="2200" dirty="0" smtClean="0">
                <a:latin typeface="+mn-lt"/>
              </a:rPr>
              <a:t>思考：采用哪种解空间树？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问题的解空间可以表示为高度为</a:t>
            </a:r>
            <a:r>
              <a:rPr lang="en-US" altLang="zh-CN" sz="2200" dirty="0">
                <a:latin typeface="+mn-lt"/>
              </a:rPr>
              <a:t>n+1</a:t>
            </a:r>
            <a:r>
              <a:rPr lang="zh-CN" altLang="en-US" sz="2200" dirty="0">
                <a:latin typeface="+mn-lt"/>
              </a:rPr>
              <a:t>的完全</a:t>
            </a:r>
            <a:r>
              <a:rPr lang="en-US" altLang="zh-CN" sz="2200" dirty="0">
                <a:latin typeface="+mn-lt"/>
              </a:rPr>
              <a:t>m</a:t>
            </a:r>
            <a:r>
              <a:rPr lang="zh-CN" altLang="en-US" sz="2200" dirty="0">
                <a:latin typeface="+mn-lt"/>
              </a:rPr>
              <a:t>叉</a:t>
            </a:r>
            <a:r>
              <a:rPr lang="zh-CN" altLang="en-US" sz="2200" dirty="0" smtClean="0">
                <a:latin typeface="+mn-lt"/>
              </a:rPr>
              <a:t>树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每一层的结点都有</a:t>
            </a:r>
            <a:r>
              <a:rPr lang="en-US" altLang="zh-CN" sz="2200" dirty="0">
                <a:latin typeface="+mn-lt"/>
              </a:rPr>
              <a:t>m</a:t>
            </a:r>
            <a:r>
              <a:rPr lang="zh-CN" altLang="en-US" sz="2200" dirty="0">
                <a:latin typeface="+mn-lt"/>
              </a:rPr>
              <a:t>个子节点，表示</a:t>
            </a:r>
            <a:r>
              <a:rPr lang="en-US" altLang="zh-CN" sz="2200" dirty="0">
                <a:latin typeface="+mn-lt"/>
              </a:rPr>
              <a:t>m</a:t>
            </a:r>
            <a:r>
              <a:rPr lang="zh-CN" altLang="en-US" sz="2200" dirty="0">
                <a:latin typeface="+mn-lt"/>
              </a:rPr>
              <a:t>种可能的着色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buSzPct val="100000"/>
            </a:pPr>
            <a:r>
              <a:rPr lang="zh-CN" altLang="en-US" sz="2200" dirty="0" smtClean="0">
                <a:latin typeface="+mn-lt"/>
              </a:rPr>
              <a:t>剪枝函数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为顶点 </a:t>
            </a:r>
            <a:r>
              <a:rPr lang="en-US" altLang="zh-CN" sz="2200" dirty="0" err="1" smtClean="0">
                <a:latin typeface="+mn-lt"/>
              </a:rPr>
              <a:t>i</a:t>
            </a:r>
            <a:r>
              <a:rPr lang="en-US" altLang="zh-CN" sz="2200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着色时，不能与</a:t>
            </a:r>
            <a:r>
              <a:rPr lang="zh-CN" altLang="en-US" sz="2200" dirty="0">
                <a:latin typeface="+mn-lt"/>
              </a:rPr>
              <a:t>已着色的相邻顶点颜</a:t>
            </a:r>
            <a:r>
              <a:rPr lang="zh-CN" altLang="en-US" sz="2200" dirty="0" smtClean="0">
                <a:latin typeface="+mn-lt"/>
              </a:rPr>
              <a:t>色重</a:t>
            </a:r>
            <a:r>
              <a:rPr lang="zh-CN" altLang="en-US" sz="2200" dirty="0">
                <a:latin typeface="+mn-lt"/>
              </a:rPr>
              <a:t>复</a:t>
            </a:r>
            <a:endParaRPr lang="en-US" altLang="zh-CN" sz="2200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1028" y="2811585"/>
            <a:ext cx="1252929" cy="43088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2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子集树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86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递归回溯：通用算法框架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64704"/>
            <a:ext cx="8635512" cy="1224136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>
                <a:latin typeface="Verdana" panose="020B0604030504040204" pitchFamily="34" charset="0"/>
                <a:cs typeface="Verdana" panose="020B0604030504040204" pitchFamily="34" charset="0"/>
              </a:rPr>
              <a:t>回溯法对解空间作深度优先搜</a:t>
            </a:r>
            <a:r>
              <a:rPr lang="zh-CN" altLang="en-US" sz="22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索</a:t>
            </a:r>
            <a:endParaRPr lang="zh-CN" altLang="en-US" sz="2200" b="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因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此在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一般情况下用递归方法实现回溯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法</a:t>
            </a:r>
            <a:endParaRPr lang="zh-CN" altLang="en-US" sz="2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44560" y="1858472"/>
            <a:ext cx="7670024" cy="49722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GB" altLang="zh-CN" sz="2200" kern="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t) 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if (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t &gt; n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){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output(x);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else{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for (</a:t>
            </a:r>
            <a:r>
              <a:rPr lang="en-GB" altLang="zh-CN" sz="2200" b="0" kern="0" dirty="0" err="1">
                <a:latin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= f(n, t); 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&lt;= g(n, t); 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++) 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x[t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] = h(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if (constraint(t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) &amp;&amp; bound(t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)){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    </a:t>
            </a:r>
            <a:r>
              <a:rPr lang="en-GB" altLang="zh-CN" sz="2200" kern="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(t+1);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}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GB" altLang="zh-CN" sz="2200" b="0" kern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3968" y="1906922"/>
            <a:ext cx="45365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dirty="0">
                <a:latin typeface="+mn-lt"/>
                <a:ea typeface="微软雅黑" panose="020B0503020204020204" pitchFamily="34" charset="-122"/>
              </a:rPr>
              <a:t>h(</a:t>
            </a:r>
            <a:r>
              <a:rPr lang="en-US" altLang="zh-CN" dirty="0" err="1">
                <a:latin typeface="+mn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表示在当前扩展结点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处</a:t>
            </a:r>
            <a:endParaRPr lang="en-US" altLang="zh-CN" dirty="0" smtClean="0">
              <a:latin typeface="+mn-lt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en-US" altLang="zh-CN" dirty="0" smtClean="0">
                <a:latin typeface="+mn-lt"/>
                <a:ea typeface="微软雅黑" panose="020B0503020204020204" pitchFamily="34" charset="-122"/>
              </a:rPr>
              <a:t>x[t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的第</a:t>
            </a:r>
            <a:r>
              <a:rPr lang="en-US" altLang="zh-CN" dirty="0" err="1">
                <a:latin typeface="+mn-lt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个可选值</a:t>
            </a:r>
          </a:p>
        </p:txBody>
      </p:sp>
      <p:sp>
        <p:nvSpPr>
          <p:cNvPr id="6" name="矩形 5"/>
          <p:cNvSpPr/>
          <p:nvPr/>
        </p:nvSpPr>
        <p:spPr>
          <a:xfrm>
            <a:off x="2312456" y="2996952"/>
            <a:ext cx="701207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dirty="0">
                <a:latin typeface="+mn-lt"/>
                <a:ea typeface="微软雅黑" panose="020B0503020204020204" pitchFamily="34" charset="-122"/>
              </a:rPr>
              <a:t>f(n, t)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表示在当前扩展结点处未搜索过的子树的起始编号</a:t>
            </a:r>
          </a:p>
          <a:p>
            <a:pPr algn="ctr">
              <a:spcAft>
                <a:spcPts val="600"/>
              </a:spcAft>
            </a:pPr>
            <a:r>
              <a:rPr lang="en-US" altLang="zh-CN" dirty="0">
                <a:latin typeface="+mn-lt"/>
                <a:ea typeface="微软雅黑" panose="020B0503020204020204" pitchFamily="34" charset="-122"/>
              </a:rPr>
              <a:t>g(n, t)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表示在当前扩展结点处未搜索过的子树的终止编号</a:t>
            </a:r>
          </a:p>
        </p:txBody>
      </p:sp>
      <p:sp>
        <p:nvSpPr>
          <p:cNvPr id="9" name="矩形 8"/>
          <p:cNvSpPr/>
          <p:nvPr/>
        </p:nvSpPr>
        <p:spPr>
          <a:xfrm>
            <a:off x="2411096" y="5165761"/>
            <a:ext cx="68315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dirty="0">
                <a:latin typeface="+mn-lt"/>
                <a:ea typeface="微软雅黑" panose="020B0503020204020204" pitchFamily="34" charset="-122"/>
              </a:rPr>
              <a:t>constraint(t)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表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示</a:t>
            </a:r>
            <a:endParaRPr lang="en-US" altLang="zh-CN" dirty="0" smtClean="0">
              <a:latin typeface="+mn-lt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当前扩展结点处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x[1:t]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的取值满足问题的约束条件</a:t>
            </a:r>
          </a:p>
        </p:txBody>
      </p:sp>
      <p:sp>
        <p:nvSpPr>
          <p:cNvPr id="10" name="矩形 9"/>
          <p:cNvSpPr/>
          <p:nvPr/>
        </p:nvSpPr>
        <p:spPr>
          <a:xfrm>
            <a:off x="2411096" y="5956538"/>
            <a:ext cx="68315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dirty="0">
                <a:latin typeface="+mn-lt"/>
                <a:ea typeface="微软雅黑" panose="020B0503020204020204" pitchFamily="34" charset="-122"/>
              </a:rPr>
              <a:t>bound(t)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表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示</a:t>
            </a:r>
            <a:endParaRPr lang="en-US" altLang="zh-CN" dirty="0" smtClean="0">
              <a:latin typeface="+mn-lt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当前扩展结点处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x[1:t]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的取值尚未导致目标函数越界</a:t>
            </a:r>
          </a:p>
        </p:txBody>
      </p:sp>
    </p:spTree>
    <p:extLst>
      <p:ext uri="{BB962C8B-B14F-4D97-AF65-F5344CB8AC3E}">
        <p14:creationId xmlns:p14="http://schemas.microsoft.com/office/powerpoint/2010/main" val="272108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  <p:bldP spid="9" grpId="0"/>
      <p:bldP spid="9" grpId="1"/>
      <p:bldP spid="10" grpId="0"/>
      <p:bldP spid="10" grpId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28638" y="37531"/>
            <a:ext cx="7666037" cy="838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889000" indent="-889000" defTabSz="731838"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回溯法 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22275" y="875731"/>
            <a:ext cx="3810000" cy="561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局部有效着色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：如果其中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个顶点已经着色，满足相邻两个顶点的颜色都不一样并且仍有颜色未被使用，就称当前的着色是局部有效着色。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无效着色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：如果其中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个顶点已经着色，并且存在相邻两个顶点的颜色一样，就称当前的着色是无效着色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4"/>
          <p:cNvGraphicFramePr>
            <a:graphicFrameLocks noChangeAspect="1"/>
          </p:cNvGraphicFramePr>
          <p:nvPr>
            <p:extLst/>
          </p:nvPr>
        </p:nvGraphicFramePr>
        <p:xfrm>
          <a:off x="4232275" y="762000"/>
          <a:ext cx="4765675" cy="588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44" name="Visio" r:id="rId3" imgW="4531767" imgH="5597343" progId="Visio.Drawing.11">
                  <p:embed/>
                </p:oleObj>
              </mc:Choice>
              <mc:Fallback>
                <p:oleObj name="Visio" r:id="rId3" imgW="4531767" imgH="5597343" progId="Visio.Drawing.11">
                  <p:embed/>
                  <p:pic>
                    <p:nvPicPr>
                      <p:cNvPr id="4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762000"/>
                        <a:ext cx="4765675" cy="588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5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/>
          <p:cNvSpPr txBox="1"/>
          <p:nvPr/>
        </p:nvSpPr>
        <p:spPr>
          <a:xfrm>
            <a:off x="2436495" y="7393"/>
            <a:ext cx="3840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algn="l" defTabSz="913765" fontAlgn="auto">
              <a:lnSpc>
                <a:spcPct val="150000"/>
              </a:lnSpc>
              <a:spcBef>
                <a:spcPts val="0"/>
              </a:spcBef>
              <a:buFont typeface="+mj-lt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回溯法求解图着色问题示例</a:t>
            </a:r>
          </a:p>
        </p:txBody>
      </p:sp>
      <p:sp>
        <p:nvSpPr>
          <p:cNvPr id="4" name="椭圆 3"/>
          <p:cNvSpPr/>
          <p:nvPr/>
        </p:nvSpPr>
        <p:spPr>
          <a:xfrm>
            <a:off x="1841500" y="2098675"/>
            <a:ext cx="392113" cy="35401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1800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>
                <a:effectLst/>
                <a:latin typeface="Times New Roman" panose="02020603050405020304" charset="0"/>
              </a:rPr>
              <a:t>A</a:t>
            </a:r>
          </a:p>
        </p:txBody>
      </p:sp>
      <p:sp>
        <p:nvSpPr>
          <p:cNvPr id="5" name="椭圆 4"/>
          <p:cNvSpPr/>
          <p:nvPr/>
        </p:nvSpPr>
        <p:spPr>
          <a:xfrm>
            <a:off x="2640013" y="3044825"/>
            <a:ext cx="393700" cy="35401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1800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>
                <a:effectLst/>
                <a:latin typeface="Times New Roman" panose="02020603050405020304" charset="0"/>
              </a:rPr>
              <a:t>C</a:t>
            </a:r>
          </a:p>
        </p:txBody>
      </p:sp>
      <p:sp>
        <p:nvSpPr>
          <p:cNvPr id="6" name="椭圆 5"/>
          <p:cNvSpPr/>
          <p:nvPr/>
        </p:nvSpPr>
        <p:spPr>
          <a:xfrm>
            <a:off x="1000125" y="3073400"/>
            <a:ext cx="392113" cy="35401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1800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>
                <a:effectLst/>
                <a:latin typeface="Times New Roman" panose="02020603050405020304" charset="0"/>
              </a:rPr>
              <a:t>B</a:t>
            </a:r>
          </a:p>
        </p:txBody>
      </p:sp>
      <p:sp>
        <p:nvSpPr>
          <p:cNvPr id="7" name="椭圆 6"/>
          <p:cNvSpPr/>
          <p:nvPr/>
        </p:nvSpPr>
        <p:spPr>
          <a:xfrm>
            <a:off x="971550" y="4302125"/>
            <a:ext cx="392113" cy="35242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1800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>
                <a:effectLst/>
                <a:latin typeface="Times New Roman" panose="02020603050405020304" charset="0"/>
              </a:rPr>
              <a:t>D</a:t>
            </a:r>
          </a:p>
        </p:txBody>
      </p:sp>
      <p:sp>
        <p:nvSpPr>
          <p:cNvPr id="8" name="椭圆 7"/>
          <p:cNvSpPr/>
          <p:nvPr/>
        </p:nvSpPr>
        <p:spPr>
          <a:xfrm>
            <a:off x="2598738" y="4373563"/>
            <a:ext cx="392112" cy="35401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1800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>
                <a:effectLst/>
                <a:latin typeface="Times New Roman" panose="02020603050405020304" charset="0"/>
              </a:rPr>
              <a:t>E</a:t>
            </a:r>
          </a:p>
        </p:txBody>
      </p:sp>
      <p:sp>
        <p:nvSpPr>
          <p:cNvPr id="9" name="直接连接符 8"/>
          <p:cNvSpPr/>
          <p:nvPr/>
        </p:nvSpPr>
        <p:spPr>
          <a:xfrm flipH="1">
            <a:off x="1293813" y="2416175"/>
            <a:ext cx="603250" cy="6699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直接连接符 9"/>
          <p:cNvSpPr/>
          <p:nvPr/>
        </p:nvSpPr>
        <p:spPr>
          <a:xfrm>
            <a:off x="2163763" y="2395538"/>
            <a:ext cx="546100" cy="6937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直接连接符 10"/>
          <p:cNvSpPr/>
          <p:nvPr/>
        </p:nvSpPr>
        <p:spPr>
          <a:xfrm>
            <a:off x="1392238" y="3276600"/>
            <a:ext cx="12477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直接连接符 11"/>
          <p:cNvSpPr/>
          <p:nvPr/>
        </p:nvSpPr>
        <p:spPr>
          <a:xfrm>
            <a:off x="1195388" y="3427413"/>
            <a:ext cx="0" cy="8524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" name="直接连接符 12"/>
          <p:cNvSpPr/>
          <p:nvPr/>
        </p:nvSpPr>
        <p:spPr>
          <a:xfrm flipH="1">
            <a:off x="2822575" y="3398838"/>
            <a:ext cx="0" cy="9604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" name="直接连接符 13"/>
          <p:cNvSpPr/>
          <p:nvPr/>
        </p:nvSpPr>
        <p:spPr>
          <a:xfrm flipV="1">
            <a:off x="1363663" y="4495800"/>
            <a:ext cx="1235075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" name="直接连接符 14"/>
          <p:cNvSpPr/>
          <p:nvPr/>
        </p:nvSpPr>
        <p:spPr>
          <a:xfrm>
            <a:off x="1322388" y="3370263"/>
            <a:ext cx="1360487" cy="10318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" name="文本框 147460"/>
          <p:cNvSpPr txBox="1"/>
          <p:nvPr/>
        </p:nvSpPr>
        <p:spPr>
          <a:xfrm>
            <a:off x="6010275" y="3927475"/>
            <a:ext cx="533400" cy="2730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b="1">
                <a:effectLst/>
                <a:latin typeface="Times New Roman" panose="02020603050405020304" charset="0"/>
              </a:rPr>
              <a:t>D=1</a:t>
            </a:r>
          </a:p>
        </p:txBody>
      </p:sp>
      <p:sp>
        <p:nvSpPr>
          <p:cNvPr id="17" name="椭圆 16"/>
          <p:cNvSpPr/>
          <p:nvPr/>
        </p:nvSpPr>
        <p:spPr>
          <a:xfrm>
            <a:off x="6950075" y="1255713"/>
            <a:ext cx="381000" cy="3222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effectLst/>
                <a:latin typeface="Times New Roman" panose="02020603050405020304" charset="0"/>
              </a:rPr>
              <a:t>1</a:t>
            </a:r>
          </a:p>
        </p:txBody>
      </p:sp>
      <p:sp>
        <p:nvSpPr>
          <p:cNvPr id="18" name="椭圆 17"/>
          <p:cNvSpPr/>
          <p:nvPr/>
        </p:nvSpPr>
        <p:spPr>
          <a:xfrm>
            <a:off x="6178550" y="2003425"/>
            <a:ext cx="381000" cy="3222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effectLst/>
                <a:latin typeface="Times New Roman" panose="02020603050405020304" charset="0"/>
              </a:rPr>
              <a:t>2</a:t>
            </a:r>
          </a:p>
        </p:txBody>
      </p:sp>
      <p:sp>
        <p:nvSpPr>
          <p:cNvPr id="19" name="椭圆 18"/>
          <p:cNvSpPr/>
          <p:nvPr/>
        </p:nvSpPr>
        <p:spPr>
          <a:xfrm>
            <a:off x="5435600" y="2795588"/>
            <a:ext cx="381000" cy="322262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effectLst/>
                <a:latin typeface="Times New Roman" panose="02020603050405020304" charset="0"/>
              </a:rPr>
              <a:t>3</a:t>
            </a:r>
          </a:p>
        </p:txBody>
      </p:sp>
      <p:sp>
        <p:nvSpPr>
          <p:cNvPr id="20" name="椭圆 19"/>
          <p:cNvSpPr/>
          <p:nvPr/>
        </p:nvSpPr>
        <p:spPr>
          <a:xfrm>
            <a:off x="6178550" y="2811463"/>
            <a:ext cx="381000" cy="3222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effectLst/>
                <a:latin typeface="Times New Roman" panose="02020603050405020304" charset="0"/>
              </a:rPr>
              <a:t>4</a:t>
            </a:r>
          </a:p>
        </p:txBody>
      </p:sp>
      <p:sp>
        <p:nvSpPr>
          <p:cNvPr id="21" name="椭圆 20"/>
          <p:cNvSpPr/>
          <p:nvPr/>
        </p:nvSpPr>
        <p:spPr>
          <a:xfrm>
            <a:off x="5659438" y="3570288"/>
            <a:ext cx="381000" cy="322262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effectLst/>
                <a:latin typeface="Times New Roman" panose="02020603050405020304" charset="0"/>
              </a:rPr>
              <a:t>5</a:t>
            </a:r>
          </a:p>
        </p:txBody>
      </p:sp>
      <p:sp>
        <p:nvSpPr>
          <p:cNvPr id="22" name="椭圆 21"/>
          <p:cNvSpPr/>
          <p:nvPr/>
        </p:nvSpPr>
        <p:spPr>
          <a:xfrm>
            <a:off x="6178550" y="3570288"/>
            <a:ext cx="381000" cy="322262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effectLst/>
                <a:latin typeface="Times New Roman" panose="02020603050405020304" charset="0"/>
              </a:rPr>
              <a:t>6</a:t>
            </a:r>
          </a:p>
        </p:txBody>
      </p:sp>
      <p:sp>
        <p:nvSpPr>
          <p:cNvPr id="23" name="椭圆 22"/>
          <p:cNvSpPr/>
          <p:nvPr/>
        </p:nvSpPr>
        <p:spPr>
          <a:xfrm>
            <a:off x="6683375" y="3582988"/>
            <a:ext cx="381000" cy="3222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effectLst/>
                <a:latin typeface="Times New Roman" panose="02020603050405020304" charset="0"/>
              </a:rPr>
              <a:t>7</a:t>
            </a:r>
          </a:p>
        </p:txBody>
      </p:sp>
      <p:sp>
        <p:nvSpPr>
          <p:cNvPr id="24" name="直接连接符 23"/>
          <p:cNvSpPr/>
          <p:nvPr/>
        </p:nvSpPr>
        <p:spPr>
          <a:xfrm flipH="1">
            <a:off x="6472238" y="1527175"/>
            <a:ext cx="519112" cy="4873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" name="直接连接符 24"/>
          <p:cNvSpPr/>
          <p:nvPr/>
        </p:nvSpPr>
        <p:spPr>
          <a:xfrm flipH="1">
            <a:off x="5715000" y="2284413"/>
            <a:ext cx="533400" cy="5318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" name="直接连接符 25"/>
          <p:cNvSpPr/>
          <p:nvPr/>
        </p:nvSpPr>
        <p:spPr>
          <a:xfrm>
            <a:off x="6361113" y="2339975"/>
            <a:ext cx="0" cy="4635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" name="直接连接符 26"/>
          <p:cNvSpPr/>
          <p:nvPr/>
        </p:nvSpPr>
        <p:spPr>
          <a:xfrm flipH="1">
            <a:off x="5856288" y="3100388"/>
            <a:ext cx="392112" cy="4746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" name="直接连接符 27"/>
          <p:cNvSpPr/>
          <p:nvPr/>
        </p:nvSpPr>
        <p:spPr>
          <a:xfrm>
            <a:off x="6346825" y="3140075"/>
            <a:ext cx="0" cy="4222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" name="直接连接符 28"/>
          <p:cNvSpPr/>
          <p:nvPr/>
        </p:nvSpPr>
        <p:spPr>
          <a:xfrm>
            <a:off x="6459538" y="3111500"/>
            <a:ext cx="336550" cy="4635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椭圆 29"/>
          <p:cNvSpPr/>
          <p:nvPr/>
        </p:nvSpPr>
        <p:spPr>
          <a:xfrm>
            <a:off x="6164263" y="4341813"/>
            <a:ext cx="381000" cy="3222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effectLst/>
                <a:latin typeface="Times New Roman" panose="02020603050405020304" charset="0"/>
              </a:rPr>
              <a:t>8</a:t>
            </a:r>
          </a:p>
        </p:txBody>
      </p:sp>
      <p:sp>
        <p:nvSpPr>
          <p:cNvPr id="31" name="椭圆 30"/>
          <p:cNvSpPr/>
          <p:nvPr/>
        </p:nvSpPr>
        <p:spPr>
          <a:xfrm>
            <a:off x="6683375" y="4341813"/>
            <a:ext cx="381000" cy="322262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effectLst/>
                <a:latin typeface="Times New Roman" panose="02020603050405020304" charset="0"/>
              </a:rPr>
              <a:t>9</a:t>
            </a:r>
          </a:p>
        </p:txBody>
      </p:sp>
      <p:sp>
        <p:nvSpPr>
          <p:cNvPr id="32" name="椭圆 31"/>
          <p:cNvSpPr/>
          <p:nvPr/>
        </p:nvSpPr>
        <p:spPr>
          <a:xfrm>
            <a:off x="7188200" y="4354513"/>
            <a:ext cx="381000" cy="3222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effectLst/>
                <a:latin typeface="Times New Roman" panose="02020603050405020304" charset="0"/>
              </a:rPr>
              <a:t>10</a:t>
            </a:r>
          </a:p>
        </p:txBody>
      </p:sp>
      <p:sp>
        <p:nvSpPr>
          <p:cNvPr id="33" name="直接连接符 32"/>
          <p:cNvSpPr/>
          <p:nvPr/>
        </p:nvSpPr>
        <p:spPr>
          <a:xfrm flipH="1">
            <a:off x="6361113" y="3871913"/>
            <a:ext cx="392112" cy="4746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" name="直接连接符 33"/>
          <p:cNvSpPr/>
          <p:nvPr/>
        </p:nvSpPr>
        <p:spPr>
          <a:xfrm>
            <a:off x="6851650" y="3911600"/>
            <a:ext cx="0" cy="4222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" name="直接连接符 34"/>
          <p:cNvSpPr/>
          <p:nvPr/>
        </p:nvSpPr>
        <p:spPr>
          <a:xfrm>
            <a:off x="6964363" y="3883025"/>
            <a:ext cx="336550" cy="4635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" name="椭圆 35"/>
          <p:cNvSpPr/>
          <p:nvPr/>
        </p:nvSpPr>
        <p:spPr>
          <a:xfrm>
            <a:off x="5383213" y="5102225"/>
            <a:ext cx="381000" cy="322263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effectLst/>
                <a:latin typeface="Times New Roman" panose="02020603050405020304" charset="0"/>
              </a:rPr>
              <a:t>11</a:t>
            </a:r>
          </a:p>
        </p:txBody>
      </p:sp>
      <p:sp>
        <p:nvSpPr>
          <p:cNvPr id="37" name="椭圆 36"/>
          <p:cNvSpPr/>
          <p:nvPr/>
        </p:nvSpPr>
        <p:spPr>
          <a:xfrm>
            <a:off x="5897563" y="5102225"/>
            <a:ext cx="381000" cy="322263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effectLst/>
                <a:latin typeface="Times New Roman" panose="02020603050405020304" charset="0"/>
              </a:rPr>
              <a:t>12</a:t>
            </a:r>
          </a:p>
        </p:txBody>
      </p:sp>
      <p:sp>
        <p:nvSpPr>
          <p:cNvPr id="38" name="椭圆 37"/>
          <p:cNvSpPr/>
          <p:nvPr/>
        </p:nvSpPr>
        <p:spPr>
          <a:xfrm>
            <a:off x="6402388" y="5113338"/>
            <a:ext cx="381000" cy="322262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effectLst/>
                <a:latin typeface="Times New Roman" panose="02020603050405020304" charset="0"/>
              </a:rPr>
              <a:t>13</a:t>
            </a:r>
          </a:p>
        </p:txBody>
      </p:sp>
      <p:sp>
        <p:nvSpPr>
          <p:cNvPr id="39" name="直接连接符 38"/>
          <p:cNvSpPr/>
          <p:nvPr/>
        </p:nvSpPr>
        <p:spPr>
          <a:xfrm flipH="1">
            <a:off x="5618163" y="4614863"/>
            <a:ext cx="601662" cy="4746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" name="直接连接符 39"/>
          <p:cNvSpPr/>
          <p:nvPr/>
        </p:nvSpPr>
        <p:spPr>
          <a:xfrm flipH="1">
            <a:off x="6135688" y="4668838"/>
            <a:ext cx="155575" cy="4349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" name="直接连接符 40"/>
          <p:cNvSpPr/>
          <p:nvPr/>
        </p:nvSpPr>
        <p:spPr>
          <a:xfrm>
            <a:off x="6388100" y="4651375"/>
            <a:ext cx="196850" cy="4746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" name="椭圆 41"/>
          <p:cNvSpPr/>
          <p:nvPr/>
        </p:nvSpPr>
        <p:spPr>
          <a:xfrm>
            <a:off x="6991350" y="5122863"/>
            <a:ext cx="381000" cy="3222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effectLst/>
                <a:latin typeface="Times New Roman" panose="02020603050405020304" charset="0"/>
              </a:rPr>
              <a:t>14</a:t>
            </a:r>
          </a:p>
        </p:txBody>
      </p:sp>
      <p:sp>
        <p:nvSpPr>
          <p:cNvPr id="43" name="直接连接符 42"/>
          <p:cNvSpPr/>
          <p:nvPr/>
        </p:nvSpPr>
        <p:spPr>
          <a:xfrm flipH="1">
            <a:off x="7188200" y="4683125"/>
            <a:ext cx="153988" cy="4349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" name="文本框 147500"/>
          <p:cNvSpPr txBox="1"/>
          <p:nvPr/>
        </p:nvSpPr>
        <p:spPr>
          <a:xfrm>
            <a:off x="6823075" y="1774825"/>
            <a:ext cx="533400" cy="2730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b="1">
                <a:effectLst/>
                <a:latin typeface="Times New Roman" panose="02020603050405020304" charset="0"/>
              </a:rPr>
              <a:t>A=1</a:t>
            </a:r>
          </a:p>
        </p:txBody>
      </p:sp>
      <p:sp>
        <p:nvSpPr>
          <p:cNvPr id="45" name="文本框 147501"/>
          <p:cNvSpPr txBox="1"/>
          <p:nvPr/>
        </p:nvSpPr>
        <p:spPr>
          <a:xfrm>
            <a:off x="6445250" y="2425700"/>
            <a:ext cx="531813" cy="2714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b="1">
                <a:effectLst/>
                <a:latin typeface="Times New Roman" panose="02020603050405020304" charset="0"/>
              </a:rPr>
              <a:t>B=2</a:t>
            </a:r>
          </a:p>
        </p:txBody>
      </p:sp>
      <p:sp>
        <p:nvSpPr>
          <p:cNvPr id="46" name="文本框 147502"/>
          <p:cNvSpPr txBox="1"/>
          <p:nvPr/>
        </p:nvSpPr>
        <p:spPr>
          <a:xfrm>
            <a:off x="6724650" y="3155950"/>
            <a:ext cx="533400" cy="2730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b="1">
                <a:effectLst/>
                <a:latin typeface="Times New Roman" panose="02020603050405020304" charset="0"/>
              </a:rPr>
              <a:t>C=3</a:t>
            </a:r>
          </a:p>
        </p:txBody>
      </p:sp>
      <p:sp>
        <p:nvSpPr>
          <p:cNvPr id="47" name="文本框 147503"/>
          <p:cNvSpPr txBox="1"/>
          <p:nvPr/>
        </p:nvSpPr>
        <p:spPr>
          <a:xfrm>
            <a:off x="7216775" y="3903663"/>
            <a:ext cx="531813" cy="2714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b="1">
                <a:effectLst/>
                <a:latin typeface="Times New Roman" panose="02020603050405020304" charset="0"/>
              </a:rPr>
              <a:t>D=3</a:t>
            </a:r>
          </a:p>
        </p:txBody>
      </p:sp>
      <p:sp>
        <p:nvSpPr>
          <p:cNvPr id="48" name="文本框 147504"/>
          <p:cNvSpPr txBox="1"/>
          <p:nvPr/>
        </p:nvSpPr>
        <p:spPr>
          <a:xfrm>
            <a:off x="7356475" y="4797425"/>
            <a:ext cx="533400" cy="2714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b="1">
                <a:effectLst/>
                <a:latin typeface="Times New Roman" panose="02020603050405020304" charset="0"/>
              </a:rPr>
              <a:t>E=1</a:t>
            </a:r>
          </a:p>
        </p:txBody>
      </p:sp>
      <p:sp>
        <p:nvSpPr>
          <p:cNvPr id="49" name="文本框 147505"/>
          <p:cNvSpPr txBox="1"/>
          <p:nvPr/>
        </p:nvSpPr>
        <p:spPr>
          <a:xfrm>
            <a:off x="1154430" y="5699125"/>
            <a:ext cx="7305675" cy="593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2000" b="1" dirty="0">
                <a:effectLst/>
                <a:latin typeface="Times New Roman" panose="02020603050405020304" charset="0"/>
              </a:rPr>
              <a:t>(a) </a:t>
            </a:r>
            <a:r>
              <a:rPr lang="zh-CN" altLang="en-US" sz="2000" b="1" dirty="0">
                <a:effectLst/>
                <a:latin typeface="Times New Roman" panose="02020603050405020304" charset="0"/>
              </a:rPr>
              <a:t>一个无向图</a:t>
            </a:r>
            <a:r>
              <a:rPr lang="zh-CN" altLang="en-US" sz="2000" dirty="0">
                <a:effectLst/>
                <a:latin typeface="Times New Roman" panose="02020603050405020304" charset="0"/>
              </a:rPr>
              <a:t> </a:t>
            </a:r>
            <a:r>
              <a:rPr lang="zh-CN" altLang="en-US" sz="2000" b="1" dirty="0">
                <a:effectLst/>
                <a:latin typeface="Times New Roman" panose="02020603050405020304" charset="0"/>
              </a:rPr>
              <a:t>                                         </a:t>
            </a:r>
            <a:r>
              <a:rPr lang="en-US" altLang="zh-CN" sz="2000" b="1" dirty="0">
                <a:effectLst/>
                <a:latin typeface="Times New Roman" panose="02020603050405020304" charset="0"/>
              </a:rPr>
              <a:t>(b) </a:t>
            </a:r>
            <a:r>
              <a:rPr lang="zh-CN" altLang="en-US" sz="2000" b="1" dirty="0">
                <a:effectLst/>
                <a:latin typeface="Times New Roman" panose="02020603050405020304" charset="0"/>
              </a:rPr>
              <a:t>回溯法搜索空间</a:t>
            </a:r>
          </a:p>
        </p:txBody>
      </p:sp>
    </p:spTree>
    <p:extLst>
      <p:ext uri="{BB962C8B-B14F-4D97-AF65-F5344CB8AC3E}">
        <p14:creationId xmlns:p14="http://schemas.microsoft.com/office/powerpoint/2010/main" val="13570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476" y="319354"/>
            <a:ext cx="5712676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元组初始化为（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0,0,0,0,0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），从根结点开始向下搜索，以颜色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为顶点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着色，生成结点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时，产生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(1,0,0,0,0)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，是个有效着色。</a:t>
            </a:r>
          </a:p>
          <a:p>
            <a:pPr marL="457200" indent="-457200" fontAlgn="auto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以颜色1为顶点B着色生成结点3时，产生(1,1,0,0,0)，是个无效着色，结点3为d_结点。</a:t>
            </a:r>
          </a:p>
          <a:p>
            <a:pPr marL="457200" indent="-457200" fontAlgn="auto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以颜色2为顶点B着色生成结点4，产生(1,2,0,0,0)，是个有效着色。</a:t>
            </a:r>
          </a:p>
          <a:p>
            <a:pPr marL="457200" indent="-457200" fontAlgn="auto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分别以颜色1和2为顶点C着色生成结点5和6，产生(1,2,1,0,0)和(1,2,2,0,0)，都是无效着色，因此结点5和6都是d_结点。</a:t>
            </a:r>
          </a:p>
          <a:p>
            <a:pPr marL="457200" indent="-457200" fontAlgn="auto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以颜色3为顶点C着色，产生(1,2,3,0,0)，是个有效着色。重复上述步骤，最后得到有效着色(1,2,3,3,1)。</a:t>
            </a: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3"/>
          <a:srcRect l="53602" b="11226"/>
          <a:stretch>
            <a:fillRect/>
          </a:stretch>
        </p:blipFill>
        <p:spPr>
          <a:xfrm>
            <a:off x="6300192" y="2308861"/>
            <a:ext cx="2736304" cy="40824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t="40258" r="62958" b="11194"/>
          <a:stretch>
            <a:fillRect/>
          </a:stretch>
        </p:blipFill>
        <p:spPr>
          <a:xfrm>
            <a:off x="6660232" y="224155"/>
            <a:ext cx="1689383" cy="199517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0449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2546350" y="76200"/>
          <a:ext cx="5727700" cy="678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8" name="Visio" r:id="rId3" imgW="8710693" imgH="10313257" progId="Visio.Drawing.11">
                  <p:embed/>
                </p:oleObj>
              </mc:Choice>
              <mc:Fallback>
                <p:oleObj name="Visio" r:id="rId3" imgW="8710693" imgH="10313257" progId="Visio.Drawing.11">
                  <p:embed/>
                  <p:pic>
                    <p:nvPicPr>
                      <p:cNvPr id="1741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76200"/>
                        <a:ext cx="5727700" cy="678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790099" y="609600"/>
            <a:ext cx="738664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回溯法解决着色问题流程图</a:t>
            </a:r>
          </a:p>
        </p:txBody>
      </p:sp>
    </p:spTree>
    <p:extLst>
      <p:ext uri="{BB962C8B-B14F-4D97-AF65-F5344CB8AC3E}">
        <p14:creationId xmlns:p14="http://schemas.microsoft.com/office/powerpoint/2010/main" val="3677806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图的</a:t>
            </a:r>
            <a:r>
              <a:rPr lang="en-US" altLang="zh-CN" dirty="0">
                <a:solidFill>
                  <a:srgbClr val="000000"/>
                </a:solidFill>
                <a:cs typeface="Courier New" pitchFamily="49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着色问题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64704"/>
            <a:ext cx="8707520" cy="590465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bool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Bound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k) {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检查颜色可用性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for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= 1;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&lt;= n;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if ((G[k][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]==1)&amp;&amp;(x[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]==x[k])) return false;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return true;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t</a:t>
            </a:r>
            <a:r>
              <a:rPr lang="zh-CN" altLang="en-US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，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m){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 (t &gt; n)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{  </a:t>
            </a:r>
            <a:r>
              <a:rPr lang="en-US" altLang="zh-CN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// sum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记录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当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前已找到的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m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着色方案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数</a:t>
            </a:r>
            <a:endParaRPr lang="en-US" altLang="zh-CN" sz="2200" dirty="0">
              <a:solidFill>
                <a:srgbClr val="0033CC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Output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(x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sum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++; </a:t>
            </a:r>
            <a:r>
              <a:rPr lang="en-US" altLang="zh-CN" sz="2200" dirty="0" smtClean="0">
                <a:solidFill>
                  <a:srgbClr val="000000"/>
                </a:solidFill>
                <a:cs typeface="Verdana" panose="020B0604030504040204" pitchFamily="34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else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for(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= 1;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&lt;= m;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++)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x[t] =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if (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Bound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(t))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(t+1);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239980" y="3617318"/>
            <a:ext cx="4420252" cy="1050566"/>
            <a:chOff x="4040180" y="2018394"/>
            <a:chExt cx="4420252" cy="1050566"/>
          </a:xfrm>
        </p:grpSpPr>
        <p:sp>
          <p:nvSpPr>
            <p:cNvPr id="2" name="矩形 1"/>
            <p:cNvSpPr/>
            <p:nvPr/>
          </p:nvSpPr>
          <p:spPr>
            <a:xfrm>
              <a:off x="4040180" y="2314126"/>
              <a:ext cx="3600400" cy="40011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zh-CN" altLang="en-US" sz="2400" dirty="0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解空间树中内结点个</a:t>
              </a:r>
              <a:r>
                <a:rPr lang="zh-CN" altLang="en-US" sz="2400" dirty="0" smtClean="0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数：</a:t>
              </a:r>
              <a:endPara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456352" y="2018394"/>
            <a:ext cx="1004080" cy="1050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94" name="公式" r:id="rId4" imgW="406224" imgH="431613" progId="Equation.3">
                    <p:embed/>
                  </p:oleObj>
                </mc:Choice>
                <mc:Fallback>
                  <p:oleObj name="公式" r:id="rId4" imgW="406224" imgH="431613" progId="Equation.3">
                    <p:embed/>
                    <p:pic>
                      <p:nvPicPr>
                        <p:cNvPr id="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6352" y="2018394"/>
                          <a:ext cx="1004080" cy="10505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矩形 5"/>
          <p:cNvSpPr/>
          <p:nvPr/>
        </p:nvSpPr>
        <p:spPr>
          <a:xfrm>
            <a:off x="1763688" y="5760640"/>
            <a:ext cx="5688632" cy="9087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在最坏情况下，对于每一个内结点</a:t>
            </a:r>
            <a:r>
              <a:rPr lang="zh-CN" altLang="en-US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查其每种颜色的可用性需耗时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00993" y="4293096"/>
            <a:ext cx="2635503" cy="5735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80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算法复杂度？</a:t>
            </a:r>
          </a:p>
        </p:txBody>
      </p:sp>
      <p:sp>
        <p:nvSpPr>
          <p:cNvPr id="9" name="矩形 8"/>
          <p:cNvSpPr/>
          <p:nvPr/>
        </p:nvSpPr>
        <p:spPr>
          <a:xfrm>
            <a:off x="6818644" y="5013176"/>
            <a:ext cx="1800200" cy="5735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GB" altLang="zh-CN" sz="28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O(n</a:t>
            </a:r>
            <a:r>
              <a:rPr lang="en-US" altLang="zh-CN" sz="28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m</a:t>
            </a:r>
            <a:r>
              <a:rPr lang="en-GB" altLang="zh-CN" sz="2800" kern="0" baseline="3000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n</a:t>
            </a:r>
            <a:r>
              <a:rPr lang="en-GB" altLang="zh-CN" sz="280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)</a:t>
            </a:r>
            <a:endParaRPr lang="zh-CN" altLang="en-US" sz="2800" kern="0" dirty="0">
              <a:solidFill>
                <a:srgbClr val="161616"/>
              </a:solidFill>
              <a:latin typeface="Verdana"/>
              <a:ea typeface="微软雅黑" panose="020B0503020204020204" pitchFamily="34" charset="-122"/>
            </a:endParaRP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/>
          </p:nvPr>
        </p:nvGraphicFramePr>
        <p:xfrm>
          <a:off x="2537780" y="1772816"/>
          <a:ext cx="6642732" cy="106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5" name="公式" r:id="rId6" imgW="2667000" imgH="431800" progId="Equation.3">
                  <p:embed/>
                </p:oleObj>
              </mc:Choice>
              <mc:Fallback>
                <p:oleObj name="公式" r:id="rId6" imgW="2667000" imgH="431800" progId="Equation.3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780" y="1772816"/>
                        <a:ext cx="6642732" cy="1066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29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80975" y="124101"/>
            <a:ext cx="41036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程序代码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80974" y="788499"/>
            <a:ext cx="4319017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#include&lt;stdio.h&gt;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#include&lt;string.h&gt;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N 3//图中节点的个数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a[N+1][N+1]={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0,0,0,0,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0,1,1,1,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0,1,1,1,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0,1,1,1,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};//邻接矩阵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x[N+1];//记录颜色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sum=0;//保存可以着色的方案数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OK(int t,int i)//判断函数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j;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for( j=1;j&lt;t;j++)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if(a[t][j]&amp;&amp;x[j]==i)      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return 0;       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1;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931445" y="526889"/>
            <a:ext cx="3211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926496" y="124101"/>
            <a:ext cx="3783558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Backtrace(int t,int m)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i;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if(t&gt;N)//算法搜索至叶子节点 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sum++;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printf("第%d种方案：\n",sum);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for( i=1;i&lt;=N;i++)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printf("%d ",x[i]);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printf("\n");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else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for( i=1;i&lt;=m;i++)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{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if(OK(t,i))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{   x[t]=i;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Backtrace(t+1,m);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55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309298" y="620688"/>
            <a:ext cx="542294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m;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i;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printf("请输入颜色种类：\n");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scanf("%d",&amp;m);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for(i=1;i&lt;=m;i++)//初始化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x[i]=0;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Backtrace(1,m);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if(sum==0)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printf("不是%d可着色的!\n",m);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01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图的</a:t>
            </a:r>
            <a:r>
              <a:rPr lang="en-US" altLang="zh-CN" dirty="0">
                <a:solidFill>
                  <a:srgbClr val="000000"/>
                </a:solidFill>
                <a:cs typeface="Courier New" pitchFamily="49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着色问题的应用</a:t>
            </a:r>
            <a:endParaRPr lang="zh-CN" altLang="en-US" sz="28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604448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cs typeface="+mn-cs"/>
              </a:rPr>
              <a:t>示例：考试安排问题</a:t>
            </a:r>
            <a:endParaRPr lang="en-US" altLang="zh-CN" sz="2200" b="1" dirty="0" smtClean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如何安排一次</a:t>
            </a:r>
            <a:r>
              <a:rPr lang="en-US" altLang="zh-CN" sz="2200" dirty="0"/>
              <a:t>7</a:t>
            </a:r>
            <a:r>
              <a:rPr lang="zh-CN" altLang="en-US" sz="2200" dirty="0"/>
              <a:t>门课</a:t>
            </a:r>
            <a:r>
              <a:rPr lang="zh-CN" altLang="en-US" sz="2200" dirty="0" smtClean="0"/>
              <a:t>程的考试日程？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即：没</a:t>
            </a:r>
            <a:r>
              <a:rPr lang="zh-CN" altLang="en-US" sz="2200" dirty="0"/>
              <a:t>有学生在同</a:t>
            </a:r>
            <a:r>
              <a:rPr lang="zh-CN" altLang="en-US" sz="2200" dirty="0" smtClean="0"/>
              <a:t>一时段需参加两门以上考试</a:t>
            </a:r>
            <a:endParaRPr lang="zh-CN" altLang="en-US" sz="2200" dirty="0"/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cs typeface="+mn-cs"/>
              </a:rPr>
              <a:t>问题分析</a:t>
            </a:r>
            <a:endParaRPr lang="en-US" altLang="zh-CN" sz="2200" dirty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用无向图的结点表示课</a:t>
            </a:r>
            <a:r>
              <a:rPr lang="zh-CN" altLang="en-US" sz="2200" dirty="0" smtClean="0"/>
              <a:t>程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若两门课程的学生有交集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则在这两个结点之</a:t>
            </a:r>
            <a:r>
              <a:rPr lang="zh-CN" altLang="en-US" sz="2200" dirty="0" smtClean="0">
                <a:latin typeface="+mn-lt"/>
              </a:rPr>
              <a:t>间</a:t>
            </a:r>
            <a:r>
              <a:rPr lang="zh-CN" altLang="en-US" sz="2200" dirty="0">
                <a:latin typeface="+mn-lt"/>
              </a:rPr>
              <a:t>增</a:t>
            </a:r>
            <a:r>
              <a:rPr lang="zh-CN" altLang="en-US" sz="2200" dirty="0" smtClean="0">
                <a:latin typeface="+mn-lt"/>
              </a:rPr>
              <a:t>加一条边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用不同颜色来表示考试的各个时间</a:t>
            </a:r>
            <a:r>
              <a:rPr lang="zh-CN" altLang="en-US" sz="2200" dirty="0" smtClean="0"/>
              <a:t>段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则考</a:t>
            </a:r>
            <a:r>
              <a:rPr lang="zh-CN" altLang="en-US" sz="2200" dirty="0" smtClean="0"/>
              <a:t>试安排问题就转化为图</a:t>
            </a:r>
            <a:r>
              <a:rPr lang="zh-CN" altLang="en-US" sz="2200" dirty="0"/>
              <a:t>的着</a:t>
            </a:r>
            <a:r>
              <a:rPr lang="zh-CN" altLang="en-US" sz="2200" dirty="0" smtClean="0"/>
              <a:t>色问题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对结点进</a:t>
            </a:r>
            <a:r>
              <a:rPr lang="zh-CN" altLang="en-US" sz="2200" dirty="0" smtClean="0">
                <a:latin typeface="+mn-lt"/>
              </a:rPr>
              <a:t>行正确着色，就可以避免学生的考试时间冲突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对色</a:t>
            </a:r>
            <a:r>
              <a:rPr lang="zh-CN" altLang="en-US" sz="2200" dirty="0" smtClean="0">
                <a:latin typeface="+mn-lt"/>
              </a:rPr>
              <a:t>数</a:t>
            </a:r>
            <a:r>
              <a:rPr lang="en-US" altLang="zh-CN" sz="2200" dirty="0" smtClean="0">
                <a:latin typeface="+mn-lt"/>
              </a:rPr>
              <a:t>m</a:t>
            </a:r>
            <a:r>
              <a:rPr lang="zh-CN" altLang="en-US" sz="2200" dirty="0" smtClean="0">
                <a:latin typeface="+mn-lt"/>
              </a:rPr>
              <a:t>的优化，即是对考试时间的优化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endParaRPr lang="en-US" altLang="zh-CN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597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492896"/>
            <a:ext cx="9144000" cy="230425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400" kern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</a:rPr>
              <a:t>5.10 </a:t>
            </a:r>
            <a:r>
              <a:rPr lang="zh-CN" altLang="en-US" sz="4400" kern="0" dirty="0" smtClean="0">
                <a:solidFill>
                  <a:schemeClr val="bg2">
                    <a:lumMod val="10000"/>
                  </a:schemeClr>
                </a:solidFill>
              </a:rPr>
              <a:t>回</a:t>
            </a:r>
            <a:r>
              <a:rPr lang="zh-CN" altLang="en-US" sz="4400" kern="0" dirty="0">
                <a:solidFill>
                  <a:schemeClr val="bg2">
                    <a:lumMod val="10000"/>
                  </a:schemeClr>
                </a:solidFill>
              </a:rPr>
              <a:t>溯</a:t>
            </a:r>
            <a:r>
              <a:rPr lang="zh-CN" altLang="en-US" sz="4400" kern="0" dirty="0" smtClean="0">
                <a:solidFill>
                  <a:schemeClr val="bg2">
                    <a:lumMod val="10000"/>
                  </a:schemeClr>
                </a:solidFill>
              </a:rPr>
              <a:t>法的效</a:t>
            </a:r>
            <a:r>
              <a:rPr lang="zh-CN" altLang="en-US" sz="4400" kern="0" dirty="0">
                <a:solidFill>
                  <a:schemeClr val="bg2">
                    <a:lumMod val="10000"/>
                  </a:schemeClr>
                </a:solidFill>
              </a:rPr>
              <a:t>率分析</a:t>
            </a:r>
            <a:endParaRPr lang="zh-CN" altLang="en-US" sz="4000" kern="0" dirty="0" smtClean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4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回溯法的效率分析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/>
              <a:t>回溯算法的效率在很大程度上依赖于以下因</a:t>
            </a:r>
            <a:r>
              <a:rPr lang="zh-CN" altLang="en-US" sz="2200" dirty="0" smtClean="0"/>
              <a:t>素</a:t>
            </a:r>
            <a:endParaRPr lang="en-US" altLang="zh-CN" sz="2200" dirty="0" smtClean="0"/>
          </a:p>
          <a:p>
            <a:pPr marL="1033200" lvl="1" indent="-457200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200" dirty="0" smtClean="0">
                <a:latin typeface="+mn-lt"/>
              </a:rPr>
              <a:t>解空间的结构设计和产</a:t>
            </a:r>
            <a:r>
              <a:rPr lang="zh-CN" altLang="en-US" sz="2200" dirty="0">
                <a:latin typeface="+mn-lt"/>
              </a:rPr>
              <a:t>生</a:t>
            </a:r>
            <a:r>
              <a:rPr lang="en-US" altLang="zh-CN" sz="2200" dirty="0">
                <a:latin typeface="+mn-lt"/>
              </a:rPr>
              <a:t>x[k]</a:t>
            </a:r>
            <a:r>
              <a:rPr lang="zh-CN" altLang="en-US" sz="2200" dirty="0">
                <a:latin typeface="+mn-lt"/>
              </a:rPr>
              <a:t>的时</a:t>
            </a:r>
            <a:r>
              <a:rPr lang="zh-CN" altLang="en-US" sz="2200" dirty="0" smtClean="0">
                <a:latin typeface="+mn-lt"/>
              </a:rPr>
              <a:t>间</a:t>
            </a:r>
            <a:endParaRPr lang="zh-CN" altLang="en-US" sz="2200" dirty="0">
              <a:latin typeface="+mn-lt"/>
            </a:endParaRPr>
          </a:p>
          <a:p>
            <a:pPr marL="1033200" lvl="1" indent="-457200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200" dirty="0">
                <a:latin typeface="+mn-lt"/>
              </a:rPr>
              <a:t>满足显约束的</a:t>
            </a:r>
            <a:r>
              <a:rPr lang="en-US" altLang="zh-CN" sz="2200" dirty="0">
                <a:latin typeface="+mn-lt"/>
              </a:rPr>
              <a:t>x[k]</a:t>
            </a:r>
            <a:r>
              <a:rPr lang="zh-CN" altLang="en-US" sz="2200" dirty="0">
                <a:latin typeface="+mn-lt"/>
              </a:rPr>
              <a:t>值的个</a:t>
            </a:r>
            <a:r>
              <a:rPr lang="zh-CN" altLang="en-US" sz="2200" dirty="0" smtClean="0">
                <a:latin typeface="+mn-lt"/>
              </a:rPr>
              <a:t>数</a:t>
            </a:r>
            <a:endParaRPr lang="zh-CN" altLang="en-US" sz="2200" dirty="0">
              <a:latin typeface="+mn-lt"/>
            </a:endParaRPr>
          </a:p>
          <a:p>
            <a:pPr marL="1033200" lvl="1" indent="-457200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200" dirty="0" smtClean="0">
                <a:latin typeface="+mn-lt"/>
              </a:rPr>
              <a:t>满足约束函数和上界函数约束的所有</a:t>
            </a:r>
            <a:r>
              <a:rPr lang="en-US" altLang="zh-CN" sz="2200" dirty="0" smtClean="0">
                <a:latin typeface="+mn-lt"/>
              </a:rPr>
              <a:t>x[k]</a:t>
            </a:r>
            <a:r>
              <a:rPr lang="zh-CN" altLang="en-US" sz="2200" dirty="0" smtClean="0">
                <a:latin typeface="+mn-lt"/>
              </a:rPr>
              <a:t>的个数</a:t>
            </a:r>
            <a:endParaRPr lang="en-US" altLang="zh-CN" sz="2200" dirty="0" smtClean="0">
              <a:latin typeface="+mn-lt"/>
            </a:endParaRPr>
          </a:p>
          <a:p>
            <a:pPr marL="1033200" lvl="1" indent="-457200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200" dirty="0" smtClean="0">
                <a:latin typeface="+mn-lt"/>
              </a:rPr>
              <a:t>计</a:t>
            </a:r>
            <a:r>
              <a:rPr lang="zh-CN" altLang="en-US" sz="2200" dirty="0">
                <a:latin typeface="+mn-lt"/>
              </a:rPr>
              <a:t>算约束函数</a:t>
            </a:r>
            <a:r>
              <a:rPr lang="en-US" altLang="zh-CN" sz="2200" dirty="0" smtClean="0">
                <a:latin typeface="+mn-lt"/>
              </a:rPr>
              <a:t>constraint()</a:t>
            </a:r>
            <a:r>
              <a:rPr lang="zh-CN" altLang="en-US" sz="2200" dirty="0" smtClean="0">
                <a:latin typeface="+mn-lt"/>
              </a:rPr>
              <a:t>和</a:t>
            </a:r>
            <a:r>
              <a:rPr lang="zh-CN" altLang="en-US" sz="2200" dirty="0"/>
              <a:t>上界函数</a:t>
            </a:r>
            <a:r>
              <a:rPr lang="en-US" altLang="zh-CN" sz="2200" dirty="0">
                <a:latin typeface="+mn-lt"/>
              </a:rPr>
              <a:t>bound()</a:t>
            </a:r>
            <a:r>
              <a:rPr lang="zh-CN" altLang="en-US" sz="2200" dirty="0">
                <a:latin typeface="+mn-lt"/>
              </a:rPr>
              <a:t>的时</a:t>
            </a:r>
            <a:r>
              <a:rPr lang="zh-CN" altLang="en-US" sz="2200" dirty="0" smtClean="0">
                <a:latin typeface="+mn-lt"/>
              </a:rPr>
              <a:t>间</a:t>
            </a:r>
            <a:endParaRPr lang="zh-CN" altLang="en-US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 smtClean="0"/>
              <a:t>好的约束函数设计能</a:t>
            </a:r>
            <a:r>
              <a:rPr lang="zh-CN" altLang="en-US" sz="2200" dirty="0"/>
              <a:t>显著地减少所生成的结点数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但这样的约束函数往往计算量较</a:t>
            </a:r>
            <a:r>
              <a:rPr lang="zh-CN" altLang="en-US" sz="2200" dirty="0" smtClean="0"/>
              <a:t>大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因此</a:t>
            </a:r>
            <a:r>
              <a:rPr lang="zh-CN" altLang="en-US" sz="2200" dirty="0" smtClean="0"/>
              <a:t>，通</a:t>
            </a:r>
            <a:r>
              <a:rPr lang="zh-CN" altLang="en-US" sz="2200" dirty="0"/>
              <a:t>常存在生成结点数与约束函数计算量之间的折</a:t>
            </a:r>
            <a:r>
              <a:rPr lang="zh-CN" altLang="en-US" sz="2200" dirty="0" smtClean="0"/>
              <a:t>衷</a:t>
            </a:r>
            <a:endParaRPr lang="zh-CN" altLang="en-US" sz="2200" dirty="0"/>
          </a:p>
          <a:p>
            <a:pPr marL="1897200" lvl="3" indent="-432000" eaLnBrk="1" hangingPunct="1">
              <a:lnSpc>
                <a:spcPct val="150000"/>
              </a:lnSpc>
              <a:spcBef>
                <a:spcPts val="60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我们希望总的计算时间较</a:t>
            </a:r>
            <a:r>
              <a:rPr lang="zh-CN" altLang="en-US" sz="2200" dirty="0" smtClean="0"/>
              <a:t>少</a:t>
            </a:r>
            <a:endParaRPr lang="en-US" altLang="zh-CN" sz="2200" dirty="0" smtClean="0"/>
          </a:p>
          <a:p>
            <a:pPr marL="1897200" lvl="3" indent="-432000" eaLnBrk="1" hangingPunct="1">
              <a:lnSpc>
                <a:spcPct val="150000"/>
              </a:lnSpc>
              <a:spcBef>
                <a:spcPts val="60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而不是只考虑生成的结点数较少或约束函数容易计算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256441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两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类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常见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的解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空间树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用回溯法解题时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常用到两种典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型的解空间树：子集树与排列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树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第一类解空间树：</a:t>
            </a:r>
            <a:r>
              <a:rPr lang="zh-CN" altLang="en-US" sz="220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子</a:t>
            </a:r>
            <a:r>
              <a:rPr lang="zh-CN" altLang="en-US" sz="22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集</a:t>
            </a:r>
            <a:r>
              <a:rPr lang="zh-CN" altLang="en-US" sz="220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树</a:t>
            </a:r>
            <a:endParaRPr lang="en-US" altLang="zh-CN" sz="22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当问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题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是：从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个元素的集合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中找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出满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足某种性质的子集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时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相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应的解空间树称为子集树，例如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个物品的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0/1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背包问题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这类子集树通常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有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sz="22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个叶结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点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解空间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树的结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点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总数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为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sz="22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n+1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-1</a:t>
            </a: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遍历子集树的算法需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Ω(2</a:t>
            </a:r>
            <a:r>
              <a:rPr lang="en-US" altLang="zh-CN" sz="2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计算时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间</a:t>
            </a:r>
            <a:endParaRPr lang="en-US" altLang="zh-CN" sz="22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第二类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解空间树：</a:t>
            </a:r>
            <a:r>
              <a:rPr lang="zh-CN" altLang="en-US" sz="22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排列</a:t>
            </a:r>
            <a:r>
              <a:rPr lang="zh-CN" altLang="en-US" sz="220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树</a:t>
            </a:r>
            <a:endParaRPr lang="en-US" altLang="zh-CN" sz="2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当问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题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是：确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定</a:t>
            </a:r>
            <a:r>
              <a:rPr lang="en-US" altLang="zh-CN" sz="2200" dirty="0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个元素满足某种性质的排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列时</a:t>
            </a:r>
            <a:endParaRPr lang="en-US" altLang="zh-CN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相应的解空间树称为排列树，例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如旅行商问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题</a:t>
            </a:r>
            <a:endParaRPr lang="en-US" altLang="zh-CN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排列树通常有</a:t>
            </a:r>
            <a:r>
              <a:rPr lang="en-US" altLang="zh-CN" sz="2200" dirty="0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！个叶结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点</a:t>
            </a:r>
            <a:endParaRPr lang="en-US" altLang="zh-CN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因此遍历排列树需要</a:t>
            </a:r>
            <a:r>
              <a:rPr lang="en-US" altLang="zh-CN" sz="2200" dirty="0">
                <a:latin typeface="Verdana" panose="020B0604030504040204" pitchFamily="34" charset="0"/>
                <a:cs typeface="Verdana" panose="020B0604030504040204" pitchFamily="34" charset="0"/>
              </a:rPr>
              <a:t>Ω(n!)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计算时间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77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回溯法的效率分析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2592288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解空间的结构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对于许多问题而言，在搜索试探时选取</a:t>
            </a:r>
            <a:r>
              <a:rPr lang="en-US" altLang="zh-CN" sz="2200" dirty="0"/>
              <a:t>x[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</a:t>
            </a:r>
            <a:r>
              <a:rPr lang="zh-CN" altLang="en-US" sz="2200" dirty="0"/>
              <a:t>的值顺序是任意</a:t>
            </a:r>
            <a:r>
              <a:rPr lang="zh-CN" altLang="en-US" sz="2200" dirty="0" smtClean="0"/>
              <a:t>的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重排：在</a:t>
            </a:r>
            <a:r>
              <a:rPr lang="zh-CN" altLang="en-US" sz="2200" dirty="0"/>
              <a:t>其它条件相当的前提下，让可取值最少的</a:t>
            </a:r>
            <a:r>
              <a:rPr lang="en-US" altLang="zh-CN" sz="2200" dirty="0"/>
              <a:t>x[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</a:t>
            </a:r>
            <a:r>
              <a:rPr lang="zh-CN" altLang="en-US" sz="2200" dirty="0"/>
              <a:t>优</a:t>
            </a:r>
            <a:r>
              <a:rPr lang="zh-CN" altLang="en-US" sz="2200" dirty="0" smtClean="0"/>
              <a:t>先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下</a:t>
            </a:r>
            <a:r>
              <a:rPr lang="zh-CN" altLang="en-US" sz="2200" dirty="0" smtClean="0"/>
              <a:t>图是关</a:t>
            </a:r>
            <a:r>
              <a:rPr lang="zh-CN" altLang="en-US" sz="2200" dirty="0"/>
              <a:t>于同一问题的</a:t>
            </a:r>
            <a:r>
              <a:rPr lang="en-US" altLang="zh-CN" sz="2200" dirty="0"/>
              <a:t>2</a:t>
            </a:r>
            <a:r>
              <a:rPr lang="zh-CN" altLang="en-US" sz="2200" dirty="0"/>
              <a:t>棵不</a:t>
            </a:r>
            <a:r>
              <a:rPr lang="zh-CN" altLang="en-US" sz="2200" dirty="0" smtClean="0"/>
              <a:t>同的解</a:t>
            </a:r>
            <a:r>
              <a:rPr lang="zh-CN" altLang="en-US" sz="2200" dirty="0"/>
              <a:t>空间</a:t>
            </a:r>
            <a:r>
              <a:rPr lang="zh-CN" altLang="en-US" sz="2200" dirty="0" smtClean="0"/>
              <a:t>树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从中可以体会到这种策略的潜</a:t>
            </a:r>
            <a:r>
              <a:rPr lang="zh-CN" altLang="en-US" sz="2200" dirty="0" smtClean="0"/>
              <a:t>力</a:t>
            </a:r>
            <a:endParaRPr lang="en-US" altLang="zh-CN" sz="2200" dirty="0"/>
          </a:p>
        </p:txBody>
      </p:sp>
      <p:pic>
        <p:nvPicPr>
          <p:cNvPr id="4" name="Picture 6" descr="t51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48" y="3438981"/>
            <a:ext cx="5701507" cy="149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t510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12" y="5049077"/>
            <a:ext cx="6273578" cy="169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 bwMode="auto">
          <a:xfrm>
            <a:off x="1950414" y="3663473"/>
            <a:ext cx="2693594" cy="1547279"/>
          </a:xfrm>
          <a:prstGeom prst="ellipse">
            <a:avLst/>
          </a:prstGeom>
          <a:noFill/>
          <a:ln w="762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290107" y="5509161"/>
            <a:ext cx="2448722" cy="1278743"/>
          </a:xfrm>
          <a:prstGeom prst="ellipse">
            <a:avLst/>
          </a:prstGeom>
          <a:noFill/>
          <a:ln w="762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51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子集树示例：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0/1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背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包问题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/>
              <a:t>设：</a:t>
            </a:r>
            <a:r>
              <a:rPr lang="en-GB" altLang="zh-CN" sz="2200" b="0" dirty="0"/>
              <a:t>n=3, w=( 16, 15, 15), v=( 45, 25, 25), </a:t>
            </a:r>
            <a:r>
              <a:rPr lang="en-GB" altLang="zh-CN" sz="2200" b="0" dirty="0" smtClean="0"/>
              <a:t>c=30</a:t>
            </a:r>
            <a:endParaRPr lang="zh-CN" altLang="en-US" sz="2200" b="0" dirty="0"/>
          </a:p>
          <a:p>
            <a:pPr marL="1033200" lvl="1" indent="-457200" eaLnBrk="1" hangingPunct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/>
              <a:t>定义解空间：</a:t>
            </a:r>
            <a:r>
              <a:rPr lang="en-US" altLang="zh-CN" sz="2200" dirty="0"/>
              <a:t>X={(0,0,0), (0,0,1), (0,1,0),…, (1,1,0), (1, 1, 1) </a:t>
            </a:r>
            <a:r>
              <a:rPr lang="en-US" altLang="zh-CN" sz="2200" dirty="0" smtClean="0"/>
              <a:t>}</a:t>
            </a:r>
          </a:p>
          <a:p>
            <a:pPr marL="1033200" lvl="1" indent="-457200" eaLnBrk="1" hangingPunct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/>
              <a:t>构造解空间</a:t>
            </a:r>
            <a:r>
              <a:rPr lang="zh-CN" altLang="en-US" sz="2200" dirty="0" smtClean="0"/>
              <a:t>树</a:t>
            </a:r>
            <a:r>
              <a:rPr lang="zh-CN" altLang="en-US" sz="2200" dirty="0"/>
              <a:t>如</a:t>
            </a:r>
            <a:r>
              <a:rPr lang="zh-CN" altLang="en-US" sz="2200" dirty="0" smtClean="0"/>
              <a:t>图</a:t>
            </a:r>
            <a:endParaRPr lang="en-US" altLang="zh-CN" sz="2200" dirty="0" smtClean="0"/>
          </a:p>
          <a:p>
            <a:pPr marL="1033200" lvl="1" indent="-457200" eaLnBrk="1" hangingPunct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 smtClean="0"/>
              <a:t>从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出发按</a:t>
            </a:r>
            <a:r>
              <a:rPr lang="en-US" altLang="zh-CN" sz="2200" dirty="0" smtClean="0"/>
              <a:t>DFS</a:t>
            </a:r>
            <a:r>
              <a:rPr lang="zh-CN" altLang="en-US" sz="2200" dirty="0" smtClean="0"/>
              <a:t>搜索 </a:t>
            </a:r>
            <a:endParaRPr lang="en-US" altLang="zh-CN" sz="2200" dirty="0" smtClean="0"/>
          </a:p>
        </p:txBody>
      </p:sp>
      <p:sp>
        <p:nvSpPr>
          <p:cNvPr id="2" name="矩形 1"/>
          <p:cNvSpPr/>
          <p:nvPr/>
        </p:nvSpPr>
        <p:spPr>
          <a:xfrm>
            <a:off x="1830721" y="5602273"/>
            <a:ext cx="1733167" cy="53254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可行解的值：</a:t>
            </a:r>
          </a:p>
        </p:txBody>
      </p:sp>
      <p:sp>
        <p:nvSpPr>
          <p:cNvPr id="8" name="矩形 7"/>
          <p:cNvSpPr/>
          <p:nvPr/>
        </p:nvSpPr>
        <p:spPr>
          <a:xfrm>
            <a:off x="3550240" y="5602273"/>
            <a:ext cx="1008113" cy="53254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2200" dirty="0" smtClean="0">
                <a:latin typeface="+mn-lt"/>
                <a:ea typeface="+mn-ea"/>
              </a:rPr>
              <a:t>45</a:t>
            </a:r>
            <a:endParaRPr lang="zh-CN" altLang="en-US" sz="2200" dirty="0"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35996" y="5602273"/>
            <a:ext cx="1008113" cy="53254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2200" dirty="0" smtClean="0">
                <a:solidFill>
                  <a:srgbClr val="FF0000"/>
                </a:solidFill>
                <a:latin typeface="+mn-lt"/>
                <a:ea typeface="+mn-ea"/>
              </a:rPr>
              <a:t>50</a:t>
            </a:r>
            <a:endParaRPr lang="zh-CN" altLang="en-US" sz="2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21752" y="5602273"/>
            <a:ext cx="1008113" cy="53254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2200" dirty="0" smtClean="0">
                <a:latin typeface="+mn-lt"/>
                <a:ea typeface="+mn-ea"/>
              </a:rPr>
              <a:t>25</a:t>
            </a:r>
            <a:endParaRPr lang="zh-CN" altLang="en-US" sz="2200" dirty="0">
              <a:latin typeface="+mn-lt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07508" y="5602273"/>
            <a:ext cx="1008113" cy="53254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2200" dirty="0" smtClean="0">
                <a:latin typeface="+mn-lt"/>
                <a:ea typeface="+mn-ea"/>
              </a:rPr>
              <a:t>25</a:t>
            </a:r>
            <a:endParaRPr lang="zh-CN" altLang="en-US" sz="2200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93264" y="5602273"/>
            <a:ext cx="1008113" cy="53254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2200" dirty="0" smtClean="0">
                <a:latin typeface="+mn-lt"/>
                <a:ea typeface="+mn-ea"/>
              </a:rPr>
              <a:t>0</a:t>
            </a:r>
            <a:endParaRPr lang="zh-CN" altLang="en-US" sz="2200" dirty="0">
              <a:latin typeface="+mn-lt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30721" y="6136814"/>
            <a:ext cx="6485695" cy="53254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zh-CN" altLang="en-US" sz="2200" dirty="0" smtClean="0">
                <a:latin typeface="+mn-lt"/>
                <a:ea typeface="微软雅黑" panose="020B0503020204020204" pitchFamily="34" charset="-122"/>
              </a:rPr>
              <a:t>最优解： </a:t>
            </a:r>
            <a:r>
              <a:rPr lang="en-US" altLang="zh-CN" sz="2200" dirty="0" smtClean="0">
                <a:latin typeface="+mn-lt"/>
                <a:ea typeface="微软雅黑" panose="020B0503020204020204" pitchFamily="34" charset="-122"/>
              </a:rPr>
              <a:t>x = (0, 1, 1)    </a:t>
            </a:r>
            <a:r>
              <a:rPr lang="zh-CN" altLang="en-US" sz="2200" dirty="0" smtClean="0">
                <a:latin typeface="+mn-lt"/>
                <a:ea typeface="微软雅黑" panose="020B0503020204020204" pitchFamily="34" charset="-122"/>
              </a:rPr>
              <a:t>最优值：</a:t>
            </a:r>
            <a:r>
              <a:rPr lang="en-US" altLang="zh-CN" sz="2200" dirty="0" smtClean="0">
                <a:latin typeface="+mn-lt"/>
                <a:ea typeface="微软雅黑" panose="020B0503020204020204" pitchFamily="34" charset="-122"/>
              </a:rPr>
              <a:t>m = 50  </a:t>
            </a:r>
            <a:endParaRPr lang="zh-CN" altLang="en-US" sz="2200" dirty="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241667" name="Group 3"/>
          <p:cNvGrpSpPr>
            <a:grpSpLocks noChangeAspect="1"/>
          </p:cNvGrpSpPr>
          <p:nvPr/>
        </p:nvGrpSpPr>
        <p:grpSpPr bwMode="auto">
          <a:xfrm>
            <a:off x="684213" y="2444750"/>
            <a:ext cx="7900988" cy="3160713"/>
            <a:chOff x="431" y="1540"/>
            <a:chExt cx="4977" cy="1991"/>
          </a:xfrm>
        </p:grpSpPr>
        <p:sp>
          <p:nvSpPr>
            <p:cNvPr id="241666" name="AutoShape 2"/>
            <p:cNvSpPr>
              <a:spLocks noChangeAspect="1" noChangeArrowheads="1" noTextEdit="1"/>
            </p:cNvSpPr>
            <p:nvPr/>
          </p:nvSpPr>
          <p:spPr bwMode="auto">
            <a:xfrm>
              <a:off x="431" y="1540"/>
              <a:ext cx="4898" cy="1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68" name="Line 4"/>
            <p:cNvSpPr>
              <a:spLocks noChangeShapeType="1"/>
            </p:cNvSpPr>
            <p:nvPr/>
          </p:nvSpPr>
          <p:spPr bwMode="auto">
            <a:xfrm flipH="1">
              <a:off x="3629" y="2265"/>
              <a:ext cx="353" cy="2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69" name="Line 5"/>
            <p:cNvSpPr>
              <a:spLocks noChangeShapeType="1"/>
            </p:cNvSpPr>
            <p:nvPr/>
          </p:nvSpPr>
          <p:spPr bwMode="auto">
            <a:xfrm>
              <a:off x="4232" y="2266"/>
              <a:ext cx="347" cy="3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70" name="Oval 6"/>
            <p:cNvSpPr>
              <a:spLocks noChangeArrowheads="1"/>
            </p:cNvSpPr>
            <p:nvPr/>
          </p:nvSpPr>
          <p:spPr bwMode="auto">
            <a:xfrm>
              <a:off x="3938" y="1999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71" name="Rectangle 7"/>
            <p:cNvSpPr>
              <a:spLocks noChangeArrowheads="1"/>
            </p:cNvSpPr>
            <p:nvPr/>
          </p:nvSpPr>
          <p:spPr bwMode="auto">
            <a:xfrm>
              <a:off x="4038" y="2026"/>
              <a:ext cx="248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72" name="Rectangle 8"/>
            <p:cNvSpPr>
              <a:spLocks noChangeArrowheads="1"/>
            </p:cNvSpPr>
            <p:nvPr/>
          </p:nvSpPr>
          <p:spPr bwMode="auto">
            <a:xfrm>
              <a:off x="2183" y="1718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73" name="Oval 9"/>
            <p:cNvSpPr>
              <a:spLocks noChangeArrowheads="1"/>
            </p:cNvSpPr>
            <p:nvPr/>
          </p:nvSpPr>
          <p:spPr bwMode="auto">
            <a:xfrm>
              <a:off x="1462" y="1999"/>
              <a:ext cx="338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74" name="Rectangle 10"/>
            <p:cNvSpPr>
              <a:spLocks noChangeArrowheads="1"/>
            </p:cNvSpPr>
            <p:nvPr/>
          </p:nvSpPr>
          <p:spPr bwMode="auto">
            <a:xfrm>
              <a:off x="1562" y="2026"/>
              <a:ext cx="25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B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75" name="Oval 11"/>
            <p:cNvSpPr>
              <a:spLocks noChangeArrowheads="1"/>
            </p:cNvSpPr>
            <p:nvPr/>
          </p:nvSpPr>
          <p:spPr bwMode="auto">
            <a:xfrm>
              <a:off x="843" y="2485"/>
              <a:ext cx="338" cy="318"/>
            </a:xfrm>
            <a:prstGeom prst="ellipse">
              <a:avLst/>
            </a:prstGeom>
            <a:noFill/>
            <a:ln w="44450" cap="rnd">
              <a:solidFill>
                <a:schemeClr val="tx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76" name="Rectangle 12"/>
            <p:cNvSpPr>
              <a:spLocks noChangeArrowheads="1"/>
            </p:cNvSpPr>
            <p:nvPr/>
          </p:nvSpPr>
          <p:spPr bwMode="auto">
            <a:xfrm>
              <a:off x="936" y="2512"/>
              <a:ext cx="26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77" name="Oval 13"/>
            <p:cNvSpPr>
              <a:spLocks noChangeArrowheads="1"/>
            </p:cNvSpPr>
            <p:nvPr/>
          </p:nvSpPr>
          <p:spPr bwMode="auto">
            <a:xfrm>
              <a:off x="533" y="2917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78" name="Rectangle 14"/>
            <p:cNvSpPr>
              <a:spLocks noChangeArrowheads="1"/>
            </p:cNvSpPr>
            <p:nvPr/>
          </p:nvSpPr>
          <p:spPr bwMode="auto">
            <a:xfrm>
              <a:off x="623" y="2947"/>
              <a:ext cx="26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H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79" name="Oval 15"/>
            <p:cNvSpPr>
              <a:spLocks noChangeArrowheads="1"/>
            </p:cNvSpPr>
            <p:nvPr/>
          </p:nvSpPr>
          <p:spPr bwMode="auto">
            <a:xfrm>
              <a:off x="1152" y="2917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80" name="Rectangle 16"/>
            <p:cNvSpPr>
              <a:spLocks noChangeArrowheads="1"/>
            </p:cNvSpPr>
            <p:nvPr/>
          </p:nvSpPr>
          <p:spPr bwMode="auto">
            <a:xfrm>
              <a:off x="1272" y="2947"/>
              <a:ext cx="21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81" name="Line 17"/>
            <p:cNvSpPr>
              <a:spLocks noChangeShapeType="1"/>
            </p:cNvSpPr>
            <p:nvPr/>
          </p:nvSpPr>
          <p:spPr bwMode="auto">
            <a:xfrm flipH="1">
              <a:off x="805" y="2787"/>
              <a:ext cx="133" cy="1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82" name="Line 18"/>
            <p:cNvSpPr>
              <a:spLocks noChangeShapeType="1"/>
            </p:cNvSpPr>
            <p:nvPr/>
          </p:nvSpPr>
          <p:spPr bwMode="auto">
            <a:xfrm>
              <a:off x="1084" y="2788"/>
              <a:ext cx="132" cy="16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83" name="Oval 19"/>
            <p:cNvSpPr>
              <a:spLocks noChangeArrowheads="1"/>
            </p:cNvSpPr>
            <p:nvPr/>
          </p:nvSpPr>
          <p:spPr bwMode="auto">
            <a:xfrm>
              <a:off x="2081" y="2485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84" name="Rectangle 20"/>
            <p:cNvSpPr>
              <a:spLocks noChangeArrowheads="1"/>
            </p:cNvSpPr>
            <p:nvPr/>
          </p:nvSpPr>
          <p:spPr bwMode="auto">
            <a:xfrm>
              <a:off x="2188" y="2512"/>
              <a:ext cx="238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E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85" name="Oval 21"/>
            <p:cNvSpPr>
              <a:spLocks noChangeArrowheads="1"/>
            </p:cNvSpPr>
            <p:nvPr/>
          </p:nvSpPr>
          <p:spPr bwMode="auto">
            <a:xfrm>
              <a:off x="1771" y="2917"/>
              <a:ext cx="339" cy="318"/>
            </a:xfrm>
            <a:prstGeom prst="ellipse">
              <a:avLst/>
            </a:prstGeom>
            <a:noFill/>
            <a:ln w="44450" cap="rnd">
              <a:solidFill>
                <a:schemeClr val="tx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86" name="Rectangle 22"/>
            <p:cNvSpPr>
              <a:spLocks noChangeArrowheads="1"/>
            </p:cNvSpPr>
            <p:nvPr/>
          </p:nvSpPr>
          <p:spPr bwMode="auto">
            <a:xfrm>
              <a:off x="1889" y="2947"/>
              <a:ext cx="21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J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87" name="Oval 23"/>
            <p:cNvSpPr>
              <a:spLocks noChangeArrowheads="1"/>
            </p:cNvSpPr>
            <p:nvPr/>
          </p:nvSpPr>
          <p:spPr bwMode="auto">
            <a:xfrm>
              <a:off x="2391" y="2917"/>
              <a:ext cx="338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88" name="Rectangle 24"/>
            <p:cNvSpPr>
              <a:spLocks noChangeArrowheads="1"/>
            </p:cNvSpPr>
            <p:nvPr/>
          </p:nvSpPr>
          <p:spPr bwMode="auto">
            <a:xfrm>
              <a:off x="2487" y="2947"/>
              <a:ext cx="257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K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89" name="Line 25"/>
            <p:cNvSpPr>
              <a:spLocks noChangeShapeType="1"/>
            </p:cNvSpPr>
            <p:nvPr/>
          </p:nvSpPr>
          <p:spPr bwMode="auto">
            <a:xfrm flipH="1">
              <a:off x="2040" y="2784"/>
              <a:ext cx="129" cy="16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90" name="Line 26"/>
            <p:cNvSpPr>
              <a:spLocks noChangeShapeType="1"/>
            </p:cNvSpPr>
            <p:nvPr/>
          </p:nvSpPr>
          <p:spPr bwMode="auto">
            <a:xfrm>
              <a:off x="2337" y="2781"/>
              <a:ext cx="136" cy="159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91" name="Oval 27"/>
            <p:cNvSpPr>
              <a:spLocks noChangeArrowheads="1"/>
            </p:cNvSpPr>
            <p:nvPr/>
          </p:nvSpPr>
          <p:spPr bwMode="auto">
            <a:xfrm>
              <a:off x="3319" y="2485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92" name="Rectangle 28"/>
            <p:cNvSpPr>
              <a:spLocks noChangeArrowheads="1"/>
            </p:cNvSpPr>
            <p:nvPr/>
          </p:nvSpPr>
          <p:spPr bwMode="auto">
            <a:xfrm>
              <a:off x="3426" y="2512"/>
              <a:ext cx="234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F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93" name="Oval 29"/>
            <p:cNvSpPr>
              <a:spLocks noChangeArrowheads="1"/>
            </p:cNvSpPr>
            <p:nvPr/>
          </p:nvSpPr>
          <p:spPr bwMode="auto">
            <a:xfrm>
              <a:off x="3010" y="2917"/>
              <a:ext cx="338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94" name="Rectangle 30"/>
            <p:cNvSpPr>
              <a:spLocks noChangeArrowheads="1"/>
            </p:cNvSpPr>
            <p:nvPr/>
          </p:nvSpPr>
          <p:spPr bwMode="auto">
            <a:xfrm>
              <a:off x="3118" y="2947"/>
              <a:ext cx="229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L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95" name="Oval 31"/>
            <p:cNvSpPr>
              <a:spLocks noChangeArrowheads="1"/>
            </p:cNvSpPr>
            <p:nvPr/>
          </p:nvSpPr>
          <p:spPr bwMode="auto">
            <a:xfrm>
              <a:off x="3629" y="2917"/>
              <a:ext cx="338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96" name="Rectangle 32"/>
            <p:cNvSpPr>
              <a:spLocks noChangeArrowheads="1"/>
            </p:cNvSpPr>
            <p:nvPr/>
          </p:nvSpPr>
          <p:spPr bwMode="auto">
            <a:xfrm>
              <a:off x="3711" y="2947"/>
              <a:ext cx="29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M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97" name="Line 33"/>
            <p:cNvSpPr>
              <a:spLocks noChangeShapeType="1"/>
            </p:cNvSpPr>
            <p:nvPr/>
          </p:nvSpPr>
          <p:spPr bwMode="auto">
            <a:xfrm flipH="1">
              <a:off x="3273" y="2778"/>
              <a:ext cx="124" cy="16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98" name="Line 34"/>
            <p:cNvSpPr>
              <a:spLocks noChangeShapeType="1"/>
            </p:cNvSpPr>
            <p:nvPr/>
          </p:nvSpPr>
          <p:spPr bwMode="auto">
            <a:xfrm>
              <a:off x="3568" y="2785"/>
              <a:ext cx="130" cy="1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99" name="Oval 35"/>
            <p:cNvSpPr>
              <a:spLocks noChangeArrowheads="1"/>
            </p:cNvSpPr>
            <p:nvPr/>
          </p:nvSpPr>
          <p:spPr bwMode="auto">
            <a:xfrm>
              <a:off x="4558" y="2485"/>
              <a:ext cx="338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00" name="Rectangle 36"/>
            <p:cNvSpPr>
              <a:spLocks noChangeArrowheads="1"/>
            </p:cNvSpPr>
            <p:nvPr/>
          </p:nvSpPr>
          <p:spPr bwMode="auto">
            <a:xfrm>
              <a:off x="4650" y="2512"/>
              <a:ext cx="26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01" name="Oval 37"/>
            <p:cNvSpPr>
              <a:spLocks noChangeArrowheads="1"/>
            </p:cNvSpPr>
            <p:nvPr/>
          </p:nvSpPr>
          <p:spPr bwMode="auto">
            <a:xfrm>
              <a:off x="4248" y="2917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02" name="Rectangle 38"/>
            <p:cNvSpPr>
              <a:spLocks noChangeArrowheads="1"/>
            </p:cNvSpPr>
            <p:nvPr/>
          </p:nvSpPr>
          <p:spPr bwMode="auto">
            <a:xfrm>
              <a:off x="4337" y="2947"/>
              <a:ext cx="271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N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03" name="Oval 39"/>
            <p:cNvSpPr>
              <a:spLocks noChangeArrowheads="1"/>
            </p:cNvSpPr>
            <p:nvPr/>
          </p:nvSpPr>
          <p:spPr bwMode="auto">
            <a:xfrm>
              <a:off x="4867" y="2917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04" name="Rectangle 40"/>
            <p:cNvSpPr>
              <a:spLocks noChangeArrowheads="1"/>
            </p:cNvSpPr>
            <p:nvPr/>
          </p:nvSpPr>
          <p:spPr bwMode="auto">
            <a:xfrm>
              <a:off x="4959" y="2947"/>
              <a:ext cx="271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05" name="Line 41"/>
            <p:cNvSpPr>
              <a:spLocks noChangeShapeType="1"/>
            </p:cNvSpPr>
            <p:nvPr/>
          </p:nvSpPr>
          <p:spPr bwMode="auto">
            <a:xfrm flipH="1">
              <a:off x="4514" y="2785"/>
              <a:ext cx="127" cy="16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06" name="Line 42"/>
            <p:cNvSpPr>
              <a:spLocks noChangeShapeType="1"/>
            </p:cNvSpPr>
            <p:nvPr/>
          </p:nvSpPr>
          <p:spPr bwMode="auto">
            <a:xfrm>
              <a:off x="4811" y="2782"/>
              <a:ext cx="127" cy="16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07" name="Oval 43"/>
            <p:cNvSpPr>
              <a:spLocks noChangeArrowheads="1"/>
            </p:cNvSpPr>
            <p:nvPr/>
          </p:nvSpPr>
          <p:spPr bwMode="auto">
            <a:xfrm>
              <a:off x="2700" y="1557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08" name="Rectangle 44"/>
            <p:cNvSpPr>
              <a:spLocks noChangeArrowheads="1"/>
            </p:cNvSpPr>
            <p:nvPr/>
          </p:nvSpPr>
          <p:spPr bwMode="auto">
            <a:xfrm>
              <a:off x="2795" y="1587"/>
              <a:ext cx="257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09" name="Line 45"/>
            <p:cNvSpPr>
              <a:spLocks noChangeShapeType="1"/>
            </p:cNvSpPr>
            <p:nvPr/>
          </p:nvSpPr>
          <p:spPr bwMode="auto">
            <a:xfrm flipH="1">
              <a:off x="1150" y="2261"/>
              <a:ext cx="352" cy="29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10" name="Line 46"/>
            <p:cNvSpPr>
              <a:spLocks noChangeShapeType="1"/>
            </p:cNvSpPr>
            <p:nvPr/>
          </p:nvSpPr>
          <p:spPr bwMode="auto">
            <a:xfrm>
              <a:off x="1764" y="2257"/>
              <a:ext cx="351" cy="29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11" name="Line 47"/>
            <p:cNvSpPr>
              <a:spLocks noChangeShapeType="1"/>
            </p:cNvSpPr>
            <p:nvPr/>
          </p:nvSpPr>
          <p:spPr bwMode="auto">
            <a:xfrm flipH="1">
              <a:off x="1792" y="1775"/>
              <a:ext cx="920" cy="33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12" name="Line 48"/>
            <p:cNvSpPr>
              <a:spLocks noChangeShapeType="1"/>
            </p:cNvSpPr>
            <p:nvPr/>
          </p:nvSpPr>
          <p:spPr bwMode="auto">
            <a:xfrm>
              <a:off x="3026" y="1777"/>
              <a:ext cx="919" cy="33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13" name="Rectangle 49"/>
            <p:cNvSpPr>
              <a:spLocks noChangeArrowheads="1"/>
            </p:cNvSpPr>
            <p:nvPr/>
          </p:nvSpPr>
          <p:spPr bwMode="auto">
            <a:xfrm>
              <a:off x="3426" y="1718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14" name="Rectangle 50"/>
            <p:cNvSpPr>
              <a:spLocks noChangeArrowheads="1"/>
            </p:cNvSpPr>
            <p:nvPr/>
          </p:nvSpPr>
          <p:spPr bwMode="auto">
            <a:xfrm>
              <a:off x="1179" y="2227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15" name="Rectangle 51"/>
            <p:cNvSpPr>
              <a:spLocks noChangeArrowheads="1"/>
            </p:cNvSpPr>
            <p:nvPr/>
          </p:nvSpPr>
          <p:spPr bwMode="auto">
            <a:xfrm>
              <a:off x="1992" y="2227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16" name="Rectangle 52"/>
            <p:cNvSpPr>
              <a:spLocks noChangeArrowheads="1"/>
            </p:cNvSpPr>
            <p:nvPr/>
          </p:nvSpPr>
          <p:spPr bwMode="auto">
            <a:xfrm>
              <a:off x="3641" y="2227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17" name="Rectangle 53"/>
            <p:cNvSpPr>
              <a:spLocks noChangeArrowheads="1"/>
            </p:cNvSpPr>
            <p:nvPr/>
          </p:nvSpPr>
          <p:spPr bwMode="auto">
            <a:xfrm>
              <a:off x="4417" y="2227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18" name="Rectangle 54"/>
            <p:cNvSpPr>
              <a:spLocks noChangeArrowheads="1"/>
            </p:cNvSpPr>
            <p:nvPr/>
          </p:nvSpPr>
          <p:spPr bwMode="auto">
            <a:xfrm>
              <a:off x="3188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19" name="Rectangle 55"/>
            <p:cNvSpPr>
              <a:spLocks noChangeArrowheads="1"/>
            </p:cNvSpPr>
            <p:nvPr/>
          </p:nvSpPr>
          <p:spPr bwMode="auto">
            <a:xfrm>
              <a:off x="739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0" name="Rectangle 56"/>
            <p:cNvSpPr>
              <a:spLocks noChangeArrowheads="1"/>
            </p:cNvSpPr>
            <p:nvPr/>
          </p:nvSpPr>
          <p:spPr bwMode="auto">
            <a:xfrm>
              <a:off x="1174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1" name="Rectangle 57"/>
            <p:cNvSpPr>
              <a:spLocks noChangeArrowheads="1"/>
            </p:cNvSpPr>
            <p:nvPr/>
          </p:nvSpPr>
          <p:spPr bwMode="auto">
            <a:xfrm>
              <a:off x="1945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2" name="Rectangle 58"/>
            <p:cNvSpPr>
              <a:spLocks noChangeArrowheads="1"/>
            </p:cNvSpPr>
            <p:nvPr/>
          </p:nvSpPr>
          <p:spPr bwMode="auto">
            <a:xfrm>
              <a:off x="2436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3" name="Rectangle 59"/>
            <p:cNvSpPr>
              <a:spLocks noChangeArrowheads="1"/>
            </p:cNvSpPr>
            <p:nvPr/>
          </p:nvSpPr>
          <p:spPr bwMode="auto">
            <a:xfrm>
              <a:off x="3674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4" name="Rectangle 60"/>
            <p:cNvSpPr>
              <a:spLocks noChangeArrowheads="1"/>
            </p:cNvSpPr>
            <p:nvPr/>
          </p:nvSpPr>
          <p:spPr bwMode="auto">
            <a:xfrm>
              <a:off x="4412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5" name="Rectangle 61"/>
            <p:cNvSpPr>
              <a:spLocks noChangeArrowheads="1"/>
            </p:cNvSpPr>
            <p:nvPr/>
          </p:nvSpPr>
          <p:spPr bwMode="auto">
            <a:xfrm>
              <a:off x="4889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6" name="Rectangle 62"/>
            <p:cNvSpPr>
              <a:spLocks noChangeArrowheads="1"/>
            </p:cNvSpPr>
            <p:nvPr/>
          </p:nvSpPr>
          <p:spPr bwMode="auto">
            <a:xfrm>
              <a:off x="440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7" name="Rectangle 63"/>
            <p:cNvSpPr>
              <a:spLocks noChangeArrowheads="1"/>
            </p:cNvSpPr>
            <p:nvPr/>
          </p:nvSpPr>
          <p:spPr bwMode="auto">
            <a:xfrm>
              <a:off x="496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8" name="Rectangle 64"/>
            <p:cNvSpPr>
              <a:spLocks noChangeArrowheads="1"/>
            </p:cNvSpPr>
            <p:nvPr/>
          </p:nvSpPr>
          <p:spPr bwMode="auto">
            <a:xfrm>
              <a:off x="595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9" name="Rectangle 65"/>
            <p:cNvSpPr>
              <a:spLocks noChangeArrowheads="1"/>
            </p:cNvSpPr>
            <p:nvPr/>
          </p:nvSpPr>
          <p:spPr bwMode="auto">
            <a:xfrm>
              <a:off x="641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0" name="Rectangle 66"/>
            <p:cNvSpPr>
              <a:spLocks noChangeArrowheads="1"/>
            </p:cNvSpPr>
            <p:nvPr/>
          </p:nvSpPr>
          <p:spPr bwMode="auto">
            <a:xfrm>
              <a:off x="739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1" name="Rectangle 67"/>
            <p:cNvSpPr>
              <a:spLocks noChangeArrowheads="1"/>
            </p:cNvSpPr>
            <p:nvPr/>
          </p:nvSpPr>
          <p:spPr bwMode="auto">
            <a:xfrm>
              <a:off x="786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2" name="Rectangle 68"/>
            <p:cNvSpPr>
              <a:spLocks noChangeArrowheads="1"/>
            </p:cNvSpPr>
            <p:nvPr/>
          </p:nvSpPr>
          <p:spPr bwMode="auto">
            <a:xfrm>
              <a:off x="884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3" name="Rectangle 69"/>
            <p:cNvSpPr>
              <a:spLocks noChangeArrowheads="1"/>
            </p:cNvSpPr>
            <p:nvPr/>
          </p:nvSpPr>
          <p:spPr bwMode="auto">
            <a:xfrm>
              <a:off x="1062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4" name="Rectangle 70"/>
            <p:cNvSpPr>
              <a:spLocks noChangeArrowheads="1"/>
            </p:cNvSpPr>
            <p:nvPr/>
          </p:nvSpPr>
          <p:spPr bwMode="auto">
            <a:xfrm>
              <a:off x="1123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5" name="Rectangle 71"/>
            <p:cNvSpPr>
              <a:spLocks noChangeArrowheads="1"/>
            </p:cNvSpPr>
            <p:nvPr/>
          </p:nvSpPr>
          <p:spPr bwMode="auto">
            <a:xfrm>
              <a:off x="1221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6" name="Rectangle 72"/>
            <p:cNvSpPr>
              <a:spLocks noChangeArrowheads="1"/>
            </p:cNvSpPr>
            <p:nvPr/>
          </p:nvSpPr>
          <p:spPr bwMode="auto">
            <a:xfrm>
              <a:off x="1267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7" name="Rectangle 73"/>
            <p:cNvSpPr>
              <a:spLocks noChangeArrowheads="1"/>
            </p:cNvSpPr>
            <p:nvPr/>
          </p:nvSpPr>
          <p:spPr bwMode="auto">
            <a:xfrm>
              <a:off x="1366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8" name="Rectangle 74"/>
            <p:cNvSpPr>
              <a:spLocks noChangeArrowheads="1"/>
            </p:cNvSpPr>
            <p:nvPr/>
          </p:nvSpPr>
          <p:spPr bwMode="auto">
            <a:xfrm>
              <a:off x="1412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9" name="Rectangle 75"/>
            <p:cNvSpPr>
              <a:spLocks noChangeArrowheads="1"/>
            </p:cNvSpPr>
            <p:nvPr/>
          </p:nvSpPr>
          <p:spPr bwMode="auto">
            <a:xfrm>
              <a:off x="1510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0" name="Rectangle 76"/>
            <p:cNvSpPr>
              <a:spLocks noChangeArrowheads="1"/>
            </p:cNvSpPr>
            <p:nvPr/>
          </p:nvSpPr>
          <p:spPr bwMode="auto">
            <a:xfrm>
              <a:off x="1688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1" name="Rectangle 77"/>
            <p:cNvSpPr>
              <a:spLocks noChangeArrowheads="1"/>
            </p:cNvSpPr>
            <p:nvPr/>
          </p:nvSpPr>
          <p:spPr bwMode="auto">
            <a:xfrm>
              <a:off x="1749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2" name="Rectangle 78"/>
            <p:cNvSpPr>
              <a:spLocks noChangeArrowheads="1"/>
            </p:cNvSpPr>
            <p:nvPr/>
          </p:nvSpPr>
          <p:spPr bwMode="auto">
            <a:xfrm>
              <a:off x="1847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3" name="Rectangle 79"/>
            <p:cNvSpPr>
              <a:spLocks noChangeArrowheads="1"/>
            </p:cNvSpPr>
            <p:nvPr/>
          </p:nvSpPr>
          <p:spPr bwMode="auto">
            <a:xfrm>
              <a:off x="1894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4" name="Rectangle 80"/>
            <p:cNvSpPr>
              <a:spLocks noChangeArrowheads="1"/>
            </p:cNvSpPr>
            <p:nvPr/>
          </p:nvSpPr>
          <p:spPr bwMode="auto">
            <a:xfrm>
              <a:off x="1992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5" name="Rectangle 81"/>
            <p:cNvSpPr>
              <a:spLocks noChangeArrowheads="1"/>
            </p:cNvSpPr>
            <p:nvPr/>
          </p:nvSpPr>
          <p:spPr bwMode="auto">
            <a:xfrm>
              <a:off x="2038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6" name="Rectangle 82"/>
            <p:cNvSpPr>
              <a:spLocks noChangeArrowheads="1"/>
            </p:cNvSpPr>
            <p:nvPr/>
          </p:nvSpPr>
          <p:spPr bwMode="auto">
            <a:xfrm>
              <a:off x="2137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7" name="Rectangle 83"/>
            <p:cNvSpPr>
              <a:spLocks noChangeArrowheads="1"/>
            </p:cNvSpPr>
            <p:nvPr/>
          </p:nvSpPr>
          <p:spPr bwMode="auto">
            <a:xfrm>
              <a:off x="2314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8" name="Rectangle 84"/>
            <p:cNvSpPr>
              <a:spLocks noChangeArrowheads="1"/>
            </p:cNvSpPr>
            <p:nvPr/>
          </p:nvSpPr>
          <p:spPr bwMode="auto">
            <a:xfrm>
              <a:off x="2375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9" name="Rectangle 85"/>
            <p:cNvSpPr>
              <a:spLocks noChangeArrowheads="1"/>
            </p:cNvSpPr>
            <p:nvPr/>
          </p:nvSpPr>
          <p:spPr bwMode="auto">
            <a:xfrm>
              <a:off x="2468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0" name="Rectangle 86"/>
            <p:cNvSpPr>
              <a:spLocks noChangeArrowheads="1"/>
            </p:cNvSpPr>
            <p:nvPr/>
          </p:nvSpPr>
          <p:spPr bwMode="auto">
            <a:xfrm>
              <a:off x="2520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1" name="Rectangle 87"/>
            <p:cNvSpPr>
              <a:spLocks noChangeArrowheads="1"/>
            </p:cNvSpPr>
            <p:nvPr/>
          </p:nvSpPr>
          <p:spPr bwMode="auto">
            <a:xfrm>
              <a:off x="2618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2" name="Rectangle 88"/>
            <p:cNvSpPr>
              <a:spLocks noChangeArrowheads="1"/>
            </p:cNvSpPr>
            <p:nvPr/>
          </p:nvSpPr>
          <p:spPr bwMode="auto">
            <a:xfrm>
              <a:off x="2665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3" name="Rectangle 89"/>
            <p:cNvSpPr>
              <a:spLocks noChangeArrowheads="1"/>
            </p:cNvSpPr>
            <p:nvPr/>
          </p:nvSpPr>
          <p:spPr bwMode="auto">
            <a:xfrm>
              <a:off x="2763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4" name="Rectangle 90"/>
            <p:cNvSpPr>
              <a:spLocks noChangeArrowheads="1"/>
            </p:cNvSpPr>
            <p:nvPr/>
          </p:nvSpPr>
          <p:spPr bwMode="auto">
            <a:xfrm>
              <a:off x="2940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5" name="Rectangle 91"/>
            <p:cNvSpPr>
              <a:spLocks noChangeArrowheads="1"/>
            </p:cNvSpPr>
            <p:nvPr/>
          </p:nvSpPr>
          <p:spPr bwMode="auto">
            <a:xfrm>
              <a:off x="3001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6" name="Rectangle 92"/>
            <p:cNvSpPr>
              <a:spLocks noChangeArrowheads="1"/>
            </p:cNvSpPr>
            <p:nvPr/>
          </p:nvSpPr>
          <p:spPr bwMode="auto">
            <a:xfrm>
              <a:off x="3094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7" name="Rectangle 93"/>
            <p:cNvSpPr>
              <a:spLocks noChangeArrowheads="1"/>
            </p:cNvSpPr>
            <p:nvPr/>
          </p:nvSpPr>
          <p:spPr bwMode="auto">
            <a:xfrm>
              <a:off x="3146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8" name="Rectangle 94"/>
            <p:cNvSpPr>
              <a:spLocks noChangeArrowheads="1"/>
            </p:cNvSpPr>
            <p:nvPr/>
          </p:nvSpPr>
          <p:spPr bwMode="auto">
            <a:xfrm>
              <a:off x="3239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9" name="Rectangle 95"/>
            <p:cNvSpPr>
              <a:spLocks noChangeArrowheads="1"/>
            </p:cNvSpPr>
            <p:nvPr/>
          </p:nvSpPr>
          <p:spPr bwMode="auto">
            <a:xfrm>
              <a:off x="3291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0" name="Rectangle 96"/>
            <p:cNvSpPr>
              <a:spLocks noChangeArrowheads="1"/>
            </p:cNvSpPr>
            <p:nvPr/>
          </p:nvSpPr>
          <p:spPr bwMode="auto">
            <a:xfrm>
              <a:off x="3389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1" name="Rectangle 97"/>
            <p:cNvSpPr>
              <a:spLocks noChangeArrowheads="1"/>
            </p:cNvSpPr>
            <p:nvPr/>
          </p:nvSpPr>
          <p:spPr bwMode="auto">
            <a:xfrm>
              <a:off x="3566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2" name="Rectangle 98"/>
            <p:cNvSpPr>
              <a:spLocks noChangeArrowheads="1"/>
            </p:cNvSpPr>
            <p:nvPr/>
          </p:nvSpPr>
          <p:spPr bwMode="auto">
            <a:xfrm>
              <a:off x="3622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3" name="Rectangle 99"/>
            <p:cNvSpPr>
              <a:spLocks noChangeArrowheads="1"/>
            </p:cNvSpPr>
            <p:nvPr/>
          </p:nvSpPr>
          <p:spPr bwMode="auto">
            <a:xfrm>
              <a:off x="3721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4" name="Rectangle 100"/>
            <p:cNvSpPr>
              <a:spLocks noChangeArrowheads="1"/>
            </p:cNvSpPr>
            <p:nvPr/>
          </p:nvSpPr>
          <p:spPr bwMode="auto">
            <a:xfrm>
              <a:off x="3772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5" name="Rectangle 101"/>
            <p:cNvSpPr>
              <a:spLocks noChangeArrowheads="1"/>
            </p:cNvSpPr>
            <p:nvPr/>
          </p:nvSpPr>
          <p:spPr bwMode="auto">
            <a:xfrm>
              <a:off x="3865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6" name="Rectangle 102"/>
            <p:cNvSpPr>
              <a:spLocks noChangeArrowheads="1"/>
            </p:cNvSpPr>
            <p:nvPr/>
          </p:nvSpPr>
          <p:spPr bwMode="auto">
            <a:xfrm>
              <a:off x="3917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7" name="Rectangle 103"/>
            <p:cNvSpPr>
              <a:spLocks noChangeArrowheads="1"/>
            </p:cNvSpPr>
            <p:nvPr/>
          </p:nvSpPr>
          <p:spPr bwMode="auto">
            <a:xfrm>
              <a:off x="4010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8" name="Rectangle 104"/>
            <p:cNvSpPr>
              <a:spLocks noChangeArrowheads="1"/>
            </p:cNvSpPr>
            <p:nvPr/>
          </p:nvSpPr>
          <p:spPr bwMode="auto">
            <a:xfrm>
              <a:off x="4193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9" name="Rectangle 105"/>
            <p:cNvSpPr>
              <a:spLocks noChangeArrowheads="1"/>
            </p:cNvSpPr>
            <p:nvPr/>
          </p:nvSpPr>
          <p:spPr bwMode="auto">
            <a:xfrm>
              <a:off x="4249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0" name="Rectangle 106"/>
            <p:cNvSpPr>
              <a:spLocks noChangeArrowheads="1"/>
            </p:cNvSpPr>
            <p:nvPr/>
          </p:nvSpPr>
          <p:spPr bwMode="auto">
            <a:xfrm>
              <a:off x="4347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1" name="Rectangle 107"/>
            <p:cNvSpPr>
              <a:spLocks noChangeArrowheads="1"/>
            </p:cNvSpPr>
            <p:nvPr/>
          </p:nvSpPr>
          <p:spPr bwMode="auto">
            <a:xfrm>
              <a:off x="4393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2" name="Rectangle 108"/>
            <p:cNvSpPr>
              <a:spLocks noChangeArrowheads="1"/>
            </p:cNvSpPr>
            <p:nvPr/>
          </p:nvSpPr>
          <p:spPr bwMode="auto">
            <a:xfrm>
              <a:off x="4492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3" name="Rectangle 109"/>
            <p:cNvSpPr>
              <a:spLocks noChangeArrowheads="1"/>
            </p:cNvSpPr>
            <p:nvPr/>
          </p:nvSpPr>
          <p:spPr bwMode="auto">
            <a:xfrm>
              <a:off x="4543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4" name="Rectangle 110"/>
            <p:cNvSpPr>
              <a:spLocks noChangeArrowheads="1"/>
            </p:cNvSpPr>
            <p:nvPr/>
          </p:nvSpPr>
          <p:spPr bwMode="auto">
            <a:xfrm>
              <a:off x="4636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5" name="Rectangle 111"/>
            <p:cNvSpPr>
              <a:spLocks noChangeArrowheads="1"/>
            </p:cNvSpPr>
            <p:nvPr/>
          </p:nvSpPr>
          <p:spPr bwMode="auto">
            <a:xfrm>
              <a:off x="4819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6" name="Rectangle 112"/>
            <p:cNvSpPr>
              <a:spLocks noChangeArrowheads="1"/>
            </p:cNvSpPr>
            <p:nvPr/>
          </p:nvSpPr>
          <p:spPr bwMode="auto">
            <a:xfrm>
              <a:off x="4875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7" name="Rectangle 113"/>
            <p:cNvSpPr>
              <a:spLocks noChangeArrowheads="1"/>
            </p:cNvSpPr>
            <p:nvPr/>
          </p:nvSpPr>
          <p:spPr bwMode="auto">
            <a:xfrm>
              <a:off x="4973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8" name="Rectangle 114"/>
            <p:cNvSpPr>
              <a:spLocks noChangeArrowheads="1"/>
            </p:cNvSpPr>
            <p:nvPr/>
          </p:nvSpPr>
          <p:spPr bwMode="auto">
            <a:xfrm>
              <a:off x="5020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9" name="Rectangle 115"/>
            <p:cNvSpPr>
              <a:spLocks noChangeArrowheads="1"/>
            </p:cNvSpPr>
            <p:nvPr/>
          </p:nvSpPr>
          <p:spPr bwMode="auto">
            <a:xfrm>
              <a:off x="5118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80" name="Rectangle 116"/>
            <p:cNvSpPr>
              <a:spLocks noChangeArrowheads="1"/>
            </p:cNvSpPr>
            <p:nvPr/>
          </p:nvSpPr>
          <p:spPr bwMode="auto">
            <a:xfrm>
              <a:off x="5169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81" name="Rectangle 117"/>
            <p:cNvSpPr>
              <a:spLocks noChangeArrowheads="1"/>
            </p:cNvSpPr>
            <p:nvPr/>
          </p:nvSpPr>
          <p:spPr bwMode="auto">
            <a:xfrm>
              <a:off x="5263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29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子集树回溯算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法框架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23760"/>
            <a:ext cx="8887032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t) 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 &gt; n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output(x);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else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0; 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&lt;= 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1; 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 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x[t] = 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(</a:t>
            </a:r>
            <a:r>
              <a:rPr lang="en-US" altLang="zh-CN" sz="2200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constraint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(t) &amp;&amp; </a:t>
            </a:r>
            <a:r>
              <a:rPr lang="en-US" altLang="zh-CN" sz="2200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bound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 </a:t>
            </a:r>
            <a:r>
              <a:rPr lang="en-US" altLang="zh-C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(t+1);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2" descr="E:\资料存档\课堂教学\算法分析与设计\我的课件\graph\CH05\背包问题解空间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052" y="890367"/>
            <a:ext cx="3829829" cy="153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5540404"/>
            <a:ext cx="4320480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solidFill>
                  <a:srgbClr val="161616"/>
                </a:solidFill>
                <a:cs typeface="Courier New" pitchFamily="49" charset="0"/>
              </a:rPr>
              <a:t>遍历子集树：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O(2</a:t>
            </a:r>
            <a:r>
              <a:rPr lang="en-US" altLang="zh-CN" kern="0" baseline="3000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en-US" kern="0" dirty="0">
              <a:solidFill>
                <a:srgbClr val="161616"/>
              </a:solidFill>
              <a:cs typeface="Courier New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3388930"/>
            <a:ext cx="54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前扩展结点的所有可能取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值进行枚举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6379612"/>
            <a:ext cx="4152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行时，从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Backtrack(1)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</p:spTree>
    <p:extLst>
      <p:ext uri="{BB962C8B-B14F-4D97-AF65-F5344CB8AC3E}">
        <p14:creationId xmlns:p14="http://schemas.microsoft.com/office/powerpoint/2010/main" val="71979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排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列生成问题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/>
              <a:t>通过排列生成问</a:t>
            </a:r>
            <a:r>
              <a:rPr lang="zh-CN" altLang="en-US" sz="2200" b="0" dirty="0" smtClean="0"/>
              <a:t>题帮助理</a:t>
            </a:r>
            <a:r>
              <a:rPr lang="zh-CN" altLang="en-US" sz="2200" b="0" dirty="0"/>
              <a:t>解排列树回溯算法框</a:t>
            </a:r>
            <a:r>
              <a:rPr lang="zh-CN" altLang="en-US" sz="2200" b="0" dirty="0" smtClean="0"/>
              <a:t>架</a:t>
            </a:r>
            <a:endParaRPr lang="en-US" altLang="zh-CN" sz="2200" b="0" dirty="0" smtClean="0"/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/>
              <a:t>问题定义：给定正整数</a:t>
            </a:r>
            <a:r>
              <a:rPr lang="en-US" altLang="zh-CN" sz="2200" b="0" dirty="0"/>
              <a:t>n</a:t>
            </a:r>
            <a:r>
              <a:rPr lang="zh-CN" altLang="en-US" sz="2200" b="0" dirty="0" smtClean="0"/>
              <a:t>，要求生</a:t>
            </a:r>
            <a:r>
              <a:rPr lang="zh-CN" altLang="en-US" sz="2200" b="0" dirty="0"/>
              <a:t>成</a:t>
            </a:r>
            <a:r>
              <a:rPr lang="en-US" altLang="zh-CN" sz="2200" b="0" dirty="0"/>
              <a:t>1, 2, …, </a:t>
            </a:r>
            <a:r>
              <a:rPr lang="en-US" altLang="zh-CN" sz="2200" b="0" dirty="0" smtClean="0"/>
              <a:t>n</a:t>
            </a:r>
            <a:r>
              <a:rPr lang="zh-CN" altLang="en-US" sz="2200" b="0" dirty="0" smtClean="0"/>
              <a:t>的所</a:t>
            </a:r>
            <a:r>
              <a:rPr lang="zh-CN" altLang="en-US" sz="2200" b="0" dirty="0"/>
              <a:t>有排</a:t>
            </a:r>
            <a:r>
              <a:rPr lang="zh-CN" altLang="en-US" sz="2200" b="0" dirty="0" smtClean="0"/>
              <a:t>列</a:t>
            </a:r>
            <a:endParaRPr lang="en-US" altLang="zh-CN" sz="2200" b="0" dirty="0" smtClean="0"/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 smtClean="0"/>
              <a:t>示例：</a:t>
            </a:r>
            <a:r>
              <a:rPr lang="en-US" altLang="zh-CN" sz="2200" b="0" dirty="0" smtClean="0"/>
              <a:t>n=3</a:t>
            </a:r>
            <a:r>
              <a:rPr lang="zh-CN" altLang="en-US" sz="2200" b="0" dirty="0" smtClean="0"/>
              <a:t>，解空间树如下图所示</a:t>
            </a:r>
            <a:endParaRPr lang="zh-CN" altLang="en-US" sz="2200" b="0" dirty="0"/>
          </a:p>
        </p:txBody>
      </p:sp>
      <p:pic>
        <p:nvPicPr>
          <p:cNvPr id="208898" name="Picture 2" descr="E:\资料存档\课堂教学\算法分析与设计\我的课件\graph\CH05\排列问题解空间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5459413" cy="346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42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排列树回溯算法框架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23760"/>
            <a:ext cx="8887032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t) 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(t &gt; n){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output(x);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else{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t; 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&lt;= n; 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 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en-US" altLang="zh-C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swap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(x[t], x[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(</a:t>
            </a:r>
            <a:r>
              <a:rPr lang="en-US" altLang="zh-CN" sz="2200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constraint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(t) &amp;&amp; </a:t>
            </a:r>
            <a:r>
              <a:rPr lang="en-US" altLang="zh-CN" sz="2200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bound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  </a:t>
            </a:r>
            <a:r>
              <a:rPr lang="en-US" altLang="zh-C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(t+1);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en-US" altLang="zh-C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swap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(x[t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], x[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47088" y="6379612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lt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调用</a:t>
            </a:r>
            <a:r>
              <a:rPr lang="en-US" altLang="zh-CN" dirty="0" smtClean="0">
                <a:latin typeface="+mn-lt"/>
                <a:ea typeface="微软雅黑" panose="020B0503020204020204" pitchFamily="34" charset="-122"/>
              </a:rPr>
              <a:t>Backtrack(1)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前，首先将数组</a:t>
            </a:r>
            <a:r>
              <a:rPr lang="en-GB" altLang="zh-CN" dirty="0" smtClean="0">
                <a:latin typeface="+mn-lt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初始化为单位排列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[1,2, ..., </a:t>
            </a:r>
            <a:r>
              <a:rPr lang="en-GB" altLang="zh-CN" dirty="0">
                <a:latin typeface="+mn-lt"/>
                <a:ea typeface="微软雅黑" panose="020B0503020204020204" pitchFamily="34" charset="-122"/>
              </a:rPr>
              <a:t>n]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067944" y="5548296"/>
            <a:ext cx="4824536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rgbClr val="161616"/>
                </a:solidFill>
                <a:cs typeface="Courier New" pitchFamily="49" charset="0"/>
              </a:rPr>
              <a:t>遍历排列树</a:t>
            </a:r>
            <a:r>
              <a:rPr lang="zh-CN" altLang="en-US" kern="0" dirty="0" smtClean="0">
                <a:solidFill>
                  <a:srgbClr val="161616"/>
                </a:solidFill>
                <a:cs typeface="Courier New" pitchFamily="49" charset="0"/>
              </a:rPr>
              <a:t>：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O(n!)</a:t>
            </a:r>
            <a:endParaRPr lang="zh-CN" altLang="en-US" kern="0" dirty="0">
              <a:solidFill>
                <a:srgbClr val="161616"/>
              </a:solidFill>
              <a:cs typeface="Courier New" pitchFamily="49" charset="0"/>
            </a:endParaRPr>
          </a:p>
        </p:txBody>
      </p:sp>
      <p:pic>
        <p:nvPicPr>
          <p:cNvPr id="8" name="Picture 2" descr="E:\资料存档\课堂教学\算法分析与设计\我的课件\graph\CH05\排列问题解空间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265" y="836712"/>
            <a:ext cx="329121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7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排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列生成问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题的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回溯算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法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23760"/>
            <a:ext cx="5683184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backtrack (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t) {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(t &gt; n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output(x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else{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t;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&lt;= n;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 {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swap(x[t], x[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backtrack(t+1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swap(x[t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], x[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nn-NO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main(int n){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nn-NO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for (int i=1; i &lt;= n; i++) x[i] = i;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nn-NO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nn-NO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(1);</a:t>
            </a:r>
            <a:endParaRPr lang="nn-NO" altLang="zh-CN" sz="2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nn-NO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zh-CN" sz="22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01944" y="836712"/>
            <a:ext cx="1090536" cy="36004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123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132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213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231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lt"/>
              </a:rPr>
              <a:t>312</a:t>
            </a:r>
            <a:endParaRPr lang="en-US" altLang="zh-CN" sz="24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lt"/>
              </a:rPr>
              <a:t>321</a:t>
            </a:r>
            <a:endParaRPr lang="zh-CN" altLang="en-US" sz="2400" dirty="0"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55499" y="836712"/>
            <a:ext cx="2073576" cy="783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算法输出：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79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回溯法的特点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600"/>
              </a:spcBef>
            </a:pPr>
            <a:r>
              <a:rPr lang="zh-CN" altLang="en-US" sz="22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回</a:t>
            </a:r>
            <a:r>
              <a:rPr lang="zh-CN" altLang="en-US" sz="2200" b="0" dirty="0">
                <a:latin typeface="Verdana" panose="020B0604030504040204" pitchFamily="34" charset="0"/>
                <a:cs typeface="Verdana" panose="020B0604030504040204" pitchFamily="34" charset="0"/>
              </a:rPr>
              <a:t>溯</a:t>
            </a:r>
            <a:r>
              <a:rPr lang="zh-CN" altLang="en-US" sz="22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法解题思路小结</a:t>
            </a:r>
            <a:endParaRPr lang="en-US" altLang="zh-CN" sz="2200" b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60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该方法的显著特征是在搜索过程中动态产生问题的解空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间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60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在任何时刻，算法只保存从根结点到当前扩展结点的路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径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60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如果解空间树中从根结点到叶结点的最长路径的长度为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h(n)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350900" lvl="2" indent="-342900" eaLnBrk="1" hangingPunct="1">
              <a:lnSpc>
                <a:spcPct val="2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则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回溯法所需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的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内存空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间通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常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为：</a:t>
            </a:r>
            <a:r>
              <a:rPr lang="en-GB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O(h(n))</a:t>
            </a:r>
          </a:p>
          <a:p>
            <a:pPr marL="1350900" lvl="2" indent="-342900" eaLnBrk="1" hangingPunct="1">
              <a:lnSpc>
                <a:spcPct val="2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而显式地存储整个解空间则需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要：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O(2</a:t>
            </a:r>
            <a:r>
              <a:rPr lang="en-US" altLang="zh-CN" sz="22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h(n</a:t>
            </a:r>
            <a:r>
              <a:rPr lang="en-US" altLang="zh-CN" sz="2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或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O(h(n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)!)</a:t>
            </a:r>
            <a:endParaRPr lang="en-US" altLang="zh-CN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276872"/>
            <a:ext cx="9144000" cy="2160240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4800" kern="0" dirty="0" smtClean="0">
                <a:solidFill>
                  <a:srgbClr val="000000"/>
                </a:solidFill>
              </a:rPr>
              <a:t>第</a:t>
            </a:r>
            <a:r>
              <a:rPr lang="en-US" altLang="zh-CN" sz="4800" kern="0" dirty="0" smtClean="0">
                <a:solidFill>
                  <a:srgbClr val="000000"/>
                </a:solidFill>
              </a:rPr>
              <a:t>5</a:t>
            </a:r>
            <a:r>
              <a:rPr lang="zh-CN" altLang="en-US" sz="4800" kern="0" dirty="0">
                <a:solidFill>
                  <a:srgbClr val="000000"/>
                </a:solidFill>
              </a:rPr>
              <a:t>章：回朔</a:t>
            </a:r>
            <a:r>
              <a:rPr lang="zh-CN" altLang="en-US" sz="4800" kern="0" dirty="0" smtClean="0">
                <a:solidFill>
                  <a:srgbClr val="000000"/>
                </a:solidFill>
              </a:rPr>
              <a:t>法</a:t>
            </a:r>
            <a:endParaRPr lang="en-US" altLang="zh-CN" sz="48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4800" kern="0" dirty="0" smtClean="0">
                <a:solidFill>
                  <a:srgbClr val="000000"/>
                </a:solidFill>
              </a:rPr>
              <a:t>（</a:t>
            </a:r>
            <a:r>
              <a:rPr lang="en-US" altLang="zh-CN" sz="4800" kern="0" dirty="0">
                <a:solidFill>
                  <a:srgbClr val="000000"/>
                </a:solidFill>
              </a:rPr>
              <a:t> </a:t>
            </a:r>
            <a:r>
              <a:rPr lang="en-US" altLang="zh-CN" sz="44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Backtracking Algorithm</a:t>
            </a:r>
            <a:r>
              <a:rPr lang="zh-CN" altLang="en-US" sz="4800" kern="0" dirty="0" smtClean="0">
                <a:solidFill>
                  <a:srgbClr val="00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9189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回溯法的特点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927976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>
                <a:latin typeface="Verdana" panose="020B0604030504040204" pitchFamily="34" charset="0"/>
                <a:cs typeface="Verdana" panose="020B0604030504040204" pitchFamily="34" charset="0"/>
              </a:rPr>
              <a:t>常用剪枝函</a:t>
            </a:r>
            <a:r>
              <a:rPr lang="zh-CN" altLang="en-US" sz="22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数</a:t>
            </a:r>
            <a:endParaRPr lang="en-US" altLang="zh-CN" sz="2200" b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约束函数：在扩展结点处剪去不满足约束的子树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限界函数：剪去得不到最优解的子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树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约束函数</a:t>
            </a:r>
            <a:endParaRPr lang="en-US" altLang="zh-CN" sz="22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回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溯法要求问题的解能够表示成一个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元向量形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式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zh-CN" sz="2200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,x</a:t>
            </a:r>
            <a:r>
              <a:rPr lang="en-US" altLang="zh-CN" sz="2200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,…,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zh-CN" sz="2200" baseline="-25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en-US" sz="22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显式约</a:t>
            </a:r>
            <a:r>
              <a:rPr lang="zh-CN" altLang="en-US" sz="2200" dirty="0">
                <a:latin typeface="+mn-lt"/>
                <a:cs typeface="Verdana" panose="020B0604030504040204" pitchFamily="34" charset="0"/>
              </a:rPr>
              <a:t>束：对分</a:t>
            </a: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量 </a:t>
            </a:r>
            <a:r>
              <a:rPr lang="en-US" altLang="zh-CN" sz="2200" dirty="0" smtClean="0">
                <a:latin typeface="+mn-lt"/>
                <a:cs typeface="Verdana" panose="020B0604030504040204" pitchFamily="34" charset="0"/>
              </a:rPr>
              <a:t>x</a:t>
            </a:r>
            <a:r>
              <a:rPr lang="en-US" altLang="zh-CN" sz="2200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的</a:t>
            </a:r>
            <a:r>
              <a:rPr lang="zh-CN" altLang="en-US" sz="2200" dirty="0">
                <a:latin typeface="+mn-lt"/>
                <a:cs typeface="Verdana" panose="020B0604030504040204" pitchFamily="34" charset="0"/>
              </a:rPr>
              <a:t>取</a:t>
            </a: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值范围限制</a:t>
            </a:r>
            <a:endParaRPr lang="en-US" altLang="zh-CN" sz="2200" dirty="0" smtClean="0">
              <a:latin typeface="+mn-lt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隐</a:t>
            </a:r>
            <a:r>
              <a:rPr lang="zh-CN" altLang="en-US" sz="2200" dirty="0">
                <a:cs typeface="Verdana" panose="020B0604030504040204" pitchFamily="34" charset="0"/>
              </a:rPr>
              <a:t>式</a:t>
            </a: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约</a:t>
            </a:r>
            <a:r>
              <a:rPr lang="zh-CN" altLang="en-US" sz="2200" dirty="0">
                <a:latin typeface="+mn-lt"/>
                <a:cs typeface="Verdana" panose="020B0604030504040204" pitchFamily="34" charset="0"/>
              </a:rPr>
              <a:t>束：为满足问题的解而对不同分量之间施加的约</a:t>
            </a: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束</a:t>
            </a:r>
            <a:endParaRPr lang="en-US" altLang="zh-CN" sz="2200" dirty="0" smtClean="0">
              <a:latin typeface="+mn-lt"/>
              <a:cs typeface="Verdana" panose="020B0604030504040204" pitchFamily="34" charset="0"/>
            </a:endParaRPr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限界函数（</a:t>
            </a:r>
            <a:r>
              <a:rPr lang="en-US" altLang="zh-CN" sz="2200" dirty="0">
                <a:latin typeface="Verdana" panose="020B0604030504040204" pitchFamily="34" charset="0"/>
                <a:cs typeface="Verdana" panose="020B0604030504040204" pitchFamily="34" charset="0"/>
              </a:rPr>
              <a:t>bounding function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+mn-lt"/>
                <a:cs typeface="Verdana" panose="020B0604030504040204" pitchFamily="34" charset="0"/>
              </a:rPr>
              <a:t>为了避免生成那些不可能产生最佳解的问题状态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+mn-lt"/>
                <a:cs typeface="Verdana" panose="020B0604030504040204" pitchFamily="34" charset="0"/>
              </a:rPr>
              <a:t>要不断地利用限界函数来剔除那些不能产生所需解的活结点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+mn-lt"/>
                <a:cs typeface="Verdana" panose="020B0604030504040204" pitchFamily="34" charset="0"/>
              </a:rPr>
              <a:t>具有限界函数的深度优先生成</a:t>
            </a: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法就称</a:t>
            </a:r>
            <a:r>
              <a:rPr lang="zh-CN" altLang="en-US" sz="2200" dirty="0">
                <a:latin typeface="+mn-lt"/>
                <a:cs typeface="Verdana" panose="020B0604030504040204" pitchFamily="34" charset="0"/>
              </a:rPr>
              <a:t>为回溯</a:t>
            </a: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法</a:t>
            </a:r>
            <a:endParaRPr lang="en-US" altLang="zh-CN" sz="2200" dirty="0">
              <a:latin typeface="+mn-lt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  <a:ea typeface="+mn-ea"/>
              </a:rPr>
              <a:t>5.2 NP</a:t>
            </a:r>
            <a:r>
              <a:rPr lang="zh-CN" altLang="en-US" sz="4000" kern="0" dirty="0" smtClean="0">
                <a:solidFill>
                  <a:srgbClr val="000000"/>
                </a:solidFill>
                <a:latin typeface="+mn-lt"/>
                <a:ea typeface="+mn-ea"/>
              </a:rPr>
              <a:t>完全性问题简介</a:t>
            </a:r>
            <a:endParaRPr lang="en-US" altLang="zh-CN" sz="40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6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</a:t>
            </a:r>
            <a:r>
              <a:rPr lang="en-GB" altLang="zh-CN" sz="33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NP-Complete</a:t>
            </a: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2983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算法理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论的研究对象：两类抽象问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/>
              <a:t>优化问题（</a:t>
            </a:r>
            <a:r>
              <a:rPr lang="zh-CN" altLang="en-US" sz="2200" dirty="0" smtClean="0"/>
              <a:t>也称为极值问题）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/>
              <a:t>一个优化问题通常可以用以下四个部分来描</a:t>
            </a:r>
            <a:r>
              <a:rPr lang="zh-CN" altLang="en-US" sz="2200" dirty="0" smtClean="0"/>
              <a:t>述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实</a:t>
            </a:r>
            <a:r>
              <a:rPr lang="zh-CN" altLang="en-US" sz="2200" dirty="0" smtClean="0"/>
              <a:t>例</a:t>
            </a:r>
            <a:r>
              <a:rPr lang="zh-CN" altLang="en-US" sz="2200" dirty="0"/>
              <a:t>集合</a:t>
            </a:r>
            <a:r>
              <a:rPr lang="zh-CN" altLang="en-US" sz="2200" dirty="0" smtClean="0"/>
              <a:t>：</a:t>
            </a:r>
            <a:r>
              <a:rPr lang="zh-CN" altLang="en-US" sz="2200" dirty="0"/>
              <a:t>若干实例</a:t>
            </a:r>
            <a:r>
              <a:rPr lang="en-US" altLang="zh-CN" sz="2200" dirty="0"/>
              <a:t>I</a:t>
            </a:r>
            <a:r>
              <a:rPr lang="zh-CN" altLang="en-US" sz="2200" dirty="0"/>
              <a:t>组</a:t>
            </a:r>
            <a:r>
              <a:rPr lang="zh-CN" altLang="en-US" sz="2200" dirty="0" smtClean="0"/>
              <a:t>成集</a:t>
            </a:r>
            <a:r>
              <a:rPr lang="zh-CN" altLang="en-US" sz="2200" dirty="0"/>
              <a:t>合</a:t>
            </a:r>
            <a:r>
              <a:rPr lang="en-US" altLang="zh-CN" sz="2200" dirty="0"/>
              <a:t>D</a:t>
            </a:r>
            <a:r>
              <a:rPr lang="zh-CN" altLang="en-US" sz="2200" dirty="0"/>
              <a:t>，其中每一个实例</a:t>
            </a:r>
            <a:r>
              <a:rPr lang="en-US" altLang="zh-CN" sz="2200" dirty="0"/>
              <a:t>I</a:t>
            </a:r>
            <a:r>
              <a:rPr lang="zh-CN" altLang="en-US" sz="2200" dirty="0"/>
              <a:t>含有一个问题所有输入的数据信</a:t>
            </a:r>
            <a:r>
              <a:rPr lang="zh-CN" altLang="en-US" sz="2200" dirty="0" smtClean="0"/>
              <a:t>息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可行解集：每一个实例</a:t>
            </a:r>
            <a:r>
              <a:rPr lang="en-US" altLang="zh-CN" sz="2200" dirty="0"/>
              <a:t>I</a:t>
            </a:r>
            <a:r>
              <a:rPr lang="zh-CN" altLang="en-US" sz="2200" dirty="0"/>
              <a:t>有一个解集合</a:t>
            </a:r>
            <a:r>
              <a:rPr lang="en-US" altLang="zh-CN" sz="2200" dirty="0"/>
              <a:t>S(I)</a:t>
            </a:r>
            <a:r>
              <a:rPr lang="zh-CN" altLang="en-US" sz="2200" dirty="0"/>
              <a:t>，其中的每一个解都满足问题的条件，称为可行</a:t>
            </a:r>
            <a:r>
              <a:rPr lang="zh-CN" altLang="en-US" sz="2200" dirty="0" smtClean="0"/>
              <a:t>解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目标函数：映射</a:t>
            </a:r>
            <a:r>
              <a:rPr lang="en-US" altLang="zh-CN" sz="2200" dirty="0"/>
              <a:t>c(</a:t>
            </a:r>
            <a:r>
              <a:rPr lang="el-GR" altLang="zh-CN" sz="2200" dirty="0"/>
              <a:t>σ): </a:t>
            </a:r>
            <a:r>
              <a:rPr lang="en-US" altLang="zh-CN" sz="2200" dirty="0"/>
              <a:t>S(I)→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ℜ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最优化：求最优</a:t>
            </a:r>
            <a:r>
              <a:rPr lang="zh-CN" altLang="en-US" sz="2200" dirty="0" smtClean="0"/>
              <a:t>解 </a:t>
            </a:r>
            <a:r>
              <a:rPr lang="el-GR" altLang="zh-CN" sz="2200" dirty="0" smtClean="0"/>
              <a:t>σ</a:t>
            </a:r>
            <a:r>
              <a:rPr lang="en-US" altLang="zh-CN" sz="2200" baseline="-25000" dirty="0"/>
              <a:t>opt</a:t>
            </a:r>
            <a:r>
              <a:rPr lang="en-US" altLang="zh-CN" sz="2200" dirty="0"/>
              <a:t> (I) ∈S(I)</a:t>
            </a:r>
            <a:r>
              <a:rPr lang="zh-CN" altLang="en-US" sz="2200" dirty="0"/>
              <a:t>，使得对任意一个可行解</a:t>
            </a:r>
            <a:r>
              <a:rPr lang="el-GR" altLang="zh-CN" sz="2200" dirty="0"/>
              <a:t>σ∈</a:t>
            </a:r>
            <a:r>
              <a:rPr lang="en-US" altLang="zh-CN" sz="2200" dirty="0"/>
              <a:t>S(I)</a:t>
            </a:r>
            <a:r>
              <a:rPr lang="zh-CN" altLang="en-US" sz="2200" dirty="0"/>
              <a:t>，都有</a:t>
            </a:r>
            <a:r>
              <a:rPr lang="en-US" altLang="zh-CN" sz="2200" dirty="0"/>
              <a:t>c(</a:t>
            </a:r>
            <a:r>
              <a:rPr lang="el-GR" altLang="zh-CN" sz="2200" dirty="0"/>
              <a:t>σ</a:t>
            </a:r>
            <a:r>
              <a:rPr lang="en-US" altLang="zh-CN" sz="2200" baseline="-25000" dirty="0"/>
              <a:t>opt</a:t>
            </a:r>
            <a:r>
              <a:rPr lang="en-US" altLang="zh-CN" sz="2200" dirty="0"/>
              <a:t> (I)) ≥c(</a:t>
            </a:r>
            <a:r>
              <a:rPr lang="el-GR" altLang="zh-CN" sz="2200" dirty="0"/>
              <a:t>σ) </a:t>
            </a:r>
            <a:r>
              <a:rPr lang="zh-CN" altLang="en-US" sz="2200" dirty="0" smtClean="0"/>
              <a:t>或</a:t>
            </a:r>
            <a:r>
              <a:rPr lang="zh-CN" altLang="en-US" sz="2200" dirty="0"/>
              <a:t>者</a:t>
            </a:r>
            <a:r>
              <a:rPr lang="en-US" altLang="zh-CN" sz="2200" dirty="0"/>
              <a:t>c(</a:t>
            </a:r>
            <a:r>
              <a:rPr lang="el-GR" altLang="zh-CN" sz="2200" dirty="0"/>
              <a:t>σ</a:t>
            </a:r>
            <a:r>
              <a:rPr lang="en-US" altLang="zh-CN" sz="2200" baseline="-25000" dirty="0"/>
              <a:t>opt</a:t>
            </a:r>
            <a:r>
              <a:rPr lang="en-US" altLang="zh-CN" sz="2200" dirty="0"/>
              <a:t> (I)) ≤c(</a:t>
            </a:r>
            <a:r>
              <a:rPr lang="el-GR" altLang="zh-CN" sz="2200" dirty="0" smtClean="0"/>
              <a:t>σ</a:t>
            </a:r>
            <a:r>
              <a:rPr lang="en-US" altLang="zh-CN" sz="2200" dirty="0" smtClean="0"/>
              <a:t>)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/>
              <a:t>一个优化问题也可以视为一个判定问题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93962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算法理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论的研究对象：两类抽象问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/>
              <a:t>判定问</a:t>
            </a:r>
            <a:r>
              <a:rPr lang="zh-CN" altLang="en-US" sz="2200" dirty="0" smtClean="0"/>
              <a:t>题（也称为识</a:t>
            </a:r>
            <a:r>
              <a:rPr lang="zh-CN" altLang="en-US" sz="2200" dirty="0"/>
              <a:t>别问</a:t>
            </a:r>
            <a:r>
              <a:rPr lang="zh-CN" altLang="en-US" sz="2200" dirty="0" smtClean="0"/>
              <a:t>题）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/>
              <a:t>仅有两种可能的答</a:t>
            </a:r>
            <a:r>
              <a:rPr lang="zh-CN" altLang="en-US" sz="2200" dirty="0" smtClean="0"/>
              <a:t>案：“</a:t>
            </a:r>
            <a:r>
              <a:rPr lang="zh-CN" altLang="en-US" sz="2200" dirty="0"/>
              <a:t>是”或者“否</a:t>
            </a:r>
            <a:r>
              <a:rPr lang="zh-CN" altLang="en-US" sz="2200" dirty="0" smtClean="0"/>
              <a:t>”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/>
              <a:t>可以将一个判定问题视为一个函</a:t>
            </a:r>
            <a:r>
              <a:rPr lang="zh-CN" altLang="en-US" sz="2200" dirty="0" smtClean="0"/>
              <a:t>数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它将问题的输入集合</a:t>
            </a:r>
            <a:r>
              <a:rPr lang="en-US" altLang="zh-CN" sz="2200" dirty="0"/>
              <a:t>I</a:t>
            </a:r>
            <a:r>
              <a:rPr lang="zh-CN" altLang="en-US" sz="2200" dirty="0"/>
              <a:t>映射到问题解的集合</a:t>
            </a:r>
            <a:r>
              <a:rPr lang="en-US" altLang="zh-CN" sz="2200" dirty="0"/>
              <a:t>{0 1</a:t>
            </a:r>
            <a:r>
              <a:rPr lang="en-US" altLang="zh-CN" sz="2200" dirty="0" smtClean="0"/>
              <a:t>}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/>
              <a:t>以路径判断问题为例：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给定一个图</a:t>
            </a:r>
            <a:r>
              <a:rPr lang="en-US" altLang="zh-CN" sz="2200" dirty="0"/>
              <a:t>G=(V, E) </a:t>
            </a:r>
            <a:r>
              <a:rPr lang="zh-CN" altLang="en-US" sz="2200" dirty="0"/>
              <a:t>和顶点集</a:t>
            </a:r>
            <a:r>
              <a:rPr lang="en-US" altLang="zh-CN" sz="2200" dirty="0"/>
              <a:t>V</a:t>
            </a:r>
            <a:r>
              <a:rPr lang="zh-CN" altLang="en-US" sz="2200" dirty="0"/>
              <a:t>中的两个顶点</a:t>
            </a:r>
            <a:r>
              <a:rPr lang="en-US" altLang="zh-CN" sz="2200" dirty="0"/>
              <a:t>u, v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判断 </a:t>
            </a:r>
            <a:r>
              <a:rPr lang="en-US" altLang="zh-CN" sz="2200" dirty="0"/>
              <a:t>G </a:t>
            </a:r>
            <a:r>
              <a:rPr lang="zh-CN" altLang="en-US" sz="2200" dirty="0"/>
              <a:t>中是否存在一条路</a:t>
            </a:r>
            <a:r>
              <a:rPr lang="en-US" altLang="zh-CN" sz="2200" dirty="0"/>
              <a:t>u</a:t>
            </a:r>
            <a:r>
              <a:rPr lang="zh-CN" altLang="en-US" sz="2200" dirty="0"/>
              <a:t>和</a:t>
            </a:r>
            <a:r>
              <a:rPr lang="en-US" altLang="zh-CN" sz="2200" dirty="0"/>
              <a:t>v</a:t>
            </a:r>
            <a:r>
              <a:rPr lang="zh-CN" altLang="en-US" sz="2200" dirty="0"/>
              <a:t>之间的路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如果</a:t>
            </a:r>
            <a:r>
              <a:rPr lang="zh-CN" altLang="en-US" sz="2200" dirty="0" smtClean="0"/>
              <a:t>用 </a:t>
            </a:r>
            <a:r>
              <a:rPr lang="en-US" altLang="zh-CN" sz="2200" dirty="0" err="1" smtClean="0"/>
              <a:t>i</a:t>
            </a:r>
            <a:r>
              <a:rPr lang="en-US" altLang="zh-CN" sz="2200" dirty="0"/>
              <a:t>=&lt;G, u, v&gt;</a:t>
            </a:r>
            <a:r>
              <a:rPr lang="zh-CN" altLang="en-US" sz="2200" dirty="0"/>
              <a:t>表示该问题的一个输入</a:t>
            </a:r>
          </a:p>
          <a:p>
            <a:pPr marL="1897200" lvl="3" indent="-432000" eaLnBrk="1" hangingPunct="1">
              <a:lnSpc>
                <a:spcPct val="150000"/>
              </a:lnSpc>
              <a:spcBef>
                <a:spcPts val="60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则：函数</a:t>
            </a:r>
            <a:r>
              <a:rPr lang="en-US" altLang="zh-CN" sz="2200" dirty="0"/>
              <a:t>PATH(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)=1 </a:t>
            </a:r>
            <a:r>
              <a:rPr lang="zh-CN" altLang="en-US" sz="2200" dirty="0"/>
              <a:t>（当</a:t>
            </a:r>
            <a:r>
              <a:rPr lang="en-US" altLang="zh-CN" sz="2200" dirty="0"/>
              <a:t>u</a:t>
            </a:r>
            <a:r>
              <a:rPr lang="zh-CN" altLang="en-US" sz="2200" dirty="0"/>
              <a:t>和</a:t>
            </a:r>
            <a:r>
              <a:rPr lang="en-US" altLang="zh-CN" sz="2200" dirty="0"/>
              <a:t>v</a:t>
            </a:r>
            <a:r>
              <a:rPr lang="zh-CN" altLang="en-US" sz="2200" dirty="0"/>
              <a:t>之间存在一条路时）</a:t>
            </a:r>
          </a:p>
          <a:p>
            <a:pPr marL="1897200" lvl="3" indent="-432000" eaLnBrk="1" hangingPunct="1">
              <a:lnSpc>
                <a:spcPct val="150000"/>
              </a:lnSpc>
              <a:spcBef>
                <a:spcPts val="60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则：函数</a:t>
            </a:r>
            <a:r>
              <a:rPr lang="en-US" altLang="zh-CN" sz="2200" dirty="0"/>
              <a:t>PATH(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)=0 </a:t>
            </a:r>
            <a:r>
              <a:rPr lang="zh-CN" altLang="en-US" sz="2200" dirty="0"/>
              <a:t>（当</a:t>
            </a:r>
            <a:r>
              <a:rPr lang="en-US" altLang="zh-CN" sz="2200" dirty="0"/>
              <a:t>u</a:t>
            </a:r>
            <a:r>
              <a:rPr lang="zh-CN" altLang="en-US" sz="2200" dirty="0"/>
              <a:t>和</a:t>
            </a:r>
            <a:r>
              <a:rPr lang="en-US" altLang="zh-CN" sz="2200" dirty="0"/>
              <a:t>v</a:t>
            </a:r>
            <a:r>
              <a:rPr lang="zh-CN" altLang="en-US" sz="2200" dirty="0"/>
              <a:t>之间不存在一条路时）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2841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P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和</a:t>
            </a:r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en-US" altLang="zh-CN" sz="2200" dirty="0"/>
              <a:t>P</a:t>
            </a:r>
            <a:r>
              <a:rPr lang="zh-CN" altLang="en-US" sz="2200" dirty="0"/>
              <a:t>和</a:t>
            </a:r>
            <a:r>
              <a:rPr lang="en-US" altLang="zh-CN" sz="2200" dirty="0"/>
              <a:t>NP</a:t>
            </a:r>
            <a:r>
              <a:rPr lang="zh-CN" altLang="en-US" sz="2200" dirty="0"/>
              <a:t>都是问题的集</a:t>
            </a:r>
            <a:r>
              <a:rPr lang="zh-CN" altLang="en-US" sz="2200" dirty="0" smtClean="0"/>
              <a:t>合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en-US" altLang="zh-CN" sz="2200" dirty="0"/>
              <a:t>P</a:t>
            </a:r>
            <a:r>
              <a:rPr lang="zh-CN" altLang="en-US" sz="2200" dirty="0"/>
              <a:t>是所有可在多项式时间内用确定算法</a:t>
            </a:r>
            <a:r>
              <a:rPr lang="zh-CN" altLang="en-US" sz="2200" b="1" dirty="0">
                <a:solidFill>
                  <a:srgbClr val="FF0000"/>
                </a:solidFill>
              </a:rPr>
              <a:t>求解</a:t>
            </a:r>
            <a:r>
              <a:rPr lang="zh-CN" altLang="en-US" sz="2200" dirty="0"/>
              <a:t>的判定问题的集</a:t>
            </a:r>
            <a:r>
              <a:rPr lang="zh-CN" altLang="en-US" sz="2200" dirty="0" smtClean="0"/>
              <a:t>合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对于一个问题</a:t>
            </a:r>
            <a:r>
              <a:rPr lang="en-US" altLang="zh-CN" sz="2200" dirty="0"/>
              <a:t>X</a:t>
            </a:r>
            <a:r>
              <a:rPr lang="zh-CN" altLang="en-US" sz="2200" dirty="0"/>
              <a:t>，若存在一个算</a:t>
            </a:r>
            <a:r>
              <a:rPr lang="zh-CN" altLang="en-US" sz="2200" dirty="0" smtClean="0"/>
              <a:t>法</a:t>
            </a:r>
            <a:r>
              <a:rPr lang="en-US" altLang="zh-CN" sz="2200" dirty="0" err="1" smtClean="0"/>
              <a:t>XSolver</a:t>
            </a:r>
            <a:r>
              <a:rPr lang="zh-CN" altLang="en-US" sz="2200" dirty="0" smtClean="0"/>
              <a:t>，</a:t>
            </a:r>
            <a:r>
              <a:rPr lang="zh-CN" altLang="en-US" sz="2200" dirty="0"/>
              <a:t>能</a:t>
            </a:r>
            <a:r>
              <a:rPr lang="zh-CN" altLang="en-US" sz="2200" dirty="0" smtClean="0"/>
              <a:t>在</a:t>
            </a:r>
            <a:r>
              <a:rPr lang="en-US" altLang="zh-CN" sz="2200" dirty="0" smtClean="0"/>
              <a:t>O(</a:t>
            </a:r>
            <a:r>
              <a:rPr lang="en-US" altLang="zh-CN" sz="2200" dirty="0" err="1" smtClean="0"/>
              <a:t>n</a:t>
            </a:r>
            <a:r>
              <a:rPr lang="en-US" altLang="zh-CN" sz="2200" baseline="30000" dirty="0" err="1" smtClean="0"/>
              <a:t>k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时间内求解（</a:t>
            </a:r>
            <a:r>
              <a:rPr lang="en-US" altLang="zh-CN" sz="2200" dirty="0" smtClean="0"/>
              <a:t>k</a:t>
            </a:r>
            <a:r>
              <a:rPr lang="zh-CN" altLang="en-US" sz="2200" dirty="0" smtClean="0"/>
              <a:t>为某个常数），</a:t>
            </a:r>
            <a:r>
              <a:rPr lang="zh-CN" altLang="en-US" sz="2200" dirty="0"/>
              <a:t>那么就称这个问题属于</a:t>
            </a:r>
            <a:r>
              <a:rPr lang="en-US" altLang="zh-CN" sz="2200" dirty="0"/>
              <a:t>P</a:t>
            </a: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en-US" altLang="zh-CN" sz="2200" dirty="0" smtClean="0"/>
              <a:t>NP</a:t>
            </a:r>
            <a:r>
              <a:rPr lang="zh-CN" altLang="en-US" sz="2200" dirty="0" smtClean="0"/>
              <a:t>是</a:t>
            </a:r>
            <a:r>
              <a:rPr lang="zh-CN" altLang="en-US" sz="2200" dirty="0"/>
              <a:t>所有可用多项式时</a:t>
            </a:r>
            <a:r>
              <a:rPr lang="zh-CN" altLang="en-US" sz="2200" dirty="0" smtClean="0"/>
              <a:t>间</a:t>
            </a:r>
            <a:r>
              <a:rPr lang="zh-CN" altLang="en-US" sz="2200" dirty="0"/>
              <a:t>算法</a:t>
            </a:r>
            <a:r>
              <a:rPr lang="zh-CN" altLang="en-US" sz="2200" b="1" dirty="0">
                <a:solidFill>
                  <a:srgbClr val="FF0000"/>
                </a:solidFill>
              </a:rPr>
              <a:t>验证</a:t>
            </a:r>
            <a:r>
              <a:rPr lang="zh-CN" altLang="en-US" sz="2200" dirty="0"/>
              <a:t>其猜测准确性</a:t>
            </a:r>
            <a:r>
              <a:rPr lang="zh-CN" altLang="en-US" sz="2200" dirty="0" smtClean="0"/>
              <a:t>的问题的集合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对于一个问题</a:t>
            </a:r>
            <a:r>
              <a:rPr lang="en-US" altLang="zh-CN" sz="2200" dirty="0"/>
              <a:t>X</a:t>
            </a:r>
            <a:r>
              <a:rPr lang="zh-CN" altLang="en-US" sz="2200" dirty="0"/>
              <a:t>，若存在一个算</a:t>
            </a:r>
            <a:r>
              <a:rPr lang="zh-CN" altLang="en-US" sz="2200" dirty="0" smtClean="0"/>
              <a:t>法</a:t>
            </a:r>
            <a:r>
              <a:rPr lang="en-US" altLang="zh-CN" sz="2200" dirty="0" err="1" smtClean="0"/>
              <a:t>XChecker</a:t>
            </a:r>
            <a:r>
              <a:rPr lang="zh-CN" altLang="en-US" sz="2200" dirty="0" smtClean="0"/>
              <a:t>，</a:t>
            </a:r>
            <a:r>
              <a:rPr lang="zh-CN" altLang="en-US" sz="2200" dirty="0"/>
              <a:t>能在多项式时间复杂度</a:t>
            </a:r>
            <a:r>
              <a:rPr lang="zh-CN" altLang="en-US" sz="2200" dirty="0" smtClean="0"/>
              <a:t>内给出验证结</a:t>
            </a:r>
            <a:r>
              <a:rPr lang="zh-CN" altLang="en-US" sz="2200" dirty="0"/>
              <a:t>果，那么就称这个问题属于</a:t>
            </a:r>
            <a:r>
              <a:rPr lang="en-US" altLang="zh-CN" sz="2200" dirty="0"/>
              <a:t>NP</a:t>
            </a: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显然：</a:t>
            </a:r>
            <a:endParaRPr lang="en-GB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数学的世</a:t>
            </a:r>
            <a:r>
              <a:rPr lang="zh-CN" altLang="en-US" sz="2200" dirty="0"/>
              <a:t>纪难</a:t>
            </a:r>
            <a:r>
              <a:rPr lang="zh-CN" altLang="en-US" sz="2200" dirty="0" smtClean="0"/>
              <a:t>题，</a:t>
            </a:r>
            <a:r>
              <a:rPr lang="zh-CN" altLang="en-US" sz="2200" dirty="0"/>
              <a:t>计算机科学领域</a:t>
            </a:r>
            <a:r>
              <a:rPr lang="zh-CN" altLang="en-US" sz="2200" dirty="0" smtClean="0"/>
              <a:t>的顶级难题：</a:t>
            </a:r>
            <a:r>
              <a:rPr lang="en-GB" altLang="zh-CN" sz="2200" dirty="0" smtClean="0"/>
              <a:t> </a:t>
            </a:r>
            <a:r>
              <a:rPr lang="en-GB" altLang="zh-CN" b="1" dirty="0">
                <a:solidFill>
                  <a:srgbClr val="FF0000"/>
                </a:solidFill>
                <a:latin typeface="+mn-lt"/>
              </a:rPr>
              <a:t>P = NP </a:t>
            </a:r>
            <a:r>
              <a:rPr lang="en-GB" altLang="zh-CN" b="1" dirty="0" smtClean="0">
                <a:solidFill>
                  <a:srgbClr val="FF0000"/>
                </a:solidFill>
                <a:latin typeface="+mn-lt"/>
              </a:rPr>
              <a:t>? </a:t>
            </a: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目前的研究结果倾向于</a:t>
            </a:r>
            <a:r>
              <a:rPr lang="zh-CN" altLang="en-US" sz="2200" dirty="0"/>
              <a:t>认</a:t>
            </a:r>
            <a:r>
              <a:rPr lang="zh-CN" altLang="en-US" sz="2200" dirty="0" smtClean="0"/>
              <a:t>为：</a:t>
            </a:r>
            <a:r>
              <a:rPr lang="en-US" altLang="zh-CN" sz="2200" dirty="0" smtClean="0"/>
              <a:t>P</a:t>
            </a:r>
            <a:r>
              <a:rPr lang="en-US" altLang="zh-CN" sz="2200" dirty="0"/>
              <a:t>!=</a:t>
            </a:r>
            <a:r>
              <a:rPr lang="en-US" altLang="zh-CN" sz="2200" dirty="0" smtClean="0"/>
              <a:t>NP</a:t>
            </a: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即：有些问题就是（不可快速计算的）难处理的问题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通常将可以由多项式时间的算法解决的问题看作是易处理的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012663"/>
              </p:ext>
            </p:extLst>
          </p:nvPr>
        </p:nvGraphicFramePr>
        <p:xfrm>
          <a:off x="2228159" y="4310099"/>
          <a:ext cx="10588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80" name="Equation" r:id="rId4" imgW="507960" imgH="203040" progId="Equation.DSMT4">
                  <p:embed/>
                </p:oleObj>
              </mc:Choice>
              <mc:Fallback>
                <p:oleObj name="Equation" r:id="rId4" imgW="507960" imgH="20304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159" y="4310099"/>
                        <a:ext cx="1058863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582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计算复杂性的层次结构</a:t>
            </a:r>
            <a:endParaRPr lang="zh-CN" altLang="en-US" kern="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pic>
        <p:nvPicPr>
          <p:cNvPr id="3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612" y="750790"/>
            <a:ext cx="7504808" cy="61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2709317" y="2079898"/>
            <a:ext cx="3690000" cy="3438000"/>
          </a:xfrm>
          <a:prstGeom prst="ellipse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094430" y="1498266"/>
            <a:ext cx="4968000" cy="4608000"/>
          </a:xfrm>
          <a:prstGeom prst="ellipse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2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C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：</a:t>
            </a:r>
            <a:r>
              <a:rPr lang="en-GB" altLang="zh-CN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NP-Complete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en-US" altLang="zh-CN" sz="2200" dirty="0" smtClean="0"/>
              <a:t>NP-Complete</a:t>
            </a:r>
            <a:r>
              <a:rPr lang="zh-CN" altLang="en-US" sz="2200" dirty="0" smtClean="0"/>
              <a:t>的非形式化定义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如果一个问题属于</a:t>
            </a:r>
            <a:r>
              <a:rPr lang="en-US" altLang="zh-CN" sz="2200" dirty="0" smtClean="0"/>
              <a:t>NP</a:t>
            </a: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且该问题与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中的任何问题是一样难（</a:t>
            </a:r>
            <a:r>
              <a:rPr lang="en-US" altLang="zh-CN" sz="2200" dirty="0" smtClean="0"/>
              <a:t>hard</a:t>
            </a:r>
            <a:r>
              <a:rPr lang="zh-CN" altLang="en-US" sz="2200" dirty="0" smtClean="0"/>
              <a:t>）的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则</a:t>
            </a:r>
            <a:r>
              <a:rPr lang="zh-CN" altLang="en-US" sz="2200" dirty="0" smtClean="0"/>
              <a:t>称该问题属于</a:t>
            </a:r>
            <a:r>
              <a:rPr lang="en-US" altLang="zh-CN" sz="2200" dirty="0" smtClean="0"/>
              <a:t>NPC</a:t>
            </a:r>
            <a:r>
              <a:rPr lang="zh-CN" altLang="en-US" sz="2200" dirty="0" smtClean="0"/>
              <a:t>，或称之为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完全的（</a:t>
            </a:r>
            <a:r>
              <a:rPr lang="en-GB" altLang="zh-CN" sz="2200" dirty="0"/>
              <a:t> NP-Complete 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研究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完全问题的意义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en-US" altLang="zh-CN" sz="2200" dirty="0" smtClean="0"/>
              <a:t>NPC</a:t>
            </a:r>
            <a:r>
              <a:rPr lang="zh-CN" altLang="en-US" sz="2200" dirty="0" smtClean="0"/>
              <a:t>问题是</a:t>
            </a:r>
            <a:r>
              <a:rPr lang="en-US" altLang="zh-CN" sz="2200" dirty="0" smtClean="0"/>
              <a:t>20</a:t>
            </a:r>
            <a:r>
              <a:rPr lang="zh-CN" altLang="en-US" sz="2200" dirty="0"/>
              <a:t>世纪的最伟</a:t>
            </a:r>
            <a:r>
              <a:rPr lang="zh-CN" altLang="en-US" sz="2200" dirty="0" smtClean="0"/>
              <a:t>大的发</a:t>
            </a:r>
            <a:r>
              <a:rPr lang="zh-CN" altLang="en-US" sz="2200" dirty="0"/>
              <a:t>现之</a:t>
            </a:r>
            <a:r>
              <a:rPr lang="zh-CN" altLang="en-US" sz="2200" dirty="0" smtClean="0"/>
              <a:t>一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/>
              <a:t>1971</a:t>
            </a:r>
            <a:r>
              <a:rPr lang="zh-CN" altLang="en-US" sz="2200" dirty="0"/>
              <a:t>年，</a:t>
            </a:r>
            <a:r>
              <a:rPr lang="en-US" altLang="zh-CN" sz="2200" dirty="0"/>
              <a:t>Cook</a:t>
            </a:r>
            <a:r>
              <a:rPr lang="zh-CN" altLang="en-US" sz="2200" dirty="0"/>
              <a:t>发现所有的</a:t>
            </a:r>
            <a:r>
              <a:rPr lang="en-US" altLang="zh-CN" sz="2200" dirty="0"/>
              <a:t>NP</a:t>
            </a:r>
            <a:r>
              <a:rPr lang="zh-CN" altLang="en-US" sz="2200" dirty="0"/>
              <a:t>问题都可以规约到</a:t>
            </a:r>
            <a:r>
              <a:rPr lang="en-US" altLang="zh-CN" sz="2200" dirty="0"/>
              <a:t>SAT</a:t>
            </a:r>
            <a:r>
              <a:rPr lang="zh-CN" altLang="en-US" sz="2200" dirty="0"/>
              <a:t>问</a:t>
            </a:r>
            <a:r>
              <a:rPr lang="zh-CN" altLang="en-US" sz="2200" dirty="0" smtClean="0"/>
              <a:t>题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1972</a:t>
            </a:r>
            <a:r>
              <a:rPr lang="zh-CN" altLang="en-US" sz="2200" dirty="0"/>
              <a:t>年</a:t>
            </a:r>
            <a:r>
              <a:rPr lang="zh-CN" altLang="en-US" sz="2200" dirty="0" smtClean="0"/>
              <a:t>，</a:t>
            </a:r>
            <a:r>
              <a:rPr lang="en-GB" altLang="zh-CN" sz="2200" dirty="0" smtClean="0"/>
              <a:t>Karp</a:t>
            </a:r>
            <a:r>
              <a:rPr lang="zh-CN" altLang="en-US" sz="2200" dirty="0" smtClean="0"/>
              <a:t>证明了</a:t>
            </a:r>
            <a:r>
              <a:rPr lang="en-US" altLang="zh-CN" sz="2200" dirty="0" smtClean="0"/>
              <a:t>21</a:t>
            </a:r>
            <a:r>
              <a:rPr lang="zh-CN" altLang="en-US" sz="2200" dirty="0" smtClean="0"/>
              <a:t>种问题是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完全的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直接推论：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如果任何一个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NPC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问题可以在多项式时间内解决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FF0000"/>
                </a:solidFill>
              </a:rPr>
              <a:t>则</a:t>
            </a:r>
            <a:r>
              <a:rPr lang="en-US" altLang="zh-CN" sz="2200" b="1" dirty="0">
                <a:solidFill>
                  <a:srgbClr val="FF0000"/>
                </a:solidFill>
              </a:rPr>
              <a:t>NP</a:t>
            </a:r>
            <a:r>
              <a:rPr lang="zh-CN" altLang="en-US" sz="2200" b="1" dirty="0">
                <a:solidFill>
                  <a:srgbClr val="FF0000"/>
                </a:solidFill>
              </a:rPr>
              <a:t>中的所有问题都有一个多项式时间的算法</a:t>
            </a:r>
            <a:endParaRPr lang="en-GB" altLang="zh-CN" sz="2200" b="1" dirty="0">
              <a:solidFill>
                <a:srgbClr val="FF0000"/>
              </a:solidFill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迄今尚未发现任何一个</a:t>
            </a:r>
            <a:r>
              <a:rPr lang="en-US" altLang="zh-CN" sz="2200" dirty="0" smtClean="0"/>
              <a:t>NPC</a:t>
            </a:r>
            <a:r>
              <a:rPr lang="zh-CN" altLang="en-US" sz="2200" dirty="0" smtClean="0"/>
              <a:t>问题的多项式时间解决方案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66599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</a:t>
            </a:r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完全性的证明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748464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如</a:t>
            </a:r>
            <a:r>
              <a:rPr lang="zh-CN" altLang="en-US" sz="2200" dirty="0" smtClean="0"/>
              <a:t>何证明一个问题属于</a:t>
            </a:r>
            <a:r>
              <a:rPr lang="en-US" altLang="zh-CN" sz="2200" dirty="0" smtClean="0"/>
              <a:t>NPC</a:t>
            </a:r>
            <a:r>
              <a:rPr lang="zh-CN" altLang="en-US" sz="2200" dirty="0" smtClean="0"/>
              <a:t>类？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证明一个问题是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完全问题时（目的是证其困难）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不是要证明存在某个有效的算法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而是要证明不太可能存在一个有效的算法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证</a:t>
            </a:r>
            <a:r>
              <a:rPr lang="zh-CN" altLang="en-US" sz="2200" dirty="0" smtClean="0"/>
              <a:t>明的方法依赖于三个关键概念：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C00000"/>
                </a:solidFill>
              </a:rPr>
              <a:t>判定问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题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完全性只适用于判定问题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C00000"/>
                </a:solidFill>
              </a:rPr>
              <a:t>规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约</a:t>
            </a:r>
            <a:r>
              <a:rPr lang="zh-CN" altLang="en-US" sz="2200" dirty="0" smtClean="0"/>
              <a:t>：</a:t>
            </a:r>
            <a:r>
              <a:rPr lang="en-US" altLang="zh-CN" sz="2200" dirty="0"/>
              <a:t> NP</a:t>
            </a:r>
            <a:r>
              <a:rPr lang="zh-CN" altLang="en-US" sz="2200" dirty="0"/>
              <a:t>完全</a:t>
            </a:r>
            <a:r>
              <a:rPr lang="zh-CN" altLang="en-US" sz="2200" dirty="0" smtClean="0"/>
              <a:t>性的定义和证明方法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C00000"/>
                </a:solidFill>
              </a:rPr>
              <a:t>第一个</a:t>
            </a:r>
            <a:r>
              <a:rPr lang="en-US" altLang="zh-CN" sz="2200" b="1" dirty="0">
                <a:solidFill>
                  <a:srgbClr val="C00000"/>
                </a:solidFill>
              </a:rPr>
              <a:t>NP</a:t>
            </a:r>
            <a:r>
              <a:rPr lang="zh-CN" altLang="en-US" sz="2200" b="1" dirty="0">
                <a:solidFill>
                  <a:srgbClr val="C00000"/>
                </a:solidFill>
              </a:rPr>
              <a:t>完全问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题</a:t>
            </a:r>
            <a:r>
              <a:rPr lang="zh-CN" altLang="en-US" sz="2200" dirty="0" smtClean="0"/>
              <a:t>：应用规约技术的前提</a:t>
            </a:r>
            <a:endParaRPr lang="en-US" altLang="zh-CN" sz="2200" dirty="0" smtClean="0"/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已知一个</a:t>
            </a:r>
            <a:r>
              <a:rPr lang="en-US" altLang="zh-CN" sz="2200" dirty="0">
                <a:latin typeface="+mn-lt"/>
              </a:rPr>
              <a:t>NP</a:t>
            </a:r>
            <a:r>
              <a:rPr lang="zh-CN" altLang="en-US" sz="2200" dirty="0">
                <a:latin typeface="+mn-lt"/>
              </a:rPr>
              <a:t>完全的问题</a:t>
            </a:r>
            <a:endParaRPr lang="en-US" altLang="zh-CN" sz="2200" dirty="0">
              <a:latin typeface="+mn-lt"/>
            </a:endParaRP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才能通过规约的方法证明另一个问题也是</a:t>
            </a:r>
            <a:r>
              <a:rPr lang="en-US" altLang="zh-CN" sz="2200" dirty="0">
                <a:latin typeface="+mn-lt"/>
              </a:rPr>
              <a:t>NP</a:t>
            </a:r>
            <a:r>
              <a:rPr lang="zh-CN" altLang="en-US" sz="2200" dirty="0">
                <a:latin typeface="+mn-lt"/>
              </a:rPr>
              <a:t>完全的</a:t>
            </a:r>
            <a:endParaRPr lang="en-US" altLang="zh-CN" sz="2200" dirty="0">
              <a:latin typeface="+mn-lt"/>
            </a:endParaRP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第一个已知</a:t>
            </a:r>
            <a:r>
              <a:rPr lang="en-US" altLang="zh-CN" sz="2200" dirty="0">
                <a:latin typeface="+mn-lt"/>
              </a:rPr>
              <a:t>NPC</a:t>
            </a:r>
            <a:r>
              <a:rPr lang="zh-CN" altLang="en-US" sz="2200" dirty="0">
                <a:latin typeface="+mn-lt"/>
              </a:rPr>
              <a:t>问题是电路可满足性问题（</a:t>
            </a:r>
            <a:r>
              <a:rPr lang="en-US" altLang="zh-CN" sz="2200" dirty="0">
                <a:latin typeface="+mn-lt"/>
              </a:rPr>
              <a:t>SAT</a:t>
            </a:r>
            <a:r>
              <a:rPr lang="zh-CN" altLang="en-US" sz="2200" dirty="0">
                <a:latin typeface="+mn-lt"/>
              </a:rPr>
              <a:t>）</a:t>
            </a:r>
            <a:endParaRPr lang="en-US" altLang="zh-CN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446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问题的规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约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748464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对于给定的判定问题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 smtClean="0">
                <a:latin typeface="+mn-lt"/>
              </a:rPr>
              <a:t>，希望在多项式时间内解决该问题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称某一特定问题的输入为该问题的一个实例（</a:t>
            </a:r>
            <a:r>
              <a:rPr lang="en-US" altLang="zh-CN" sz="2200" dirty="0" smtClean="0">
                <a:latin typeface="+mn-lt"/>
              </a:rPr>
              <a:t>instance</a:t>
            </a:r>
            <a:r>
              <a:rPr lang="zh-CN" altLang="en-US" sz="2200" dirty="0" smtClean="0">
                <a:latin typeface="+mn-lt"/>
              </a:rPr>
              <a:t>）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>
                <a:latin typeface="+mn-lt"/>
              </a:rPr>
              <a:t>假</a:t>
            </a:r>
            <a:r>
              <a:rPr lang="zh-CN" altLang="en-US" sz="2200" dirty="0" smtClean="0">
                <a:latin typeface="+mn-lt"/>
              </a:rPr>
              <a:t>设有另一个不同的判定问题</a:t>
            </a:r>
            <a:r>
              <a:rPr lang="en-US" altLang="zh-CN" sz="2200" dirty="0" smtClean="0">
                <a:latin typeface="+mn-lt"/>
              </a:rPr>
              <a:t>B</a:t>
            </a:r>
            <a:r>
              <a:rPr lang="zh-CN" altLang="en-US" sz="2200" dirty="0" smtClean="0">
                <a:latin typeface="+mn-lt"/>
              </a:rPr>
              <a:t>可以在多项式时间内求解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>
                <a:latin typeface="+mn-lt"/>
              </a:rPr>
              <a:t>假</a:t>
            </a:r>
            <a:r>
              <a:rPr lang="zh-CN" altLang="en-US" sz="2200" dirty="0" smtClean="0">
                <a:latin typeface="+mn-lt"/>
              </a:rPr>
              <a:t>设有如下过程，可以将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 smtClean="0">
                <a:latin typeface="+mn-lt"/>
              </a:rPr>
              <a:t>的任意实例</a:t>
            </a:r>
            <a:r>
              <a:rPr lang="en-US" altLang="zh-CN" sz="2200" dirty="0" smtClean="0"/>
              <a:t>α</a:t>
            </a:r>
            <a:r>
              <a:rPr lang="zh-CN" altLang="en-US" sz="2200" dirty="0" smtClean="0"/>
              <a:t>转化为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的实例</a:t>
            </a:r>
            <a:r>
              <a:rPr lang="en-US" altLang="zh-CN" sz="2200" dirty="0" smtClean="0"/>
              <a:t>β</a:t>
            </a: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转化操作需要多项式时间</a:t>
            </a:r>
            <a:endParaRPr lang="en-US" altLang="zh-CN" sz="2200" dirty="0">
              <a:latin typeface="+mn-lt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两个实例的答案相同（</a:t>
            </a:r>
            <a:r>
              <a:rPr lang="en-US" altLang="zh-CN" sz="2200" dirty="0">
                <a:latin typeface="+mn-lt"/>
              </a:rPr>
              <a:t> α</a:t>
            </a:r>
            <a:r>
              <a:rPr lang="zh-CN" altLang="en-US" sz="2200" dirty="0" smtClean="0">
                <a:latin typeface="+mn-lt"/>
              </a:rPr>
              <a:t>的答案为真  </a:t>
            </a:r>
            <a:r>
              <a:rPr lang="en-GB" altLang="zh-CN" sz="2200" b="1" dirty="0" smtClean="0">
                <a:solidFill>
                  <a:srgbClr val="C00000"/>
                </a:solidFill>
                <a:latin typeface="+mn-lt"/>
              </a:rPr>
              <a:t>if</a:t>
            </a:r>
            <a:r>
              <a:rPr lang="en-GB" altLang="zh-CN" sz="2200" dirty="0" smtClean="0">
                <a:latin typeface="+mn-lt"/>
              </a:rPr>
              <a:t>  </a:t>
            </a:r>
            <a:r>
              <a:rPr lang="en-US" altLang="zh-CN" sz="2200" dirty="0" smtClean="0">
                <a:latin typeface="+mn-lt"/>
              </a:rPr>
              <a:t>β</a:t>
            </a:r>
            <a:r>
              <a:rPr lang="zh-CN" altLang="en-US" sz="2200" dirty="0" smtClean="0">
                <a:latin typeface="+mn-lt"/>
              </a:rPr>
              <a:t>的答案为真）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称该过程为多项式时间的</a:t>
            </a:r>
            <a:r>
              <a:rPr lang="zh-CN" altLang="en-US" sz="2200" b="1" dirty="0" smtClean="0">
                <a:solidFill>
                  <a:srgbClr val="C00000"/>
                </a:solidFill>
                <a:latin typeface="+mn-lt"/>
              </a:rPr>
              <a:t>规约算法</a:t>
            </a:r>
            <a:r>
              <a:rPr lang="zh-CN" altLang="en-US" sz="2200" dirty="0" smtClean="0">
                <a:latin typeface="+mn-lt"/>
              </a:rPr>
              <a:t>（</a:t>
            </a:r>
            <a:r>
              <a:rPr lang="en-US" altLang="zh-CN" sz="2200" dirty="0" smtClean="0">
                <a:latin typeface="+mn-lt"/>
              </a:rPr>
              <a:t>reduction algorithm</a:t>
            </a:r>
            <a:r>
              <a:rPr lang="zh-CN" altLang="en-US" sz="2200" dirty="0" smtClean="0">
                <a:latin typeface="+mn-lt"/>
              </a:rPr>
              <a:t>）</a:t>
            </a: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+mn-lt"/>
              </a:rPr>
              <a:t>并且它提供了一种在多项式时间内解决问题</a:t>
            </a:r>
            <a:r>
              <a:rPr lang="en-US" altLang="zh-CN" sz="2200" dirty="0">
                <a:latin typeface="+mn-lt"/>
              </a:rPr>
              <a:t>A</a:t>
            </a:r>
            <a:r>
              <a:rPr lang="zh-CN" altLang="en-US" sz="2200" dirty="0">
                <a:latin typeface="+mn-lt"/>
              </a:rPr>
              <a:t>的方法</a:t>
            </a:r>
            <a:endParaRPr lang="en-US" altLang="zh-CN" sz="2200" dirty="0">
              <a:latin typeface="+mn-lt"/>
            </a:endParaRPr>
          </a:p>
          <a:p>
            <a:pPr marL="1465200" lvl="2" indent="-457200" eaLnBrk="1" hangingPunct="1">
              <a:lnSpc>
                <a:spcPct val="145000"/>
              </a:lnSpc>
              <a:spcBef>
                <a:spcPts val="0"/>
              </a:spcBef>
              <a:buSzPct val="90000"/>
              <a:buFont typeface="+mj-lt"/>
              <a:buAutoNum type="arabicPeriod"/>
            </a:pPr>
            <a:r>
              <a:rPr lang="zh-CN" altLang="en-US" sz="2200" dirty="0" smtClean="0">
                <a:latin typeface="+mn-lt"/>
              </a:rPr>
              <a:t>首先利用规约算法将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 smtClean="0">
                <a:latin typeface="+mn-lt"/>
              </a:rPr>
              <a:t>的实例</a:t>
            </a:r>
            <a:r>
              <a:rPr lang="en-US" altLang="zh-CN" sz="2200" dirty="0"/>
              <a:t>α</a:t>
            </a:r>
            <a:r>
              <a:rPr lang="zh-CN" altLang="en-US" sz="2200" dirty="0"/>
              <a:t>转化为</a:t>
            </a:r>
            <a:r>
              <a:rPr lang="en-US" altLang="zh-CN" sz="2200" dirty="0"/>
              <a:t>B</a:t>
            </a:r>
            <a:r>
              <a:rPr lang="zh-CN" altLang="en-US" sz="2200" dirty="0"/>
              <a:t>的实例</a:t>
            </a:r>
            <a:r>
              <a:rPr lang="en-US" altLang="zh-CN" sz="2200" dirty="0" smtClean="0"/>
              <a:t>β</a:t>
            </a:r>
          </a:p>
          <a:p>
            <a:pPr marL="1465200" lvl="2" indent="-457200" eaLnBrk="1" hangingPunct="1">
              <a:lnSpc>
                <a:spcPct val="145000"/>
              </a:lnSpc>
              <a:spcBef>
                <a:spcPts val="0"/>
              </a:spcBef>
              <a:buSzPct val="90000"/>
              <a:buFont typeface="+mj-lt"/>
              <a:buAutoNum type="arabicPeriod"/>
            </a:pPr>
            <a:r>
              <a:rPr lang="zh-CN" altLang="en-US" sz="2200" dirty="0" smtClean="0">
                <a:latin typeface="+mn-lt"/>
              </a:rPr>
              <a:t>然后对实例</a:t>
            </a:r>
            <a:r>
              <a:rPr lang="en-US" altLang="zh-CN" sz="2200" dirty="0" smtClean="0"/>
              <a:t>β</a:t>
            </a:r>
            <a:r>
              <a:rPr lang="zh-CN" altLang="en-US" sz="2200" dirty="0" smtClean="0">
                <a:latin typeface="+mn-lt"/>
              </a:rPr>
              <a:t>运行</a:t>
            </a:r>
            <a:r>
              <a:rPr lang="en-US" altLang="zh-CN" sz="2200" dirty="0" smtClean="0">
                <a:latin typeface="+mn-lt"/>
              </a:rPr>
              <a:t>B</a:t>
            </a:r>
            <a:r>
              <a:rPr lang="zh-CN" altLang="en-US" sz="2200" dirty="0" smtClean="0">
                <a:latin typeface="+mn-lt"/>
              </a:rPr>
              <a:t>的多项式时间判定算法</a:t>
            </a:r>
            <a:endParaRPr lang="en-US" altLang="zh-CN" sz="2200" dirty="0" smtClean="0">
              <a:latin typeface="+mn-lt"/>
            </a:endParaRPr>
          </a:p>
          <a:p>
            <a:pPr marL="1465200" lvl="2" indent="-457200" eaLnBrk="1" hangingPunct="1">
              <a:lnSpc>
                <a:spcPct val="145000"/>
              </a:lnSpc>
              <a:spcBef>
                <a:spcPts val="0"/>
              </a:spcBef>
              <a:buSzPct val="90000"/>
              <a:buFont typeface="+mj-lt"/>
              <a:buAutoNum type="arabicPeriod"/>
            </a:pPr>
            <a:r>
              <a:rPr lang="zh-CN" altLang="en-US" sz="2200" dirty="0">
                <a:latin typeface="+mn-lt"/>
              </a:rPr>
              <a:t>最</a:t>
            </a:r>
            <a:r>
              <a:rPr lang="zh-CN" altLang="en-US" sz="2200" dirty="0" smtClean="0">
                <a:latin typeface="+mn-lt"/>
              </a:rPr>
              <a:t>后将</a:t>
            </a:r>
            <a:r>
              <a:rPr lang="en-US" altLang="zh-CN" sz="2200" dirty="0" smtClean="0"/>
              <a:t>β</a:t>
            </a:r>
            <a:r>
              <a:rPr lang="zh-CN" altLang="en-US" sz="2200" dirty="0" smtClean="0">
                <a:latin typeface="+mn-lt"/>
              </a:rPr>
              <a:t>的答案作为</a:t>
            </a:r>
            <a:r>
              <a:rPr lang="en-US" altLang="zh-CN" sz="2200" dirty="0"/>
              <a:t>α</a:t>
            </a:r>
            <a:r>
              <a:rPr lang="zh-CN" altLang="en-US" sz="2200" dirty="0" smtClean="0">
                <a:latin typeface="+mn-lt"/>
              </a:rPr>
              <a:t>的答案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由</a:t>
            </a:r>
            <a:r>
              <a:rPr lang="zh-CN" altLang="en-US" sz="2200" dirty="0" smtClean="0">
                <a:latin typeface="+mn-lt"/>
              </a:rPr>
              <a:t>于每一步只需多项式时间，因此判定</a:t>
            </a:r>
            <a:r>
              <a:rPr lang="en-US" altLang="zh-CN" sz="2200" dirty="0"/>
              <a:t>α</a:t>
            </a:r>
            <a:r>
              <a:rPr lang="zh-CN" altLang="en-US" sz="2200" dirty="0" smtClean="0">
                <a:latin typeface="+mn-lt"/>
              </a:rPr>
              <a:t>只需多项式时间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2226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问题的规约（续）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927976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证明某一问题是</a:t>
            </a:r>
            <a:r>
              <a:rPr lang="en-US" altLang="zh-CN" sz="2200" dirty="0" smtClean="0">
                <a:latin typeface="+mn-lt"/>
              </a:rPr>
              <a:t>NP</a:t>
            </a:r>
            <a:r>
              <a:rPr lang="zh-CN" altLang="en-US" sz="2200" dirty="0" smtClean="0">
                <a:latin typeface="+mn-lt"/>
              </a:rPr>
              <a:t>完全的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通过将对问题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 smtClean="0">
                <a:latin typeface="+mn-lt"/>
              </a:rPr>
              <a:t>的求解“规约”为对问题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的求解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就可以利用</a:t>
            </a:r>
            <a:r>
              <a:rPr lang="en-US" altLang="zh-CN" sz="2200" dirty="0" smtClean="0">
                <a:latin typeface="+mn-lt"/>
              </a:rPr>
              <a:t>B</a:t>
            </a:r>
            <a:r>
              <a:rPr lang="zh-CN" altLang="en-US" sz="2200" dirty="0" smtClean="0">
                <a:latin typeface="+mn-lt"/>
              </a:rPr>
              <a:t>的“易求解性”来证明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 smtClean="0">
                <a:latin typeface="+mn-lt"/>
              </a:rPr>
              <a:t>的“易求解性”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+mn-lt"/>
              </a:rPr>
              <a:t>证明问题是</a:t>
            </a:r>
            <a:r>
              <a:rPr lang="en-US" altLang="zh-CN" sz="2200" dirty="0">
                <a:latin typeface="+mn-lt"/>
              </a:rPr>
              <a:t>NPC</a:t>
            </a:r>
            <a:r>
              <a:rPr lang="zh-CN" altLang="en-US" sz="2200" dirty="0">
                <a:latin typeface="+mn-lt"/>
              </a:rPr>
              <a:t>的思路恰恰与之相反</a:t>
            </a:r>
            <a:endParaRPr lang="en-US" altLang="zh-CN" sz="2200" dirty="0">
              <a:latin typeface="+mn-lt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利用规约表明对特定问题而言不存在多项式时间的算法</a:t>
            </a:r>
            <a:endParaRPr lang="zh-CN" altLang="en-US" sz="2200" dirty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设：已知判定问</a:t>
            </a:r>
            <a:r>
              <a:rPr lang="zh-CN" altLang="en-US" sz="2200" dirty="0">
                <a:latin typeface="+mn-lt"/>
              </a:rPr>
              <a:t>题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 smtClean="0">
                <a:latin typeface="+mn-lt"/>
              </a:rPr>
              <a:t>不可能存在多项式时间的算法</a:t>
            </a:r>
            <a:endParaRPr lang="en-US" altLang="zh-CN" sz="2200" dirty="0">
              <a:latin typeface="+mn-lt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并</a:t>
            </a:r>
            <a:r>
              <a:rPr lang="zh-CN" altLang="en-US" sz="2200" dirty="0" smtClean="0">
                <a:latin typeface="+mn-lt"/>
              </a:rPr>
              <a:t>设有一个多项式时间的规约将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 smtClean="0">
                <a:latin typeface="+mn-lt"/>
              </a:rPr>
              <a:t>的实例转化为</a:t>
            </a:r>
            <a:r>
              <a:rPr lang="en-US" altLang="zh-CN" sz="2200" dirty="0" smtClean="0">
                <a:latin typeface="+mn-lt"/>
              </a:rPr>
              <a:t>B</a:t>
            </a:r>
            <a:r>
              <a:rPr lang="zh-CN" altLang="en-US" sz="2200" dirty="0" smtClean="0">
                <a:latin typeface="+mn-lt"/>
              </a:rPr>
              <a:t>的实例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则可以利用反证法证明</a:t>
            </a:r>
            <a:r>
              <a:rPr lang="en-US" altLang="zh-CN" sz="2200" dirty="0" smtClean="0">
                <a:latin typeface="+mn-lt"/>
              </a:rPr>
              <a:t>B</a:t>
            </a:r>
            <a:r>
              <a:rPr lang="zh-CN" altLang="en-US" sz="2200" dirty="0" smtClean="0">
                <a:latin typeface="+mn-lt"/>
              </a:rPr>
              <a:t>不可能存在多项式时间的算法</a:t>
            </a:r>
            <a:endParaRPr lang="en-US" altLang="zh-CN" sz="2200" dirty="0" smtClean="0">
              <a:latin typeface="+mn-lt"/>
            </a:endParaRP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相反假设：</a:t>
            </a:r>
            <a:r>
              <a:rPr lang="en-US" altLang="zh-CN" sz="2200" dirty="0">
                <a:latin typeface="+mn-lt"/>
              </a:rPr>
              <a:t>B</a:t>
            </a:r>
            <a:r>
              <a:rPr lang="zh-CN" altLang="en-US" sz="2200" dirty="0">
                <a:latin typeface="+mn-lt"/>
              </a:rPr>
              <a:t>有一个多项式时间的算法</a:t>
            </a:r>
            <a:endParaRPr lang="en-US" altLang="zh-CN" sz="2200" dirty="0">
              <a:latin typeface="+mn-lt"/>
            </a:endParaRP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则根据规约算</a:t>
            </a:r>
            <a:r>
              <a:rPr lang="zh-CN" altLang="en-US" sz="2200" dirty="0" smtClean="0">
                <a:latin typeface="+mn-lt"/>
              </a:rPr>
              <a:t>法：</a:t>
            </a:r>
            <a:r>
              <a:rPr lang="zh-CN" altLang="en-US" sz="2200" dirty="0">
                <a:latin typeface="+mn-lt"/>
              </a:rPr>
              <a:t>可以在多项式时间内解决问题</a:t>
            </a:r>
            <a:r>
              <a:rPr lang="en-US" altLang="zh-CN" sz="2200" dirty="0">
                <a:latin typeface="+mn-lt"/>
              </a:rPr>
              <a:t>A</a:t>
            </a: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显然与已知矛盾（判定问题</a:t>
            </a:r>
            <a:r>
              <a:rPr lang="en-US" altLang="zh-CN" sz="2200" dirty="0">
                <a:latin typeface="+mn-lt"/>
              </a:rPr>
              <a:t>A</a:t>
            </a:r>
            <a:r>
              <a:rPr lang="zh-CN" altLang="en-US" sz="2200" dirty="0">
                <a:latin typeface="+mn-lt"/>
              </a:rPr>
              <a:t>没有多项式时间的算法</a:t>
            </a:r>
            <a:r>
              <a:rPr lang="zh-CN" altLang="en-US" sz="2200" dirty="0" smtClean="0">
                <a:latin typeface="+mn-lt"/>
              </a:rPr>
              <a:t>）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注意：无法假设问</a:t>
            </a:r>
            <a:r>
              <a:rPr lang="zh-CN" altLang="en-US" sz="2200" dirty="0">
                <a:latin typeface="+mn-lt"/>
              </a:rPr>
              <a:t>题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>
                <a:latin typeface="+mn-lt"/>
              </a:rPr>
              <a:t>绝</a:t>
            </a:r>
            <a:r>
              <a:rPr lang="zh-CN" altLang="en-US" sz="2200" dirty="0" smtClean="0">
                <a:latin typeface="+mn-lt"/>
              </a:rPr>
              <a:t>对没有多</a:t>
            </a:r>
            <a:r>
              <a:rPr lang="zh-CN" altLang="en-US" sz="2200" dirty="0">
                <a:latin typeface="+mn-lt"/>
              </a:rPr>
              <a:t>项式时间的算法</a:t>
            </a:r>
            <a:endParaRPr lang="en-US" altLang="zh-CN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842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50"/>
            <a:ext cx="9144000" cy="6492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 kern="1200" dirty="0">
                <a:solidFill>
                  <a:schemeClr val="bg2">
                    <a:lumMod val="10000"/>
                  </a:schemeClr>
                </a:solidFill>
              </a:rPr>
              <a:t>知识要点</a:t>
            </a:r>
          </a:p>
        </p:txBody>
      </p:sp>
      <p:sp>
        <p:nvSpPr>
          <p:cNvPr id="4" name="副标题 2"/>
          <p:cNvSpPr txBox="1">
            <a:spLocks noChangeArrowheads="1"/>
          </p:cNvSpPr>
          <p:nvPr/>
        </p:nvSpPr>
        <p:spPr>
          <a:xfrm>
            <a:off x="251520" y="764704"/>
            <a:ext cx="8784976" cy="5688632"/>
          </a:xfrm>
          <a:prstGeom prst="rect">
            <a:avLst/>
          </a:prstGeom>
        </p:spPr>
        <p:txBody>
          <a:bodyPr lIns="0" rIns="18288"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kern="0" dirty="0" smtClean="0">
                <a:sym typeface="Arial" charset="0"/>
              </a:rPr>
              <a:t> 掌</a:t>
            </a:r>
            <a:r>
              <a:rPr lang="zh-CN" altLang="en-US" sz="2200" kern="0" dirty="0">
                <a:sym typeface="Arial" charset="0"/>
              </a:rPr>
              <a:t>握用回溯法解题的算法框</a:t>
            </a:r>
            <a:r>
              <a:rPr lang="zh-CN" altLang="en-US" sz="2200" kern="0" dirty="0" smtClean="0">
                <a:sym typeface="Arial" charset="0"/>
              </a:rPr>
              <a:t>架</a:t>
            </a:r>
            <a:endParaRPr lang="zh-CN" altLang="en-US" sz="2200" kern="0" dirty="0" smtClean="0"/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0" kern="0" dirty="0" smtClean="0"/>
              <a:t> 子</a:t>
            </a:r>
            <a:r>
              <a:rPr lang="zh-CN" altLang="en-US" sz="2200" b="0" kern="0" dirty="0"/>
              <a:t>集树算法框架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0" kern="0" dirty="0" smtClean="0"/>
              <a:t> 排</a:t>
            </a:r>
            <a:r>
              <a:rPr lang="zh-CN" altLang="en-US" sz="2200" b="0" kern="0" dirty="0"/>
              <a:t>列树算法框</a:t>
            </a:r>
            <a:r>
              <a:rPr lang="zh-CN" altLang="en-US" sz="2200" b="0" kern="0" dirty="0" smtClean="0"/>
              <a:t>架</a:t>
            </a:r>
            <a:endParaRPr lang="en-US" altLang="zh-CN" sz="2200" b="0" kern="0" dirty="0" smtClean="0"/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kern="0" dirty="0" smtClean="0">
                <a:sym typeface="Arial" charset="0"/>
              </a:rPr>
              <a:t> 了解</a:t>
            </a:r>
            <a:r>
              <a:rPr lang="en-US" altLang="zh-CN" sz="2200" kern="0" dirty="0" smtClean="0">
                <a:sym typeface="Arial" charset="0"/>
              </a:rPr>
              <a:t>NP</a:t>
            </a:r>
            <a:r>
              <a:rPr lang="zh-CN" altLang="en-US" sz="2200" kern="0" dirty="0" smtClean="0">
                <a:sym typeface="Arial" charset="0"/>
              </a:rPr>
              <a:t>完全问题</a:t>
            </a:r>
            <a:endParaRPr lang="zh-CN" altLang="en-US" sz="2200" kern="0" dirty="0"/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en-US" altLang="zh-CN" sz="2200" b="0" kern="0" dirty="0" smtClean="0"/>
              <a:t> NP</a:t>
            </a:r>
            <a:r>
              <a:rPr lang="zh-CN" altLang="en-US" sz="2200" b="0" kern="0" dirty="0" smtClean="0"/>
              <a:t>完全问题的定义和研究意义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kern="0" dirty="0" smtClean="0">
                <a:solidFill>
                  <a:schemeClr val="bg2">
                    <a:lumMod val="10000"/>
                  </a:schemeClr>
                </a:solidFill>
              </a:rPr>
              <a:t> 通</a:t>
            </a:r>
            <a:r>
              <a:rPr lang="zh-CN" altLang="en-US" sz="2200" kern="0" dirty="0">
                <a:solidFill>
                  <a:schemeClr val="bg2">
                    <a:lumMod val="10000"/>
                  </a:schemeClr>
                </a:solidFill>
              </a:rPr>
              <a:t>过应用范例学习回溯法的设计策</a:t>
            </a:r>
            <a:r>
              <a:rPr lang="zh-CN" altLang="en-US" sz="2200" kern="0" dirty="0" smtClean="0">
                <a:solidFill>
                  <a:schemeClr val="bg2">
                    <a:lumMod val="10000"/>
                  </a:schemeClr>
                </a:solidFill>
              </a:rPr>
              <a:t>略</a:t>
            </a:r>
            <a:r>
              <a:rPr lang="zh-CN" altLang="en-US" sz="2200" kern="0" dirty="0" smtClean="0"/>
              <a:t> </a:t>
            </a:r>
            <a:endParaRPr lang="en-US" altLang="zh-CN" sz="2200" kern="0" dirty="0" smtClean="0"/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0" kern="0" dirty="0" smtClean="0"/>
              <a:t> </a:t>
            </a:r>
            <a:r>
              <a:rPr lang="en-US" altLang="zh-CN" sz="2200" b="0" kern="0" dirty="0" smtClean="0"/>
              <a:t>0/1</a:t>
            </a:r>
            <a:r>
              <a:rPr lang="zh-CN" altLang="en-US" sz="2200" b="0" kern="0" dirty="0"/>
              <a:t>背包问题；旅行商问题（</a:t>
            </a:r>
            <a:r>
              <a:rPr lang="en-US" altLang="zh-CN" sz="2200" b="0" kern="0" dirty="0"/>
              <a:t>TSP</a:t>
            </a:r>
            <a:r>
              <a:rPr lang="zh-CN" altLang="en-US" sz="2200" b="0" kern="0" dirty="0" smtClean="0"/>
              <a:t>）；最</a:t>
            </a:r>
            <a:r>
              <a:rPr lang="zh-CN" altLang="en-US" sz="2200" b="0" kern="0" dirty="0"/>
              <a:t>优装载问</a:t>
            </a:r>
            <a:r>
              <a:rPr lang="zh-CN" altLang="en-US" sz="2200" b="0" kern="0" dirty="0" smtClean="0"/>
              <a:t>题</a:t>
            </a:r>
            <a:endParaRPr lang="en-US" altLang="zh-CN" sz="2200" b="0" kern="0" dirty="0" smtClean="0"/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0" kern="0" dirty="0" smtClean="0"/>
              <a:t> 批</a:t>
            </a:r>
            <a:r>
              <a:rPr lang="zh-CN" altLang="en-US" sz="2200" b="0" kern="0" dirty="0"/>
              <a:t>处理作业调度；连续邮资问题；</a:t>
            </a:r>
            <a:r>
              <a:rPr lang="zh-CN" altLang="en-US" sz="2200" b="0" kern="0" dirty="0" smtClean="0"/>
              <a:t>圆</a:t>
            </a:r>
            <a:r>
              <a:rPr lang="zh-CN" altLang="en-US" sz="2200" b="0" kern="0" dirty="0"/>
              <a:t>排列问题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0" kern="0" dirty="0" smtClean="0"/>
              <a:t> </a:t>
            </a:r>
            <a:r>
              <a:rPr lang="en-US" altLang="zh-CN" sz="2200" b="0" kern="0" dirty="0"/>
              <a:t>N-</a:t>
            </a:r>
            <a:r>
              <a:rPr lang="zh-CN" altLang="en-US" sz="2200" b="0" kern="0" dirty="0"/>
              <a:t>皇后问题</a:t>
            </a:r>
            <a:r>
              <a:rPr lang="zh-CN" altLang="en-US" sz="2200" b="0" kern="0" dirty="0" smtClean="0"/>
              <a:t>；</a:t>
            </a:r>
            <a:r>
              <a:rPr lang="zh-CN" altLang="en-US" sz="2200" b="0" kern="0" dirty="0"/>
              <a:t>最大团问题；图的</a:t>
            </a:r>
            <a:r>
              <a:rPr lang="en-US" altLang="zh-CN" sz="2200" b="0" kern="0" dirty="0"/>
              <a:t>m</a:t>
            </a:r>
            <a:r>
              <a:rPr lang="zh-CN" altLang="en-US" sz="2200" b="0" kern="0" dirty="0"/>
              <a:t>着色问题</a:t>
            </a:r>
            <a:endParaRPr lang="en-US" altLang="zh-CN" sz="2200" b="0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C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和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NPH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en-US" altLang="zh-CN" sz="2200" dirty="0" smtClean="0"/>
              <a:t>NP-Complete</a:t>
            </a:r>
            <a:r>
              <a:rPr lang="zh-CN" altLang="en-US" sz="2200" dirty="0" smtClean="0"/>
              <a:t>的形式化定义</a:t>
            </a:r>
            <a:endParaRPr lang="en-US" altLang="zh-CN" sz="2200" dirty="0" smtClean="0"/>
          </a:p>
          <a:p>
            <a:pPr marL="1033200" lvl="1" indent="-457200" eaLnBrk="1" hangingPunct="1">
              <a:lnSpc>
                <a:spcPct val="145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 smtClean="0"/>
              <a:t>如果一个判定问题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属于</a:t>
            </a:r>
            <a:r>
              <a:rPr lang="en-US" altLang="zh-CN" sz="2200" dirty="0" smtClean="0"/>
              <a:t>NP</a:t>
            </a:r>
          </a:p>
          <a:p>
            <a:pPr marL="1033200" lvl="1" indent="-457200" eaLnBrk="1" hangingPunct="1">
              <a:lnSpc>
                <a:spcPct val="145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 smtClean="0"/>
              <a:t>而且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中的任何问题均可在多项式时间内规约到</a:t>
            </a:r>
            <a:r>
              <a:rPr lang="en-US" altLang="zh-CN" sz="2200" dirty="0" smtClean="0"/>
              <a:t>A</a:t>
            </a: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则</a:t>
            </a:r>
            <a:r>
              <a:rPr lang="zh-CN" altLang="en-US" sz="2200" dirty="0" smtClean="0"/>
              <a:t>称问题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是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完全的（</a:t>
            </a:r>
            <a:r>
              <a:rPr lang="en-GB" altLang="zh-CN" sz="2200" dirty="0" smtClean="0"/>
              <a:t>NP-Complete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判</a:t>
            </a:r>
            <a:r>
              <a:rPr lang="zh-CN" altLang="en-US" sz="2200" dirty="0" smtClean="0"/>
              <a:t>断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是否属于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类可以看其解是否可在多项式时间内被验证</a:t>
            </a:r>
            <a:endParaRPr lang="en-US" altLang="zh-CN" sz="2200" dirty="0" smtClean="0"/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en-US" altLang="zh-CN" sz="2200" dirty="0" smtClean="0"/>
              <a:t>NP-Hard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形式化定</a:t>
            </a:r>
            <a:r>
              <a:rPr lang="zh-CN" altLang="en-US" sz="2200" dirty="0" smtClean="0"/>
              <a:t>义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如果一个问题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满足上述条件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，则称之为</a:t>
            </a:r>
            <a:r>
              <a:rPr lang="en-GB" altLang="zh-CN" sz="2200" dirty="0" smtClean="0"/>
              <a:t>NP-Hard</a:t>
            </a:r>
            <a:r>
              <a:rPr lang="zh-CN" altLang="en-US" sz="2200" dirty="0" smtClean="0"/>
              <a:t>问题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也就是说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无论问题</a:t>
            </a:r>
            <a:r>
              <a:rPr lang="en-US" altLang="zh-CN" sz="2200" dirty="0"/>
              <a:t>B</a:t>
            </a:r>
            <a:r>
              <a:rPr lang="zh-CN" altLang="en-US" sz="2200" dirty="0"/>
              <a:t>是否属于</a:t>
            </a:r>
            <a:r>
              <a:rPr lang="en-US" altLang="zh-CN" sz="2200" dirty="0"/>
              <a:t>NP</a:t>
            </a:r>
            <a:r>
              <a:rPr lang="zh-CN" altLang="en-US" sz="2200" dirty="0" smtClean="0"/>
              <a:t>类（是</a:t>
            </a:r>
            <a:r>
              <a:rPr lang="zh-CN" altLang="en-US" sz="2200" dirty="0"/>
              <a:t>否满足条件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）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若某</a:t>
            </a:r>
            <a:r>
              <a:rPr lang="zh-CN" altLang="en-US" sz="2200" dirty="0"/>
              <a:t>一</a:t>
            </a:r>
            <a:r>
              <a:rPr lang="en-US" altLang="zh-CN" sz="2200" dirty="0"/>
              <a:t>NPC</a:t>
            </a:r>
            <a:r>
              <a:rPr lang="zh-CN" altLang="en-US" sz="2200" dirty="0"/>
              <a:t>问题可在多项式时间</a:t>
            </a:r>
            <a:r>
              <a:rPr lang="zh-CN" altLang="en-US" sz="2200" dirty="0" smtClean="0"/>
              <a:t>内</a:t>
            </a:r>
            <a:r>
              <a:rPr lang="zh-CN" altLang="en-US" sz="2200" dirty="0"/>
              <a:t>规</a:t>
            </a:r>
            <a:r>
              <a:rPr lang="zh-CN" altLang="en-US" sz="2200" dirty="0" smtClean="0"/>
              <a:t>约到</a:t>
            </a:r>
            <a:r>
              <a:rPr lang="en-US" altLang="zh-CN" sz="2200" dirty="0" smtClean="0"/>
              <a:t>B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则</a:t>
            </a:r>
            <a:r>
              <a:rPr lang="zh-CN" altLang="en-US" sz="2200" dirty="0" smtClean="0"/>
              <a:t>称</a:t>
            </a:r>
            <a:r>
              <a:rPr lang="zh-CN" altLang="en-US" sz="2200" dirty="0"/>
              <a:t>问题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是</a:t>
            </a:r>
            <a:r>
              <a:rPr lang="en-US" altLang="zh-CN" sz="2200" dirty="0" smtClean="0"/>
              <a:t>NPH</a:t>
            </a:r>
            <a:r>
              <a:rPr lang="zh-CN" altLang="en-US" sz="2200" dirty="0" smtClean="0"/>
              <a:t>问题（</a:t>
            </a:r>
            <a:r>
              <a:rPr lang="en-GB" altLang="zh-CN" sz="2200" dirty="0"/>
              <a:t>NP-Hard</a:t>
            </a:r>
            <a:r>
              <a:rPr lang="zh-CN" altLang="en-US" sz="2200" dirty="0" smtClean="0"/>
              <a:t>）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10213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一些经典的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4600" y="750416"/>
            <a:ext cx="8676456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200" dirty="0"/>
              <a:t>经典</a:t>
            </a:r>
            <a:r>
              <a:rPr lang="en-GB" altLang="zh-CN" sz="2200" dirty="0" smtClean="0"/>
              <a:t>NPC</a:t>
            </a:r>
            <a:r>
              <a:rPr lang="zh-CN" altLang="en-US" sz="2200" dirty="0"/>
              <a:t>问</a:t>
            </a:r>
            <a:r>
              <a:rPr lang="zh-CN" altLang="en-US" sz="2200" dirty="0" smtClean="0"/>
              <a:t>题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25000"/>
              </a:lnSpc>
              <a:spcBef>
                <a:spcPts val="0"/>
              </a:spcBef>
            </a:pPr>
            <a:r>
              <a:rPr lang="en-GB" altLang="zh-CN" sz="2200" b="1" dirty="0"/>
              <a:t>SAT</a:t>
            </a:r>
            <a:r>
              <a:rPr lang="zh-CN" altLang="en-US" sz="2200" b="1" dirty="0"/>
              <a:t>问题</a:t>
            </a:r>
            <a:r>
              <a:rPr lang="zh-CN" altLang="en-US" sz="2200" dirty="0"/>
              <a:t>：对于输入的包含</a:t>
            </a:r>
            <a:r>
              <a:rPr lang="en-US" altLang="zh-CN" sz="2200" dirty="0"/>
              <a:t>n</a:t>
            </a:r>
            <a:r>
              <a:rPr lang="zh-CN" altLang="en-US" sz="2200" dirty="0"/>
              <a:t>个布尔变量的逻辑表达式，求解使表达式为真的变量值组合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/>
              <a:t>背包问题</a:t>
            </a:r>
            <a:r>
              <a:rPr lang="zh-CN" altLang="en-US" sz="2200" dirty="0"/>
              <a:t>：给定背包容量</a:t>
            </a:r>
            <a:r>
              <a:rPr lang="en-US" altLang="zh-CN" sz="2200" dirty="0"/>
              <a:t>C</a:t>
            </a:r>
            <a:r>
              <a:rPr lang="zh-CN" altLang="en-US" sz="2200" dirty="0"/>
              <a:t>和</a:t>
            </a:r>
            <a:r>
              <a:rPr lang="en-US" altLang="zh-CN" sz="2200" dirty="0"/>
              <a:t>n</a:t>
            </a:r>
            <a:r>
              <a:rPr lang="zh-CN" altLang="en-US" sz="2200" dirty="0"/>
              <a:t>件物</a:t>
            </a:r>
            <a:r>
              <a:rPr lang="zh-CN" altLang="en-US" sz="2200" dirty="0" smtClean="0"/>
              <a:t>品及其重量，</a:t>
            </a:r>
            <a:r>
              <a:rPr lang="zh-CN" altLang="en-US" sz="2200" dirty="0"/>
              <a:t>求解物品选取方</a:t>
            </a:r>
            <a:r>
              <a:rPr lang="zh-CN" altLang="en-US" sz="2200" dirty="0" smtClean="0"/>
              <a:t>案，使得</a:t>
            </a:r>
            <a:r>
              <a:rPr lang="zh-CN" altLang="en-US" sz="2200" dirty="0"/>
              <a:t>选出的</a:t>
            </a:r>
            <a:r>
              <a:rPr lang="zh-CN" altLang="en-US" sz="2200" dirty="0" smtClean="0"/>
              <a:t>物</a:t>
            </a:r>
            <a:r>
              <a:rPr lang="zh-CN" altLang="en-US" sz="2200" dirty="0"/>
              <a:t>品重</a:t>
            </a:r>
            <a:r>
              <a:rPr lang="zh-CN" altLang="en-US" sz="2200" dirty="0" smtClean="0"/>
              <a:t>量之和恰</a:t>
            </a:r>
            <a:r>
              <a:rPr lang="zh-CN" altLang="en-US" sz="2200" dirty="0"/>
              <a:t>好为</a:t>
            </a:r>
            <a:r>
              <a:rPr lang="en-US" altLang="zh-CN" sz="2200" dirty="0" smtClean="0"/>
              <a:t>C</a:t>
            </a:r>
          </a:p>
          <a:p>
            <a:pPr marL="1008000" lvl="1" indent="-432000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/>
              <a:t>旅行商问题</a:t>
            </a:r>
            <a:r>
              <a:rPr lang="zh-CN" altLang="en-US" sz="2200" dirty="0"/>
              <a:t>（最优）：对于输入的包含</a:t>
            </a:r>
            <a:r>
              <a:rPr lang="en-US" altLang="zh-CN" sz="2200" dirty="0"/>
              <a:t>n</a:t>
            </a:r>
            <a:r>
              <a:rPr lang="zh-CN" altLang="en-US" sz="2200" dirty="0"/>
              <a:t>个点的带权完全图，要求输出一条遍历了所</a:t>
            </a:r>
            <a:r>
              <a:rPr lang="zh-CN" altLang="en-US" sz="2200" dirty="0" smtClean="0"/>
              <a:t>有顶点的</a:t>
            </a:r>
            <a:r>
              <a:rPr lang="zh-CN" altLang="en-US" sz="2200" dirty="0"/>
              <a:t>总权值和最小的路</a:t>
            </a:r>
            <a:r>
              <a:rPr lang="zh-CN" altLang="en-US" sz="2200" dirty="0" smtClean="0"/>
              <a:t>径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/>
              <a:t>n</a:t>
            </a:r>
            <a:r>
              <a:rPr lang="zh-CN" altLang="en-US" sz="2200" b="1" dirty="0"/>
              <a:t>皇后问题</a:t>
            </a:r>
            <a:r>
              <a:rPr lang="zh-CN" altLang="en-US" sz="2200" dirty="0"/>
              <a:t>：对于输入的</a:t>
            </a:r>
            <a:r>
              <a:rPr lang="en-US" altLang="zh-CN" sz="2200" dirty="0"/>
              <a:t>n</a:t>
            </a:r>
            <a:r>
              <a:rPr lang="zh-CN" altLang="en-US" sz="2200" dirty="0"/>
              <a:t>，要求输出一个在</a:t>
            </a:r>
            <a:r>
              <a:rPr lang="en-US" altLang="zh-CN" sz="2200" dirty="0" err="1" smtClean="0"/>
              <a:t>nxn</a:t>
            </a:r>
            <a:r>
              <a:rPr lang="zh-CN" altLang="en-US" sz="2200" dirty="0"/>
              <a:t>的国际象棋棋盘上放置了</a:t>
            </a:r>
            <a:r>
              <a:rPr lang="en-US" altLang="zh-CN" sz="2200" dirty="0"/>
              <a:t>n</a:t>
            </a:r>
            <a:r>
              <a:rPr lang="zh-CN" altLang="en-US" sz="2200" dirty="0"/>
              <a:t>个互不攻击的皇后的方</a:t>
            </a:r>
            <a:r>
              <a:rPr lang="zh-CN" altLang="en-US" sz="2200" dirty="0" smtClean="0"/>
              <a:t>案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/>
              <a:t>精确覆盖问题</a:t>
            </a:r>
            <a:r>
              <a:rPr lang="zh-CN" altLang="en-US" sz="2200" dirty="0"/>
              <a:t>：对于输入</a:t>
            </a:r>
            <a:r>
              <a:rPr lang="en-US" altLang="zh-CN" sz="2200" dirty="0" smtClean="0"/>
              <a:t>0/1</a:t>
            </a:r>
            <a:r>
              <a:rPr lang="zh-CN" altLang="en-US" sz="2200" dirty="0"/>
              <a:t>矩阵，要求输出矩阵的若干个行号，使得输入的</a:t>
            </a:r>
            <a:r>
              <a:rPr lang="en-US" altLang="zh-CN" sz="2200" dirty="0" smtClean="0"/>
              <a:t>0/1</a:t>
            </a:r>
            <a:r>
              <a:rPr lang="zh-CN" altLang="en-US" sz="2200" dirty="0"/>
              <a:t>矩阵只保留输出的行后每列正好有一个</a:t>
            </a:r>
            <a:r>
              <a:rPr lang="en-US" altLang="zh-CN" sz="2200" dirty="0"/>
              <a:t>1</a:t>
            </a:r>
            <a:endParaRPr lang="en-US" altLang="zh-CN" sz="2200" dirty="0" smtClean="0"/>
          </a:p>
          <a:p>
            <a:pPr marL="609600" indent="-609600" eaLnBrk="1" hangingPunct="1">
              <a:lnSpc>
                <a:spcPct val="125000"/>
              </a:lnSpc>
              <a:spcBef>
                <a:spcPts val="0"/>
              </a:spcBef>
            </a:pPr>
            <a:r>
              <a:rPr lang="en-GB" altLang="zh-CN" sz="2200" dirty="0"/>
              <a:t>NP-Hard</a:t>
            </a:r>
            <a:r>
              <a:rPr lang="zh-CN" altLang="en-US" sz="2200" dirty="0"/>
              <a:t>问</a:t>
            </a:r>
            <a:r>
              <a:rPr lang="zh-CN" altLang="en-US" sz="2200" dirty="0" smtClean="0"/>
              <a:t>题</a:t>
            </a:r>
            <a:r>
              <a:rPr lang="zh-CN" altLang="en-US" sz="2200" dirty="0"/>
              <a:t>示例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zh-CN" altLang="en-US" sz="2200" b="1" dirty="0"/>
              <a:t>旅行商问题</a:t>
            </a:r>
            <a:r>
              <a:rPr lang="zh-CN" altLang="en-US" sz="2200" dirty="0"/>
              <a:t>：对于输入的包含</a:t>
            </a:r>
            <a:r>
              <a:rPr lang="en-US" altLang="zh-CN" sz="2200" dirty="0"/>
              <a:t>n</a:t>
            </a:r>
            <a:r>
              <a:rPr lang="zh-CN" altLang="en-US" sz="2200" dirty="0"/>
              <a:t>个点的带权完全图和一个正实数</a:t>
            </a:r>
            <a:r>
              <a:rPr lang="en-US" altLang="zh-CN" sz="2200" dirty="0"/>
              <a:t>c</a:t>
            </a:r>
            <a:r>
              <a:rPr lang="zh-CN" altLang="en-US" sz="2200" dirty="0"/>
              <a:t>，要求输出一条遍历了所有点的总权值和不超过</a:t>
            </a:r>
            <a:r>
              <a:rPr lang="en-US" altLang="zh-CN" sz="2200" dirty="0"/>
              <a:t>c</a:t>
            </a:r>
            <a:r>
              <a:rPr lang="zh-CN" altLang="en-US" sz="2200" dirty="0"/>
              <a:t>的路径</a:t>
            </a:r>
            <a:endParaRPr lang="en-GB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0617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完全性小结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4600" y="750416"/>
            <a:ext cx="8676456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一</a:t>
            </a:r>
            <a:r>
              <a:rPr lang="zh-CN" altLang="en-US" sz="2200" dirty="0" smtClean="0"/>
              <a:t>个</a:t>
            </a:r>
            <a:r>
              <a:rPr lang="zh-CN" altLang="en-US" sz="2200" dirty="0"/>
              <a:t>判定</a:t>
            </a:r>
            <a:r>
              <a:rPr lang="zh-CN" altLang="en-US" sz="2200" dirty="0" smtClean="0"/>
              <a:t>问</a:t>
            </a:r>
            <a:r>
              <a:rPr lang="zh-CN" altLang="en-US" sz="2200" dirty="0"/>
              <a:t>题</a:t>
            </a:r>
            <a:r>
              <a:rPr lang="en-US" altLang="zh-CN" sz="2200" dirty="0"/>
              <a:t>A</a:t>
            </a:r>
            <a:r>
              <a:rPr lang="zh-CN" altLang="en-US" sz="2200" dirty="0"/>
              <a:t>是</a:t>
            </a:r>
            <a:r>
              <a:rPr lang="en-US" altLang="zh-CN" sz="2200" dirty="0"/>
              <a:t>NP</a:t>
            </a:r>
            <a:r>
              <a:rPr lang="zh-CN" altLang="en-US" sz="2200" dirty="0"/>
              <a:t>完全</a:t>
            </a:r>
            <a:r>
              <a:rPr lang="zh-CN" altLang="en-US" sz="2200" dirty="0" smtClean="0"/>
              <a:t>的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如</a:t>
            </a:r>
            <a:r>
              <a:rPr lang="zh-CN" altLang="en-US" sz="2200" dirty="0" smtClean="0"/>
              <a:t>果问</a:t>
            </a:r>
            <a:r>
              <a:rPr lang="zh-CN" altLang="en-US" sz="2200" dirty="0"/>
              <a:t>题</a:t>
            </a:r>
            <a:r>
              <a:rPr lang="en-US" altLang="zh-CN" sz="2200" dirty="0"/>
              <a:t>A</a:t>
            </a:r>
            <a:r>
              <a:rPr lang="zh-CN" altLang="en-US" sz="2200" dirty="0"/>
              <a:t>属于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类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而且</a:t>
            </a:r>
            <a:r>
              <a:rPr lang="en-US" altLang="zh-CN" sz="2200" dirty="0"/>
              <a:t>NP</a:t>
            </a:r>
            <a:r>
              <a:rPr lang="zh-CN" altLang="en-US" sz="2200" dirty="0"/>
              <a:t>中的任何问题均可在多项式时间内规约到</a:t>
            </a:r>
            <a:r>
              <a:rPr lang="en-US" altLang="zh-CN" sz="2200" dirty="0" smtClean="0"/>
              <a:t>A</a:t>
            </a:r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研究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完全问题的意义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如果任何一个</a:t>
            </a:r>
            <a:r>
              <a:rPr lang="en-US" altLang="zh-CN" sz="2200" dirty="0" smtClean="0"/>
              <a:t>NPC</a:t>
            </a:r>
            <a:r>
              <a:rPr lang="zh-CN" altLang="en-US" sz="2200" dirty="0" smtClean="0"/>
              <a:t>问题可以在多项式时间内解决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则</a:t>
            </a:r>
            <a:r>
              <a:rPr lang="en-US" altLang="zh-CN" sz="2200" dirty="0"/>
              <a:t>NP</a:t>
            </a:r>
            <a:r>
              <a:rPr lang="zh-CN" altLang="en-US" sz="2200" dirty="0"/>
              <a:t>中的所有问题都有一个多项式时间的算</a:t>
            </a:r>
            <a:r>
              <a:rPr lang="zh-CN" altLang="en-US" sz="2200" dirty="0" smtClean="0"/>
              <a:t>法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因</a:t>
            </a:r>
            <a:r>
              <a:rPr lang="zh-CN" altLang="en-US" sz="2200" dirty="0" smtClean="0"/>
              <a:t>此：</a:t>
            </a:r>
            <a:r>
              <a:rPr lang="en-US" altLang="zh-CN" sz="2200" dirty="0" smtClean="0"/>
              <a:t>NPC</a:t>
            </a:r>
            <a:r>
              <a:rPr lang="zh-CN" altLang="en-US" sz="2200" dirty="0" smtClean="0"/>
              <a:t>问题是计算机科学领域最引入注目的问题</a:t>
            </a:r>
            <a:endParaRPr lang="en-GB" altLang="zh-CN" sz="2200" dirty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要</a:t>
            </a:r>
            <a:r>
              <a:rPr lang="zh-CN" altLang="en-US" sz="2200" dirty="0"/>
              <a:t>成</a:t>
            </a:r>
            <a:r>
              <a:rPr lang="zh-CN" altLang="en-US" sz="2200" dirty="0" smtClean="0"/>
              <a:t>为一名优秀的算法设计者，熟悉这类问题是非常重要的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很多自然有趣的问题并不比图的搜索等问题更困难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目</a:t>
            </a:r>
            <a:r>
              <a:rPr lang="zh-CN" altLang="en-US" sz="2200" dirty="0" smtClean="0"/>
              <a:t>前已经证明的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完全问题高达上千种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迄</a:t>
            </a:r>
            <a:r>
              <a:rPr lang="zh-CN" altLang="en-US" sz="2200" dirty="0"/>
              <a:t>今尚未发现任何一个</a:t>
            </a:r>
            <a:r>
              <a:rPr lang="en-US" altLang="zh-CN" sz="2200" dirty="0"/>
              <a:t>NPC</a:t>
            </a:r>
            <a:r>
              <a:rPr lang="zh-CN" altLang="en-US" sz="2200" dirty="0"/>
              <a:t>问题的多项式时间解决方</a:t>
            </a:r>
            <a:r>
              <a:rPr lang="zh-CN" altLang="en-US" sz="2200" dirty="0" smtClean="0"/>
              <a:t>案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如</a:t>
            </a:r>
            <a:r>
              <a:rPr lang="zh-CN" altLang="en-US" sz="2200" dirty="0" smtClean="0"/>
              <a:t>果问题是</a:t>
            </a:r>
            <a:r>
              <a:rPr lang="en-US" altLang="zh-CN" sz="2200" dirty="0" smtClean="0"/>
              <a:t>NPC</a:t>
            </a:r>
            <a:r>
              <a:rPr lang="zh-CN" altLang="en-US" sz="2200" dirty="0" smtClean="0"/>
              <a:t>的，更好的做法是采用</a:t>
            </a:r>
            <a:r>
              <a:rPr lang="zh-CN" altLang="en-US" sz="2200" b="1" dirty="0" smtClean="0"/>
              <a:t>近似算法</a:t>
            </a:r>
            <a:r>
              <a:rPr lang="zh-CN" altLang="en-US" sz="2200" dirty="0" smtClean="0"/>
              <a:t>求解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213294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搜索算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法简介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4600" y="750416"/>
            <a:ext cx="8676456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穷举搜</a:t>
            </a:r>
            <a:r>
              <a:rPr lang="zh-CN" altLang="en-US" sz="2200" dirty="0" smtClean="0"/>
              <a:t>索（</a:t>
            </a:r>
            <a:r>
              <a:rPr lang="en-GB" altLang="zh-CN" sz="2200" dirty="0"/>
              <a:t> brute-force 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盲目搜索（</a:t>
            </a:r>
            <a:r>
              <a:rPr lang="en-GB" altLang="zh-CN" sz="2200" dirty="0"/>
              <a:t>blind search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深</a:t>
            </a:r>
            <a:r>
              <a:rPr lang="zh-CN" altLang="en-US" sz="2200" dirty="0"/>
              <a:t>度优先（</a:t>
            </a:r>
            <a:r>
              <a:rPr lang="en-GB" altLang="zh-CN" sz="2200" dirty="0"/>
              <a:t>DFS</a:t>
            </a:r>
            <a:r>
              <a:rPr lang="zh-CN" altLang="en-GB" sz="2200" dirty="0"/>
              <a:t>）：</a:t>
            </a:r>
            <a:r>
              <a:rPr lang="zh-CN" altLang="en-US" sz="2200" dirty="0"/>
              <a:t>回溯法</a:t>
            </a:r>
            <a:r>
              <a:rPr lang="en-US" altLang="zh-CN" sz="2200" dirty="0"/>
              <a:t>( </a:t>
            </a:r>
            <a:r>
              <a:rPr lang="en-GB" altLang="zh-CN" sz="2200" dirty="0"/>
              <a:t>Backtracking)</a:t>
            </a: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广度优先搜索（</a:t>
            </a:r>
            <a:r>
              <a:rPr lang="en-GB" altLang="zh-CN" sz="2200" dirty="0"/>
              <a:t>BFS</a:t>
            </a:r>
            <a:r>
              <a:rPr lang="zh-CN" altLang="en-GB" sz="2200" dirty="0"/>
              <a:t>）：</a:t>
            </a:r>
            <a:r>
              <a:rPr lang="zh-CN" altLang="en-US" sz="2200" dirty="0"/>
              <a:t>分支限界法</a:t>
            </a:r>
            <a:r>
              <a:rPr lang="en-US" altLang="zh-CN" sz="2200" dirty="0"/>
              <a:t>(</a:t>
            </a:r>
            <a:r>
              <a:rPr lang="en-GB" altLang="zh-CN" sz="2200" dirty="0"/>
              <a:t>Branch &amp; Bound)</a:t>
            </a: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博弈树搜索（</a:t>
            </a:r>
            <a:r>
              <a:rPr lang="en-GB" altLang="zh-CN" sz="2200" dirty="0"/>
              <a:t>game-tree</a:t>
            </a:r>
            <a:r>
              <a:rPr lang="zh-CN" altLang="en-GB" sz="2200" dirty="0"/>
              <a:t>）：</a:t>
            </a:r>
            <a:r>
              <a:rPr lang="el-GR" altLang="zh-CN" sz="2200" dirty="0"/>
              <a:t>α-β</a:t>
            </a:r>
            <a:r>
              <a:rPr lang="zh-CN" altLang="en-US" sz="2200" dirty="0"/>
              <a:t>剪枝算</a:t>
            </a:r>
            <a:r>
              <a:rPr lang="zh-CN" altLang="en-US" sz="2200" dirty="0" smtClean="0"/>
              <a:t>法</a:t>
            </a:r>
            <a:endParaRPr lang="en-US" altLang="zh-CN" sz="2200" dirty="0" smtClean="0"/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启发式搜索（</a:t>
            </a:r>
            <a:r>
              <a:rPr lang="en-GB" altLang="zh-CN" sz="2200" dirty="0"/>
              <a:t>heuristic search</a:t>
            </a:r>
            <a:r>
              <a:rPr lang="zh-CN" altLang="en-US" sz="2200" dirty="0" smtClean="0"/>
              <a:t>）</a:t>
            </a:r>
            <a:endParaRPr lang="en-US" altLang="zh-CN" sz="2200" b="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en-GB" altLang="zh-CN" sz="2200" dirty="0" smtClean="0"/>
              <a:t>A</a:t>
            </a:r>
            <a:r>
              <a:rPr lang="en-GB" altLang="zh-CN" sz="2200" dirty="0"/>
              <a:t>*</a:t>
            </a:r>
            <a:r>
              <a:rPr lang="zh-CN" altLang="en-US" sz="2200" dirty="0"/>
              <a:t>算法：</a:t>
            </a:r>
            <a:r>
              <a:rPr lang="en-GB" altLang="zh-CN" sz="2200" dirty="0"/>
              <a:t>IDA*</a:t>
            </a:r>
            <a:r>
              <a:rPr lang="zh-CN" altLang="en-US" sz="2200" dirty="0"/>
              <a:t>算法</a:t>
            </a:r>
            <a:r>
              <a:rPr lang="zh-CN" altLang="en-US" sz="2200" dirty="0" smtClean="0"/>
              <a:t>，</a:t>
            </a:r>
            <a:r>
              <a:rPr lang="en-GB" altLang="zh-CN" sz="2200" dirty="0"/>
              <a:t> B</a:t>
            </a:r>
            <a:r>
              <a:rPr lang="en-GB" altLang="zh-CN" sz="2200" dirty="0" smtClean="0"/>
              <a:t>*</a:t>
            </a:r>
            <a:r>
              <a:rPr lang="zh-CN" altLang="en-US" sz="2200" dirty="0" smtClean="0"/>
              <a:t>，局</a:t>
            </a:r>
            <a:r>
              <a:rPr lang="zh-CN" altLang="en-US" sz="2200" dirty="0"/>
              <a:t>部择优搜索</a:t>
            </a:r>
            <a:r>
              <a:rPr lang="zh-CN" altLang="en-US" sz="2200" dirty="0" smtClean="0"/>
              <a:t>法，最</a:t>
            </a:r>
            <a:r>
              <a:rPr lang="zh-CN" altLang="en-US" sz="2200" dirty="0"/>
              <a:t>好优先搜索</a:t>
            </a:r>
            <a:r>
              <a:rPr lang="zh-CN" altLang="en-US" sz="2200" dirty="0" smtClean="0"/>
              <a:t>法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仿生算法：蚁</a:t>
            </a:r>
            <a:r>
              <a:rPr lang="zh-CN" altLang="en-US" sz="2200" dirty="0"/>
              <a:t>群算法</a:t>
            </a:r>
            <a:r>
              <a:rPr lang="zh-CN" altLang="en-US" sz="2200" dirty="0" smtClean="0"/>
              <a:t>，蜂群算法，禁忌算法，粒</a:t>
            </a:r>
            <a:r>
              <a:rPr lang="zh-CN" altLang="en-US" sz="2200" dirty="0"/>
              <a:t>子群算</a:t>
            </a:r>
            <a:r>
              <a:rPr lang="zh-CN" altLang="en-US" sz="2200" dirty="0" smtClean="0"/>
              <a:t>法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进化计</a:t>
            </a:r>
            <a:r>
              <a:rPr lang="zh-CN" altLang="en-US" sz="2200" dirty="0" smtClean="0"/>
              <a:t>算</a:t>
            </a:r>
            <a:r>
              <a:rPr lang="zh-CN" altLang="en-US" sz="2200" dirty="0"/>
              <a:t>：</a:t>
            </a:r>
            <a:r>
              <a:rPr lang="zh-CN" altLang="en-US" sz="2200" dirty="0" smtClean="0"/>
              <a:t>遗</a:t>
            </a:r>
            <a:r>
              <a:rPr lang="zh-CN" altLang="en-US" sz="2200" dirty="0"/>
              <a:t>传算法（ </a:t>
            </a:r>
            <a:r>
              <a:rPr lang="en-US" altLang="zh-CN" sz="2200" dirty="0"/>
              <a:t>1975 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随机搜索：将随机过程引入</a:t>
            </a:r>
            <a:r>
              <a:rPr lang="zh-CN" altLang="en-US" sz="2200" dirty="0" smtClean="0"/>
              <a:t>搜索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随机梯度下降算法，随机爬山算法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模</a:t>
            </a:r>
            <a:r>
              <a:rPr lang="zh-CN" altLang="en-US" sz="2200" dirty="0"/>
              <a:t>拟退火算法（ </a:t>
            </a:r>
            <a:r>
              <a:rPr lang="en-US" altLang="zh-CN" sz="2200" dirty="0"/>
              <a:t>1983 </a:t>
            </a:r>
            <a:r>
              <a:rPr lang="zh-CN" altLang="en-US" sz="2200" dirty="0" smtClean="0"/>
              <a:t>） ，量子退火算法 </a:t>
            </a:r>
            <a:r>
              <a:rPr lang="en-US" altLang="zh-CN" sz="2200" dirty="0" smtClean="0"/>
              <a:t>……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99997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算法之美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44600" y="750416"/>
            <a:ext cx="8791896" cy="59766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2200" kern="0" dirty="0" smtClean="0"/>
              <a:t>大道至简：简单就是美</a:t>
            </a:r>
            <a:endParaRPr lang="en-US" altLang="zh-CN" sz="2200" kern="0" dirty="0" smtClean="0"/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2200" b="0" kern="0" dirty="0"/>
              <a:t>爱因斯坦质能方</a:t>
            </a:r>
            <a:r>
              <a:rPr lang="zh-CN" altLang="en-US" sz="2200" b="0" kern="0" dirty="0" smtClean="0"/>
              <a:t>程：</a:t>
            </a:r>
            <a:r>
              <a:rPr lang="en-GB" altLang="zh-CN" sz="2200" b="0" kern="0" dirty="0" smtClean="0">
                <a:latin typeface="+mn-lt"/>
              </a:rPr>
              <a:t>E=mc²  </a:t>
            </a:r>
            <a:r>
              <a:rPr lang="zh-CN" altLang="en-US" sz="2200" b="0" kern="0" dirty="0" smtClean="0">
                <a:latin typeface="+mn-lt"/>
              </a:rPr>
              <a:t>（</a:t>
            </a:r>
            <a:r>
              <a:rPr lang="en-US" altLang="zh-CN" sz="2200" b="0" kern="0" dirty="0">
                <a:latin typeface="+mn-lt"/>
              </a:rPr>
              <a:t>1905</a:t>
            </a:r>
            <a:r>
              <a:rPr lang="zh-CN" altLang="en-US" sz="2200" b="0" kern="0" dirty="0" smtClean="0">
                <a:latin typeface="+mn-lt"/>
              </a:rPr>
              <a:t>）</a:t>
            </a:r>
            <a:endParaRPr lang="en-US" altLang="zh-CN" sz="2200" b="0" kern="0" dirty="0" smtClean="0">
              <a:latin typeface="+mn-lt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2200" b="0" kern="0" dirty="0">
                <a:latin typeface="+mn-lt"/>
              </a:rPr>
              <a:t>冯</a:t>
            </a:r>
            <a:r>
              <a:rPr lang="en-US" altLang="zh-CN" sz="2200" b="0" kern="0" dirty="0">
                <a:latin typeface="+mn-lt"/>
              </a:rPr>
              <a:t>·</a:t>
            </a:r>
            <a:r>
              <a:rPr lang="zh-CN" altLang="en-US" sz="2200" b="0" kern="0" dirty="0">
                <a:latin typeface="+mn-lt"/>
              </a:rPr>
              <a:t>诺依曼体系结</a:t>
            </a:r>
            <a:r>
              <a:rPr lang="zh-CN" altLang="en-US" sz="2200" b="0" kern="0" dirty="0" smtClean="0">
                <a:latin typeface="+mn-lt"/>
              </a:rPr>
              <a:t>构（</a:t>
            </a:r>
            <a:r>
              <a:rPr lang="en-US" altLang="zh-CN" sz="2200" b="0" kern="0" dirty="0">
                <a:latin typeface="+mn-lt"/>
              </a:rPr>
              <a:t>1946</a:t>
            </a:r>
            <a:r>
              <a:rPr lang="zh-CN" altLang="en-US" sz="2200" b="0" kern="0" dirty="0" smtClean="0">
                <a:latin typeface="+mn-lt"/>
              </a:rPr>
              <a:t>）</a:t>
            </a:r>
            <a:endParaRPr lang="en-US" altLang="zh-CN" sz="2200" b="0" kern="0" dirty="0" smtClean="0">
              <a:latin typeface="+mn-lt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0" dirty="0"/>
              <a:t>将指令和数据同时存放在存储器中</a:t>
            </a:r>
            <a:endParaRPr lang="en-US" altLang="zh-CN" sz="2200" b="0" dirty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0" dirty="0"/>
              <a:t>计算</a:t>
            </a:r>
            <a:r>
              <a:rPr lang="zh-CN" altLang="en-US" sz="2200" b="0" dirty="0" smtClean="0"/>
              <a:t>机</a:t>
            </a:r>
            <a:r>
              <a:rPr lang="zh-CN" altLang="en-US" sz="2200" b="0" dirty="0"/>
              <a:t>组</a:t>
            </a:r>
            <a:r>
              <a:rPr lang="zh-CN" altLang="en-US" sz="2200" b="0" dirty="0" smtClean="0"/>
              <a:t>成：控</a:t>
            </a:r>
            <a:r>
              <a:rPr lang="zh-CN" altLang="en-US" sz="2200" b="0" dirty="0"/>
              <a:t>制器、运算器、存储器、输入、输出设</a:t>
            </a:r>
            <a:r>
              <a:rPr lang="zh-CN" altLang="en-US" sz="2200" b="0" dirty="0" smtClean="0"/>
              <a:t>备</a:t>
            </a:r>
            <a:endParaRPr lang="en-GB" altLang="zh-CN" sz="2200" b="0" dirty="0"/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2200" b="0" kern="0" dirty="0" smtClean="0">
                <a:latin typeface="+mn-lt"/>
              </a:rPr>
              <a:t>递归：</a:t>
            </a:r>
            <a:r>
              <a:rPr lang="en-US" altLang="zh-CN" sz="2200" b="0" kern="0" dirty="0" smtClean="0">
                <a:latin typeface="+mn-lt"/>
              </a:rPr>
              <a:t>PageRank</a:t>
            </a:r>
            <a:r>
              <a:rPr lang="zh-CN" altLang="en-US" sz="2200" b="0" kern="0" dirty="0" smtClean="0">
                <a:latin typeface="+mn-lt"/>
              </a:rPr>
              <a:t> </a:t>
            </a:r>
            <a:r>
              <a:rPr lang="en-GB" altLang="zh-CN" sz="2200" b="0" kern="0" dirty="0" smtClean="0"/>
              <a:t>algorithm</a:t>
            </a:r>
            <a:r>
              <a:rPr lang="zh-CN" altLang="en-US" sz="2200" b="0" kern="0" dirty="0" smtClean="0"/>
              <a:t>（</a:t>
            </a:r>
            <a:r>
              <a:rPr lang="en-GB" altLang="zh-CN" sz="2200" b="0" kern="0" dirty="0"/>
              <a:t> Larry Page </a:t>
            </a:r>
            <a:r>
              <a:rPr lang="zh-CN" altLang="en-US" sz="2200" b="0" kern="0" dirty="0"/>
              <a:t>， </a:t>
            </a:r>
            <a:r>
              <a:rPr lang="en-US" altLang="zh-CN" sz="2200" b="0" kern="0" dirty="0"/>
              <a:t>1998 </a:t>
            </a:r>
            <a:r>
              <a:rPr lang="zh-CN" altLang="en-US" sz="2200" b="0" kern="0" dirty="0" smtClean="0"/>
              <a:t>）</a:t>
            </a:r>
            <a:endParaRPr lang="en-US" altLang="zh-CN" sz="2200" b="0" kern="0" dirty="0" smtClean="0">
              <a:latin typeface="+mn-lt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</a:pPr>
            <a:endParaRPr lang="en-US" altLang="zh-CN" sz="2200" b="0" kern="0" dirty="0">
              <a:latin typeface="+mn-lt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</a:pPr>
            <a:endParaRPr lang="en-US" altLang="zh-CN" sz="2200" b="0" kern="0" dirty="0" smtClean="0">
              <a:latin typeface="+mn-lt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2200" b="0" kern="0" dirty="0" smtClean="0">
                <a:latin typeface="+mn-lt"/>
              </a:rPr>
              <a:t>动态规划：</a:t>
            </a:r>
            <a:r>
              <a:rPr lang="en-GB" altLang="zh-CN" sz="2200" b="0" kern="0" dirty="0">
                <a:latin typeface="+mn-lt"/>
              </a:rPr>
              <a:t>Viterbi </a:t>
            </a:r>
            <a:r>
              <a:rPr lang="en-GB" altLang="zh-CN" sz="2200" b="0" kern="0" dirty="0" smtClean="0">
                <a:latin typeface="+mn-lt"/>
              </a:rPr>
              <a:t>algorithm</a:t>
            </a:r>
            <a:r>
              <a:rPr lang="zh-CN" altLang="en-US" sz="2200" b="0" kern="0" dirty="0" smtClean="0">
                <a:latin typeface="+mn-lt"/>
              </a:rPr>
              <a:t>（</a:t>
            </a:r>
            <a:r>
              <a:rPr lang="en-GB" altLang="zh-CN" sz="2200" b="0" kern="0" dirty="0">
                <a:latin typeface="+mn-lt"/>
              </a:rPr>
              <a:t>Andrew Viterbi</a:t>
            </a:r>
            <a:r>
              <a:rPr lang="zh-CN" altLang="en-GB" sz="2200" b="0" kern="0" dirty="0">
                <a:latin typeface="+mn-lt"/>
              </a:rPr>
              <a:t>，</a:t>
            </a:r>
            <a:r>
              <a:rPr lang="en-GB" altLang="zh-CN" sz="2200" b="0" kern="0" dirty="0">
                <a:latin typeface="+mn-lt"/>
              </a:rPr>
              <a:t>1967</a:t>
            </a:r>
            <a:r>
              <a:rPr lang="zh-CN" altLang="en-US" sz="2200" b="0" kern="0" dirty="0" smtClean="0">
                <a:latin typeface="+mn-lt"/>
              </a:rPr>
              <a:t>）</a:t>
            </a:r>
            <a:endParaRPr lang="en-US" altLang="zh-CN" sz="2200" b="0" kern="0" dirty="0" smtClean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217517"/>
              </p:ext>
            </p:extLst>
          </p:nvPr>
        </p:nvGraphicFramePr>
        <p:xfrm>
          <a:off x="2387601" y="4654773"/>
          <a:ext cx="4368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10" name="Equation" r:id="rId4" imgW="2095200" imgH="482400" progId="Equation.DSMT4">
                  <p:embed/>
                </p:oleObj>
              </mc:Choice>
              <mc:Fallback>
                <p:oleObj name="Equation" r:id="rId4" imgW="2095200" imgH="4824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1" y="4654773"/>
                        <a:ext cx="436880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400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小结：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353425" cy="48783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处理一个复杂的问题，常常会有很多可能解，这些可能解构成了问题的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解空间</a:t>
            </a:r>
            <a:r>
              <a:rPr lang="zh-CN" altLang="en-US" sz="2400" smtClean="0"/>
              <a:t>。解空间也就是进行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穷举的搜索空间</a:t>
            </a:r>
            <a:r>
              <a:rPr lang="zh-CN" altLang="en-US" sz="2400" smtClean="0"/>
              <a:t>，所以，解空间中应该包括所有的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可能解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solidFill>
                  <a:schemeClr val="accent1"/>
                </a:solidFill>
                <a:ea typeface="楷体_GB2312" pitchFamily="49" charset="-122"/>
              </a:rPr>
              <a:t>举例：</a:t>
            </a:r>
            <a:r>
              <a:rPr lang="en-US" altLang="zh-CN" sz="2400" smtClean="0"/>
              <a:t>0-1</a:t>
            </a:r>
            <a:r>
              <a:rPr lang="zh-CN" altLang="en-US" sz="2400" smtClean="0"/>
              <a:t>背包问题。对于有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=3</a:t>
            </a:r>
            <a:r>
              <a:rPr lang="zh-CN" altLang="en-US" sz="2400" smtClean="0"/>
              <a:t>个物品的</a:t>
            </a:r>
            <a:r>
              <a:rPr lang="en-US" altLang="zh-CN" sz="2400" smtClean="0"/>
              <a:t>0/1</a:t>
            </a:r>
            <a:r>
              <a:rPr lang="zh-CN" altLang="en-US" sz="2400" smtClean="0"/>
              <a:t>背包问题，其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可能解</a:t>
            </a:r>
            <a:r>
              <a:rPr lang="zh-CN" altLang="en-US" sz="2400" smtClean="0"/>
              <a:t>的表示方式可以为：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可能解由一个等长向量</a:t>
            </a:r>
            <a:r>
              <a:rPr lang="en-US" altLang="zh-CN" sz="2400" smtClean="0"/>
              <a:t>{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, …, 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n</a:t>
            </a:r>
            <a:r>
              <a:rPr lang="en-US" altLang="zh-CN" sz="2400" smtClean="0"/>
              <a:t>}</a:t>
            </a:r>
            <a:r>
              <a:rPr lang="zh-CN" altLang="en-US" sz="2400" smtClean="0"/>
              <a:t>组成，其中</a:t>
            </a:r>
            <a:r>
              <a:rPr lang="en-US" altLang="zh-CN" sz="2400" i="1" smtClean="0"/>
              <a:t>x</a:t>
            </a:r>
            <a:r>
              <a:rPr lang="en-US" altLang="zh-CN" sz="2400" i="1" baseline="-25000" smtClean="0"/>
              <a:t>i</a:t>
            </a:r>
            <a:r>
              <a:rPr lang="en-US" altLang="zh-CN" sz="2400" smtClean="0"/>
              <a:t>=1(1≤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≤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)</a:t>
            </a:r>
            <a:r>
              <a:rPr lang="zh-CN" altLang="en-US" sz="2400" smtClean="0"/>
              <a:t>表示物品</a:t>
            </a:r>
            <a:r>
              <a:rPr lang="en-US" altLang="zh-CN" sz="2400" i="1" smtClean="0"/>
              <a:t>i</a:t>
            </a:r>
            <a:r>
              <a:rPr lang="zh-CN" altLang="en-US" sz="2400" smtClean="0"/>
              <a:t>装入背包，</a:t>
            </a:r>
            <a:r>
              <a:rPr lang="en-US" altLang="zh-CN" sz="2400" i="1" smtClean="0"/>
              <a:t>x</a:t>
            </a:r>
            <a:r>
              <a:rPr lang="en-US" altLang="zh-CN" sz="2400" i="1" baseline="-25000" smtClean="0"/>
              <a:t>i</a:t>
            </a:r>
            <a:r>
              <a:rPr lang="en-US" altLang="zh-CN" sz="2400" smtClean="0"/>
              <a:t>=0</a:t>
            </a:r>
            <a:r>
              <a:rPr lang="zh-CN" altLang="en-US" sz="2400" smtClean="0"/>
              <a:t>表示物品</a:t>
            </a:r>
            <a:r>
              <a:rPr lang="en-US" altLang="zh-CN" sz="2400" i="1" smtClean="0"/>
              <a:t>i</a:t>
            </a:r>
            <a:r>
              <a:rPr lang="zh-CN" altLang="en-US" sz="2400" smtClean="0"/>
              <a:t>没有装入背包，当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=3</a:t>
            </a:r>
            <a:r>
              <a:rPr lang="zh-CN" altLang="en-US" sz="2400" smtClean="0"/>
              <a:t>时，其解空间是：</a:t>
            </a:r>
            <a:r>
              <a:rPr lang="en-US" altLang="zh-CN" sz="2400" smtClean="0"/>
              <a:t>{(0, 0, 0), (0, 0, 1), (0, 1, 0), (1, 0, 0), (0, 1, 1), (1, 0, 1), (1, 1, 0), (1, 1, 1) }</a:t>
            </a:r>
            <a:endParaRPr lang="en-US" altLang="zh-CN" sz="2400" smtClean="0">
              <a:solidFill>
                <a:srgbClr val="D60093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20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382000" cy="137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对于</a:t>
            </a:r>
            <a:r>
              <a:rPr lang="en-US" altLang="zh-CN" smtClean="0"/>
              <a:t>n=3</a:t>
            </a:r>
            <a:r>
              <a:rPr lang="zh-CN" altLang="en-US" smtClean="0"/>
              <a:t>的</a:t>
            </a:r>
            <a:r>
              <a:rPr lang="en-US" altLang="zh-CN" smtClean="0"/>
              <a:t>0/1</a:t>
            </a:r>
            <a:r>
              <a:rPr lang="zh-CN" altLang="en-US" smtClean="0"/>
              <a:t>背包问题，其解空间树如图所示，树中的</a:t>
            </a:r>
            <a:r>
              <a:rPr lang="en-US" altLang="zh-CN" smtClean="0"/>
              <a:t>8</a:t>
            </a:r>
            <a:r>
              <a:rPr lang="zh-CN" altLang="en-US" smtClean="0"/>
              <a:t>个</a:t>
            </a:r>
            <a:r>
              <a:rPr lang="zh-CN" altLang="en-US" smtClean="0">
                <a:solidFill>
                  <a:srgbClr val="0070C0"/>
                </a:solidFill>
              </a:rPr>
              <a:t>叶子结点</a:t>
            </a:r>
            <a:r>
              <a:rPr lang="zh-CN" altLang="en-US" smtClean="0"/>
              <a:t>分别代表该问题的</a:t>
            </a:r>
            <a:r>
              <a:rPr lang="en-US" altLang="zh-CN" smtClean="0">
                <a:ea typeface="楷体_GB2312" pitchFamily="49" charset="-122"/>
              </a:rPr>
              <a:t>8</a:t>
            </a:r>
            <a:r>
              <a:rPr lang="zh-CN" altLang="en-US" smtClean="0">
                <a:ea typeface="楷体_GB2312" pitchFamily="49" charset="-122"/>
              </a:rPr>
              <a:t>个</a:t>
            </a:r>
            <a:r>
              <a:rPr lang="zh-CN" altLang="en-US" smtClean="0">
                <a:solidFill>
                  <a:srgbClr val="D60093"/>
                </a:solidFill>
                <a:ea typeface="楷体_GB2312" pitchFamily="49" charset="-122"/>
              </a:rPr>
              <a:t>可能解</a:t>
            </a:r>
            <a:r>
              <a:rPr lang="zh-CN" altLang="en-US" smtClean="0"/>
              <a:t>。</a:t>
            </a:r>
          </a:p>
        </p:txBody>
      </p:sp>
      <p:grpSp>
        <p:nvGrpSpPr>
          <p:cNvPr id="12294" name="Group 3"/>
          <p:cNvGrpSpPr>
            <a:grpSpLocks/>
          </p:cNvGrpSpPr>
          <p:nvPr/>
        </p:nvGrpSpPr>
        <p:grpSpPr bwMode="auto">
          <a:xfrm>
            <a:off x="323850" y="1873250"/>
            <a:ext cx="8474075" cy="3384550"/>
            <a:chOff x="158" y="1026"/>
            <a:chExt cx="5338" cy="2132"/>
          </a:xfrm>
        </p:grpSpPr>
        <p:sp>
          <p:nvSpPr>
            <p:cNvPr id="12297" name="Line 4"/>
            <p:cNvSpPr>
              <a:spLocks noChangeShapeType="1"/>
            </p:cNvSpPr>
            <p:nvPr/>
          </p:nvSpPr>
          <p:spPr bwMode="auto">
            <a:xfrm flipV="1">
              <a:off x="4132" y="1046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2298" name="Text Box 5"/>
            <p:cNvSpPr txBox="1">
              <a:spLocks noChangeArrowheads="1"/>
            </p:cNvSpPr>
            <p:nvPr/>
          </p:nvSpPr>
          <p:spPr bwMode="auto">
            <a:xfrm>
              <a:off x="4377" y="1298"/>
              <a:ext cx="95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1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12299" name="Line 6"/>
            <p:cNvSpPr>
              <a:spLocks noChangeShapeType="1"/>
            </p:cNvSpPr>
            <p:nvPr/>
          </p:nvSpPr>
          <p:spPr bwMode="auto">
            <a:xfrm flipV="1">
              <a:off x="4156" y="1650"/>
              <a:ext cx="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2300" name="Line 7"/>
            <p:cNvSpPr>
              <a:spLocks noChangeShapeType="1"/>
            </p:cNvSpPr>
            <p:nvPr/>
          </p:nvSpPr>
          <p:spPr bwMode="auto">
            <a:xfrm flipV="1">
              <a:off x="4195" y="2341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2301" name="Line 8"/>
            <p:cNvSpPr>
              <a:spLocks noChangeShapeType="1"/>
            </p:cNvSpPr>
            <p:nvPr/>
          </p:nvSpPr>
          <p:spPr bwMode="auto">
            <a:xfrm flipV="1">
              <a:off x="4195" y="3022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2302" name="Text Box 9"/>
            <p:cNvSpPr txBox="1">
              <a:spLocks noChangeArrowheads="1"/>
            </p:cNvSpPr>
            <p:nvPr/>
          </p:nvSpPr>
          <p:spPr bwMode="auto">
            <a:xfrm>
              <a:off x="4408" y="2710"/>
              <a:ext cx="95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3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12303" name="Text Box 10"/>
            <p:cNvSpPr txBox="1">
              <a:spLocks noChangeArrowheads="1"/>
            </p:cNvSpPr>
            <p:nvPr/>
          </p:nvSpPr>
          <p:spPr bwMode="auto">
            <a:xfrm>
              <a:off x="4377" y="1888"/>
              <a:ext cx="95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2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12304" name="Line 11"/>
            <p:cNvSpPr>
              <a:spLocks noChangeShapeType="1"/>
            </p:cNvSpPr>
            <p:nvPr/>
          </p:nvSpPr>
          <p:spPr bwMode="auto">
            <a:xfrm flipH="1">
              <a:off x="1073" y="1194"/>
              <a:ext cx="883" cy="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05" name="Line 12"/>
            <p:cNvSpPr>
              <a:spLocks noChangeShapeType="1"/>
            </p:cNvSpPr>
            <p:nvPr/>
          </p:nvSpPr>
          <p:spPr bwMode="auto">
            <a:xfrm>
              <a:off x="2172" y="1202"/>
              <a:ext cx="971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06" name="Line 13"/>
            <p:cNvSpPr>
              <a:spLocks noChangeShapeType="1"/>
            </p:cNvSpPr>
            <p:nvPr/>
          </p:nvSpPr>
          <p:spPr bwMode="auto">
            <a:xfrm flipH="1">
              <a:off x="591" y="1783"/>
              <a:ext cx="361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07" name="Line 14"/>
            <p:cNvSpPr>
              <a:spLocks noChangeShapeType="1"/>
            </p:cNvSpPr>
            <p:nvPr/>
          </p:nvSpPr>
          <p:spPr bwMode="auto">
            <a:xfrm>
              <a:off x="1113" y="1798"/>
              <a:ext cx="337" cy="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08" name="Line 15"/>
            <p:cNvSpPr>
              <a:spLocks noChangeShapeType="1"/>
            </p:cNvSpPr>
            <p:nvPr/>
          </p:nvSpPr>
          <p:spPr bwMode="auto">
            <a:xfrm flipH="1">
              <a:off x="2726" y="1772"/>
              <a:ext cx="361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2309" name="Line 16"/>
            <p:cNvSpPr>
              <a:spLocks noChangeShapeType="1"/>
            </p:cNvSpPr>
            <p:nvPr/>
          </p:nvSpPr>
          <p:spPr bwMode="auto">
            <a:xfrm>
              <a:off x="3256" y="1762"/>
              <a:ext cx="337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2310" name="Line 17"/>
            <p:cNvSpPr>
              <a:spLocks noChangeShapeType="1"/>
            </p:cNvSpPr>
            <p:nvPr/>
          </p:nvSpPr>
          <p:spPr bwMode="auto">
            <a:xfrm flipH="1">
              <a:off x="303" y="2451"/>
              <a:ext cx="176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11" name="Line 18"/>
            <p:cNvSpPr>
              <a:spLocks noChangeShapeType="1"/>
            </p:cNvSpPr>
            <p:nvPr/>
          </p:nvSpPr>
          <p:spPr bwMode="auto">
            <a:xfrm>
              <a:off x="607" y="2461"/>
              <a:ext cx="145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12" name="Line 19"/>
            <p:cNvSpPr>
              <a:spLocks noChangeShapeType="1"/>
            </p:cNvSpPr>
            <p:nvPr/>
          </p:nvSpPr>
          <p:spPr bwMode="auto">
            <a:xfrm flipH="1">
              <a:off x="1273" y="2462"/>
              <a:ext cx="193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13" name="Line 20"/>
            <p:cNvSpPr>
              <a:spLocks noChangeShapeType="1"/>
            </p:cNvSpPr>
            <p:nvPr/>
          </p:nvSpPr>
          <p:spPr bwMode="auto">
            <a:xfrm>
              <a:off x="1586" y="2447"/>
              <a:ext cx="176" cy="4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14" name="Line 21"/>
            <p:cNvSpPr>
              <a:spLocks noChangeShapeType="1"/>
            </p:cNvSpPr>
            <p:nvPr/>
          </p:nvSpPr>
          <p:spPr bwMode="auto">
            <a:xfrm flipH="1">
              <a:off x="2445" y="2469"/>
              <a:ext cx="177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2315" name="Line 22"/>
            <p:cNvSpPr>
              <a:spLocks noChangeShapeType="1"/>
            </p:cNvSpPr>
            <p:nvPr/>
          </p:nvSpPr>
          <p:spPr bwMode="auto">
            <a:xfrm>
              <a:off x="2766" y="2476"/>
              <a:ext cx="160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2316" name="Line 23"/>
            <p:cNvSpPr>
              <a:spLocks noChangeShapeType="1"/>
            </p:cNvSpPr>
            <p:nvPr/>
          </p:nvSpPr>
          <p:spPr bwMode="auto">
            <a:xfrm flipH="1">
              <a:off x="3416" y="2469"/>
              <a:ext cx="152" cy="4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2317" name="Line 24"/>
            <p:cNvSpPr>
              <a:spLocks noChangeShapeType="1"/>
            </p:cNvSpPr>
            <p:nvPr/>
          </p:nvSpPr>
          <p:spPr bwMode="auto">
            <a:xfrm>
              <a:off x="3729" y="2469"/>
              <a:ext cx="152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2318" name="Text Box 25"/>
            <p:cNvSpPr txBox="1">
              <a:spLocks noChangeArrowheads="1"/>
            </p:cNvSpPr>
            <p:nvPr/>
          </p:nvSpPr>
          <p:spPr bwMode="auto">
            <a:xfrm>
              <a:off x="1322" y="1279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2319" name="Text Box 26"/>
            <p:cNvSpPr txBox="1">
              <a:spLocks noChangeArrowheads="1"/>
            </p:cNvSpPr>
            <p:nvPr/>
          </p:nvSpPr>
          <p:spPr bwMode="auto">
            <a:xfrm>
              <a:off x="591" y="1855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2320" name="Text Box 27"/>
            <p:cNvSpPr txBox="1">
              <a:spLocks noChangeArrowheads="1"/>
            </p:cNvSpPr>
            <p:nvPr/>
          </p:nvSpPr>
          <p:spPr bwMode="auto">
            <a:xfrm>
              <a:off x="191" y="2555"/>
              <a:ext cx="1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2321" name="Text Box 28"/>
            <p:cNvSpPr txBox="1">
              <a:spLocks noChangeArrowheads="1"/>
            </p:cNvSpPr>
            <p:nvPr/>
          </p:nvSpPr>
          <p:spPr bwMode="auto">
            <a:xfrm>
              <a:off x="1177" y="2551"/>
              <a:ext cx="14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2322" name="Text Box 29"/>
            <p:cNvSpPr txBox="1">
              <a:spLocks noChangeArrowheads="1"/>
            </p:cNvSpPr>
            <p:nvPr/>
          </p:nvSpPr>
          <p:spPr bwMode="auto">
            <a:xfrm>
              <a:off x="2365" y="2573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2323" name="Text Box 30"/>
            <p:cNvSpPr txBox="1">
              <a:spLocks noChangeArrowheads="1"/>
            </p:cNvSpPr>
            <p:nvPr/>
          </p:nvSpPr>
          <p:spPr bwMode="auto">
            <a:xfrm>
              <a:off x="3320" y="2570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2324" name="Text Box 31"/>
            <p:cNvSpPr txBox="1">
              <a:spLocks noChangeArrowheads="1"/>
            </p:cNvSpPr>
            <p:nvPr/>
          </p:nvSpPr>
          <p:spPr bwMode="auto">
            <a:xfrm>
              <a:off x="2717" y="1279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2325" name="Text Box 32"/>
            <p:cNvSpPr txBox="1">
              <a:spLocks noChangeArrowheads="1"/>
            </p:cNvSpPr>
            <p:nvPr/>
          </p:nvSpPr>
          <p:spPr bwMode="auto">
            <a:xfrm>
              <a:off x="1337" y="1858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2326" name="Text Box 33"/>
            <p:cNvSpPr txBox="1">
              <a:spLocks noChangeArrowheads="1"/>
            </p:cNvSpPr>
            <p:nvPr/>
          </p:nvSpPr>
          <p:spPr bwMode="auto">
            <a:xfrm>
              <a:off x="728" y="2547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2327" name="Text Box 34"/>
            <p:cNvSpPr txBox="1">
              <a:spLocks noChangeArrowheads="1"/>
            </p:cNvSpPr>
            <p:nvPr/>
          </p:nvSpPr>
          <p:spPr bwMode="auto">
            <a:xfrm>
              <a:off x="1747" y="2555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2328" name="Text Box 35"/>
            <p:cNvSpPr txBox="1">
              <a:spLocks noChangeArrowheads="1"/>
            </p:cNvSpPr>
            <p:nvPr/>
          </p:nvSpPr>
          <p:spPr bwMode="auto">
            <a:xfrm>
              <a:off x="2902" y="2565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2329" name="Text Box 36"/>
            <p:cNvSpPr txBox="1">
              <a:spLocks noChangeArrowheads="1"/>
            </p:cNvSpPr>
            <p:nvPr/>
          </p:nvSpPr>
          <p:spPr bwMode="auto">
            <a:xfrm>
              <a:off x="3520" y="1883"/>
              <a:ext cx="14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2330" name="Text Box 37"/>
            <p:cNvSpPr txBox="1">
              <a:spLocks noChangeArrowheads="1"/>
            </p:cNvSpPr>
            <p:nvPr/>
          </p:nvSpPr>
          <p:spPr bwMode="auto">
            <a:xfrm>
              <a:off x="3881" y="2555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2331" name="Text Box 38"/>
            <p:cNvSpPr txBox="1">
              <a:spLocks noChangeArrowheads="1"/>
            </p:cNvSpPr>
            <p:nvPr/>
          </p:nvSpPr>
          <p:spPr bwMode="auto">
            <a:xfrm>
              <a:off x="2726" y="1881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2332" name="Oval 39"/>
            <p:cNvSpPr>
              <a:spLocks noChangeArrowheads="1"/>
            </p:cNvSpPr>
            <p:nvPr/>
          </p:nvSpPr>
          <p:spPr bwMode="auto">
            <a:xfrm>
              <a:off x="1947" y="1026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 dirty="0"/>
                <a:t>1</a:t>
              </a:r>
              <a:endParaRPr kumimoji="0" lang="en-US" altLang="zh-CN" sz="1800" b="1" i="1" dirty="0"/>
            </a:p>
          </p:txBody>
        </p:sp>
        <p:sp>
          <p:nvSpPr>
            <p:cNvPr id="12333" name="Oval 40"/>
            <p:cNvSpPr>
              <a:spLocks noChangeArrowheads="1"/>
            </p:cNvSpPr>
            <p:nvPr/>
          </p:nvSpPr>
          <p:spPr bwMode="auto">
            <a:xfrm>
              <a:off x="928" y="1593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2</a:t>
              </a:r>
              <a:endParaRPr kumimoji="0" lang="en-US" altLang="zh-CN" sz="1800" b="1" i="1"/>
            </a:p>
          </p:txBody>
        </p:sp>
        <p:sp>
          <p:nvSpPr>
            <p:cNvPr id="12334" name="Oval 41"/>
            <p:cNvSpPr>
              <a:spLocks noChangeArrowheads="1"/>
            </p:cNvSpPr>
            <p:nvPr/>
          </p:nvSpPr>
          <p:spPr bwMode="auto">
            <a:xfrm>
              <a:off x="455" y="2249"/>
              <a:ext cx="218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3</a:t>
              </a:r>
              <a:endParaRPr kumimoji="0" lang="en-US" altLang="zh-CN" sz="1800" b="1" i="1"/>
            </a:p>
          </p:txBody>
        </p:sp>
        <p:sp>
          <p:nvSpPr>
            <p:cNvPr id="12335" name="Oval 42"/>
            <p:cNvSpPr>
              <a:spLocks noChangeArrowheads="1"/>
            </p:cNvSpPr>
            <p:nvPr/>
          </p:nvSpPr>
          <p:spPr bwMode="auto">
            <a:xfrm>
              <a:off x="158" y="2914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4</a:t>
              </a:r>
              <a:endParaRPr kumimoji="0" lang="en-US" altLang="zh-CN" sz="1800" b="1" i="1"/>
            </a:p>
          </p:txBody>
        </p:sp>
        <p:sp>
          <p:nvSpPr>
            <p:cNvPr id="12336" name="Oval 43"/>
            <p:cNvSpPr>
              <a:spLocks noChangeArrowheads="1"/>
            </p:cNvSpPr>
            <p:nvPr/>
          </p:nvSpPr>
          <p:spPr bwMode="auto">
            <a:xfrm>
              <a:off x="664" y="2930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5</a:t>
              </a:r>
              <a:endParaRPr kumimoji="0" lang="en-US" altLang="zh-CN" sz="1800" b="1" i="1"/>
            </a:p>
          </p:txBody>
        </p:sp>
        <p:sp>
          <p:nvSpPr>
            <p:cNvPr id="12337" name="Oval 44"/>
            <p:cNvSpPr>
              <a:spLocks noChangeArrowheads="1"/>
            </p:cNvSpPr>
            <p:nvPr/>
          </p:nvSpPr>
          <p:spPr bwMode="auto">
            <a:xfrm>
              <a:off x="1145" y="2914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7</a:t>
              </a:r>
              <a:endParaRPr kumimoji="0" lang="en-US" altLang="zh-CN" sz="1800" b="1" i="1"/>
            </a:p>
          </p:txBody>
        </p:sp>
        <p:sp>
          <p:nvSpPr>
            <p:cNvPr id="12338" name="Oval 45"/>
            <p:cNvSpPr>
              <a:spLocks noChangeArrowheads="1"/>
            </p:cNvSpPr>
            <p:nvPr/>
          </p:nvSpPr>
          <p:spPr bwMode="auto">
            <a:xfrm>
              <a:off x="1667" y="2921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8</a:t>
              </a:r>
              <a:endParaRPr kumimoji="0" lang="en-US" altLang="zh-CN" sz="1800" b="1" i="1"/>
            </a:p>
          </p:txBody>
        </p:sp>
        <p:sp>
          <p:nvSpPr>
            <p:cNvPr id="12339" name="Oval 46"/>
            <p:cNvSpPr>
              <a:spLocks noChangeArrowheads="1"/>
            </p:cNvSpPr>
            <p:nvPr/>
          </p:nvSpPr>
          <p:spPr bwMode="auto">
            <a:xfrm>
              <a:off x="2332" y="2918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11</a:t>
              </a:r>
              <a:endParaRPr kumimoji="0" lang="en-US" altLang="zh-CN" sz="1800" b="1" i="1"/>
            </a:p>
          </p:txBody>
        </p:sp>
        <p:sp>
          <p:nvSpPr>
            <p:cNvPr id="12340" name="Oval 47"/>
            <p:cNvSpPr>
              <a:spLocks noChangeArrowheads="1"/>
            </p:cNvSpPr>
            <p:nvPr/>
          </p:nvSpPr>
          <p:spPr bwMode="auto">
            <a:xfrm>
              <a:off x="2830" y="2939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12</a:t>
              </a:r>
              <a:endParaRPr kumimoji="0" lang="en-US" altLang="zh-CN" sz="1800" b="1" i="1"/>
            </a:p>
          </p:txBody>
        </p:sp>
        <p:sp>
          <p:nvSpPr>
            <p:cNvPr id="12341" name="Oval 48"/>
            <p:cNvSpPr>
              <a:spLocks noChangeArrowheads="1"/>
            </p:cNvSpPr>
            <p:nvPr/>
          </p:nvSpPr>
          <p:spPr bwMode="auto">
            <a:xfrm>
              <a:off x="3320" y="2930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14</a:t>
              </a:r>
              <a:endParaRPr kumimoji="0" lang="en-US" altLang="zh-CN" sz="1800" b="1" i="1"/>
            </a:p>
          </p:txBody>
        </p:sp>
        <p:sp>
          <p:nvSpPr>
            <p:cNvPr id="12342" name="Oval 49"/>
            <p:cNvSpPr>
              <a:spLocks noChangeArrowheads="1"/>
            </p:cNvSpPr>
            <p:nvPr/>
          </p:nvSpPr>
          <p:spPr bwMode="auto">
            <a:xfrm>
              <a:off x="3801" y="2930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15</a:t>
              </a:r>
              <a:endParaRPr kumimoji="0" lang="en-US" altLang="zh-CN" sz="1800" b="1" i="1"/>
            </a:p>
          </p:txBody>
        </p:sp>
        <p:sp>
          <p:nvSpPr>
            <p:cNvPr id="12343" name="Oval 50"/>
            <p:cNvSpPr>
              <a:spLocks noChangeArrowheads="1"/>
            </p:cNvSpPr>
            <p:nvPr/>
          </p:nvSpPr>
          <p:spPr bwMode="auto">
            <a:xfrm>
              <a:off x="3544" y="2267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200" b="1"/>
                <a:t>13</a:t>
              </a:r>
            </a:p>
          </p:txBody>
        </p:sp>
        <p:sp>
          <p:nvSpPr>
            <p:cNvPr id="12344" name="Oval 51"/>
            <p:cNvSpPr>
              <a:spLocks noChangeArrowheads="1"/>
            </p:cNvSpPr>
            <p:nvPr/>
          </p:nvSpPr>
          <p:spPr bwMode="auto">
            <a:xfrm>
              <a:off x="2589" y="2255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10</a:t>
              </a:r>
              <a:endParaRPr kumimoji="0" lang="en-US" altLang="zh-CN" sz="1800" b="1" i="1"/>
            </a:p>
          </p:txBody>
        </p:sp>
        <p:sp>
          <p:nvSpPr>
            <p:cNvPr id="12345" name="Oval 52"/>
            <p:cNvSpPr>
              <a:spLocks noChangeArrowheads="1"/>
            </p:cNvSpPr>
            <p:nvPr/>
          </p:nvSpPr>
          <p:spPr bwMode="auto">
            <a:xfrm>
              <a:off x="1410" y="2241"/>
              <a:ext cx="218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6</a:t>
              </a:r>
              <a:endParaRPr kumimoji="0" lang="en-US" altLang="zh-CN" sz="1800" b="1" i="1"/>
            </a:p>
          </p:txBody>
        </p:sp>
        <p:sp>
          <p:nvSpPr>
            <p:cNvPr id="12346" name="Oval 53"/>
            <p:cNvSpPr>
              <a:spLocks noChangeArrowheads="1"/>
            </p:cNvSpPr>
            <p:nvPr/>
          </p:nvSpPr>
          <p:spPr bwMode="auto">
            <a:xfrm>
              <a:off x="3063" y="1571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9</a:t>
              </a:r>
              <a:endParaRPr kumimoji="0" lang="en-US" altLang="zh-CN" sz="1800" b="1" i="1"/>
            </a:p>
          </p:txBody>
        </p:sp>
      </p:grpSp>
      <p:sp>
        <p:nvSpPr>
          <p:cNvPr id="392246" name="Rectangle 54"/>
          <p:cNvSpPr>
            <a:spLocks noChangeArrowheads="1"/>
          </p:cNvSpPr>
          <p:nvPr/>
        </p:nvSpPr>
        <p:spPr bwMode="auto">
          <a:xfrm>
            <a:off x="179388" y="4724400"/>
            <a:ext cx="6408737" cy="7207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2247" name="Text Box 55"/>
          <p:cNvSpPr txBox="1">
            <a:spLocks noChangeArrowheads="1"/>
          </p:cNvSpPr>
          <p:nvPr/>
        </p:nvSpPr>
        <p:spPr bwMode="auto">
          <a:xfrm>
            <a:off x="6084888" y="5300663"/>
            <a:ext cx="2590800" cy="514350"/>
          </a:xfrm>
          <a:prstGeom prst="rect">
            <a:avLst/>
          </a:prstGeom>
          <a:solidFill>
            <a:srgbClr val="FFCCCC"/>
          </a:solidFill>
          <a:ln w="57150" cmpd="thickThin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可能解（候选解）</a:t>
            </a:r>
          </a:p>
        </p:txBody>
      </p:sp>
    </p:spTree>
    <p:extLst>
      <p:ext uri="{BB962C8B-B14F-4D97-AF65-F5344CB8AC3E}">
        <p14:creationId xmlns:p14="http://schemas.microsoft.com/office/powerpoint/2010/main" val="165930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9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46" grpId="0" animBg="1"/>
      <p:bldP spid="3922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560" y="116632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smtClean="0"/>
              <a:t>结论</a:t>
            </a:r>
            <a:r>
              <a:rPr lang="en-US" altLang="zh-CN" kern="0" smtClean="0"/>
              <a:t>1</a:t>
            </a:r>
            <a:r>
              <a:rPr lang="zh-CN" altLang="en-US" kern="0" smtClean="0"/>
              <a:t>：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560" y="1488232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kern="0" smtClean="0"/>
              <a:t>对于一个解结构形式为</a:t>
            </a:r>
            <a:r>
              <a:rPr lang="en-US" altLang="zh-CN" kern="0" smtClean="0"/>
              <a:t>n</a:t>
            </a:r>
            <a:r>
              <a:rPr lang="zh-CN" altLang="en-US" kern="0" smtClean="0"/>
              <a:t>元组的问题，其可能解构成了问题的</a:t>
            </a:r>
            <a:r>
              <a:rPr lang="zh-CN" altLang="en-US" kern="0" smtClean="0">
                <a:solidFill>
                  <a:srgbClr val="000099"/>
                </a:solidFill>
                <a:ea typeface="楷体_GB2312" pitchFamily="49" charset="-122"/>
              </a:rPr>
              <a:t>解空间</a:t>
            </a:r>
            <a:r>
              <a:rPr lang="zh-CN" altLang="en-US" kern="0" smtClean="0"/>
              <a:t>，可以用一颗</a:t>
            </a:r>
            <a:r>
              <a:rPr lang="zh-CN" altLang="en-US" kern="0" smtClean="0">
                <a:solidFill>
                  <a:srgbClr val="FF0000"/>
                </a:solidFill>
                <a:ea typeface="楷体_GB2312" pitchFamily="49" charset="-122"/>
              </a:rPr>
              <a:t>解空间树</a:t>
            </a:r>
            <a:r>
              <a:rPr lang="zh-CN" altLang="en-US" kern="0" smtClean="0"/>
              <a:t>表示，树的</a:t>
            </a:r>
            <a:r>
              <a:rPr lang="zh-CN" altLang="en-US" kern="0" smtClean="0">
                <a:solidFill>
                  <a:srgbClr val="FF0000"/>
                </a:solidFill>
              </a:rPr>
              <a:t>所有叶子结点为</a:t>
            </a:r>
            <a:r>
              <a:rPr lang="zh-CN" altLang="en-US" kern="0" smtClean="0">
                <a:solidFill>
                  <a:srgbClr val="FF0000"/>
                </a:solidFill>
                <a:ea typeface="楷体_GB2312" pitchFamily="49" charset="-122"/>
              </a:rPr>
              <a:t>可能解</a:t>
            </a:r>
            <a:r>
              <a:rPr lang="zh-CN" altLang="en-US" kern="0" smtClean="0"/>
              <a:t>。</a:t>
            </a:r>
            <a:endParaRPr lang="zh-CN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133913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43063"/>
            <a:ext cx="8610600" cy="47577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回溯法又被称为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“通用解题法”</a:t>
            </a:r>
            <a:r>
              <a:rPr lang="zh-CN" altLang="en-US" sz="2400" smtClean="0"/>
              <a:t> 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回溯法在包含问题所有解的解空间树中，按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深度优先策略</a:t>
            </a:r>
            <a:r>
              <a:rPr lang="zh-CN" altLang="en-US" sz="2400" smtClean="0"/>
              <a:t>，从根结点出发搜索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解空间树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算法搜索至解空间树的任意一结点时，先判断该结点</a:t>
            </a:r>
            <a:r>
              <a:rPr lang="zh-CN" altLang="en-US" sz="2400" smtClean="0">
                <a:solidFill>
                  <a:srgbClr val="800080"/>
                </a:solidFill>
                <a:ea typeface="楷体_GB2312" pitchFamily="49" charset="-122"/>
              </a:rPr>
              <a:t>是否包含问题的解</a:t>
            </a:r>
            <a:r>
              <a:rPr lang="zh-CN" altLang="en-US" sz="2400" smtClean="0"/>
              <a:t>。如果肯定不包含，则跳过对该结点为根的子树的搜索，逐层向其祖先结点回溯；否则，进入该子树，继续按深度优先策略搜索。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回溯法的基本思想</a:t>
            </a:r>
          </a:p>
        </p:txBody>
      </p:sp>
    </p:spTree>
    <p:extLst>
      <p:ext uri="{BB962C8B-B14F-4D97-AF65-F5344CB8AC3E}">
        <p14:creationId xmlns:p14="http://schemas.microsoft.com/office/powerpoint/2010/main" val="21549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0-1</a:t>
            </a:r>
            <a:r>
              <a:rPr lang="zh-CN" altLang="en-US" dirty="0" smtClean="0"/>
              <a:t>背包问题的解空间</a:t>
            </a:r>
          </a:p>
        </p:txBody>
      </p:sp>
      <p:grpSp>
        <p:nvGrpSpPr>
          <p:cNvPr id="15366" name="Group 4"/>
          <p:cNvGrpSpPr>
            <a:grpSpLocks/>
          </p:cNvGrpSpPr>
          <p:nvPr/>
        </p:nvGrpSpPr>
        <p:grpSpPr bwMode="auto">
          <a:xfrm>
            <a:off x="381000" y="1143000"/>
            <a:ext cx="8534400" cy="2895600"/>
            <a:chOff x="240" y="1968"/>
            <a:chExt cx="5376" cy="1824"/>
          </a:xfrm>
        </p:grpSpPr>
        <p:grpSp>
          <p:nvGrpSpPr>
            <p:cNvPr id="15368" name="Group 5"/>
            <p:cNvGrpSpPr>
              <a:grpSpLocks/>
            </p:cNvGrpSpPr>
            <p:nvPr/>
          </p:nvGrpSpPr>
          <p:grpSpPr bwMode="auto">
            <a:xfrm>
              <a:off x="240" y="1968"/>
              <a:ext cx="5376" cy="1824"/>
              <a:chOff x="240" y="1968"/>
              <a:chExt cx="5376" cy="1824"/>
            </a:xfrm>
          </p:grpSpPr>
          <p:sp>
            <p:nvSpPr>
              <p:cNvPr id="15383" name="Oval 6"/>
              <p:cNvSpPr>
                <a:spLocks noChangeArrowheads="1"/>
              </p:cNvSpPr>
              <p:nvPr/>
            </p:nvSpPr>
            <p:spPr bwMode="auto">
              <a:xfrm>
                <a:off x="2688" y="196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15384" name="Oval 7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B</a:t>
                </a:r>
              </a:p>
            </p:txBody>
          </p:sp>
          <p:sp>
            <p:nvSpPr>
              <p:cNvPr id="15385" name="Oval 8"/>
              <p:cNvSpPr>
                <a:spLocks noChangeArrowheads="1"/>
              </p:cNvSpPr>
              <p:nvPr/>
            </p:nvSpPr>
            <p:spPr bwMode="auto">
              <a:xfrm>
                <a:off x="4080" y="2400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C</a:t>
                </a:r>
              </a:p>
            </p:txBody>
          </p:sp>
          <p:sp>
            <p:nvSpPr>
              <p:cNvPr id="15386" name="Line 9"/>
              <p:cNvSpPr>
                <a:spLocks noChangeShapeType="1"/>
              </p:cNvSpPr>
              <p:nvPr/>
            </p:nvSpPr>
            <p:spPr bwMode="auto">
              <a:xfrm flipH="1">
                <a:off x="1728" y="2256"/>
                <a:ext cx="1008" cy="28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7" name="Line 10"/>
              <p:cNvSpPr>
                <a:spLocks noChangeShapeType="1"/>
              </p:cNvSpPr>
              <p:nvPr/>
            </p:nvSpPr>
            <p:spPr bwMode="auto">
              <a:xfrm>
                <a:off x="3024" y="2256"/>
                <a:ext cx="1104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8" name="Oval 11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D</a:t>
                </a:r>
              </a:p>
            </p:txBody>
          </p:sp>
          <p:sp>
            <p:nvSpPr>
              <p:cNvPr id="15389" name="Oval 12"/>
              <p:cNvSpPr>
                <a:spLocks noChangeArrowheads="1"/>
              </p:cNvSpPr>
              <p:nvPr/>
            </p:nvSpPr>
            <p:spPr bwMode="auto">
              <a:xfrm>
                <a:off x="2064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dirty="0"/>
                  <a:t>E</a:t>
                </a:r>
              </a:p>
            </p:txBody>
          </p:sp>
          <p:sp>
            <p:nvSpPr>
              <p:cNvPr id="15390" name="Oval 13"/>
              <p:cNvSpPr>
                <a:spLocks noChangeArrowheads="1"/>
              </p:cNvSpPr>
              <p:nvPr/>
            </p:nvSpPr>
            <p:spPr bwMode="auto">
              <a:xfrm>
                <a:off x="3408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F</a:t>
                </a:r>
              </a:p>
            </p:txBody>
          </p:sp>
          <p:sp>
            <p:nvSpPr>
              <p:cNvPr id="15391" name="Oval 14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G</a:t>
                </a:r>
              </a:p>
            </p:txBody>
          </p:sp>
          <p:sp>
            <p:nvSpPr>
              <p:cNvPr id="15392" name="Oval 15"/>
              <p:cNvSpPr>
                <a:spLocks noChangeArrowheads="1"/>
              </p:cNvSpPr>
              <p:nvPr/>
            </p:nvSpPr>
            <p:spPr bwMode="auto">
              <a:xfrm>
                <a:off x="240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H</a:t>
                </a:r>
              </a:p>
            </p:txBody>
          </p:sp>
          <p:sp>
            <p:nvSpPr>
              <p:cNvPr id="15393" name="Oval 16"/>
              <p:cNvSpPr>
                <a:spLocks noChangeArrowheads="1"/>
              </p:cNvSpPr>
              <p:nvPr/>
            </p:nvSpPr>
            <p:spPr bwMode="auto">
              <a:xfrm>
                <a:off x="1056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I</a:t>
                </a:r>
              </a:p>
            </p:txBody>
          </p:sp>
          <p:sp>
            <p:nvSpPr>
              <p:cNvPr id="15394" name="Oval 17"/>
              <p:cNvSpPr>
                <a:spLocks noChangeArrowheads="1"/>
              </p:cNvSpPr>
              <p:nvPr/>
            </p:nvSpPr>
            <p:spPr bwMode="auto">
              <a:xfrm>
                <a:off x="1680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J</a:t>
                </a:r>
              </a:p>
            </p:txBody>
          </p:sp>
          <p:sp>
            <p:nvSpPr>
              <p:cNvPr id="15395" name="Oval 18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K</a:t>
                </a:r>
              </a:p>
            </p:txBody>
          </p:sp>
          <p:sp>
            <p:nvSpPr>
              <p:cNvPr id="15396" name="Oval 19"/>
              <p:cNvSpPr>
                <a:spLocks noChangeArrowheads="1"/>
              </p:cNvSpPr>
              <p:nvPr/>
            </p:nvSpPr>
            <p:spPr bwMode="auto">
              <a:xfrm>
                <a:off x="3024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L</a:t>
                </a:r>
              </a:p>
            </p:txBody>
          </p:sp>
          <p:sp>
            <p:nvSpPr>
              <p:cNvPr id="15397" name="Oval 20"/>
              <p:cNvSpPr>
                <a:spLocks noChangeArrowheads="1"/>
              </p:cNvSpPr>
              <p:nvPr/>
            </p:nvSpPr>
            <p:spPr bwMode="auto">
              <a:xfrm>
                <a:off x="3840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M</a:t>
                </a:r>
              </a:p>
            </p:txBody>
          </p:sp>
          <p:sp>
            <p:nvSpPr>
              <p:cNvPr id="15398" name="Oval 21"/>
              <p:cNvSpPr>
                <a:spLocks noChangeArrowheads="1"/>
              </p:cNvSpPr>
              <p:nvPr/>
            </p:nvSpPr>
            <p:spPr bwMode="auto">
              <a:xfrm>
                <a:off x="4416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N</a:t>
                </a:r>
              </a:p>
            </p:txBody>
          </p:sp>
          <p:sp>
            <p:nvSpPr>
              <p:cNvPr id="15399" name="Oval 22"/>
              <p:cNvSpPr>
                <a:spLocks noChangeArrowheads="1"/>
              </p:cNvSpPr>
              <p:nvPr/>
            </p:nvSpPr>
            <p:spPr bwMode="auto">
              <a:xfrm>
                <a:off x="5232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O</a:t>
                </a:r>
              </a:p>
            </p:txBody>
          </p:sp>
          <p:sp>
            <p:nvSpPr>
              <p:cNvPr id="15400" name="Line 23"/>
              <p:cNvSpPr>
                <a:spLocks noChangeShapeType="1"/>
              </p:cNvSpPr>
              <p:nvPr/>
            </p:nvSpPr>
            <p:spPr bwMode="auto">
              <a:xfrm flipH="1">
                <a:off x="1056" y="2736"/>
                <a:ext cx="336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1" name="Line 24"/>
              <p:cNvSpPr>
                <a:spLocks noChangeShapeType="1"/>
              </p:cNvSpPr>
              <p:nvPr/>
            </p:nvSpPr>
            <p:spPr bwMode="auto">
              <a:xfrm flipH="1" flipV="1">
                <a:off x="1632" y="2736"/>
                <a:ext cx="432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2" name="Line 25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384" cy="14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3" name="Line 26"/>
              <p:cNvSpPr>
                <a:spLocks noChangeShapeType="1"/>
              </p:cNvSpPr>
              <p:nvPr/>
            </p:nvSpPr>
            <p:spPr bwMode="auto">
              <a:xfrm>
                <a:off x="4416" y="2736"/>
                <a:ext cx="384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4" name="Line 27"/>
              <p:cNvSpPr>
                <a:spLocks noChangeShapeType="1"/>
              </p:cNvSpPr>
              <p:nvPr/>
            </p:nvSpPr>
            <p:spPr bwMode="auto">
              <a:xfrm flipH="1">
                <a:off x="480" y="3168"/>
                <a:ext cx="336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5" name="Line 28"/>
              <p:cNvSpPr>
                <a:spLocks noChangeShapeType="1"/>
              </p:cNvSpPr>
              <p:nvPr/>
            </p:nvSpPr>
            <p:spPr bwMode="auto">
              <a:xfrm flipH="1" flipV="1">
                <a:off x="1008" y="3168"/>
                <a:ext cx="192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6" name="Line 29"/>
              <p:cNvSpPr>
                <a:spLocks noChangeShapeType="1"/>
              </p:cNvSpPr>
              <p:nvPr/>
            </p:nvSpPr>
            <p:spPr bwMode="auto">
              <a:xfrm flipH="1">
                <a:off x="1872" y="3168"/>
                <a:ext cx="288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7" name="Line 30"/>
              <p:cNvSpPr>
                <a:spLocks noChangeShapeType="1"/>
              </p:cNvSpPr>
              <p:nvPr/>
            </p:nvSpPr>
            <p:spPr bwMode="auto">
              <a:xfrm>
                <a:off x="2352" y="3168"/>
                <a:ext cx="288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8" name="Line 31"/>
              <p:cNvSpPr>
                <a:spLocks noChangeShapeType="1"/>
              </p:cNvSpPr>
              <p:nvPr/>
            </p:nvSpPr>
            <p:spPr bwMode="auto">
              <a:xfrm flipH="1">
                <a:off x="3264" y="3168"/>
                <a:ext cx="240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9" name="Line 32"/>
              <p:cNvSpPr>
                <a:spLocks noChangeShapeType="1"/>
              </p:cNvSpPr>
              <p:nvPr/>
            </p:nvSpPr>
            <p:spPr bwMode="auto">
              <a:xfrm>
                <a:off x="3696" y="3168"/>
                <a:ext cx="240" cy="28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0" name="Line 33"/>
              <p:cNvSpPr>
                <a:spLocks noChangeShapeType="1"/>
              </p:cNvSpPr>
              <p:nvPr/>
            </p:nvSpPr>
            <p:spPr bwMode="auto">
              <a:xfrm flipH="1">
                <a:off x="4656" y="3168"/>
                <a:ext cx="192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1" name="Line 34"/>
              <p:cNvSpPr>
                <a:spLocks noChangeShapeType="1"/>
              </p:cNvSpPr>
              <p:nvPr/>
            </p:nvSpPr>
            <p:spPr bwMode="auto">
              <a:xfrm>
                <a:off x="5040" y="3168"/>
                <a:ext cx="288" cy="28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69" name="Text Box 35"/>
            <p:cNvSpPr txBox="1">
              <a:spLocks noChangeArrowheads="1"/>
            </p:cNvSpPr>
            <p:nvPr/>
          </p:nvSpPr>
          <p:spPr bwMode="auto">
            <a:xfrm>
              <a:off x="2016" y="216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5370" name="Text Box 36"/>
            <p:cNvSpPr txBox="1">
              <a:spLocks noChangeArrowheads="1"/>
            </p:cNvSpPr>
            <p:nvPr/>
          </p:nvSpPr>
          <p:spPr bwMode="auto">
            <a:xfrm>
              <a:off x="1008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5371" name="Text Box 37"/>
            <p:cNvSpPr txBox="1">
              <a:spLocks noChangeArrowheads="1"/>
            </p:cNvSpPr>
            <p:nvPr/>
          </p:nvSpPr>
          <p:spPr bwMode="auto">
            <a:xfrm>
              <a:off x="384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5372" name="Text Box 38"/>
            <p:cNvSpPr txBox="1">
              <a:spLocks noChangeArrowheads="1"/>
            </p:cNvSpPr>
            <p:nvPr/>
          </p:nvSpPr>
          <p:spPr bwMode="auto">
            <a:xfrm>
              <a:off x="1824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5373" name="Text Box 39"/>
            <p:cNvSpPr txBox="1">
              <a:spLocks noChangeArrowheads="1"/>
            </p:cNvSpPr>
            <p:nvPr/>
          </p:nvSpPr>
          <p:spPr bwMode="auto">
            <a:xfrm>
              <a:off x="1104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5374" name="Text Box 40"/>
            <p:cNvSpPr txBox="1">
              <a:spLocks noChangeArrowheads="1"/>
            </p:cNvSpPr>
            <p:nvPr/>
          </p:nvSpPr>
          <p:spPr bwMode="auto">
            <a:xfrm>
              <a:off x="1728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5375" name="Text Box 41"/>
            <p:cNvSpPr txBox="1">
              <a:spLocks noChangeArrowheads="1"/>
            </p:cNvSpPr>
            <p:nvPr/>
          </p:nvSpPr>
          <p:spPr bwMode="auto">
            <a:xfrm>
              <a:off x="2496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5376" name="Text Box 42"/>
            <p:cNvSpPr txBox="1">
              <a:spLocks noChangeArrowheads="1"/>
            </p:cNvSpPr>
            <p:nvPr/>
          </p:nvSpPr>
          <p:spPr bwMode="auto">
            <a:xfrm>
              <a:off x="3456" y="211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5377" name="Text Box 43"/>
            <p:cNvSpPr txBox="1">
              <a:spLocks noChangeArrowheads="1"/>
            </p:cNvSpPr>
            <p:nvPr/>
          </p:nvSpPr>
          <p:spPr bwMode="auto">
            <a:xfrm>
              <a:off x="3648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5378" name="Text Box 44"/>
            <p:cNvSpPr txBox="1">
              <a:spLocks noChangeArrowheads="1"/>
            </p:cNvSpPr>
            <p:nvPr/>
          </p:nvSpPr>
          <p:spPr bwMode="auto">
            <a:xfrm>
              <a:off x="3120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5379" name="Text Box 45"/>
            <p:cNvSpPr txBox="1">
              <a:spLocks noChangeArrowheads="1"/>
            </p:cNvSpPr>
            <p:nvPr/>
          </p:nvSpPr>
          <p:spPr bwMode="auto">
            <a:xfrm>
              <a:off x="4512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5380" name="Text Box 46"/>
            <p:cNvSpPr txBox="1">
              <a:spLocks noChangeArrowheads="1"/>
            </p:cNvSpPr>
            <p:nvPr/>
          </p:nvSpPr>
          <p:spPr bwMode="auto">
            <a:xfrm>
              <a:off x="5136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5381" name="Text Box 47"/>
            <p:cNvSpPr txBox="1">
              <a:spLocks noChangeArrowheads="1"/>
            </p:cNvSpPr>
            <p:nvPr/>
          </p:nvSpPr>
          <p:spPr bwMode="auto">
            <a:xfrm>
              <a:off x="4416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5382" name="Text Box 48"/>
            <p:cNvSpPr txBox="1">
              <a:spLocks noChangeArrowheads="1"/>
            </p:cNvSpPr>
            <p:nvPr/>
          </p:nvSpPr>
          <p:spPr bwMode="auto">
            <a:xfrm>
              <a:off x="3792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</p:grpSp>
      <p:sp>
        <p:nvSpPr>
          <p:cNvPr id="15367" name="Text Box 49"/>
          <p:cNvSpPr txBox="1">
            <a:spLocks noChangeArrowheads="1"/>
          </p:cNvSpPr>
          <p:nvPr/>
        </p:nvSpPr>
        <p:spPr bwMode="auto">
          <a:xfrm>
            <a:off x="457200" y="4267200"/>
            <a:ext cx="8229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zh-CN" altLang="en-US" b="1">
                <a:ea typeface="楷体_GB2312" pitchFamily="49" charset="-122"/>
              </a:rPr>
              <a:t>回溯法在求问题</a:t>
            </a:r>
            <a:r>
              <a:rPr lang="zh-CN" altLang="en-US" b="1" u="sng">
                <a:solidFill>
                  <a:srgbClr val="FF0000"/>
                </a:solidFill>
                <a:ea typeface="楷体_GB2312" pitchFamily="49" charset="-122"/>
              </a:rPr>
              <a:t>所有解</a:t>
            </a:r>
            <a:r>
              <a:rPr lang="zh-CN" altLang="en-US" b="1"/>
              <a:t>时，要回溯到根，且根结点的所有子树都要被遍历。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zh-CN" altLang="en-US" b="1">
                <a:ea typeface="楷体_GB2312" pitchFamily="49" charset="-122"/>
              </a:rPr>
              <a:t>回溯法在求问题</a:t>
            </a:r>
            <a:r>
              <a:rPr lang="zh-CN" altLang="en-US" b="1" u="sng">
                <a:solidFill>
                  <a:srgbClr val="FF0000"/>
                </a:solidFill>
                <a:ea typeface="楷体_GB2312" pitchFamily="49" charset="-122"/>
              </a:rPr>
              <a:t>任一解</a:t>
            </a:r>
            <a:r>
              <a:rPr lang="zh-CN" altLang="en-US" b="1"/>
              <a:t>时，只要搜索到问题的一个解就可以结束。</a:t>
            </a:r>
          </a:p>
        </p:txBody>
      </p:sp>
    </p:spTree>
    <p:extLst>
      <p:ext uri="{BB962C8B-B14F-4D97-AF65-F5344CB8AC3E}">
        <p14:creationId xmlns:p14="http://schemas.microsoft.com/office/powerpoint/2010/main" val="6971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  <a:ea typeface="+mn-ea"/>
              </a:rPr>
              <a:t>5.1 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回</a:t>
            </a:r>
            <a:r>
              <a:rPr lang="zh-CN" altLang="en-US" sz="4000" kern="0" dirty="0">
                <a:solidFill>
                  <a:srgbClr val="000000"/>
                </a:solidFill>
              </a:rPr>
              <a:t>溯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法算</a:t>
            </a:r>
            <a:r>
              <a:rPr lang="zh-CN" altLang="en-US" sz="4000" kern="0" dirty="0">
                <a:solidFill>
                  <a:srgbClr val="000000"/>
                </a:solidFill>
              </a:rPr>
              <a:t>法框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架</a:t>
            </a:r>
            <a:endParaRPr lang="en-US" altLang="zh-CN" sz="40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33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Backtracking Algorithm Paradigm </a:t>
            </a: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4544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772400" cy="792163"/>
          </a:xfrm>
        </p:spPr>
        <p:txBody>
          <a:bodyPr/>
          <a:lstStyle/>
          <a:p>
            <a:pPr eaLnBrk="1" hangingPunct="1"/>
            <a:r>
              <a:rPr lang="zh-CN" altLang="en-US" smtClean="0"/>
              <a:t>结论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135937" cy="48244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回溯法是一种按</a:t>
            </a:r>
            <a:r>
              <a:rPr lang="zh-CN" altLang="en-US" dirty="0" smtClean="0">
                <a:solidFill>
                  <a:srgbClr val="000099"/>
                </a:solidFill>
                <a:ea typeface="楷体_GB2312" pitchFamily="49" charset="-122"/>
              </a:rPr>
              <a:t>深度优先策略</a:t>
            </a:r>
            <a:r>
              <a:rPr lang="zh-CN" altLang="en-US" dirty="0" smtClean="0"/>
              <a:t>，从根结点出发搜索解空间树的</a:t>
            </a:r>
            <a:r>
              <a:rPr lang="zh-CN" altLang="en-US" dirty="0" smtClean="0">
                <a:ea typeface="楷体_GB2312" pitchFamily="49" charset="-122"/>
              </a:rPr>
              <a:t>穷举式搜索法</a:t>
            </a:r>
            <a:r>
              <a:rPr lang="zh-CN" altLang="en-US" dirty="0" smtClean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为了提高搜索效率，则需要按照某种策略，能避免不必要搜索过程。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放弃</a:t>
            </a:r>
            <a:r>
              <a:rPr lang="zh-CN" altLang="en-US" sz="2400" dirty="0" smtClean="0"/>
              <a:t>当前候选解</a:t>
            </a:r>
            <a:r>
              <a:rPr lang="zh-CN" altLang="en-US" sz="2400" dirty="0" smtClean="0">
                <a:solidFill>
                  <a:srgbClr val="000099"/>
                </a:solidFill>
                <a:ea typeface="楷体_GB2312" pitchFamily="49" charset="-122"/>
              </a:rPr>
              <a:t>（放弃搜索该候选解为根的子树），</a:t>
            </a:r>
            <a:r>
              <a:rPr lang="zh-CN" altLang="en-US" sz="2400" dirty="0" smtClean="0">
                <a:solidFill>
                  <a:srgbClr val="FF0000"/>
                </a:solidFill>
              </a:rPr>
              <a:t>寻找下一个</a:t>
            </a:r>
            <a:r>
              <a:rPr lang="zh-CN" altLang="en-US" sz="2400" dirty="0" smtClean="0"/>
              <a:t>候选解</a:t>
            </a:r>
            <a:r>
              <a:rPr lang="zh-CN" altLang="en-US" sz="2400" dirty="0" smtClean="0">
                <a:solidFill>
                  <a:srgbClr val="000099"/>
                </a:solidFill>
                <a:ea typeface="楷体_GB2312" pitchFamily="49" charset="-122"/>
              </a:rPr>
              <a:t>（搜索该候选解兄弟为根的子树）</a:t>
            </a:r>
            <a:r>
              <a:rPr lang="zh-CN" altLang="en-US" sz="2400" dirty="0" smtClean="0"/>
              <a:t>的过程称为</a:t>
            </a:r>
            <a:r>
              <a:rPr lang="zh-CN" altLang="en-US" sz="2400" dirty="0" smtClean="0">
                <a:solidFill>
                  <a:srgbClr val="FF0000"/>
                </a:solidFill>
              </a:rPr>
              <a:t>回溯</a:t>
            </a:r>
            <a:r>
              <a:rPr lang="zh-CN" altLang="en-US" sz="2400" dirty="0" smtClean="0"/>
              <a:t>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扩大</a:t>
            </a:r>
            <a:r>
              <a:rPr lang="zh-CN" altLang="en-US" sz="2400" dirty="0" smtClean="0"/>
              <a:t>当前候选解的规模</a:t>
            </a:r>
            <a:r>
              <a:rPr lang="zh-CN" altLang="en-US" sz="2400" dirty="0" smtClean="0">
                <a:solidFill>
                  <a:srgbClr val="000099"/>
                </a:solidFill>
                <a:ea typeface="楷体_GB2312" pitchFamily="49" charset="-122"/>
              </a:rPr>
              <a:t>（继续向下搜索该候选解的子孙），</a:t>
            </a:r>
            <a:r>
              <a:rPr lang="zh-CN" altLang="en-US" sz="2400" dirty="0" smtClean="0"/>
              <a:t>以继续试探的过程称为</a:t>
            </a:r>
            <a:r>
              <a:rPr lang="zh-CN" altLang="en-US" sz="2400" dirty="0" smtClean="0">
                <a:solidFill>
                  <a:srgbClr val="FF0000"/>
                </a:solidFill>
              </a:rPr>
              <a:t>向前试探</a:t>
            </a:r>
            <a:r>
              <a:rPr lang="zh-CN" altLang="en-US" sz="2400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6939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353425" cy="54721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问题描述中给出用于判定一个</a:t>
            </a:r>
            <a:r>
              <a:rPr lang="zh-CN" altLang="en-US" smtClean="0">
                <a:solidFill>
                  <a:srgbClr val="800080"/>
                </a:solidFill>
                <a:ea typeface="楷体_GB2312" pitchFamily="49" charset="-122"/>
              </a:rPr>
              <a:t>候选解</a:t>
            </a:r>
            <a:r>
              <a:rPr lang="zh-CN" altLang="en-US" smtClean="0"/>
              <a:t>是否是可行解的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约束条件</a:t>
            </a:r>
            <a:r>
              <a:rPr lang="zh-CN" altLang="en-US" smtClean="0"/>
              <a:t>，满足约束条件的</a:t>
            </a:r>
            <a:r>
              <a:rPr lang="zh-CN" altLang="en-US" smtClean="0">
                <a:solidFill>
                  <a:srgbClr val="800080"/>
                </a:solidFill>
                <a:ea typeface="楷体_GB2312" pitchFamily="49" charset="-122"/>
              </a:rPr>
              <a:t>候选解</a:t>
            </a:r>
            <a:r>
              <a:rPr lang="zh-CN" altLang="en-US" smtClean="0"/>
              <a:t>称为</a:t>
            </a:r>
            <a:r>
              <a:rPr lang="zh-CN" altLang="en-US" smtClean="0">
                <a:solidFill>
                  <a:schemeClr val="accent1"/>
                </a:solidFill>
                <a:ea typeface="黑体" panose="02010609060101010101" pitchFamily="49" charset="-122"/>
              </a:rPr>
              <a:t>可行解</a:t>
            </a:r>
            <a:r>
              <a:rPr lang="zh-CN" altLang="en-US" smtClean="0"/>
              <a:t>。同时还给定一个数值函数称为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目标函数</a:t>
            </a:r>
            <a:r>
              <a:rPr lang="zh-CN" altLang="en-US" smtClean="0"/>
              <a:t>，用于衡量每个可行解的优劣。</a:t>
            </a:r>
            <a:endParaRPr lang="en-US" altLang="zh-CN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约束条件</a:t>
            </a:r>
            <a:r>
              <a:rPr lang="zh-CN" altLang="en-US" smtClean="0"/>
              <a:t>可分成两类：</a:t>
            </a:r>
            <a:r>
              <a:rPr lang="zh-CN" altLang="en-US" smtClean="0">
                <a:ea typeface="楷体_GB2312" pitchFamily="49" charset="-122"/>
              </a:rPr>
              <a:t>显式约束</a:t>
            </a:r>
            <a:r>
              <a:rPr lang="zh-CN" altLang="en-US" smtClean="0"/>
              <a:t>和</a:t>
            </a:r>
            <a:r>
              <a:rPr lang="zh-CN" altLang="en-US" smtClean="0">
                <a:ea typeface="楷体_GB2312" pitchFamily="49" charset="-122"/>
              </a:rPr>
              <a:t>隐式约束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484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72400" cy="719137"/>
          </a:xfrm>
        </p:spPr>
        <p:txBody>
          <a:bodyPr/>
          <a:lstStyle/>
          <a:p>
            <a:pPr eaLnBrk="1" hangingPunct="1"/>
            <a:r>
              <a:rPr lang="zh-CN" altLang="en-US" smtClean="0"/>
              <a:t>举例：</a:t>
            </a:r>
            <a:r>
              <a:rPr lang="en-US" altLang="zh-CN" smtClean="0"/>
              <a:t>0-1</a:t>
            </a:r>
            <a:r>
              <a:rPr lang="zh-CN" altLang="en-US" smtClean="0"/>
              <a:t>背包问题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351837" cy="24479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可能解由一个等长向量</a:t>
            </a:r>
            <a:r>
              <a:rPr lang="en-US" altLang="zh-CN" sz="2400" smtClean="0"/>
              <a:t>{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, …, 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n</a:t>
            </a:r>
            <a:r>
              <a:rPr lang="en-US" altLang="zh-CN" sz="2400" smtClean="0"/>
              <a:t>}</a:t>
            </a:r>
            <a:r>
              <a:rPr lang="zh-CN" altLang="en-US" sz="2400" smtClean="0"/>
              <a:t>组成，其中</a:t>
            </a:r>
            <a:r>
              <a:rPr lang="en-US" altLang="zh-CN" sz="2400" i="1" smtClean="0"/>
              <a:t>x</a:t>
            </a:r>
            <a:r>
              <a:rPr lang="en-US" altLang="zh-CN" sz="2400" i="1" baseline="-25000" smtClean="0"/>
              <a:t>i</a:t>
            </a:r>
            <a:r>
              <a:rPr lang="en-US" altLang="zh-CN" sz="2400" smtClean="0"/>
              <a:t>=1(1≤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≤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)</a:t>
            </a:r>
            <a:r>
              <a:rPr lang="zh-CN" altLang="en-US" sz="2400" smtClean="0"/>
              <a:t>表示物品</a:t>
            </a:r>
            <a:r>
              <a:rPr lang="en-US" altLang="zh-CN" sz="2400" i="1" smtClean="0"/>
              <a:t>i</a:t>
            </a:r>
            <a:r>
              <a:rPr lang="zh-CN" altLang="en-US" sz="2400" smtClean="0"/>
              <a:t>装入背包，</a:t>
            </a:r>
            <a:r>
              <a:rPr lang="en-US" altLang="zh-CN" sz="2400" i="1" smtClean="0"/>
              <a:t>x</a:t>
            </a:r>
            <a:r>
              <a:rPr lang="en-US" altLang="zh-CN" sz="2400" i="1" baseline="-25000" smtClean="0"/>
              <a:t>i</a:t>
            </a:r>
            <a:r>
              <a:rPr lang="en-US" altLang="zh-CN" sz="2400" smtClean="0"/>
              <a:t>=0</a:t>
            </a:r>
            <a:r>
              <a:rPr lang="zh-CN" altLang="en-US" sz="2400" smtClean="0"/>
              <a:t>表示物品</a:t>
            </a:r>
            <a:r>
              <a:rPr lang="en-US" altLang="zh-CN" sz="2400" i="1" smtClean="0"/>
              <a:t>i</a:t>
            </a:r>
            <a:r>
              <a:rPr lang="zh-CN" altLang="en-US" sz="2400" smtClean="0"/>
              <a:t>没有装入背包。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当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=3</a:t>
            </a:r>
            <a:r>
              <a:rPr lang="zh-CN" altLang="en-US" sz="2400" smtClean="0"/>
              <a:t>时，其解空间是：</a:t>
            </a:r>
            <a:r>
              <a:rPr lang="en-US" altLang="zh-CN" sz="2400" smtClean="0"/>
              <a:t>{(0, 0, 0), (0, 0, 1), (0, 1, 0), (1, 0, 0), (0, 1, 1), (1, 0, 1), (1, 1, 0), (1, 1, 1) }</a:t>
            </a:r>
          </a:p>
        </p:txBody>
      </p:sp>
      <p:grpSp>
        <p:nvGrpSpPr>
          <p:cNvPr id="18439" name="Group 4"/>
          <p:cNvGrpSpPr>
            <a:grpSpLocks/>
          </p:cNvGrpSpPr>
          <p:nvPr/>
        </p:nvGrpSpPr>
        <p:grpSpPr bwMode="auto">
          <a:xfrm>
            <a:off x="381000" y="3413125"/>
            <a:ext cx="8534400" cy="2895600"/>
            <a:chOff x="240" y="1968"/>
            <a:chExt cx="5376" cy="1824"/>
          </a:xfrm>
        </p:grpSpPr>
        <p:grpSp>
          <p:nvGrpSpPr>
            <p:cNvPr id="18443" name="Group 5"/>
            <p:cNvGrpSpPr>
              <a:grpSpLocks/>
            </p:cNvGrpSpPr>
            <p:nvPr/>
          </p:nvGrpSpPr>
          <p:grpSpPr bwMode="auto">
            <a:xfrm>
              <a:off x="240" y="1968"/>
              <a:ext cx="5376" cy="1824"/>
              <a:chOff x="240" y="1968"/>
              <a:chExt cx="5376" cy="1824"/>
            </a:xfrm>
          </p:grpSpPr>
          <p:sp>
            <p:nvSpPr>
              <p:cNvPr id="18458" name="Oval 6"/>
              <p:cNvSpPr>
                <a:spLocks noChangeArrowheads="1"/>
              </p:cNvSpPr>
              <p:nvPr/>
            </p:nvSpPr>
            <p:spPr bwMode="auto">
              <a:xfrm>
                <a:off x="2688" y="196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18459" name="Oval 7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B</a:t>
                </a:r>
              </a:p>
            </p:txBody>
          </p:sp>
          <p:sp>
            <p:nvSpPr>
              <p:cNvPr id="18460" name="Oval 8"/>
              <p:cNvSpPr>
                <a:spLocks noChangeArrowheads="1"/>
              </p:cNvSpPr>
              <p:nvPr/>
            </p:nvSpPr>
            <p:spPr bwMode="auto">
              <a:xfrm>
                <a:off x="4080" y="2400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C</a:t>
                </a:r>
              </a:p>
            </p:txBody>
          </p:sp>
          <p:sp>
            <p:nvSpPr>
              <p:cNvPr id="18461" name="Line 9"/>
              <p:cNvSpPr>
                <a:spLocks noChangeShapeType="1"/>
              </p:cNvSpPr>
              <p:nvPr/>
            </p:nvSpPr>
            <p:spPr bwMode="auto">
              <a:xfrm flipH="1">
                <a:off x="1728" y="2256"/>
                <a:ext cx="1008" cy="28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2" name="Line 10"/>
              <p:cNvSpPr>
                <a:spLocks noChangeShapeType="1"/>
              </p:cNvSpPr>
              <p:nvPr/>
            </p:nvSpPr>
            <p:spPr bwMode="auto">
              <a:xfrm>
                <a:off x="3024" y="2256"/>
                <a:ext cx="1104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3" name="Oval 11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D</a:t>
                </a:r>
              </a:p>
            </p:txBody>
          </p:sp>
          <p:sp>
            <p:nvSpPr>
              <p:cNvPr id="18464" name="Oval 12"/>
              <p:cNvSpPr>
                <a:spLocks noChangeArrowheads="1"/>
              </p:cNvSpPr>
              <p:nvPr/>
            </p:nvSpPr>
            <p:spPr bwMode="auto">
              <a:xfrm>
                <a:off x="2064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E</a:t>
                </a:r>
              </a:p>
            </p:txBody>
          </p:sp>
          <p:sp>
            <p:nvSpPr>
              <p:cNvPr id="18465" name="Oval 13"/>
              <p:cNvSpPr>
                <a:spLocks noChangeArrowheads="1"/>
              </p:cNvSpPr>
              <p:nvPr/>
            </p:nvSpPr>
            <p:spPr bwMode="auto">
              <a:xfrm>
                <a:off x="3408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F</a:t>
                </a:r>
              </a:p>
            </p:txBody>
          </p:sp>
          <p:sp>
            <p:nvSpPr>
              <p:cNvPr id="18466" name="Oval 14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G</a:t>
                </a:r>
              </a:p>
            </p:txBody>
          </p:sp>
          <p:sp>
            <p:nvSpPr>
              <p:cNvPr id="18467" name="Oval 15"/>
              <p:cNvSpPr>
                <a:spLocks noChangeArrowheads="1"/>
              </p:cNvSpPr>
              <p:nvPr/>
            </p:nvSpPr>
            <p:spPr bwMode="auto">
              <a:xfrm>
                <a:off x="240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H</a:t>
                </a:r>
              </a:p>
            </p:txBody>
          </p:sp>
          <p:sp>
            <p:nvSpPr>
              <p:cNvPr id="18468" name="Oval 16"/>
              <p:cNvSpPr>
                <a:spLocks noChangeArrowheads="1"/>
              </p:cNvSpPr>
              <p:nvPr/>
            </p:nvSpPr>
            <p:spPr bwMode="auto">
              <a:xfrm>
                <a:off x="1056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I</a:t>
                </a:r>
              </a:p>
            </p:txBody>
          </p:sp>
          <p:sp>
            <p:nvSpPr>
              <p:cNvPr id="18469" name="Oval 17"/>
              <p:cNvSpPr>
                <a:spLocks noChangeArrowheads="1"/>
              </p:cNvSpPr>
              <p:nvPr/>
            </p:nvSpPr>
            <p:spPr bwMode="auto">
              <a:xfrm>
                <a:off x="1680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J</a:t>
                </a:r>
              </a:p>
            </p:txBody>
          </p:sp>
          <p:sp>
            <p:nvSpPr>
              <p:cNvPr id="18470" name="Oval 18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K</a:t>
                </a:r>
              </a:p>
            </p:txBody>
          </p:sp>
          <p:sp>
            <p:nvSpPr>
              <p:cNvPr id="18471" name="Oval 19"/>
              <p:cNvSpPr>
                <a:spLocks noChangeArrowheads="1"/>
              </p:cNvSpPr>
              <p:nvPr/>
            </p:nvSpPr>
            <p:spPr bwMode="auto">
              <a:xfrm>
                <a:off x="3024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L</a:t>
                </a:r>
              </a:p>
            </p:txBody>
          </p:sp>
          <p:sp>
            <p:nvSpPr>
              <p:cNvPr id="18472" name="Oval 20"/>
              <p:cNvSpPr>
                <a:spLocks noChangeArrowheads="1"/>
              </p:cNvSpPr>
              <p:nvPr/>
            </p:nvSpPr>
            <p:spPr bwMode="auto">
              <a:xfrm>
                <a:off x="3840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M</a:t>
                </a:r>
              </a:p>
            </p:txBody>
          </p:sp>
          <p:sp>
            <p:nvSpPr>
              <p:cNvPr id="18473" name="Oval 21"/>
              <p:cNvSpPr>
                <a:spLocks noChangeArrowheads="1"/>
              </p:cNvSpPr>
              <p:nvPr/>
            </p:nvSpPr>
            <p:spPr bwMode="auto">
              <a:xfrm>
                <a:off x="4416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N</a:t>
                </a:r>
              </a:p>
            </p:txBody>
          </p:sp>
          <p:sp>
            <p:nvSpPr>
              <p:cNvPr id="18474" name="Oval 22"/>
              <p:cNvSpPr>
                <a:spLocks noChangeArrowheads="1"/>
              </p:cNvSpPr>
              <p:nvPr/>
            </p:nvSpPr>
            <p:spPr bwMode="auto">
              <a:xfrm>
                <a:off x="5232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O</a:t>
                </a:r>
              </a:p>
            </p:txBody>
          </p:sp>
          <p:sp>
            <p:nvSpPr>
              <p:cNvPr id="18475" name="Line 23"/>
              <p:cNvSpPr>
                <a:spLocks noChangeShapeType="1"/>
              </p:cNvSpPr>
              <p:nvPr/>
            </p:nvSpPr>
            <p:spPr bwMode="auto">
              <a:xfrm flipH="1">
                <a:off x="1056" y="2736"/>
                <a:ext cx="336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6" name="Line 24"/>
              <p:cNvSpPr>
                <a:spLocks noChangeShapeType="1"/>
              </p:cNvSpPr>
              <p:nvPr/>
            </p:nvSpPr>
            <p:spPr bwMode="auto">
              <a:xfrm flipH="1" flipV="1">
                <a:off x="1632" y="2736"/>
                <a:ext cx="432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7" name="Line 25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384" cy="14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8" name="Line 26"/>
              <p:cNvSpPr>
                <a:spLocks noChangeShapeType="1"/>
              </p:cNvSpPr>
              <p:nvPr/>
            </p:nvSpPr>
            <p:spPr bwMode="auto">
              <a:xfrm>
                <a:off x="4416" y="2736"/>
                <a:ext cx="384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9" name="Line 27"/>
              <p:cNvSpPr>
                <a:spLocks noChangeShapeType="1"/>
              </p:cNvSpPr>
              <p:nvPr/>
            </p:nvSpPr>
            <p:spPr bwMode="auto">
              <a:xfrm flipH="1">
                <a:off x="480" y="3168"/>
                <a:ext cx="336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0" name="Line 28"/>
              <p:cNvSpPr>
                <a:spLocks noChangeShapeType="1"/>
              </p:cNvSpPr>
              <p:nvPr/>
            </p:nvSpPr>
            <p:spPr bwMode="auto">
              <a:xfrm flipH="1" flipV="1">
                <a:off x="1008" y="3168"/>
                <a:ext cx="192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1" name="Line 29"/>
              <p:cNvSpPr>
                <a:spLocks noChangeShapeType="1"/>
              </p:cNvSpPr>
              <p:nvPr/>
            </p:nvSpPr>
            <p:spPr bwMode="auto">
              <a:xfrm flipH="1">
                <a:off x="1872" y="3168"/>
                <a:ext cx="288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2" name="Line 30"/>
              <p:cNvSpPr>
                <a:spLocks noChangeShapeType="1"/>
              </p:cNvSpPr>
              <p:nvPr/>
            </p:nvSpPr>
            <p:spPr bwMode="auto">
              <a:xfrm>
                <a:off x="2352" y="3168"/>
                <a:ext cx="288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3" name="Line 31"/>
              <p:cNvSpPr>
                <a:spLocks noChangeShapeType="1"/>
              </p:cNvSpPr>
              <p:nvPr/>
            </p:nvSpPr>
            <p:spPr bwMode="auto">
              <a:xfrm flipH="1">
                <a:off x="3264" y="3168"/>
                <a:ext cx="240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4" name="Line 32"/>
              <p:cNvSpPr>
                <a:spLocks noChangeShapeType="1"/>
              </p:cNvSpPr>
              <p:nvPr/>
            </p:nvSpPr>
            <p:spPr bwMode="auto">
              <a:xfrm>
                <a:off x="3696" y="3168"/>
                <a:ext cx="240" cy="28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5" name="Line 33"/>
              <p:cNvSpPr>
                <a:spLocks noChangeShapeType="1"/>
              </p:cNvSpPr>
              <p:nvPr/>
            </p:nvSpPr>
            <p:spPr bwMode="auto">
              <a:xfrm flipH="1">
                <a:off x="4656" y="3168"/>
                <a:ext cx="192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6" name="Line 34"/>
              <p:cNvSpPr>
                <a:spLocks noChangeShapeType="1"/>
              </p:cNvSpPr>
              <p:nvPr/>
            </p:nvSpPr>
            <p:spPr bwMode="auto">
              <a:xfrm>
                <a:off x="5040" y="3168"/>
                <a:ext cx="288" cy="28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44" name="Text Box 35"/>
            <p:cNvSpPr txBox="1">
              <a:spLocks noChangeArrowheads="1"/>
            </p:cNvSpPr>
            <p:nvPr/>
          </p:nvSpPr>
          <p:spPr bwMode="auto">
            <a:xfrm>
              <a:off x="2016" y="216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8445" name="Text Box 36"/>
            <p:cNvSpPr txBox="1">
              <a:spLocks noChangeArrowheads="1"/>
            </p:cNvSpPr>
            <p:nvPr/>
          </p:nvSpPr>
          <p:spPr bwMode="auto">
            <a:xfrm>
              <a:off x="1008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8446" name="Text Box 37"/>
            <p:cNvSpPr txBox="1">
              <a:spLocks noChangeArrowheads="1"/>
            </p:cNvSpPr>
            <p:nvPr/>
          </p:nvSpPr>
          <p:spPr bwMode="auto">
            <a:xfrm>
              <a:off x="384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8447" name="Text Box 38"/>
            <p:cNvSpPr txBox="1">
              <a:spLocks noChangeArrowheads="1"/>
            </p:cNvSpPr>
            <p:nvPr/>
          </p:nvSpPr>
          <p:spPr bwMode="auto">
            <a:xfrm>
              <a:off x="1824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8448" name="Text Box 39"/>
            <p:cNvSpPr txBox="1">
              <a:spLocks noChangeArrowheads="1"/>
            </p:cNvSpPr>
            <p:nvPr/>
          </p:nvSpPr>
          <p:spPr bwMode="auto">
            <a:xfrm>
              <a:off x="1104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8449" name="Text Box 40"/>
            <p:cNvSpPr txBox="1">
              <a:spLocks noChangeArrowheads="1"/>
            </p:cNvSpPr>
            <p:nvPr/>
          </p:nvSpPr>
          <p:spPr bwMode="auto">
            <a:xfrm>
              <a:off x="1728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8450" name="Text Box 41"/>
            <p:cNvSpPr txBox="1">
              <a:spLocks noChangeArrowheads="1"/>
            </p:cNvSpPr>
            <p:nvPr/>
          </p:nvSpPr>
          <p:spPr bwMode="auto">
            <a:xfrm>
              <a:off x="2496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8451" name="Text Box 42"/>
            <p:cNvSpPr txBox="1">
              <a:spLocks noChangeArrowheads="1"/>
            </p:cNvSpPr>
            <p:nvPr/>
          </p:nvSpPr>
          <p:spPr bwMode="auto">
            <a:xfrm>
              <a:off x="3456" y="211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8452" name="Text Box 43"/>
            <p:cNvSpPr txBox="1">
              <a:spLocks noChangeArrowheads="1"/>
            </p:cNvSpPr>
            <p:nvPr/>
          </p:nvSpPr>
          <p:spPr bwMode="auto">
            <a:xfrm>
              <a:off x="3648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8453" name="Text Box 44"/>
            <p:cNvSpPr txBox="1">
              <a:spLocks noChangeArrowheads="1"/>
            </p:cNvSpPr>
            <p:nvPr/>
          </p:nvSpPr>
          <p:spPr bwMode="auto">
            <a:xfrm>
              <a:off x="3120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8454" name="Text Box 45"/>
            <p:cNvSpPr txBox="1">
              <a:spLocks noChangeArrowheads="1"/>
            </p:cNvSpPr>
            <p:nvPr/>
          </p:nvSpPr>
          <p:spPr bwMode="auto">
            <a:xfrm>
              <a:off x="4512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8455" name="Text Box 46"/>
            <p:cNvSpPr txBox="1">
              <a:spLocks noChangeArrowheads="1"/>
            </p:cNvSpPr>
            <p:nvPr/>
          </p:nvSpPr>
          <p:spPr bwMode="auto">
            <a:xfrm>
              <a:off x="5136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8456" name="Text Box 47"/>
            <p:cNvSpPr txBox="1">
              <a:spLocks noChangeArrowheads="1"/>
            </p:cNvSpPr>
            <p:nvPr/>
          </p:nvSpPr>
          <p:spPr bwMode="auto">
            <a:xfrm>
              <a:off x="4416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8457" name="Text Box 48"/>
            <p:cNvSpPr txBox="1">
              <a:spLocks noChangeArrowheads="1"/>
            </p:cNvSpPr>
            <p:nvPr/>
          </p:nvSpPr>
          <p:spPr bwMode="auto">
            <a:xfrm>
              <a:off x="3792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84213" y="1557338"/>
            <a:ext cx="8278812" cy="1042987"/>
            <a:chOff x="431" y="981"/>
            <a:chExt cx="5215" cy="657"/>
          </a:xfrm>
        </p:grpSpPr>
        <p:sp>
          <p:nvSpPr>
            <p:cNvPr id="18441" name="Rectangle 49"/>
            <p:cNvSpPr>
              <a:spLocks noChangeArrowheads="1"/>
            </p:cNvSpPr>
            <p:nvPr/>
          </p:nvSpPr>
          <p:spPr bwMode="auto">
            <a:xfrm>
              <a:off x="431" y="981"/>
              <a:ext cx="4989" cy="5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2" name="Text Box 50"/>
            <p:cNvSpPr txBox="1">
              <a:spLocks noChangeArrowheads="1"/>
            </p:cNvSpPr>
            <p:nvPr/>
          </p:nvSpPr>
          <p:spPr bwMode="auto">
            <a:xfrm>
              <a:off x="4422" y="1344"/>
              <a:ext cx="1224" cy="29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FFCC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显式约束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38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10600" cy="39211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目标函数</a:t>
            </a:r>
            <a:r>
              <a:rPr lang="zh-CN" altLang="en-US" sz="2400" smtClean="0"/>
              <a:t>，也称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代价函数（</a:t>
            </a:r>
            <a:r>
              <a:rPr lang="en-US" altLang="zh-CN" sz="2400" smtClean="0">
                <a:solidFill>
                  <a:schemeClr val="hlink"/>
                </a:solidFill>
                <a:ea typeface="楷体_GB2312" pitchFamily="49" charset="-122"/>
              </a:rPr>
              <a:t>cost function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）</a:t>
            </a:r>
            <a:r>
              <a:rPr lang="zh-CN" altLang="en-US" sz="2400" smtClean="0"/>
              <a:t>用来衡量每个可行解的优劣，使目标函数取最大（或最小）值的可行解为问题的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最优解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10000"/>
              </a:lnSpc>
            </a:pPr>
            <a:endParaRPr lang="en-US" altLang="zh-CN" sz="2400" smtClean="0"/>
          </a:p>
        </p:txBody>
      </p:sp>
      <p:grpSp>
        <p:nvGrpSpPr>
          <p:cNvPr id="19462" name="Group 49"/>
          <p:cNvGrpSpPr>
            <a:grpSpLocks/>
          </p:cNvGrpSpPr>
          <p:nvPr/>
        </p:nvGrpSpPr>
        <p:grpSpPr bwMode="auto">
          <a:xfrm>
            <a:off x="539750" y="2089150"/>
            <a:ext cx="8474075" cy="3384550"/>
            <a:chOff x="158" y="1026"/>
            <a:chExt cx="5338" cy="2132"/>
          </a:xfrm>
        </p:grpSpPr>
        <p:sp>
          <p:nvSpPr>
            <p:cNvPr id="19468" name="Line 50"/>
            <p:cNvSpPr>
              <a:spLocks noChangeShapeType="1"/>
            </p:cNvSpPr>
            <p:nvPr/>
          </p:nvSpPr>
          <p:spPr bwMode="auto">
            <a:xfrm flipV="1">
              <a:off x="4132" y="1046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9469" name="Text Box 51"/>
            <p:cNvSpPr txBox="1">
              <a:spLocks noChangeArrowheads="1"/>
            </p:cNvSpPr>
            <p:nvPr/>
          </p:nvSpPr>
          <p:spPr bwMode="auto">
            <a:xfrm>
              <a:off x="4377" y="1298"/>
              <a:ext cx="95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1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19470" name="Line 52"/>
            <p:cNvSpPr>
              <a:spLocks noChangeShapeType="1"/>
            </p:cNvSpPr>
            <p:nvPr/>
          </p:nvSpPr>
          <p:spPr bwMode="auto">
            <a:xfrm flipV="1">
              <a:off x="4156" y="1650"/>
              <a:ext cx="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9471" name="Line 53"/>
            <p:cNvSpPr>
              <a:spLocks noChangeShapeType="1"/>
            </p:cNvSpPr>
            <p:nvPr/>
          </p:nvSpPr>
          <p:spPr bwMode="auto">
            <a:xfrm flipV="1">
              <a:off x="4195" y="2341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9472" name="Line 54"/>
            <p:cNvSpPr>
              <a:spLocks noChangeShapeType="1"/>
            </p:cNvSpPr>
            <p:nvPr/>
          </p:nvSpPr>
          <p:spPr bwMode="auto">
            <a:xfrm flipV="1">
              <a:off x="4195" y="3022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9473" name="Text Box 55"/>
            <p:cNvSpPr txBox="1">
              <a:spLocks noChangeArrowheads="1"/>
            </p:cNvSpPr>
            <p:nvPr/>
          </p:nvSpPr>
          <p:spPr bwMode="auto">
            <a:xfrm>
              <a:off x="4408" y="2710"/>
              <a:ext cx="95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3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19474" name="Text Box 56"/>
            <p:cNvSpPr txBox="1">
              <a:spLocks noChangeArrowheads="1"/>
            </p:cNvSpPr>
            <p:nvPr/>
          </p:nvSpPr>
          <p:spPr bwMode="auto">
            <a:xfrm>
              <a:off x="4377" y="1888"/>
              <a:ext cx="95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2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19475" name="Line 57"/>
            <p:cNvSpPr>
              <a:spLocks noChangeShapeType="1"/>
            </p:cNvSpPr>
            <p:nvPr/>
          </p:nvSpPr>
          <p:spPr bwMode="auto">
            <a:xfrm flipH="1">
              <a:off x="1073" y="1194"/>
              <a:ext cx="883" cy="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76" name="Line 58"/>
            <p:cNvSpPr>
              <a:spLocks noChangeShapeType="1"/>
            </p:cNvSpPr>
            <p:nvPr/>
          </p:nvSpPr>
          <p:spPr bwMode="auto">
            <a:xfrm>
              <a:off x="2172" y="1202"/>
              <a:ext cx="971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77" name="Line 59"/>
            <p:cNvSpPr>
              <a:spLocks noChangeShapeType="1"/>
            </p:cNvSpPr>
            <p:nvPr/>
          </p:nvSpPr>
          <p:spPr bwMode="auto">
            <a:xfrm flipH="1">
              <a:off x="591" y="1783"/>
              <a:ext cx="361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78" name="Line 60"/>
            <p:cNvSpPr>
              <a:spLocks noChangeShapeType="1"/>
            </p:cNvSpPr>
            <p:nvPr/>
          </p:nvSpPr>
          <p:spPr bwMode="auto">
            <a:xfrm>
              <a:off x="1113" y="1798"/>
              <a:ext cx="337" cy="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79" name="Line 61"/>
            <p:cNvSpPr>
              <a:spLocks noChangeShapeType="1"/>
            </p:cNvSpPr>
            <p:nvPr/>
          </p:nvSpPr>
          <p:spPr bwMode="auto">
            <a:xfrm flipH="1">
              <a:off x="2726" y="1772"/>
              <a:ext cx="361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9480" name="Line 62"/>
            <p:cNvSpPr>
              <a:spLocks noChangeShapeType="1"/>
            </p:cNvSpPr>
            <p:nvPr/>
          </p:nvSpPr>
          <p:spPr bwMode="auto">
            <a:xfrm>
              <a:off x="3256" y="1762"/>
              <a:ext cx="337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9481" name="Line 63"/>
            <p:cNvSpPr>
              <a:spLocks noChangeShapeType="1"/>
            </p:cNvSpPr>
            <p:nvPr/>
          </p:nvSpPr>
          <p:spPr bwMode="auto">
            <a:xfrm flipH="1">
              <a:off x="303" y="2451"/>
              <a:ext cx="176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82" name="Line 64"/>
            <p:cNvSpPr>
              <a:spLocks noChangeShapeType="1"/>
            </p:cNvSpPr>
            <p:nvPr/>
          </p:nvSpPr>
          <p:spPr bwMode="auto">
            <a:xfrm>
              <a:off x="607" y="2461"/>
              <a:ext cx="145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83" name="Line 65"/>
            <p:cNvSpPr>
              <a:spLocks noChangeShapeType="1"/>
            </p:cNvSpPr>
            <p:nvPr/>
          </p:nvSpPr>
          <p:spPr bwMode="auto">
            <a:xfrm flipH="1">
              <a:off x="1273" y="2462"/>
              <a:ext cx="193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84" name="Line 66"/>
            <p:cNvSpPr>
              <a:spLocks noChangeShapeType="1"/>
            </p:cNvSpPr>
            <p:nvPr/>
          </p:nvSpPr>
          <p:spPr bwMode="auto">
            <a:xfrm>
              <a:off x="1586" y="2447"/>
              <a:ext cx="176" cy="4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85" name="Line 67"/>
            <p:cNvSpPr>
              <a:spLocks noChangeShapeType="1"/>
            </p:cNvSpPr>
            <p:nvPr/>
          </p:nvSpPr>
          <p:spPr bwMode="auto">
            <a:xfrm flipH="1">
              <a:off x="2445" y="2469"/>
              <a:ext cx="177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9486" name="Line 68"/>
            <p:cNvSpPr>
              <a:spLocks noChangeShapeType="1"/>
            </p:cNvSpPr>
            <p:nvPr/>
          </p:nvSpPr>
          <p:spPr bwMode="auto">
            <a:xfrm>
              <a:off x="2766" y="2476"/>
              <a:ext cx="160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9487" name="Line 69"/>
            <p:cNvSpPr>
              <a:spLocks noChangeShapeType="1"/>
            </p:cNvSpPr>
            <p:nvPr/>
          </p:nvSpPr>
          <p:spPr bwMode="auto">
            <a:xfrm flipH="1">
              <a:off x="3416" y="2469"/>
              <a:ext cx="152" cy="4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9488" name="Line 70"/>
            <p:cNvSpPr>
              <a:spLocks noChangeShapeType="1"/>
            </p:cNvSpPr>
            <p:nvPr/>
          </p:nvSpPr>
          <p:spPr bwMode="auto">
            <a:xfrm>
              <a:off x="3729" y="2469"/>
              <a:ext cx="152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9489" name="Text Box 71"/>
            <p:cNvSpPr txBox="1">
              <a:spLocks noChangeArrowheads="1"/>
            </p:cNvSpPr>
            <p:nvPr/>
          </p:nvSpPr>
          <p:spPr bwMode="auto">
            <a:xfrm>
              <a:off x="1322" y="1279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9490" name="Text Box 72"/>
            <p:cNvSpPr txBox="1">
              <a:spLocks noChangeArrowheads="1"/>
            </p:cNvSpPr>
            <p:nvPr/>
          </p:nvSpPr>
          <p:spPr bwMode="auto">
            <a:xfrm>
              <a:off x="591" y="1855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9491" name="Text Box 73"/>
            <p:cNvSpPr txBox="1">
              <a:spLocks noChangeArrowheads="1"/>
            </p:cNvSpPr>
            <p:nvPr/>
          </p:nvSpPr>
          <p:spPr bwMode="auto">
            <a:xfrm>
              <a:off x="191" y="2555"/>
              <a:ext cx="1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9492" name="Text Box 74"/>
            <p:cNvSpPr txBox="1">
              <a:spLocks noChangeArrowheads="1"/>
            </p:cNvSpPr>
            <p:nvPr/>
          </p:nvSpPr>
          <p:spPr bwMode="auto">
            <a:xfrm>
              <a:off x="1177" y="2551"/>
              <a:ext cx="14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9493" name="Text Box 75"/>
            <p:cNvSpPr txBox="1">
              <a:spLocks noChangeArrowheads="1"/>
            </p:cNvSpPr>
            <p:nvPr/>
          </p:nvSpPr>
          <p:spPr bwMode="auto">
            <a:xfrm>
              <a:off x="2365" y="2573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9494" name="Text Box 76"/>
            <p:cNvSpPr txBox="1">
              <a:spLocks noChangeArrowheads="1"/>
            </p:cNvSpPr>
            <p:nvPr/>
          </p:nvSpPr>
          <p:spPr bwMode="auto">
            <a:xfrm>
              <a:off x="3320" y="2570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9495" name="Text Box 77"/>
            <p:cNvSpPr txBox="1">
              <a:spLocks noChangeArrowheads="1"/>
            </p:cNvSpPr>
            <p:nvPr/>
          </p:nvSpPr>
          <p:spPr bwMode="auto">
            <a:xfrm>
              <a:off x="2717" y="1279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9496" name="Text Box 78"/>
            <p:cNvSpPr txBox="1">
              <a:spLocks noChangeArrowheads="1"/>
            </p:cNvSpPr>
            <p:nvPr/>
          </p:nvSpPr>
          <p:spPr bwMode="auto">
            <a:xfrm>
              <a:off x="1337" y="1858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9497" name="Text Box 79"/>
            <p:cNvSpPr txBox="1">
              <a:spLocks noChangeArrowheads="1"/>
            </p:cNvSpPr>
            <p:nvPr/>
          </p:nvSpPr>
          <p:spPr bwMode="auto">
            <a:xfrm>
              <a:off x="728" y="2547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9498" name="Text Box 80"/>
            <p:cNvSpPr txBox="1">
              <a:spLocks noChangeArrowheads="1"/>
            </p:cNvSpPr>
            <p:nvPr/>
          </p:nvSpPr>
          <p:spPr bwMode="auto">
            <a:xfrm>
              <a:off x="1747" y="2555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9499" name="Text Box 81"/>
            <p:cNvSpPr txBox="1">
              <a:spLocks noChangeArrowheads="1"/>
            </p:cNvSpPr>
            <p:nvPr/>
          </p:nvSpPr>
          <p:spPr bwMode="auto">
            <a:xfrm>
              <a:off x="2902" y="2565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9500" name="Text Box 82"/>
            <p:cNvSpPr txBox="1">
              <a:spLocks noChangeArrowheads="1"/>
            </p:cNvSpPr>
            <p:nvPr/>
          </p:nvSpPr>
          <p:spPr bwMode="auto">
            <a:xfrm>
              <a:off x="3520" y="1883"/>
              <a:ext cx="14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9501" name="Text Box 83"/>
            <p:cNvSpPr txBox="1">
              <a:spLocks noChangeArrowheads="1"/>
            </p:cNvSpPr>
            <p:nvPr/>
          </p:nvSpPr>
          <p:spPr bwMode="auto">
            <a:xfrm>
              <a:off x="3881" y="2555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9502" name="Text Box 84"/>
            <p:cNvSpPr txBox="1">
              <a:spLocks noChangeArrowheads="1"/>
            </p:cNvSpPr>
            <p:nvPr/>
          </p:nvSpPr>
          <p:spPr bwMode="auto">
            <a:xfrm>
              <a:off x="2726" y="1881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9503" name="Oval 85"/>
            <p:cNvSpPr>
              <a:spLocks noChangeArrowheads="1"/>
            </p:cNvSpPr>
            <p:nvPr/>
          </p:nvSpPr>
          <p:spPr bwMode="auto">
            <a:xfrm>
              <a:off x="1947" y="1026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</a:t>
              </a:r>
              <a:endParaRPr kumimoji="0" lang="en-US" altLang="zh-CN" sz="1800" b="1" i="1"/>
            </a:p>
          </p:txBody>
        </p:sp>
        <p:sp>
          <p:nvSpPr>
            <p:cNvPr id="19504" name="Oval 86"/>
            <p:cNvSpPr>
              <a:spLocks noChangeArrowheads="1"/>
            </p:cNvSpPr>
            <p:nvPr/>
          </p:nvSpPr>
          <p:spPr bwMode="auto">
            <a:xfrm>
              <a:off x="928" y="1593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2</a:t>
              </a:r>
              <a:endParaRPr kumimoji="0" lang="en-US" altLang="zh-CN" sz="1800" b="1" i="1"/>
            </a:p>
          </p:txBody>
        </p:sp>
        <p:sp>
          <p:nvSpPr>
            <p:cNvPr id="19505" name="Oval 87"/>
            <p:cNvSpPr>
              <a:spLocks noChangeArrowheads="1"/>
            </p:cNvSpPr>
            <p:nvPr/>
          </p:nvSpPr>
          <p:spPr bwMode="auto">
            <a:xfrm>
              <a:off x="455" y="2249"/>
              <a:ext cx="218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3</a:t>
              </a:r>
              <a:endParaRPr kumimoji="0" lang="en-US" altLang="zh-CN" sz="1800" b="1" i="1"/>
            </a:p>
          </p:txBody>
        </p:sp>
        <p:sp>
          <p:nvSpPr>
            <p:cNvPr id="19506" name="Oval 88"/>
            <p:cNvSpPr>
              <a:spLocks noChangeArrowheads="1"/>
            </p:cNvSpPr>
            <p:nvPr/>
          </p:nvSpPr>
          <p:spPr bwMode="auto">
            <a:xfrm>
              <a:off x="158" y="2914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4</a:t>
              </a:r>
              <a:endParaRPr kumimoji="0" lang="en-US" altLang="zh-CN" sz="1800" b="1" i="1"/>
            </a:p>
          </p:txBody>
        </p:sp>
        <p:sp>
          <p:nvSpPr>
            <p:cNvPr id="19507" name="Oval 89"/>
            <p:cNvSpPr>
              <a:spLocks noChangeArrowheads="1"/>
            </p:cNvSpPr>
            <p:nvPr/>
          </p:nvSpPr>
          <p:spPr bwMode="auto">
            <a:xfrm>
              <a:off x="664" y="2930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5</a:t>
              </a:r>
              <a:endParaRPr kumimoji="0" lang="en-US" altLang="zh-CN" sz="1800" b="1" i="1"/>
            </a:p>
          </p:txBody>
        </p:sp>
        <p:sp>
          <p:nvSpPr>
            <p:cNvPr id="19508" name="Oval 90"/>
            <p:cNvSpPr>
              <a:spLocks noChangeArrowheads="1"/>
            </p:cNvSpPr>
            <p:nvPr/>
          </p:nvSpPr>
          <p:spPr bwMode="auto">
            <a:xfrm>
              <a:off x="1145" y="2914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7</a:t>
              </a:r>
              <a:endParaRPr kumimoji="0" lang="en-US" altLang="zh-CN" sz="1800" b="1" i="1"/>
            </a:p>
          </p:txBody>
        </p:sp>
        <p:sp>
          <p:nvSpPr>
            <p:cNvPr id="19509" name="Oval 91"/>
            <p:cNvSpPr>
              <a:spLocks noChangeArrowheads="1"/>
            </p:cNvSpPr>
            <p:nvPr/>
          </p:nvSpPr>
          <p:spPr bwMode="auto">
            <a:xfrm>
              <a:off x="1667" y="2921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8</a:t>
              </a:r>
              <a:endParaRPr kumimoji="0" lang="en-US" altLang="zh-CN" sz="1800" b="1" i="1"/>
            </a:p>
          </p:txBody>
        </p:sp>
        <p:sp>
          <p:nvSpPr>
            <p:cNvPr id="19510" name="Oval 92"/>
            <p:cNvSpPr>
              <a:spLocks noChangeArrowheads="1"/>
            </p:cNvSpPr>
            <p:nvPr/>
          </p:nvSpPr>
          <p:spPr bwMode="auto">
            <a:xfrm>
              <a:off x="2332" y="2918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11</a:t>
              </a:r>
              <a:endParaRPr kumimoji="0" lang="en-US" altLang="zh-CN" sz="1800" b="1" i="1"/>
            </a:p>
          </p:txBody>
        </p:sp>
        <p:sp>
          <p:nvSpPr>
            <p:cNvPr id="19511" name="Oval 93"/>
            <p:cNvSpPr>
              <a:spLocks noChangeArrowheads="1"/>
            </p:cNvSpPr>
            <p:nvPr/>
          </p:nvSpPr>
          <p:spPr bwMode="auto">
            <a:xfrm>
              <a:off x="2830" y="2939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12</a:t>
              </a:r>
              <a:endParaRPr kumimoji="0" lang="en-US" altLang="zh-CN" sz="1800" b="1" i="1"/>
            </a:p>
          </p:txBody>
        </p:sp>
        <p:sp>
          <p:nvSpPr>
            <p:cNvPr id="19512" name="Oval 94"/>
            <p:cNvSpPr>
              <a:spLocks noChangeArrowheads="1"/>
            </p:cNvSpPr>
            <p:nvPr/>
          </p:nvSpPr>
          <p:spPr bwMode="auto">
            <a:xfrm>
              <a:off x="3320" y="2930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14</a:t>
              </a:r>
              <a:endParaRPr kumimoji="0" lang="en-US" altLang="zh-CN" sz="1800" b="1" i="1"/>
            </a:p>
          </p:txBody>
        </p:sp>
        <p:sp>
          <p:nvSpPr>
            <p:cNvPr id="19513" name="Oval 95"/>
            <p:cNvSpPr>
              <a:spLocks noChangeArrowheads="1"/>
            </p:cNvSpPr>
            <p:nvPr/>
          </p:nvSpPr>
          <p:spPr bwMode="auto">
            <a:xfrm>
              <a:off x="3801" y="2930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15</a:t>
              </a:r>
              <a:endParaRPr kumimoji="0" lang="en-US" altLang="zh-CN" sz="1800" b="1" i="1"/>
            </a:p>
          </p:txBody>
        </p:sp>
        <p:sp>
          <p:nvSpPr>
            <p:cNvPr id="19514" name="Oval 96"/>
            <p:cNvSpPr>
              <a:spLocks noChangeArrowheads="1"/>
            </p:cNvSpPr>
            <p:nvPr/>
          </p:nvSpPr>
          <p:spPr bwMode="auto">
            <a:xfrm>
              <a:off x="3544" y="2267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200" b="1"/>
                <a:t>13</a:t>
              </a:r>
            </a:p>
          </p:txBody>
        </p:sp>
        <p:sp>
          <p:nvSpPr>
            <p:cNvPr id="19515" name="Oval 97"/>
            <p:cNvSpPr>
              <a:spLocks noChangeArrowheads="1"/>
            </p:cNvSpPr>
            <p:nvPr/>
          </p:nvSpPr>
          <p:spPr bwMode="auto">
            <a:xfrm>
              <a:off x="2589" y="2255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10</a:t>
              </a:r>
              <a:endParaRPr kumimoji="0" lang="en-US" altLang="zh-CN" sz="1800" b="1" i="1"/>
            </a:p>
          </p:txBody>
        </p:sp>
        <p:sp>
          <p:nvSpPr>
            <p:cNvPr id="19516" name="Oval 98"/>
            <p:cNvSpPr>
              <a:spLocks noChangeArrowheads="1"/>
            </p:cNvSpPr>
            <p:nvPr/>
          </p:nvSpPr>
          <p:spPr bwMode="auto">
            <a:xfrm>
              <a:off x="1410" y="2241"/>
              <a:ext cx="218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6</a:t>
              </a:r>
              <a:endParaRPr kumimoji="0" lang="en-US" altLang="zh-CN" sz="1800" b="1" i="1"/>
            </a:p>
          </p:txBody>
        </p:sp>
        <p:sp>
          <p:nvSpPr>
            <p:cNvPr id="19517" name="Oval 99"/>
            <p:cNvSpPr>
              <a:spLocks noChangeArrowheads="1"/>
            </p:cNvSpPr>
            <p:nvPr/>
          </p:nvSpPr>
          <p:spPr bwMode="auto">
            <a:xfrm>
              <a:off x="3063" y="1571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9</a:t>
              </a:r>
              <a:endParaRPr kumimoji="0" lang="en-US" altLang="zh-CN" sz="1800" b="1" i="1"/>
            </a:p>
          </p:txBody>
        </p:sp>
      </p:grpSp>
      <p:sp>
        <p:nvSpPr>
          <p:cNvPr id="348260" name="Rectangle 100"/>
          <p:cNvSpPr>
            <a:spLocks noChangeArrowheads="1"/>
          </p:cNvSpPr>
          <p:nvPr/>
        </p:nvSpPr>
        <p:spPr bwMode="auto">
          <a:xfrm>
            <a:off x="2843213" y="4940300"/>
            <a:ext cx="3960812" cy="7207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61" name="Text Box 101"/>
          <p:cNvSpPr txBox="1">
            <a:spLocks noChangeArrowheads="1"/>
          </p:cNvSpPr>
          <p:nvPr/>
        </p:nvSpPr>
        <p:spPr bwMode="auto">
          <a:xfrm>
            <a:off x="6300788" y="5516563"/>
            <a:ext cx="1511300" cy="514350"/>
          </a:xfrm>
          <a:prstGeom prst="rect">
            <a:avLst/>
          </a:prstGeom>
          <a:solidFill>
            <a:srgbClr val="FFCCCC"/>
          </a:solidFill>
          <a:ln w="57150" cmpd="thickThin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可行解</a:t>
            </a:r>
          </a:p>
        </p:txBody>
      </p:sp>
      <p:sp>
        <p:nvSpPr>
          <p:cNvPr id="348262" name="Text Box 102"/>
          <p:cNvSpPr txBox="1">
            <a:spLocks noChangeArrowheads="1"/>
          </p:cNvSpPr>
          <p:nvPr/>
        </p:nvSpPr>
        <p:spPr bwMode="auto">
          <a:xfrm>
            <a:off x="4211638" y="1412875"/>
            <a:ext cx="2665412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/>
              <a:t>V</a:t>
            </a:r>
            <a:r>
              <a:rPr lang="en-US" altLang="zh-CN" b="1"/>
              <a:t> = </a:t>
            </a:r>
            <a:r>
              <a:rPr lang="en-US" altLang="zh-CN" b="1" i="1"/>
              <a:t>∑</a:t>
            </a:r>
            <a:r>
              <a:rPr lang="en-US" altLang="zh-CN" b="1"/>
              <a:t> </a:t>
            </a:r>
            <a:r>
              <a:rPr lang="en-US" altLang="zh-CN" b="1" i="1"/>
              <a:t>v</a:t>
            </a:r>
            <a:r>
              <a:rPr lang="en-US" altLang="zh-CN" b="1" i="1" baseline="-25000"/>
              <a:t>i</a:t>
            </a:r>
            <a:r>
              <a:rPr lang="en-US" altLang="zh-CN" b="1"/>
              <a:t> × </a:t>
            </a:r>
            <a:r>
              <a:rPr lang="en-US" altLang="zh-CN" b="1" i="1"/>
              <a:t>x</a:t>
            </a:r>
            <a:r>
              <a:rPr lang="en-US" altLang="zh-CN" b="1" i="1" baseline="-25000"/>
              <a:t>i</a:t>
            </a:r>
          </a:p>
        </p:txBody>
      </p:sp>
      <p:sp>
        <p:nvSpPr>
          <p:cNvPr id="348263" name="Oval 103"/>
          <p:cNvSpPr>
            <a:spLocks noChangeArrowheads="1"/>
          </p:cNvSpPr>
          <p:nvPr/>
        </p:nvSpPr>
        <p:spPr bwMode="auto">
          <a:xfrm>
            <a:off x="3779838" y="4724400"/>
            <a:ext cx="792162" cy="1225550"/>
          </a:xfrm>
          <a:prstGeom prst="ellipse">
            <a:avLst/>
          </a:prstGeom>
          <a:noFill/>
          <a:ln w="38100">
            <a:solidFill>
              <a:srgbClr val="00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64" name="Text Box 104"/>
          <p:cNvSpPr txBox="1">
            <a:spLocks noChangeArrowheads="1"/>
          </p:cNvSpPr>
          <p:nvPr/>
        </p:nvSpPr>
        <p:spPr bwMode="auto">
          <a:xfrm>
            <a:off x="4211638" y="5734050"/>
            <a:ext cx="1223962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最优解</a:t>
            </a:r>
          </a:p>
        </p:txBody>
      </p:sp>
    </p:spTree>
    <p:extLst>
      <p:ext uri="{BB962C8B-B14F-4D97-AF65-F5344CB8AC3E}">
        <p14:creationId xmlns:p14="http://schemas.microsoft.com/office/powerpoint/2010/main" val="143396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4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 autoUpdateAnimBg="0"/>
      <p:bldP spid="348260" grpId="0" animBg="1"/>
      <p:bldP spid="348261" grpId="0" animBg="1"/>
      <p:bldP spid="348262" grpId="0" animBg="1"/>
      <p:bldP spid="348263" grpId="0" animBg="1"/>
      <p:bldP spid="34826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305800" cy="6324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如果所求解的是</a:t>
            </a:r>
            <a:r>
              <a:rPr lang="zh-CN" altLang="en-US" sz="2400" smtClean="0">
                <a:solidFill>
                  <a:srgbClr val="D60093"/>
                </a:solidFill>
                <a:ea typeface="楷体_GB2312" pitchFamily="49" charset="-122"/>
              </a:rPr>
              <a:t>最优化问题</a:t>
            </a:r>
            <a:r>
              <a:rPr lang="zh-CN" altLang="en-US" sz="2400" smtClean="0"/>
              <a:t>，还必须用目标函数衡量每个答案结点，从中找出使目标函数取最优值的最优答案结点。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ea typeface="楷体_GB2312" pitchFamily="49" charset="-122"/>
              </a:rPr>
              <a:t>扩展结点：</a:t>
            </a:r>
            <a:r>
              <a:rPr lang="zh-CN" altLang="en-US" sz="2400" smtClean="0"/>
              <a:t>一个正在产生儿子的结点称为扩展结点。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活结点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：</a:t>
            </a:r>
            <a:r>
              <a:rPr lang="zh-CN" altLang="en-US" sz="2400" smtClean="0"/>
              <a:t>一个自身已生成但其儿子还没有全部生成的结点称做活结点。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死结点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：</a:t>
            </a:r>
            <a:r>
              <a:rPr lang="zh-CN" altLang="en-US" sz="2400" smtClean="0"/>
              <a:t>一个所有儿子已经产生的结点称做死结点。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回溯法：</a:t>
            </a:r>
            <a:r>
              <a:rPr lang="zh-CN" altLang="en-US" sz="2400" smtClean="0"/>
              <a:t>为了避免生成那些不可能产生最佳解的问题状态，要不断地利用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限界函数（隐式约束）</a:t>
            </a:r>
            <a:r>
              <a:rPr lang="zh-CN" altLang="en-US" sz="2400" smtClean="0"/>
              <a:t>来处死那些实际上不可能产生所需解的活结点，以减少问题的计算量。</a:t>
            </a:r>
          </a:p>
        </p:txBody>
      </p:sp>
    </p:spTree>
    <p:extLst>
      <p:ext uri="{BB962C8B-B14F-4D97-AF65-F5344CB8AC3E}">
        <p14:creationId xmlns:p14="http://schemas.microsoft.com/office/powerpoint/2010/main" val="345944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772400" cy="720725"/>
          </a:xfrm>
        </p:spPr>
        <p:txBody>
          <a:bodyPr/>
          <a:lstStyle/>
          <a:p>
            <a:pPr eaLnBrk="1" hangingPunct="1"/>
            <a:r>
              <a:rPr lang="zh-CN" altLang="en-US" smtClean="0"/>
              <a:t>结论</a:t>
            </a:r>
            <a:r>
              <a:rPr lang="en-US" altLang="zh-CN" smtClean="0"/>
              <a:t>3</a:t>
            </a:r>
            <a:r>
              <a:rPr lang="zh-CN" altLang="en-US" smtClean="0"/>
              <a:t>：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351837" cy="48990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结点的状态分为：活结点、扩展结点和死结点。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叶子结点为可能解，</a:t>
            </a:r>
            <a:r>
              <a:rPr lang="zh-CN" altLang="en-US" smtClean="0">
                <a:ea typeface="黑体" panose="02010609060101010101" pitchFamily="49" charset="-122"/>
              </a:rPr>
              <a:t>最终的问题解来自于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从根到某个叶子结点（解状态）的路径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4186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约束函数和限界函数的目的相同，都是为了剪去不必要搜索的子树，减少问题求解所需实际生成的状态结点数，它们统称为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剪枝函数（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</a:rPr>
              <a:t>pruning function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）</a:t>
            </a:r>
            <a:r>
              <a:rPr lang="zh-CN" altLang="en-US" dirty="0" smtClean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使用剪枝函数的深度优先生成状态空间树中结点的求解方法称为</a:t>
            </a:r>
            <a:r>
              <a:rPr lang="zh-CN" altLang="en-US" dirty="0" smtClean="0">
                <a:solidFill>
                  <a:srgbClr val="D60093"/>
                </a:solidFill>
                <a:ea typeface="楷体_GB2312" pitchFamily="49" charset="-122"/>
              </a:rPr>
              <a:t>回溯法（</a:t>
            </a:r>
            <a:r>
              <a:rPr lang="en-US" altLang="zh-CN" dirty="0" smtClean="0">
                <a:solidFill>
                  <a:srgbClr val="D60093"/>
                </a:solidFill>
                <a:ea typeface="楷体_GB2312" pitchFamily="49" charset="-122"/>
              </a:rPr>
              <a:t>backtracking</a:t>
            </a:r>
            <a:r>
              <a:rPr lang="zh-CN" altLang="en-US" dirty="0" smtClean="0">
                <a:solidFill>
                  <a:srgbClr val="D60093"/>
                </a:solidFill>
                <a:ea typeface="楷体_GB2312" pitchFamily="49" charset="-122"/>
              </a:rPr>
              <a:t>）</a:t>
            </a:r>
            <a:r>
              <a:rPr lang="zh-CN" altLang="en-US" dirty="0" smtClean="0"/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广度优先生成结点，并使用剪枝函数的方法称为</a:t>
            </a:r>
            <a:r>
              <a:rPr lang="zh-CN" altLang="en-US" smtClean="0">
                <a:solidFill>
                  <a:srgbClr val="D60093"/>
                </a:solidFill>
                <a:ea typeface="楷体_GB2312" pitchFamily="49" charset="-122"/>
              </a:rPr>
              <a:t>分支限界法（</a:t>
            </a:r>
            <a:r>
              <a:rPr lang="en-US" altLang="zh-CN" dirty="0" smtClean="0">
                <a:solidFill>
                  <a:srgbClr val="D60093"/>
                </a:solidFill>
                <a:ea typeface="楷体_GB2312" pitchFamily="49" charset="-122"/>
              </a:rPr>
              <a:t>branch-and-bound</a:t>
            </a:r>
            <a:r>
              <a:rPr lang="zh-CN" altLang="en-US" dirty="0" smtClean="0">
                <a:solidFill>
                  <a:srgbClr val="D60093"/>
                </a:solidFill>
                <a:ea typeface="楷体_GB2312" pitchFamily="49" charset="-122"/>
              </a:rPr>
              <a:t>）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377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回溯法的递归形式的一般框架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40768"/>
            <a:ext cx="9100120" cy="4724400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void 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backtrack 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b="0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int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t)//</a:t>
            </a:r>
            <a:r>
              <a:rPr lang="zh-CN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当前扩展结点在解空间树中的深度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if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(t&gt;n) 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output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(x);//</a:t>
            </a:r>
            <a:r>
              <a:rPr lang="zh-CN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已搜索至叶节点，得到可行解</a:t>
            </a:r>
            <a:r>
              <a:rPr lang="en-US" altLang="zh-CN" sz="200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x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else//</a:t>
            </a:r>
            <a:r>
              <a:rPr lang="zh-CN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当前扩展结点处未搜索过的子树的</a:t>
            </a:r>
            <a:r>
              <a:rPr lang="zh-CN" altLang="en-US" sz="2000" kern="1200" dirty="0">
                <a:solidFill>
                  <a:srgbClr val="00CC00"/>
                </a:solidFill>
                <a:latin typeface="Arial" panose="020B0604020202020204" pitchFamily="34" charset="0"/>
                <a:ea typeface="楷体_GB2312" pitchFamily="49" charset="-122"/>
              </a:rPr>
              <a:t>起始编号</a:t>
            </a:r>
            <a:r>
              <a:rPr lang="zh-CN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zh-CN" altLang="en-US" sz="2000" kern="1200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终止编号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for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(</a:t>
            </a:r>
            <a:r>
              <a:rPr lang="en-US" altLang="zh-CN" b="0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int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b="0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=</a:t>
            </a:r>
            <a:r>
              <a:rPr lang="en-US" altLang="zh-CN" kern="1200" dirty="0">
                <a:solidFill>
                  <a:srgbClr val="00CC00"/>
                </a:solidFill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b="0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n,t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  <a:r>
              <a:rPr lang="en-US" altLang="zh-CN" b="0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&lt;=</a:t>
            </a:r>
            <a:r>
              <a:rPr lang="en-US" altLang="zh-CN" kern="1200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b="0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n,t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  <a:r>
              <a:rPr lang="en-US" altLang="zh-CN" b="0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++)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x[t]=</a:t>
            </a:r>
            <a:r>
              <a:rPr lang="en-US" altLang="zh-CN" kern="1200" dirty="0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h</a:t>
            </a:r>
            <a:r>
              <a:rPr lang="en-US" altLang="zh-CN" b="0" kern="1200" dirty="0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b="0" kern="1200" dirty="0" err="1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b="0" kern="1200" dirty="0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; </a:t>
            </a:r>
            <a:r>
              <a:rPr lang="en-US" altLang="zh-CN" sz="2000" b="0" kern="12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000" kern="1200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当前扩展结点处</a:t>
            </a:r>
            <a:r>
              <a:rPr lang="en-US" altLang="zh-CN" sz="2000" kern="1200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x[t]</a:t>
            </a:r>
            <a:r>
              <a:rPr lang="zh-CN" altLang="en-US" sz="2000" kern="1200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的第</a:t>
            </a:r>
            <a:r>
              <a:rPr lang="en-US" altLang="zh-CN" sz="2000" kern="1200" dirty="0" err="1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000" kern="1200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个可选值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if (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constraint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(t)&amp;&amp;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bound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(t)) 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backtrack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(t+1);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zh-CN" altLang="en-US" b="0" kern="12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299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回溯法迭代形式的一般框架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486400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void 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iterativeBacktrack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()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int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t=1;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while (t&gt;0)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kern="1200" dirty="0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if (f(</a:t>
            </a:r>
            <a:r>
              <a:rPr lang="en-US" altLang="zh-CN" kern="1200" dirty="0" err="1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n,t</a:t>
            </a:r>
            <a:r>
              <a:rPr lang="en-US" altLang="zh-CN" kern="1200" dirty="0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)&lt;=g(</a:t>
            </a:r>
            <a:r>
              <a:rPr lang="en-US" altLang="zh-CN" kern="1200" dirty="0" err="1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n,t</a:t>
            </a:r>
            <a:r>
              <a:rPr lang="en-US" altLang="zh-CN" kern="1200" dirty="0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))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for (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int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=f(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n,t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&lt;=g(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n,t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++) </a:t>
            </a:r>
            <a:r>
              <a:rPr lang="en-US" altLang="zh-CN" kern="1200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x[t]=h(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if (constraint(t)&amp;&amp;bound(t))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if (solution(t)) output(x);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else t++;} </a:t>
            </a:r>
            <a:r>
              <a:rPr lang="en-US" altLang="zh-CN" kern="1200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} 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kern="1200" dirty="0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else t--;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}//</a:t>
            </a:r>
            <a:r>
              <a:rPr lang="zh-CN" altLang="en-US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回溯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}</a:t>
            </a:r>
            <a:endParaRPr lang="zh-CN" altLang="en-US" kern="12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0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回溯法的时间性能分析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248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一般情况下，在问题的解向量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=(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…, 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n-1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中，分量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i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(0≤</a:t>
            </a:r>
            <a:r>
              <a:rPr lang="en-US" altLang="zh-CN" sz="2400" i="1" dirty="0" smtClean="0"/>
              <a:t>i&lt;n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的取值范围为某个有限集合</a:t>
            </a:r>
            <a:r>
              <a:rPr lang="en-US" altLang="zh-CN" sz="2400" i="1" dirty="0" smtClean="0"/>
              <a:t>S</a:t>
            </a:r>
            <a:r>
              <a:rPr lang="en-US" altLang="zh-CN" sz="2400" i="1" baseline="-25000" dirty="0" smtClean="0"/>
              <a:t>i</a:t>
            </a:r>
            <a:r>
              <a:rPr lang="en-US" altLang="zh-CN" sz="2400" dirty="0" smtClean="0"/>
              <a:t>={</a:t>
            </a:r>
            <a:r>
              <a:rPr lang="en-US" altLang="zh-CN" sz="2400" i="1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en-US" altLang="zh-CN" sz="2400" baseline="-42000" dirty="0" smtClean="0"/>
              <a:t>1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en-US" altLang="zh-CN" sz="2400" baseline="-42000" dirty="0" smtClean="0"/>
              <a:t>2</a:t>
            </a:r>
            <a:r>
              <a:rPr lang="en-US" altLang="zh-CN" sz="2400" dirty="0" smtClean="0"/>
              <a:t>, …, </a:t>
            </a:r>
            <a:r>
              <a:rPr lang="en-US" altLang="zh-CN" sz="2400" i="1" dirty="0" err="1" smtClean="0"/>
              <a:t>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baseline="-42000" dirty="0" err="1" smtClean="0"/>
              <a:t>ri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问题的解空间由笛卡儿积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=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×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×…×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n-1</a:t>
            </a:r>
            <a:r>
              <a:rPr lang="zh-CN" altLang="en-US" sz="2400" dirty="0" smtClean="0"/>
              <a:t>构成，并且第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层的根结点有</a:t>
            </a:r>
            <a:r>
              <a:rPr lang="en-US" altLang="zh-CN" sz="2400" dirty="0" smtClean="0"/>
              <a:t>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棵子树，则第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层共有</a:t>
            </a:r>
            <a:r>
              <a:rPr lang="en-US" altLang="zh-CN" sz="2400" dirty="0" smtClean="0"/>
              <a:t>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个结点；第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层的每个结点有</a:t>
            </a:r>
            <a:r>
              <a:rPr lang="en-US" altLang="zh-CN" sz="2400" dirty="0" smtClean="0"/>
              <a:t>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棵子树，则第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层共有</a:t>
            </a:r>
            <a:r>
              <a:rPr lang="en-US" altLang="zh-CN" sz="2400" dirty="0" smtClean="0"/>
              <a:t>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|×|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个结点。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依此类推，第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层的每个结点有</a:t>
            </a:r>
            <a:r>
              <a:rPr lang="en-US" altLang="zh-CN" sz="2400" dirty="0" smtClean="0"/>
              <a:t>|S</a:t>
            </a:r>
            <a:r>
              <a:rPr lang="en-US" altLang="zh-CN" sz="2400" baseline="-25000" dirty="0" smtClean="0"/>
              <a:t>n-1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棵子树，则第</a:t>
            </a:r>
            <a:r>
              <a:rPr lang="en-US" altLang="zh-CN" sz="2400" dirty="0" smtClean="0"/>
              <a:t>n+1</a:t>
            </a:r>
            <a:r>
              <a:rPr lang="zh-CN" altLang="en-US" sz="2400" dirty="0" smtClean="0"/>
              <a:t>层共有</a:t>
            </a:r>
            <a:r>
              <a:rPr lang="en-US" altLang="zh-CN" sz="2400" dirty="0" smtClean="0"/>
              <a:t>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|×|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|×…×|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n-1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个结点，它们都是</a:t>
            </a:r>
            <a:r>
              <a:rPr lang="zh-CN" altLang="en-US" sz="2400" dirty="0" smtClean="0">
                <a:solidFill>
                  <a:srgbClr val="D60093"/>
                </a:solidFill>
                <a:ea typeface="楷体_GB2312" pitchFamily="49" charset="-122"/>
              </a:rPr>
              <a:t>叶子结点</a:t>
            </a:r>
            <a:r>
              <a:rPr lang="zh-CN" altLang="en-US" sz="2400" dirty="0" smtClean="0"/>
              <a:t>，代表问题的所有可能解。</a:t>
            </a:r>
          </a:p>
        </p:txBody>
      </p:sp>
    </p:spTree>
    <p:extLst>
      <p:ext uri="{BB962C8B-B14F-4D97-AF65-F5344CB8AC3E}">
        <p14:creationId xmlns:p14="http://schemas.microsoft.com/office/powerpoint/2010/main" val="389404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2548086" y="2349400"/>
            <a:ext cx="4322763" cy="3181350"/>
            <a:chOff x="1752" y="1428"/>
            <a:chExt cx="2723" cy="2004"/>
          </a:xfrm>
          <a:solidFill>
            <a:srgbClr val="000066"/>
          </a:solidFill>
        </p:grpSpPr>
        <p:sp>
          <p:nvSpPr>
            <p:cNvPr id="7246" name="Rectangle 4"/>
            <p:cNvSpPr>
              <a:spLocks noChangeArrowheads="1"/>
            </p:cNvSpPr>
            <p:nvPr/>
          </p:nvSpPr>
          <p:spPr bwMode="auto">
            <a:xfrm>
              <a:off x="1763" y="1439"/>
              <a:ext cx="2712" cy="1979"/>
            </a:xfrm>
            <a:prstGeom prst="rect">
              <a:avLst/>
            </a:prstGeom>
            <a:grp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pitchFamily="34" charset="0"/>
                <a:buNone/>
              </a:pPr>
              <a:endParaRPr kumimoji="0"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7" name="Line 5"/>
            <p:cNvSpPr>
              <a:spLocks noChangeShapeType="1"/>
            </p:cNvSpPr>
            <p:nvPr/>
          </p:nvSpPr>
          <p:spPr bwMode="auto">
            <a:xfrm>
              <a:off x="2100" y="1428"/>
              <a:ext cx="0" cy="648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8" name="Line 6"/>
            <p:cNvSpPr>
              <a:spLocks noChangeShapeType="1"/>
            </p:cNvSpPr>
            <p:nvPr/>
          </p:nvSpPr>
          <p:spPr bwMode="auto">
            <a:xfrm>
              <a:off x="2400" y="1440"/>
              <a:ext cx="0" cy="396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9" name="Line 7"/>
            <p:cNvSpPr>
              <a:spLocks noChangeShapeType="1"/>
            </p:cNvSpPr>
            <p:nvPr/>
          </p:nvSpPr>
          <p:spPr bwMode="auto">
            <a:xfrm flipV="1">
              <a:off x="2400" y="1836"/>
              <a:ext cx="1284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0" name="Line 10"/>
            <p:cNvSpPr>
              <a:spLocks noChangeShapeType="1"/>
            </p:cNvSpPr>
            <p:nvPr/>
          </p:nvSpPr>
          <p:spPr bwMode="auto">
            <a:xfrm>
              <a:off x="2100" y="2076"/>
              <a:ext cx="816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1" name="Line 11"/>
            <p:cNvSpPr>
              <a:spLocks noChangeShapeType="1"/>
            </p:cNvSpPr>
            <p:nvPr/>
          </p:nvSpPr>
          <p:spPr bwMode="auto">
            <a:xfrm>
              <a:off x="2652" y="2076"/>
              <a:ext cx="0" cy="348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2" name="Line 12"/>
            <p:cNvSpPr>
              <a:spLocks noChangeShapeType="1"/>
            </p:cNvSpPr>
            <p:nvPr/>
          </p:nvSpPr>
          <p:spPr bwMode="auto">
            <a:xfrm>
              <a:off x="3132" y="1836"/>
              <a:ext cx="0" cy="264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3" name="Line 13"/>
            <p:cNvSpPr>
              <a:spLocks noChangeShapeType="1"/>
            </p:cNvSpPr>
            <p:nvPr/>
          </p:nvSpPr>
          <p:spPr bwMode="auto">
            <a:xfrm>
              <a:off x="3396" y="1440"/>
              <a:ext cx="0" cy="396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4" name="Line 14"/>
            <p:cNvSpPr>
              <a:spLocks noChangeShapeType="1"/>
            </p:cNvSpPr>
            <p:nvPr/>
          </p:nvSpPr>
          <p:spPr bwMode="auto">
            <a:xfrm>
              <a:off x="3672" y="1644"/>
              <a:ext cx="28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5" name="Line 15"/>
            <p:cNvSpPr>
              <a:spLocks noChangeShapeType="1"/>
            </p:cNvSpPr>
            <p:nvPr/>
          </p:nvSpPr>
          <p:spPr bwMode="auto">
            <a:xfrm>
              <a:off x="3948" y="1644"/>
              <a:ext cx="0" cy="444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6" name="Line 16"/>
            <p:cNvSpPr>
              <a:spLocks noChangeShapeType="1"/>
            </p:cNvSpPr>
            <p:nvPr/>
          </p:nvSpPr>
          <p:spPr bwMode="auto">
            <a:xfrm flipH="1" flipV="1">
              <a:off x="3360" y="2088"/>
              <a:ext cx="1104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7" name="Line 17"/>
            <p:cNvSpPr>
              <a:spLocks noChangeShapeType="1"/>
            </p:cNvSpPr>
            <p:nvPr/>
          </p:nvSpPr>
          <p:spPr bwMode="auto">
            <a:xfrm>
              <a:off x="3360" y="2088"/>
              <a:ext cx="0" cy="276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8" name="Line 18"/>
            <p:cNvSpPr>
              <a:spLocks noChangeShapeType="1"/>
            </p:cNvSpPr>
            <p:nvPr/>
          </p:nvSpPr>
          <p:spPr bwMode="auto">
            <a:xfrm>
              <a:off x="4200" y="1440"/>
              <a:ext cx="0" cy="432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9" name="Line 19"/>
            <p:cNvSpPr>
              <a:spLocks noChangeShapeType="1"/>
            </p:cNvSpPr>
            <p:nvPr/>
          </p:nvSpPr>
          <p:spPr bwMode="auto">
            <a:xfrm>
              <a:off x="1752" y="2340"/>
              <a:ext cx="372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0" name="Line 23"/>
            <p:cNvSpPr>
              <a:spLocks noChangeShapeType="1"/>
            </p:cNvSpPr>
            <p:nvPr/>
          </p:nvSpPr>
          <p:spPr bwMode="auto">
            <a:xfrm>
              <a:off x="2400" y="2640"/>
              <a:ext cx="0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1" name="Line 25"/>
            <p:cNvSpPr>
              <a:spLocks noChangeShapeType="1"/>
            </p:cNvSpPr>
            <p:nvPr/>
          </p:nvSpPr>
          <p:spPr bwMode="auto">
            <a:xfrm flipH="1">
              <a:off x="2940" y="2364"/>
              <a:ext cx="432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2" name="Line 26"/>
            <p:cNvSpPr>
              <a:spLocks noChangeShapeType="1"/>
            </p:cNvSpPr>
            <p:nvPr/>
          </p:nvSpPr>
          <p:spPr bwMode="auto">
            <a:xfrm>
              <a:off x="2928" y="2364"/>
              <a:ext cx="0" cy="24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3" name="Line 29"/>
            <p:cNvSpPr>
              <a:spLocks noChangeShapeType="1"/>
            </p:cNvSpPr>
            <p:nvPr/>
          </p:nvSpPr>
          <p:spPr bwMode="auto">
            <a:xfrm flipH="1">
              <a:off x="2400" y="2592"/>
              <a:ext cx="52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4" name="Line 30"/>
            <p:cNvSpPr>
              <a:spLocks noChangeShapeType="1"/>
            </p:cNvSpPr>
            <p:nvPr/>
          </p:nvSpPr>
          <p:spPr bwMode="auto">
            <a:xfrm flipV="1">
              <a:off x="2388" y="2352"/>
              <a:ext cx="0" cy="252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5" name="Line 32"/>
            <p:cNvSpPr>
              <a:spLocks noChangeShapeType="1"/>
            </p:cNvSpPr>
            <p:nvPr/>
          </p:nvSpPr>
          <p:spPr bwMode="auto">
            <a:xfrm>
              <a:off x="2088" y="2616"/>
              <a:ext cx="0" cy="54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6" name="Line 33"/>
            <p:cNvSpPr>
              <a:spLocks noChangeShapeType="1"/>
            </p:cNvSpPr>
            <p:nvPr/>
          </p:nvSpPr>
          <p:spPr bwMode="auto">
            <a:xfrm>
              <a:off x="2088" y="2904"/>
              <a:ext cx="600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7" name="Line 34"/>
            <p:cNvSpPr>
              <a:spLocks noChangeShapeType="1"/>
            </p:cNvSpPr>
            <p:nvPr/>
          </p:nvSpPr>
          <p:spPr bwMode="auto">
            <a:xfrm>
              <a:off x="2688" y="2904"/>
              <a:ext cx="0" cy="264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8" name="Line 36"/>
            <p:cNvSpPr>
              <a:spLocks noChangeShapeType="1"/>
            </p:cNvSpPr>
            <p:nvPr/>
          </p:nvSpPr>
          <p:spPr bwMode="auto">
            <a:xfrm>
              <a:off x="4188" y="3168"/>
              <a:ext cx="0" cy="264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9" name="Line 39"/>
            <p:cNvSpPr>
              <a:spLocks noChangeShapeType="1"/>
            </p:cNvSpPr>
            <p:nvPr/>
          </p:nvSpPr>
          <p:spPr bwMode="auto">
            <a:xfrm flipH="1" flipV="1">
              <a:off x="3936" y="3168"/>
              <a:ext cx="252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0" name="Line 40"/>
            <p:cNvSpPr>
              <a:spLocks noChangeShapeType="1"/>
            </p:cNvSpPr>
            <p:nvPr/>
          </p:nvSpPr>
          <p:spPr bwMode="auto">
            <a:xfrm flipV="1">
              <a:off x="3936" y="2928"/>
              <a:ext cx="0" cy="24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1" name="Line 41"/>
            <p:cNvSpPr>
              <a:spLocks noChangeShapeType="1"/>
            </p:cNvSpPr>
            <p:nvPr/>
          </p:nvSpPr>
          <p:spPr bwMode="auto">
            <a:xfrm>
              <a:off x="4224" y="2976"/>
              <a:ext cx="240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2" name="Line 43"/>
            <p:cNvSpPr>
              <a:spLocks noChangeShapeType="1"/>
            </p:cNvSpPr>
            <p:nvPr/>
          </p:nvSpPr>
          <p:spPr bwMode="auto">
            <a:xfrm flipH="1">
              <a:off x="3768" y="2364"/>
              <a:ext cx="696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3" name="Line 45"/>
            <p:cNvSpPr>
              <a:spLocks noChangeShapeType="1"/>
            </p:cNvSpPr>
            <p:nvPr/>
          </p:nvSpPr>
          <p:spPr bwMode="auto">
            <a:xfrm>
              <a:off x="4164" y="2364"/>
              <a:ext cx="0" cy="324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4" name="Line 46"/>
            <p:cNvSpPr>
              <a:spLocks noChangeShapeType="1"/>
            </p:cNvSpPr>
            <p:nvPr/>
          </p:nvSpPr>
          <p:spPr bwMode="auto">
            <a:xfrm flipH="1">
              <a:off x="3564" y="2928"/>
              <a:ext cx="384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5" name="Line 47"/>
            <p:cNvSpPr>
              <a:spLocks noChangeShapeType="1"/>
            </p:cNvSpPr>
            <p:nvPr/>
          </p:nvSpPr>
          <p:spPr bwMode="auto">
            <a:xfrm>
              <a:off x="3276" y="2676"/>
              <a:ext cx="88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6" name="Line 48"/>
            <p:cNvSpPr>
              <a:spLocks noChangeShapeType="1"/>
            </p:cNvSpPr>
            <p:nvPr/>
          </p:nvSpPr>
          <p:spPr bwMode="auto">
            <a:xfrm>
              <a:off x="3276" y="2676"/>
              <a:ext cx="0" cy="504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7" name="Line 49"/>
            <p:cNvSpPr>
              <a:spLocks noChangeShapeType="1"/>
            </p:cNvSpPr>
            <p:nvPr/>
          </p:nvSpPr>
          <p:spPr bwMode="auto">
            <a:xfrm>
              <a:off x="3564" y="2928"/>
              <a:ext cx="0" cy="252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8" name="Line 50"/>
            <p:cNvSpPr>
              <a:spLocks noChangeShapeType="1"/>
            </p:cNvSpPr>
            <p:nvPr/>
          </p:nvSpPr>
          <p:spPr bwMode="auto">
            <a:xfrm flipH="1">
              <a:off x="2688" y="3168"/>
              <a:ext cx="58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9" name="Line 51"/>
            <p:cNvSpPr>
              <a:spLocks noChangeShapeType="1"/>
            </p:cNvSpPr>
            <p:nvPr/>
          </p:nvSpPr>
          <p:spPr bwMode="auto">
            <a:xfrm>
              <a:off x="2376" y="3168"/>
              <a:ext cx="0" cy="24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80" name="Line 52"/>
            <p:cNvSpPr>
              <a:spLocks noChangeShapeType="1"/>
            </p:cNvSpPr>
            <p:nvPr/>
          </p:nvSpPr>
          <p:spPr bwMode="auto">
            <a:xfrm flipV="1">
              <a:off x="3576" y="2484"/>
              <a:ext cx="0" cy="192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81" name="Line 53"/>
            <p:cNvSpPr>
              <a:spLocks noChangeShapeType="1"/>
            </p:cNvSpPr>
            <p:nvPr/>
          </p:nvSpPr>
          <p:spPr bwMode="auto">
            <a:xfrm flipH="1" flipV="1">
              <a:off x="2976" y="2892"/>
              <a:ext cx="0" cy="276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2833836" y="2385913"/>
            <a:ext cx="533400" cy="1220787"/>
            <a:chOff x="1932" y="1439"/>
            <a:chExt cx="336" cy="769"/>
          </a:xfrm>
        </p:grpSpPr>
        <p:sp>
          <p:nvSpPr>
            <p:cNvPr id="7244" name="Line 55"/>
            <p:cNvSpPr>
              <a:spLocks noChangeShapeType="1"/>
            </p:cNvSpPr>
            <p:nvPr/>
          </p:nvSpPr>
          <p:spPr bwMode="auto">
            <a:xfrm>
              <a:off x="1932" y="1439"/>
              <a:ext cx="0" cy="769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5" name="Line 56"/>
            <p:cNvSpPr>
              <a:spLocks noChangeShapeType="1"/>
            </p:cNvSpPr>
            <p:nvPr/>
          </p:nvSpPr>
          <p:spPr bwMode="auto">
            <a:xfrm>
              <a:off x="1932" y="2196"/>
              <a:ext cx="336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393" name="Line 57"/>
          <p:cNvSpPr>
            <a:spLocks noChangeShapeType="1"/>
          </p:cNvSpPr>
          <p:nvPr/>
        </p:nvSpPr>
        <p:spPr bwMode="auto">
          <a:xfrm>
            <a:off x="3367236" y="3587650"/>
            <a:ext cx="0" cy="419100"/>
          </a:xfrm>
          <a:prstGeom prst="line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2833836" y="4006750"/>
            <a:ext cx="3848100" cy="1504950"/>
            <a:chOff x="1932" y="2460"/>
            <a:chExt cx="2424" cy="948"/>
          </a:xfrm>
        </p:grpSpPr>
        <p:sp>
          <p:nvSpPr>
            <p:cNvPr id="7232" name="Line 58"/>
            <p:cNvSpPr>
              <a:spLocks noChangeShapeType="1"/>
            </p:cNvSpPr>
            <p:nvPr/>
          </p:nvSpPr>
          <p:spPr bwMode="auto">
            <a:xfrm flipH="1">
              <a:off x="1932" y="2460"/>
              <a:ext cx="336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3" name="Line 59"/>
            <p:cNvSpPr>
              <a:spLocks noChangeShapeType="1"/>
            </p:cNvSpPr>
            <p:nvPr/>
          </p:nvSpPr>
          <p:spPr bwMode="auto">
            <a:xfrm>
              <a:off x="1932" y="2460"/>
              <a:ext cx="0" cy="81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4" name="Line 60"/>
            <p:cNvSpPr>
              <a:spLocks noChangeShapeType="1"/>
            </p:cNvSpPr>
            <p:nvPr/>
          </p:nvSpPr>
          <p:spPr bwMode="auto">
            <a:xfrm>
              <a:off x="1932" y="3264"/>
              <a:ext cx="312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5" name="Line 61"/>
            <p:cNvSpPr>
              <a:spLocks noChangeShapeType="1"/>
            </p:cNvSpPr>
            <p:nvPr/>
          </p:nvSpPr>
          <p:spPr bwMode="auto">
            <a:xfrm flipV="1">
              <a:off x="2232" y="3036"/>
              <a:ext cx="0" cy="22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6" name="Line 62"/>
            <p:cNvSpPr>
              <a:spLocks noChangeShapeType="1"/>
            </p:cNvSpPr>
            <p:nvPr/>
          </p:nvSpPr>
          <p:spPr bwMode="auto">
            <a:xfrm>
              <a:off x="2232" y="3048"/>
              <a:ext cx="28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7" name="Line 63"/>
            <p:cNvSpPr>
              <a:spLocks noChangeShapeType="1"/>
            </p:cNvSpPr>
            <p:nvPr/>
          </p:nvSpPr>
          <p:spPr bwMode="auto">
            <a:xfrm>
              <a:off x="2520" y="3036"/>
              <a:ext cx="0" cy="25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8" name="Line 64"/>
            <p:cNvSpPr>
              <a:spLocks noChangeShapeType="1"/>
            </p:cNvSpPr>
            <p:nvPr/>
          </p:nvSpPr>
          <p:spPr bwMode="auto">
            <a:xfrm>
              <a:off x="2520" y="3276"/>
              <a:ext cx="9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9" name="Line 65"/>
            <p:cNvSpPr>
              <a:spLocks noChangeShapeType="1"/>
            </p:cNvSpPr>
            <p:nvPr/>
          </p:nvSpPr>
          <p:spPr bwMode="auto">
            <a:xfrm flipV="1">
              <a:off x="3420" y="2832"/>
              <a:ext cx="0" cy="45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0" name="Line 66"/>
            <p:cNvSpPr>
              <a:spLocks noChangeShapeType="1"/>
            </p:cNvSpPr>
            <p:nvPr/>
          </p:nvSpPr>
          <p:spPr bwMode="auto">
            <a:xfrm>
              <a:off x="3420" y="2832"/>
              <a:ext cx="66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1" name="Line 67"/>
            <p:cNvSpPr>
              <a:spLocks noChangeShapeType="1"/>
            </p:cNvSpPr>
            <p:nvPr/>
          </p:nvSpPr>
          <p:spPr bwMode="auto">
            <a:xfrm>
              <a:off x="4068" y="2832"/>
              <a:ext cx="0" cy="25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2" name="Line 68"/>
            <p:cNvSpPr>
              <a:spLocks noChangeShapeType="1"/>
            </p:cNvSpPr>
            <p:nvPr/>
          </p:nvSpPr>
          <p:spPr bwMode="auto">
            <a:xfrm>
              <a:off x="4056" y="3084"/>
              <a:ext cx="3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3" name="Line 69"/>
            <p:cNvSpPr>
              <a:spLocks noChangeShapeType="1"/>
            </p:cNvSpPr>
            <p:nvPr/>
          </p:nvSpPr>
          <p:spPr bwMode="auto">
            <a:xfrm>
              <a:off x="4344" y="3084"/>
              <a:ext cx="0" cy="32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3348186" y="3587650"/>
            <a:ext cx="1276350" cy="495300"/>
            <a:chOff x="2256" y="2196"/>
            <a:chExt cx="804" cy="312"/>
          </a:xfrm>
        </p:grpSpPr>
        <p:sp>
          <p:nvSpPr>
            <p:cNvPr id="7227" name="Line 72"/>
            <p:cNvSpPr>
              <a:spLocks noChangeShapeType="1"/>
            </p:cNvSpPr>
            <p:nvPr/>
          </p:nvSpPr>
          <p:spPr bwMode="auto">
            <a:xfrm>
              <a:off x="2256" y="2196"/>
              <a:ext cx="264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8" name="Line 73"/>
            <p:cNvSpPr>
              <a:spLocks noChangeShapeType="1"/>
            </p:cNvSpPr>
            <p:nvPr/>
          </p:nvSpPr>
          <p:spPr bwMode="auto">
            <a:xfrm>
              <a:off x="2508" y="2196"/>
              <a:ext cx="0" cy="30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9" name="Line 74"/>
            <p:cNvSpPr>
              <a:spLocks noChangeShapeType="1"/>
            </p:cNvSpPr>
            <p:nvPr/>
          </p:nvSpPr>
          <p:spPr bwMode="auto">
            <a:xfrm>
              <a:off x="2496" y="2508"/>
              <a:ext cx="324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0" name="Line 75"/>
            <p:cNvSpPr>
              <a:spLocks noChangeShapeType="1"/>
            </p:cNvSpPr>
            <p:nvPr/>
          </p:nvSpPr>
          <p:spPr bwMode="auto">
            <a:xfrm flipV="1">
              <a:off x="2808" y="2256"/>
              <a:ext cx="0" cy="252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1" name="Line 76"/>
            <p:cNvSpPr>
              <a:spLocks noChangeShapeType="1"/>
            </p:cNvSpPr>
            <p:nvPr/>
          </p:nvSpPr>
          <p:spPr bwMode="auto">
            <a:xfrm>
              <a:off x="2808" y="2256"/>
              <a:ext cx="252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3329136" y="2387500"/>
            <a:ext cx="1314450" cy="1295400"/>
            <a:chOff x="2244" y="1440"/>
            <a:chExt cx="828" cy="816"/>
          </a:xfrm>
        </p:grpSpPr>
        <p:sp>
          <p:nvSpPr>
            <p:cNvPr id="7224" name="Line 77"/>
            <p:cNvSpPr>
              <a:spLocks noChangeShapeType="1"/>
            </p:cNvSpPr>
            <p:nvPr/>
          </p:nvSpPr>
          <p:spPr bwMode="auto">
            <a:xfrm flipV="1">
              <a:off x="3060" y="1968"/>
              <a:ext cx="0" cy="288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5" name="Line 78"/>
            <p:cNvSpPr>
              <a:spLocks noChangeShapeType="1"/>
            </p:cNvSpPr>
            <p:nvPr/>
          </p:nvSpPr>
          <p:spPr bwMode="auto">
            <a:xfrm flipH="1">
              <a:off x="2244" y="1968"/>
              <a:ext cx="828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6" name="Line 79"/>
            <p:cNvSpPr>
              <a:spLocks noChangeShapeType="1"/>
            </p:cNvSpPr>
            <p:nvPr/>
          </p:nvSpPr>
          <p:spPr bwMode="auto">
            <a:xfrm flipV="1">
              <a:off x="2256" y="1440"/>
              <a:ext cx="0" cy="528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Group 95"/>
          <p:cNvGrpSpPr>
            <a:grpSpLocks/>
          </p:cNvGrpSpPr>
          <p:nvPr/>
        </p:nvGrpSpPr>
        <p:grpSpPr bwMode="auto">
          <a:xfrm>
            <a:off x="4624536" y="2578000"/>
            <a:ext cx="2247900" cy="1123950"/>
            <a:chOff x="3060" y="1560"/>
            <a:chExt cx="1416" cy="708"/>
          </a:xfrm>
        </p:grpSpPr>
        <p:sp>
          <p:nvSpPr>
            <p:cNvPr id="7215" name="Line 80"/>
            <p:cNvSpPr>
              <a:spLocks noChangeShapeType="1"/>
            </p:cNvSpPr>
            <p:nvPr/>
          </p:nvSpPr>
          <p:spPr bwMode="auto">
            <a:xfrm>
              <a:off x="3060" y="2256"/>
              <a:ext cx="180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6" name="Line 81"/>
            <p:cNvSpPr>
              <a:spLocks noChangeShapeType="1"/>
            </p:cNvSpPr>
            <p:nvPr/>
          </p:nvSpPr>
          <p:spPr bwMode="auto">
            <a:xfrm flipV="1">
              <a:off x="3240" y="1980"/>
              <a:ext cx="0" cy="288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7" name="Line 82"/>
            <p:cNvSpPr>
              <a:spLocks noChangeShapeType="1"/>
            </p:cNvSpPr>
            <p:nvPr/>
          </p:nvSpPr>
          <p:spPr bwMode="auto">
            <a:xfrm>
              <a:off x="3240" y="1980"/>
              <a:ext cx="588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8" name="Line 83"/>
            <p:cNvSpPr>
              <a:spLocks noChangeShapeType="1"/>
            </p:cNvSpPr>
            <p:nvPr/>
          </p:nvSpPr>
          <p:spPr bwMode="auto">
            <a:xfrm flipH="1" flipV="1">
              <a:off x="3816" y="1740"/>
              <a:ext cx="0" cy="252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9" name="Line 84"/>
            <p:cNvSpPr>
              <a:spLocks noChangeShapeType="1"/>
            </p:cNvSpPr>
            <p:nvPr/>
          </p:nvSpPr>
          <p:spPr bwMode="auto">
            <a:xfrm flipH="1">
              <a:off x="3528" y="1752"/>
              <a:ext cx="300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0" name="Line 85"/>
            <p:cNvSpPr>
              <a:spLocks noChangeShapeType="1"/>
            </p:cNvSpPr>
            <p:nvPr/>
          </p:nvSpPr>
          <p:spPr bwMode="auto">
            <a:xfrm flipV="1">
              <a:off x="3540" y="1560"/>
              <a:ext cx="0" cy="192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1" name="Line 86"/>
            <p:cNvSpPr>
              <a:spLocks noChangeShapeType="1"/>
            </p:cNvSpPr>
            <p:nvPr/>
          </p:nvSpPr>
          <p:spPr bwMode="auto">
            <a:xfrm>
              <a:off x="3528" y="1560"/>
              <a:ext cx="564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2" name="Line 87"/>
            <p:cNvSpPr>
              <a:spLocks noChangeShapeType="1"/>
            </p:cNvSpPr>
            <p:nvPr/>
          </p:nvSpPr>
          <p:spPr bwMode="auto">
            <a:xfrm>
              <a:off x="4080" y="1560"/>
              <a:ext cx="0" cy="42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3" name="Line 88"/>
            <p:cNvSpPr>
              <a:spLocks noChangeShapeType="1"/>
            </p:cNvSpPr>
            <p:nvPr/>
          </p:nvSpPr>
          <p:spPr bwMode="auto">
            <a:xfrm>
              <a:off x="4080" y="1980"/>
              <a:ext cx="396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96"/>
          <p:cNvGrpSpPr>
            <a:grpSpLocks/>
          </p:cNvGrpSpPr>
          <p:nvPr/>
        </p:nvGrpSpPr>
        <p:grpSpPr bwMode="auto">
          <a:xfrm>
            <a:off x="3367236" y="3987700"/>
            <a:ext cx="914400" cy="1143000"/>
            <a:chOff x="2268" y="2448"/>
            <a:chExt cx="576" cy="720"/>
          </a:xfrm>
        </p:grpSpPr>
        <p:sp>
          <p:nvSpPr>
            <p:cNvPr id="7212" name="Line 89"/>
            <p:cNvSpPr>
              <a:spLocks noChangeShapeType="1"/>
            </p:cNvSpPr>
            <p:nvPr/>
          </p:nvSpPr>
          <p:spPr bwMode="auto">
            <a:xfrm>
              <a:off x="2268" y="2448"/>
              <a:ext cx="0" cy="324"/>
            </a:xfrm>
            <a:prstGeom prst="line">
              <a:avLst/>
            </a:prstGeom>
            <a:noFill/>
            <a:ln w="50800">
              <a:solidFill>
                <a:srgbClr val="E91DE4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3" name="Line 90"/>
            <p:cNvSpPr>
              <a:spLocks noChangeShapeType="1"/>
            </p:cNvSpPr>
            <p:nvPr/>
          </p:nvSpPr>
          <p:spPr bwMode="auto">
            <a:xfrm>
              <a:off x="2280" y="2760"/>
              <a:ext cx="564" cy="0"/>
            </a:xfrm>
            <a:prstGeom prst="line">
              <a:avLst/>
            </a:prstGeom>
            <a:noFill/>
            <a:ln w="50800">
              <a:solidFill>
                <a:srgbClr val="E91DE4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4" name="Line 91"/>
            <p:cNvSpPr>
              <a:spLocks noChangeShapeType="1"/>
            </p:cNvSpPr>
            <p:nvPr/>
          </p:nvSpPr>
          <p:spPr bwMode="auto">
            <a:xfrm>
              <a:off x="2832" y="2760"/>
              <a:ext cx="0" cy="408"/>
            </a:xfrm>
            <a:prstGeom prst="line">
              <a:avLst/>
            </a:prstGeom>
            <a:noFill/>
            <a:ln w="50800">
              <a:solidFill>
                <a:srgbClr val="E91DE4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434" name="Text Box 98"/>
          <p:cNvSpPr txBox="1">
            <a:spLocks noChangeArrowheads="1"/>
          </p:cNvSpPr>
          <p:nvPr/>
        </p:nvSpPr>
        <p:spPr bwMode="auto">
          <a:xfrm>
            <a:off x="3062436" y="1987450"/>
            <a:ext cx="723900" cy="36933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800" b="1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回溯</a:t>
            </a:r>
          </a:p>
        </p:txBody>
      </p:sp>
      <p:sp>
        <p:nvSpPr>
          <p:cNvPr id="14435" name="Text Box 99"/>
          <p:cNvSpPr txBox="1">
            <a:spLocks noChangeArrowheads="1"/>
          </p:cNvSpPr>
          <p:nvPr/>
        </p:nvSpPr>
        <p:spPr bwMode="auto">
          <a:xfrm>
            <a:off x="6834336" y="3035200"/>
            <a:ext cx="762000" cy="36933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800" b="1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回溯</a:t>
            </a:r>
          </a:p>
        </p:txBody>
      </p:sp>
      <p:sp>
        <p:nvSpPr>
          <p:cNvPr id="7180" name="Text Box 100"/>
          <p:cNvSpPr txBox="1">
            <a:spLocks noChangeArrowheads="1"/>
          </p:cNvSpPr>
          <p:nvPr/>
        </p:nvSpPr>
        <p:spPr bwMode="auto">
          <a:xfrm>
            <a:off x="2433786" y="2025550"/>
            <a:ext cx="857250" cy="31393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入口</a:t>
            </a:r>
          </a:p>
        </p:txBody>
      </p:sp>
      <p:sp>
        <p:nvSpPr>
          <p:cNvPr id="7181" name="Text Box 101"/>
          <p:cNvSpPr txBox="1">
            <a:spLocks noChangeArrowheads="1"/>
          </p:cNvSpPr>
          <p:nvPr/>
        </p:nvSpPr>
        <p:spPr bwMode="auto">
          <a:xfrm>
            <a:off x="6224736" y="5587900"/>
            <a:ext cx="933450" cy="31393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出口</a:t>
            </a:r>
          </a:p>
        </p:txBody>
      </p:sp>
      <p:sp>
        <p:nvSpPr>
          <p:cNvPr id="14439" name="Oval 103"/>
          <p:cNvSpPr>
            <a:spLocks noChangeArrowheads="1"/>
          </p:cNvSpPr>
          <p:nvPr/>
        </p:nvSpPr>
        <p:spPr bwMode="auto">
          <a:xfrm>
            <a:off x="3291036" y="3511450"/>
            <a:ext cx="171450" cy="190500"/>
          </a:xfrm>
          <a:prstGeom prst="ellipse">
            <a:avLst/>
          </a:prstGeom>
          <a:solidFill>
            <a:srgbClr val="FF3300"/>
          </a:solidFill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kumimoji="0"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40" name="Oval 104"/>
          <p:cNvSpPr>
            <a:spLocks noChangeArrowheads="1"/>
          </p:cNvSpPr>
          <p:nvPr/>
        </p:nvSpPr>
        <p:spPr bwMode="auto">
          <a:xfrm>
            <a:off x="4529286" y="3587650"/>
            <a:ext cx="171450" cy="190500"/>
          </a:xfrm>
          <a:prstGeom prst="ellipse">
            <a:avLst/>
          </a:prstGeom>
          <a:solidFill>
            <a:srgbClr val="FF3300"/>
          </a:solidFill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kumimoji="0"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41" name="Oval 105"/>
          <p:cNvSpPr>
            <a:spLocks noChangeArrowheads="1"/>
          </p:cNvSpPr>
          <p:nvPr/>
        </p:nvSpPr>
        <p:spPr bwMode="auto">
          <a:xfrm>
            <a:off x="3271986" y="3911500"/>
            <a:ext cx="171450" cy="190500"/>
          </a:xfrm>
          <a:prstGeom prst="ellipse">
            <a:avLst/>
          </a:prstGeom>
          <a:solidFill>
            <a:srgbClr val="FF3300"/>
          </a:solidFill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kumimoji="0"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Group 111"/>
          <p:cNvGrpSpPr>
            <a:grpSpLocks/>
          </p:cNvGrpSpPr>
          <p:nvPr/>
        </p:nvGrpSpPr>
        <p:grpSpPr bwMode="auto">
          <a:xfrm>
            <a:off x="3329136" y="2387500"/>
            <a:ext cx="1314450" cy="1238250"/>
            <a:chOff x="612" y="1572"/>
            <a:chExt cx="828" cy="816"/>
          </a:xfrm>
        </p:grpSpPr>
        <p:sp>
          <p:nvSpPr>
            <p:cNvPr id="7209" name="Line 108"/>
            <p:cNvSpPr>
              <a:spLocks noChangeShapeType="1"/>
            </p:cNvSpPr>
            <p:nvPr/>
          </p:nvSpPr>
          <p:spPr bwMode="auto">
            <a:xfrm flipV="1">
              <a:off x="1428" y="2100"/>
              <a:ext cx="0" cy="288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0" name="Line 109"/>
            <p:cNvSpPr>
              <a:spLocks noChangeShapeType="1"/>
            </p:cNvSpPr>
            <p:nvPr/>
          </p:nvSpPr>
          <p:spPr bwMode="auto">
            <a:xfrm flipH="1">
              <a:off x="612" y="2100"/>
              <a:ext cx="828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1" name="Line 110"/>
            <p:cNvSpPr>
              <a:spLocks noChangeShapeType="1"/>
            </p:cNvSpPr>
            <p:nvPr/>
          </p:nvSpPr>
          <p:spPr bwMode="auto">
            <a:xfrm flipV="1">
              <a:off x="612" y="1572"/>
              <a:ext cx="0" cy="528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Group 122"/>
          <p:cNvGrpSpPr>
            <a:grpSpLocks/>
          </p:cNvGrpSpPr>
          <p:nvPr/>
        </p:nvGrpSpPr>
        <p:grpSpPr bwMode="auto">
          <a:xfrm>
            <a:off x="4662636" y="2616100"/>
            <a:ext cx="2228850" cy="1123950"/>
            <a:chOff x="4176" y="612"/>
            <a:chExt cx="1404" cy="708"/>
          </a:xfrm>
        </p:grpSpPr>
        <p:sp>
          <p:nvSpPr>
            <p:cNvPr id="7200" name="Line 113"/>
            <p:cNvSpPr>
              <a:spLocks noChangeShapeType="1"/>
            </p:cNvSpPr>
            <p:nvPr/>
          </p:nvSpPr>
          <p:spPr bwMode="auto">
            <a:xfrm>
              <a:off x="4176" y="1308"/>
              <a:ext cx="180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1" name="Line 114"/>
            <p:cNvSpPr>
              <a:spLocks noChangeShapeType="1"/>
            </p:cNvSpPr>
            <p:nvPr/>
          </p:nvSpPr>
          <p:spPr bwMode="auto">
            <a:xfrm flipV="1">
              <a:off x="4344" y="1032"/>
              <a:ext cx="0" cy="288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2" name="Line 115"/>
            <p:cNvSpPr>
              <a:spLocks noChangeShapeType="1"/>
            </p:cNvSpPr>
            <p:nvPr/>
          </p:nvSpPr>
          <p:spPr bwMode="auto">
            <a:xfrm>
              <a:off x="4344" y="1032"/>
              <a:ext cx="588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3" name="Line 116"/>
            <p:cNvSpPr>
              <a:spLocks noChangeShapeType="1"/>
            </p:cNvSpPr>
            <p:nvPr/>
          </p:nvSpPr>
          <p:spPr bwMode="auto">
            <a:xfrm flipH="1" flipV="1">
              <a:off x="4920" y="792"/>
              <a:ext cx="0" cy="252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4" name="Line 117"/>
            <p:cNvSpPr>
              <a:spLocks noChangeShapeType="1"/>
            </p:cNvSpPr>
            <p:nvPr/>
          </p:nvSpPr>
          <p:spPr bwMode="auto">
            <a:xfrm flipH="1">
              <a:off x="4632" y="804"/>
              <a:ext cx="300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5" name="Line 118"/>
            <p:cNvSpPr>
              <a:spLocks noChangeShapeType="1"/>
            </p:cNvSpPr>
            <p:nvPr/>
          </p:nvSpPr>
          <p:spPr bwMode="auto">
            <a:xfrm flipV="1">
              <a:off x="4644" y="612"/>
              <a:ext cx="0" cy="192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6" name="Line 119"/>
            <p:cNvSpPr>
              <a:spLocks noChangeShapeType="1"/>
            </p:cNvSpPr>
            <p:nvPr/>
          </p:nvSpPr>
          <p:spPr bwMode="auto">
            <a:xfrm>
              <a:off x="4632" y="612"/>
              <a:ext cx="564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7" name="Line 120"/>
            <p:cNvSpPr>
              <a:spLocks noChangeShapeType="1"/>
            </p:cNvSpPr>
            <p:nvPr/>
          </p:nvSpPr>
          <p:spPr bwMode="auto">
            <a:xfrm>
              <a:off x="5184" y="612"/>
              <a:ext cx="0" cy="42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8" name="Line 121"/>
            <p:cNvSpPr>
              <a:spLocks noChangeShapeType="1"/>
            </p:cNvSpPr>
            <p:nvPr/>
          </p:nvSpPr>
          <p:spPr bwMode="auto">
            <a:xfrm>
              <a:off x="5184" y="1020"/>
              <a:ext cx="396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Group 129"/>
          <p:cNvGrpSpPr>
            <a:grpSpLocks/>
          </p:cNvGrpSpPr>
          <p:nvPr/>
        </p:nvGrpSpPr>
        <p:grpSpPr bwMode="auto">
          <a:xfrm>
            <a:off x="3386286" y="3606700"/>
            <a:ext cx="1219200" cy="495300"/>
            <a:chOff x="696" y="2388"/>
            <a:chExt cx="768" cy="312"/>
          </a:xfrm>
        </p:grpSpPr>
        <p:sp>
          <p:nvSpPr>
            <p:cNvPr id="7195" name="Line 124"/>
            <p:cNvSpPr>
              <a:spLocks noChangeShapeType="1"/>
            </p:cNvSpPr>
            <p:nvPr/>
          </p:nvSpPr>
          <p:spPr bwMode="auto">
            <a:xfrm>
              <a:off x="696" y="2388"/>
              <a:ext cx="264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96" name="Line 125"/>
            <p:cNvSpPr>
              <a:spLocks noChangeShapeType="1"/>
            </p:cNvSpPr>
            <p:nvPr/>
          </p:nvSpPr>
          <p:spPr bwMode="auto">
            <a:xfrm>
              <a:off x="936" y="2388"/>
              <a:ext cx="0" cy="30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97" name="Line 126"/>
            <p:cNvSpPr>
              <a:spLocks noChangeShapeType="1"/>
            </p:cNvSpPr>
            <p:nvPr/>
          </p:nvSpPr>
          <p:spPr bwMode="auto">
            <a:xfrm>
              <a:off x="924" y="2700"/>
              <a:ext cx="324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98" name="Line 127"/>
            <p:cNvSpPr>
              <a:spLocks noChangeShapeType="1"/>
            </p:cNvSpPr>
            <p:nvPr/>
          </p:nvSpPr>
          <p:spPr bwMode="auto">
            <a:xfrm flipV="1">
              <a:off x="1224" y="2448"/>
              <a:ext cx="0" cy="252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99" name="Line 128"/>
            <p:cNvSpPr>
              <a:spLocks noChangeShapeType="1"/>
            </p:cNvSpPr>
            <p:nvPr/>
          </p:nvSpPr>
          <p:spPr bwMode="auto">
            <a:xfrm>
              <a:off x="1212" y="2448"/>
              <a:ext cx="252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Group 134"/>
          <p:cNvGrpSpPr>
            <a:grpSpLocks/>
          </p:cNvGrpSpPr>
          <p:nvPr/>
        </p:nvGrpSpPr>
        <p:grpSpPr bwMode="auto">
          <a:xfrm>
            <a:off x="3367236" y="4006750"/>
            <a:ext cx="895350" cy="1123950"/>
            <a:chOff x="1140" y="2556"/>
            <a:chExt cx="564" cy="708"/>
          </a:xfrm>
        </p:grpSpPr>
        <p:sp>
          <p:nvSpPr>
            <p:cNvPr id="7192" name="Line 131"/>
            <p:cNvSpPr>
              <a:spLocks noChangeShapeType="1"/>
            </p:cNvSpPr>
            <p:nvPr/>
          </p:nvSpPr>
          <p:spPr bwMode="auto">
            <a:xfrm>
              <a:off x="1140" y="2556"/>
              <a:ext cx="0" cy="324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93" name="Line 132"/>
            <p:cNvSpPr>
              <a:spLocks noChangeShapeType="1"/>
            </p:cNvSpPr>
            <p:nvPr/>
          </p:nvSpPr>
          <p:spPr bwMode="auto">
            <a:xfrm>
              <a:off x="1140" y="2856"/>
              <a:ext cx="564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94" name="Line 133"/>
            <p:cNvSpPr>
              <a:spLocks noChangeShapeType="1"/>
            </p:cNvSpPr>
            <p:nvPr/>
          </p:nvSpPr>
          <p:spPr bwMode="auto">
            <a:xfrm>
              <a:off x="1692" y="2856"/>
              <a:ext cx="0" cy="408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471" name="Text Box 135"/>
          <p:cNvSpPr txBox="1">
            <a:spLocks noChangeArrowheads="1"/>
          </p:cNvSpPr>
          <p:nvPr/>
        </p:nvSpPr>
        <p:spPr bwMode="auto">
          <a:xfrm>
            <a:off x="4186386" y="4806850"/>
            <a:ext cx="762000" cy="36933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回溯</a:t>
            </a:r>
          </a:p>
        </p:txBody>
      </p:sp>
      <p:sp>
        <p:nvSpPr>
          <p:cNvPr id="7190" name="Text Box 136"/>
          <p:cNvSpPr txBox="1">
            <a:spLocks noChangeArrowheads="1"/>
          </p:cNvSpPr>
          <p:nvPr/>
        </p:nvSpPr>
        <p:spPr bwMode="auto">
          <a:xfrm>
            <a:off x="533400" y="609600"/>
            <a:ext cx="2781300" cy="519113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00CC"/>
              </a:buClr>
              <a:buFont typeface="Wingdings" pitchFamily="2" charset="2"/>
              <a:buChar char="§"/>
            </a:pPr>
            <a:r>
              <a:rPr lang="zh-CN" altLang="en-US" sz="2800" b="1"/>
              <a:t>迷宫游戏</a:t>
            </a:r>
          </a:p>
        </p:txBody>
      </p:sp>
      <p:sp>
        <p:nvSpPr>
          <p:cNvPr id="14477" name="Text Box 141"/>
          <p:cNvSpPr txBox="1">
            <a:spLocks noChangeArrowheads="1"/>
          </p:cNvSpPr>
          <p:nvPr/>
        </p:nvSpPr>
        <p:spPr bwMode="auto">
          <a:xfrm>
            <a:off x="3900636" y="3320950"/>
            <a:ext cx="762000" cy="36933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3" grpId="0" animBg="1"/>
      <p:bldP spid="14434" grpId="0" autoUpdateAnimBg="0"/>
      <p:bldP spid="14435" grpId="0" autoUpdateAnimBg="0"/>
      <p:bldP spid="14439" grpId="0" animBg="1" autoUpdateAnimBg="0"/>
      <p:bldP spid="14440" grpId="0" animBg="1" autoUpdateAnimBg="0"/>
      <p:bldP spid="14441" grpId="0" animBg="1" autoUpdateAnimBg="0"/>
      <p:bldP spid="14471" grpId="0" autoUpdateAnimBg="0"/>
      <p:bldP spid="14477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两种典型的解空间树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子集树</a:t>
            </a:r>
            <a:r>
              <a:rPr lang="zh-CN" altLang="en-US" sz="2400" smtClean="0">
                <a:solidFill>
                  <a:srgbClr val="800080"/>
                </a:solidFill>
                <a:ea typeface="楷体_GB2312" pitchFamily="49" charset="-122"/>
              </a:rPr>
              <a:t>（</a:t>
            </a:r>
            <a:r>
              <a:rPr lang="en-US" altLang="zh-CN" sz="2400" smtClean="0">
                <a:solidFill>
                  <a:srgbClr val="800080"/>
                </a:solidFill>
                <a:ea typeface="楷体_GB2312" pitchFamily="49" charset="-122"/>
              </a:rPr>
              <a:t>Subset Trees</a:t>
            </a:r>
            <a:r>
              <a:rPr lang="zh-CN" altLang="en-US" sz="2400" smtClean="0">
                <a:solidFill>
                  <a:srgbClr val="800080"/>
                </a:solidFill>
                <a:ea typeface="楷体_GB2312" pitchFamily="49" charset="-122"/>
              </a:rPr>
              <a:t>）：</a:t>
            </a:r>
            <a:r>
              <a:rPr lang="zh-CN" altLang="en-US" sz="2400" smtClean="0"/>
              <a:t>当所给问题是从</a:t>
            </a:r>
            <a:r>
              <a:rPr lang="en-US" altLang="zh-CN" sz="2400" i="1" smtClean="0"/>
              <a:t>n</a:t>
            </a:r>
            <a:r>
              <a:rPr lang="zh-CN" altLang="en-US" sz="2400" smtClean="0"/>
              <a:t>个元素的集合中找出满足某种性质的</a:t>
            </a:r>
            <a:r>
              <a:rPr lang="zh-CN" altLang="en-US" sz="2400" smtClean="0">
                <a:solidFill>
                  <a:srgbClr val="FF0000"/>
                </a:solidFill>
              </a:rPr>
              <a:t>子集</a:t>
            </a:r>
            <a:r>
              <a:rPr lang="zh-CN" altLang="en-US" sz="2400" smtClean="0"/>
              <a:t>时，相应的解空间树称为子集树。在子集树中，</a:t>
            </a:r>
            <a:r>
              <a:rPr lang="en-US" altLang="zh-CN" sz="2400" smtClean="0"/>
              <a:t>|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0</a:t>
            </a:r>
            <a:r>
              <a:rPr lang="en-US" altLang="zh-CN" sz="2400" smtClean="0"/>
              <a:t>|=|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|=…=|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n-1</a:t>
            </a:r>
            <a:r>
              <a:rPr lang="en-US" altLang="zh-CN" sz="2400" smtClean="0"/>
              <a:t>|=</a:t>
            </a:r>
            <a:r>
              <a:rPr lang="en-US" altLang="zh-CN" sz="2400" i="1" smtClean="0">
                <a:solidFill>
                  <a:srgbClr val="FF0000"/>
                </a:solidFill>
              </a:rPr>
              <a:t>c</a:t>
            </a:r>
            <a:r>
              <a:rPr lang="zh-CN" altLang="en-US" sz="2400" smtClean="0"/>
              <a:t>，即每个结点有相同数目的子树，通常情况下</a:t>
            </a:r>
            <a:r>
              <a:rPr lang="en-US" altLang="zh-CN" sz="2400" i="1" smtClean="0">
                <a:solidFill>
                  <a:srgbClr val="FF3300"/>
                </a:solidFill>
              </a:rPr>
              <a:t>c</a:t>
            </a:r>
            <a:r>
              <a:rPr lang="en-US" altLang="zh-CN" sz="2400" smtClean="0">
                <a:solidFill>
                  <a:srgbClr val="FF3300"/>
                </a:solidFill>
              </a:rPr>
              <a:t>=2</a:t>
            </a:r>
            <a:r>
              <a:rPr lang="zh-CN" altLang="en-US" sz="2400" smtClean="0"/>
              <a:t>，所以，子集树中共有</a:t>
            </a:r>
            <a:r>
              <a:rPr lang="en-US" altLang="zh-CN" sz="2400" smtClean="0">
                <a:solidFill>
                  <a:srgbClr val="FF0000"/>
                </a:solidFill>
              </a:rPr>
              <a:t>2</a:t>
            </a:r>
            <a:r>
              <a:rPr lang="en-US" altLang="zh-CN" sz="2400" i="1" baseline="30000" smtClean="0">
                <a:solidFill>
                  <a:srgbClr val="FF0000"/>
                </a:solidFill>
              </a:rPr>
              <a:t>n</a:t>
            </a:r>
            <a:r>
              <a:rPr lang="zh-CN" altLang="en-US" sz="2400" smtClean="0"/>
              <a:t>个叶子结点，因此，遍历子集树需要</a:t>
            </a:r>
            <a:r>
              <a:rPr lang="en-US" altLang="zh-CN" sz="2400" smtClean="0">
                <a:solidFill>
                  <a:srgbClr val="FF3300"/>
                </a:solidFill>
              </a:rPr>
              <a:t>O(2</a:t>
            </a:r>
            <a:r>
              <a:rPr lang="en-US" altLang="zh-CN" sz="2400" i="1" baseline="30000" smtClean="0">
                <a:solidFill>
                  <a:srgbClr val="FF3300"/>
                </a:solidFill>
              </a:rPr>
              <a:t>n</a:t>
            </a:r>
            <a:r>
              <a:rPr lang="en-US" altLang="zh-CN" sz="2400" smtClean="0">
                <a:solidFill>
                  <a:srgbClr val="FF3300"/>
                </a:solidFill>
              </a:rPr>
              <a:t>)</a:t>
            </a:r>
            <a:r>
              <a:rPr lang="zh-CN" altLang="en-US" sz="2400" smtClean="0"/>
              <a:t>时间。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排列树</a:t>
            </a:r>
            <a:r>
              <a:rPr lang="zh-CN" altLang="en-US" sz="2400" smtClean="0">
                <a:solidFill>
                  <a:srgbClr val="800080"/>
                </a:solidFill>
                <a:ea typeface="楷体_GB2312" pitchFamily="49" charset="-122"/>
              </a:rPr>
              <a:t>（</a:t>
            </a:r>
            <a:r>
              <a:rPr lang="en-US" altLang="zh-CN" sz="2400" smtClean="0">
                <a:solidFill>
                  <a:srgbClr val="800080"/>
                </a:solidFill>
                <a:ea typeface="楷体_GB2312" pitchFamily="49" charset="-122"/>
              </a:rPr>
              <a:t>Permutation Trees</a:t>
            </a:r>
            <a:r>
              <a:rPr lang="zh-CN" altLang="en-US" sz="2400" smtClean="0">
                <a:solidFill>
                  <a:srgbClr val="800080"/>
                </a:solidFill>
                <a:ea typeface="楷体_GB2312" pitchFamily="49" charset="-122"/>
              </a:rPr>
              <a:t>）：</a:t>
            </a:r>
            <a:r>
              <a:rPr lang="zh-CN" altLang="en-US" sz="2400" smtClean="0"/>
              <a:t>当所给问题是确定</a:t>
            </a:r>
            <a:r>
              <a:rPr lang="en-US" altLang="zh-CN" sz="2400" i="1" smtClean="0"/>
              <a:t>n</a:t>
            </a:r>
            <a:r>
              <a:rPr lang="zh-CN" altLang="en-US" sz="2400" smtClean="0"/>
              <a:t>个元素满足某种性质的</a:t>
            </a:r>
            <a:r>
              <a:rPr lang="zh-CN" altLang="en-US" sz="2400" smtClean="0">
                <a:solidFill>
                  <a:srgbClr val="FF0000"/>
                </a:solidFill>
              </a:rPr>
              <a:t>排列</a:t>
            </a:r>
            <a:r>
              <a:rPr lang="zh-CN" altLang="en-US" sz="2400" smtClean="0"/>
              <a:t>时，相应的解空间树称为排列树。在排列树中，通常情况下，</a:t>
            </a:r>
            <a:r>
              <a:rPr lang="en-US" altLang="zh-CN" sz="2400" smtClean="0"/>
              <a:t>|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0</a:t>
            </a:r>
            <a:r>
              <a:rPr lang="en-US" altLang="zh-CN" sz="2400" smtClean="0"/>
              <a:t>|=</a:t>
            </a:r>
            <a:r>
              <a:rPr lang="en-US" altLang="zh-CN" sz="2400" i="1" smtClean="0"/>
              <a:t>n</a:t>
            </a:r>
            <a:r>
              <a:rPr lang="zh-CN" altLang="en-US" sz="2400" smtClean="0"/>
              <a:t>，</a:t>
            </a:r>
            <a:r>
              <a:rPr lang="en-US" altLang="zh-CN" sz="2400" smtClean="0"/>
              <a:t>|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|=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-1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…</a:t>
            </a:r>
            <a:r>
              <a:rPr lang="zh-CN" altLang="en-US" sz="2400" smtClean="0"/>
              <a:t>，</a:t>
            </a:r>
            <a:r>
              <a:rPr lang="en-US" altLang="zh-CN" sz="2400" smtClean="0"/>
              <a:t>|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n-1</a:t>
            </a:r>
            <a:r>
              <a:rPr lang="en-US" altLang="zh-CN" sz="2400" smtClean="0"/>
              <a:t>|=1</a:t>
            </a:r>
            <a:r>
              <a:rPr lang="zh-CN" altLang="en-US" sz="2400" smtClean="0"/>
              <a:t>，所以，排列树中共有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!</a:t>
            </a:r>
            <a:r>
              <a:rPr lang="zh-CN" altLang="en-US" sz="2400" smtClean="0"/>
              <a:t>个叶子结点，因此，遍历排列树需要</a:t>
            </a:r>
            <a:r>
              <a:rPr lang="en-US" altLang="zh-CN" sz="2400" smtClean="0">
                <a:solidFill>
                  <a:srgbClr val="FF3300"/>
                </a:solidFill>
              </a:rPr>
              <a:t>O(</a:t>
            </a:r>
            <a:r>
              <a:rPr lang="en-US" altLang="zh-CN" sz="2400" i="1" smtClean="0">
                <a:solidFill>
                  <a:srgbClr val="FF3300"/>
                </a:solidFill>
              </a:rPr>
              <a:t>n</a:t>
            </a:r>
            <a:r>
              <a:rPr lang="en-US" altLang="zh-CN" sz="2400" smtClean="0">
                <a:solidFill>
                  <a:srgbClr val="FF3300"/>
                </a:solidFill>
              </a:rPr>
              <a:t>!)</a:t>
            </a:r>
            <a:r>
              <a:rPr lang="zh-CN" altLang="en-US" sz="2400" smtClean="0"/>
              <a:t>时间。</a:t>
            </a:r>
          </a:p>
        </p:txBody>
      </p:sp>
    </p:spTree>
    <p:extLst>
      <p:ext uri="{BB962C8B-B14F-4D97-AF65-F5344CB8AC3E}">
        <p14:creationId xmlns:p14="http://schemas.microsoft.com/office/powerpoint/2010/main" val="227886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382000" cy="137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对于</a:t>
            </a:r>
            <a:r>
              <a:rPr lang="en-US" altLang="zh-CN" smtClean="0"/>
              <a:t>n=3</a:t>
            </a:r>
            <a:r>
              <a:rPr lang="zh-CN" altLang="en-US" smtClean="0"/>
              <a:t>的</a:t>
            </a:r>
            <a:r>
              <a:rPr lang="en-US" altLang="zh-CN" smtClean="0"/>
              <a:t>0/1</a:t>
            </a:r>
            <a:r>
              <a:rPr lang="zh-CN" altLang="en-US" smtClean="0"/>
              <a:t>背包问题，其解空间树如图所示，树中的</a:t>
            </a:r>
            <a:r>
              <a:rPr lang="en-US" altLang="zh-CN" smtClean="0"/>
              <a:t>8</a:t>
            </a:r>
            <a:r>
              <a:rPr lang="zh-CN" altLang="en-US" smtClean="0"/>
              <a:t>个叶子结点分别代表该问题的</a:t>
            </a:r>
            <a:r>
              <a:rPr lang="en-US" altLang="zh-CN" smtClean="0">
                <a:ea typeface="楷体_GB2312" pitchFamily="49" charset="-122"/>
              </a:rPr>
              <a:t>8</a:t>
            </a:r>
            <a:r>
              <a:rPr lang="zh-CN" altLang="en-US" smtClean="0">
                <a:ea typeface="楷体_GB2312" pitchFamily="49" charset="-122"/>
              </a:rPr>
              <a:t>个可能解</a:t>
            </a:r>
            <a:r>
              <a:rPr lang="zh-CN" altLang="en-US" smtClean="0"/>
              <a:t>。</a:t>
            </a:r>
          </a:p>
        </p:txBody>
      </p:sp>
      <p:grpSp>
        <p:nvGrpSpPr>
          <p:cNvPr id="27654" name="Group 4"/>
          <p:cNvGrpSpPr>
            <a:grpSpLocks/>
          </p:cNvGrpSpPr>
          <p:nvPr/>
        </p:nvGrpSpPr>
        <p:grpSpPr bwMode="auto">
          <a:xfrm>
            <a:off x="323850" y="1873250"/>
            <a:ext cx="8474075" cy="3384550"/>
            <a:chOff x="158" y="1026"/>
            <a:chExt cx="5338" cy="2132"/>
          </a:xfrm>
        </p:grpSpPr>
        <p:sp>
          <p:nvSpPr>
            <p:cNvPr id="27656" name="Line 5"/>
            <p:cNvSpPr>
              <a:spLocks noChangeShapeType="1"/>
            </p:cNvSpPr>
            <p:nvPr/>
          </p:nvSpPr>
          <p:spPr bwMode="auto">
            <a:xfrm flipV="1">
              <a:off x="4132" y="1046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27657" name="Text Box 6"/>
            <p:cNvSpPr txBox="1">
              <a:spLocks noChangeArrowheads="1"/>
            </p:cNvSpPr>
            <p:nvPr/>
          </p:nvSpPr>
          <p:spPr bwMode="auto">
            <a:xfrm>
              <a:off x="4377" y="1298"/>
              <a:ext cx="95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1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27658" name="Line 7"/>
            <p:cNvSpPr>
              <a:spLocks noChangeShapeType="1"/>
            </p:cNvSpPr>
            <p:nvPr/>
          </p:nvSpPr>
          <p:spPr bwMode="auto">
            <a:xfrm flipV="1">
              <a:off x="4156" y="1650"/>
              <a:ext cx="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27659" name="Line 8"/>
            <p:cNvSpPr>
              <a:spLocks noChangeShapeType="1"/>
            </p:cNvSpPr>
            <p:nvPr/>
          </p:nvSpPr>
          <p:spPr bwMode="auto">
            <a:xfrm flipV="1">
              <a:off x="4195" y="2341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27660" name="Line 9"/>
            <p:cNvSpPr>
              <a:spLocks noChangeShapeType="1"/>
            </p:cNvSpPr>
            <p:nvPr/>
          </p:nvSpPr>
          <p:spPr bwMode="auto">
            <a:xfrm flipV="1">
              <a:off x="4195" y="3022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27661" name="Text Box 10"/>
            <p:cNvSpPr txBox="1">
              <a:spLocks noChangeArrowheads="1"/>
            </p:cNvSpPr>
            <p:nvPr/>
          </p:nvSpPr>
          <p:spPr bwMode="auto">
            <a:xfrm>
              <a:off x="4408" y="2710"/>
              <a:ext cx="95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3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27662" name="Text Box 11"/>
            <p:cNvSpPr txBox="1">
              <a:spLocks noChangeArrowheads="1"/>
            </p:cNvSpPr>
            <p:nvPr/>
          </p:nvSpPr>
          <p:spPr bwMode="auto">
            <a:xfrm>
              <a:off x="4377" y="1888"/>
              <a:ext cx="95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2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27663" name="Line 12"/>
            <p:cNvSpPr>
              <a:spLocks noChangeShapeType="1"/>
            </p:cNvSpPr>
            <p:nvPr/>
          </p:nvSpPr>
          <p:spPr bwMode="auto">
            <a:xfrm flipH="1">
              <a:off x="1073" y="1194"/>
              <a:ext cx="883" cy="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64" name="Line 13"/>
            <p:cNvSpPr>
              <a:spLocks noChangeShapeType="1"/>
            </p:cNvSpPr>
            <p:nvPr/>
          </p:nvSpPr>
          <p:spPr bwMode="auto">
            <a:xfrm>
              <a:off x="2172" y="1202"/>
              <a:ext cx="971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65" name="Line 14"/>
            <p:cNvSpPr>
              <a:spLocks noChangeShapeType="1"/>
            </p:cNvSpPr>
            <p:nvPr/>
          </p:nvSpPr>
          <p:spPr bwMode="auto">
            <a:xfrm flipH="1">
              <a:off x="591" y="1783"/>
              <a:ext cx="361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66" name="Line 15"/>
            <p:cNvSpPr>
              <a:spLocks noChangeShapeType="1"/>
            </p:cNvSpPr>
            <p:nvPr/>
          </p:nvSpPr>
          <p:spPr bwMode="auto">
            <a:xfrm>
              <a:off x="1113" y="1798"/>
              <a:ext cx="337" cy="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67" name="Line 16"/>
            <p:cNvSpPr>
              <a:spLocks noChangeShapeType="1"/>
            </p:cNvSpPr>
            <p:nvPr/>
          </p:nvSpPr>
          <p:spPr bwMode="auto">
            <a:xfrm flipH="1">
              <a:off x="2726" y="1772"/>
              <a:ext cx="361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27668" name="Line 17"/>
            <p:cNvSpPr>
              <a:spLocks noChangeShapeType="1"/>
            </p:cNvSpPr>
            <p:nvPr/>
          </p:nvSpPr>
          <p:spPr bwMode="auto">
            <a:xfrm>
              <a:off x="3256" y="1762"/>
              <a:ext cx="337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27669" name="Line 18"/>
            <p:cNvSpPr>
              <a:spLocks noChangeShapeType="1"/>
            </p:cNvSpPr>
            <p:nvPr/>
          </p:nvSpPr>
          <p:spPr bwMode="auto">
            <a:xfrm flipH="1">
              <a:off x="303" y="2451"/>
              <a:ext cx="176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70" name="Line 19"/>
            <p:cNvSpPr>
              <a:spLocks noChangeShapeType="1"/>
            </p:cNvSpPr>
            <p:nvPr/>
          </p:nvSpPr>
          <p:spPr bwMode="auto">
            <a:xfrm>
              <a:off x="607" y="2461"/>
              <a:ext cx="145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71" name="Line 20"/>
            <p:cNvSpPr>
              <a:spLocks noChangeShapeType="1"/>
            </p:cNvSpPr>
            <p:nvPr/>
          </p:nvSpPr>
          <p:spPr bwMode="auto">
            <a:xfrm flipH="1">
              <a:off x="1273" y="2462"/>
              <a:ext cx="193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72" name="Line 21"/>
            <p:cNvSpPr>
              <a:spLocks noChangeShapeType="1"/>
            </p:cNvSpPr>
            <p:nvPr/>
          </p:nvSpPr>
          <p:spPr bwMode="auto">
            <a:xfrm>
              <a:off x="1586" y="2447"/>
              <a:ext cx="176" cy="4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73" name="Line 22"/>
            <p:cNvSpPr>
              <a:spLocks noChangeShapeType="1"/>
            </p:cNvSpPr>
            <p:nvPr/>
          </p:nvSpPr>
          <p:spPr bwMode="auto">
            <a:xfrm flipH="1">
              <a:off x="2445" y="2469"/>
              <a:ext cx="177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27674" name="Line 23"/>
            <p:cNvSpPr>
              <a:spLocks noChangeShapeType="1"/>
            </p:cNvSpPr>
            <p:nvPr/>
          </p:nvSpPr>
          <p:spPr bwMode="auto">
            <a:xfrm>
              <a:off x="2766" y="2476"/>
              <a:ext cx="160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27675" name="Line 24"/>
            <p:cNvSpPr>
              <a:spLocks noChangeShapeType="1"/>
            </p:cNvSpPr>
            <p:nvPr/>
          </p:nvSpPr>
          <p:spPr bwMode="auto">
            <a:xfrm flipH="1">
              <a:off x="3416" y="2469"/>
              <a:ext cx="152" cy="4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27676" name="Line 25"/>
            <p:cNvSpPr>
              <a:spLocks noChangeShapeType="1"/>
            </p:cNvSpPr>
            <p:nvPr/>
          </p:nvSpPr>
          <p:spPr bwMode="auto">
            <a:xfrm>
              <a:off x="3729" y="2469"/>
              <a:ext cx="152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27677" name="Text Box 26"/>
            <p:cNvSpPr txBox="1">
              <a:spLocks noChangeArrowheads="1"/>
            </p:cNvSpPr>
            <p:nvPr/>
          </p:nvSpPr>
          <p:spPr bwMode="auto">
            <a:xfrm>
              <a:off x="1322" y="1279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27678" name="Text Box 27"/>
            <p:cNvSpPr txBox="1">
              <a:spLocks noChangeArrowheads="1"/>
            </p:cNvSpPr>
            <p:nvPr/>
          </p:nvSpPr>
          <p:spPr bwMode="auto">
            <a:xfrm>
              <a:off x="591" y="1855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27679" name="Text Box 28"/>
            <p:cNvSpPr txBox="1">
              <a:spLocks noChangeArrowheads="1"/>
            </p:cNvSpPr>
            <p:nvPr/>
          </p:nvSpPr>
          <p:spPr bwMode="auto">
            <a:xfrm>
              <a:off x="191" y="2555"/>
              <a:ext cx="1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27680" name="Text Box 29"/>
            <p:cNvSpPr txBox="1">
              <a:spLocks noChangeArrowheads="1"/>
            </p:cNvSpPr>
            <p:nvPr/>
          </p:nvSpPr>
          <p:spPr bwMode="auto">
            <a:xfrm>
              <a:off x="1177" y="2551"/>
              <a:ext cx="14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27681" name="Text Box 30"/>
            <p:cNvSpPr txBox="1">
              <a:spLocks noChangeArrowheads="1"/>
            </p:cNvSpPr>
            <p:nvPr/>
          </p:nvSpPr>
          <p:spPr bwMode="auto">
            <a:xfrm>
              <a:off x="2365" y="2573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27682" name="Text Box 31"/>
            <p:cNvSpPr txBox="1">
              <a:spLocks noChangeArrowheads="1"/>
            </p:cNvSpPr>
            <p:nvPr/>
          </p:nvSpPr>
          <p:spPr bwMode="auto">
            <a:xfrm>
              <a:off x="3320" y="2570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27683" name="Text Box 32"/>
            <p:cNvSpPr txBox="1">
              <a:spLocks noChangeArrowheads="1"/>
            </p:cNvSpPr>
            <p:nvPr/>
          </p:nvSpPr>
          <p:spPr bwMode="auto">
            <a:xfrm>
              <a:off x="2717" y="1279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27684" name="Text Box 33"/>
            <p:cNvSpPr txBox="1">
              <a:spLocks noChangeArrowheads="1"/>
            </p:cNvSpPr>
            <p:nvPr/>
          </p:nvSpPr>
          <p:spPr bwMode="auto">
            <a:xfrm>
              <a:off x="1337" y="1858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27685" name="Text Box 34"/>
            <p:cNvSpPr txBox="1">
              <a:spLocks noChangeArrowheads="1"/>
            </p:cNvSpPr>
            <p:nvPr/>
          </p:nvSpPr>
          <p:spPr bwMode="auto">
            <a:xfrm>
              <a:off x="728" y="2547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27686" name="Text Box 35"/>
            <p:cNvSpPr txBox="1">
              <a:spLocks noChangeArrowheads="1"/>
            </p:cNvSpPr>
            <p:nvPr/>
          </p:nvSpPr>
          <p:spPr bwMode="auto">
            <a:xfrm>
              <a:off x="1747" y="2555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27687" name="Text Box 36"/>
            <p:cNvSpPr txBox="1">
              <a:spLocks noChangeArrowheads="1"/>
            </p:cNvSpPr>
            <p:nvPr/>
          </p:nvSpPr>
          <p:spPr bwMode="auto">
            <a:xfrm>
              <a:off x="2902" y="2565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27688" name="Text Box 37"/>
            <p:cNvSpPr txBox="1">
              <a:spLocks noChangeArrowheads="1"/>
            </p:cNvSpPr>
            <p:nvPr/>
          </p:nvSpPr>
          <p:spPr bwMode="auto">
            <a:xfrm>
              <a:off x="3520" y="1883"/>
              <a:ext cx="14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27689" name="Text Box 38"/>
            <p:cNvSpPr txBox="1">
              <a:spLocks noChangeArrowheads="1"/>
            </p:cNvSpPr>
            <p:nvPr/>
          </p:nvSpPr>
          <p:spPr bwMode="auto">
            <a:xfrm>
              <a:off x="3881" y="2555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27690" name="Text Box 39"/>
            <p:cNvSpPr txBox="1">
              <a:spLocks noChangeArrowheads="1"/>
            </p:cNvSpPr>
            <p:nvPr/>
          </p:nvSpPr>
          <p:spPr bwMode="auto">
            <a:xfrm>
              <a:off x="2726" y="1881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27691" name="Oval 40"/>
            <p:cNvSpPr>
              <a:spLocks noChangeArrowheads="1"/>
            </p:cNvSpPr>
            <p:nvPr/>
          </p:nvSpPr>
          <p:spPr bwMode="auto">
            <a:xfrm>
              <a:off x="1947" y="1026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</a:t>
              </a:r>
              <a:endParaRPr kumimoji="0" lang="en-US" altLang="zh-CN" sz="1800" b="1" i="1"/>
            </a:p>
          </p:txBody>
        </p:sp>
        <p:sp>
          <p:nvSpPr>
            <p:cNvPr id="27692" name="Oval 41"/>
            <p:cNvSpPr>
              <a:spLocks noChangeArrowheads="1"/>
            </p:cNvSpPr>
            <p:nvPr/>
          </p:nvSpPr>
          <p:spPr bwMode="auto">
            <a:xfrm>
              <a:off x="928" y="1593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2</a:t>
              </a:r>
              <a:endParaRPr kumimoji="0" lang="en-US" altLang="zh-CN" sz="1800" b="1" i="1"/>
            </a:p>
          </p:txBody>
        </p:sp>
        <p:sp>
          <p:nvSpPr>
            <p:cNvPr id="27693" name="Oval 42"/>
            <p:cNvSpPr>
              <a:spLocks noChangeArrowheads="1"/>
            </p:cNvSpPr>
            <p:nvPr/>
          </p:nvSpPr>
          <p:spPr bwMode="auto">
            <a:xfrm>
              <a:off x="455" y="2249"/>
              <a:ext cx="218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3</a:t>
              </a:r>
              <a:endParaRPr kumimoji="0" lang="en-US" altLang="zh-CN" sz="1800" b="1" i="1"/>
            </a:p>
          </p:txBody>
        </p:sp>
        <p:sp>
          <p:nvSpPr>
            <p:cNvPr id="27694" name="Oval 43"/>
            <p:cNvSpPr>
              <a:spLocks noChangeArrowheads="1"/>
            </p:cNvSpPr>
            <p:nvPr/>
          </p:nvSpPr>
          <p:spPr bwMode="auto">
            <a:xfrm>
              <a:off x="158" y="2914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4</a:t>
              </a:r>
              <a:endParaRPr kumimoji="0" lang="en-US" altLang="zh-CN" sz="1800" b="1" i="1"/>
            </a:p>
          </p:txBody>
        </p:sp>
        <p:sp>
          <p:nvSpPr>
            <p:cNvPr id="27695" name="Oval 44"/>
            <p:cNvSpPr>
              <a:spLocks noChangeArrowheads="1"/>
            </p:cNvSpPr>
            <p:nvPr/>
          </p:nvSpPr>
          <p:spPr bwMode="auto">
            <a:xfrm>
              <a:off x="664" y="2930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5</a:t>
              </a:r>
              <a:endParaRPr kumimoji="0" lang="en-US" altLang="zh-CN" sz="1800" b="1" i="1"/>
            </a:p>
          </p:txBody>
        </p:sp>
        <p:sp>
          <p:nvSpPr>
            <p:cNvPr id="27696" name="Oval 45"/>
            <p:cNvSpPr>
              <a:spLocks noChangeArrowheads="1"/>
            </p:cNvSpPr>
            <p:nvPr/>
          </p:nvSpPr>
          <p:spPr bwMode="auto">
            <a:xfrm>
              <a:off x="1145" y="2914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7</a:t>
              </a:r>
              <a:endParaRPr kumimoji="0" lang="en-US" altLang="zh-CN" sz="1800" b="1" i="1"/>
            </a:p>
          </p:txBody>
        </p:sp>
        <p:sp>
          <p:nvSpPr>
            <p:cNvPr id="27697" name="Oval 46"/>
            <p:cNvSpPr>
              <a:spLocks noChangeArrowheads="1"/>
            </p:cNvSpPr>
            <p:nvPr/>
          </p:nvSpPr>
          <p:spPr bwMode="auto">
            <a:xfrm>
              <a:off x="1667" y="2921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8</a:t>
              </a:r>
              <a:endParaRPr kumimoji="0" lang="en-US" altLang="zh-CN" sz="1800" b="1" i="1"/>
            </a:p>
          </p:txBody>
        </p:sp>
        <p:sp>
          <p:nvSpPr>
            <p:cNvPr id="27698" name="Oval 47"/>
            <p:cNvSpPr>
              <a:spLocks noChangeArrowheads="1"/>
            </p:cNvSpPr>
            <p:nvPr/>
          </p:nvSpPr>
          <p:spPr bwMode="auto">
            <a:xfrm>
              <a:off x="2332" y="2918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11</a:t>
              </a:r>
              <a:endParaRPr kumimoji="0" lang="en-US" altLang="zh-CN" sz="1800" b="1" i="1"/>
            </a:p>
          </p:txBody>
        </p:sp>
        <p:sp>
          <p:nvSpPr>
            <p:cNvPr id="27699" name="Oval 48"/>
            <p:cNvSpPr>
              <a:spLocks noChangeArrowheads="1"/>
            </p:cNvSpPr>
            <p:nvPr/>
          </p:nvSpPr>
          <p:spPr bwMode="auto">
            <a:xfrm>
              <a:off x="2830" y="2939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12</a:t>
              </a:r>
              <a:endParaRPr kumimoji="0" lang="en-US" altLang="zh-CN" sz="1800" b="1" i="1"/>
            </a:p>
          </p:txBody>
        </p:sp>
        <p:sp>
          <p:nvSpPr>
            <p:cNvPr id="27700" name="Oval 49"/>
            <p:cNvSpPr>
              <a:spLocks noChangeArrowheads="1"/>
            </p:cNvSpPr>
            <p:nvPr/>
          </p:nvSpPr>
          <p:spPr bwMode="auto">
            <a:xfrm>
              <a:off x="3320" y="2930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14</a:t>
              </a:r>
              <a:endParaRPr kumimoji="0" lang="en-US" altLang="zh-CN" sz="1800" b="1" i="1"/>
            </a:p>
          </p:txBody>
        </p:sp>
        <p:sp>
          <p:nvSpPr>
            <p:cNvPr id="27701" name="Oval 50"/>
            <p:cNvSpPr>
              <a:spLocks noChangeArrowheads="1"/>
            </p:cNvSpPr>
            <p:nvPr/>
          </p:nvSpPr>
          <p:spPr bwMode="auto">
            <a:xfrm>
              <a:off x="3801" y="2930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15</a:t>
              </a:r>
              <a:endParaRPr kumimoji="0" lang="en-US" altLang="zh-CN" sz="1800" b="1" i="1"/>
            </a:p>
          </p:txBody>
        </p:sp>
        <p:sp>
          <p:nvSpPr>
            <p:cNvPr id="27702" name="Oval 51"/>
            <p:cNvSpPr>
              <a:spLocks noChangeArrowheads="1"/>
            </p:cNvSpPr>
            <p:nvPr/>
          </p:nvSpPr>
          <p:spPr bwMode="auto">
            <a:xfrm>
              <a:off x="3544" y="2267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3</a:t>
              </a:r>
              <a:endParaRPr kumimoji="0" lang="en-US" altLang="zh-CN" sz="1800" b="1" i="1"/>
            </a:p>
          </p:txBody>
        </p:sp>
        <p:sp>
          <p:nvSpPr>
            <p:cNvPr id="27703" name="Oval 52"/>
            <p:cNvSpPr>
              <a:spLocks noChangeArrowheads="1"/>
            </p:cNvSpPr>
            <p:nvPr/>
          </p:nvSpPr>
          <p:spPr bwMode="auto">
            <a:xfrm>
              <a:off x="2589" y="2255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10</a:t>
              </a:r>
              <a:endParaRPr kumimoji="0" lang="en-US" altLang="zh-CN" sz="1800" b="1" i="1"/>
            </a:p>
          </p:txBody>
        </p:sp>
        <p:sp>
          <p:nvSpPr>
            <p:cNvPr id="27704" name="Oval 53"/>
            <p:cNvSpPr>
              <a:spLocks noChangeArrowheads="1"/>
            </p:cNvSpPr>
            <p:nvPr/>
          </p:nvSpPr>
          <p:spPr bwMode="auto">
            <a:xfrm>
              <a:off x="1410" y="2241"/>
              <a:ext cx="218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6</a:t>
              </a:r>
              <a:endParaRPr kumimoji="0" lang="en-US" altLang="zh-CN" sz="1800" b="1" i="1"/>
            </a:p>
          </p:txBody>
        </p:sp>
        <p:sp>
          <p:nvSpPr>
            <p:cNvPr id="27705" name="Oval 54"/>
            <p:cNvSpPr>
              <a:spLocks noChangeArrowheads="1"/>
            </p:cNvSpPr>
            <p:nvPr/>
          </p:nvSpPr>
          <p:spPr bwMode="auto">
            <a:xfrm>
              <a:off x="3063" y="1571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9</a:t>
              </a:r>
              <a:endParaRPr kumimoji="0" lang="en-US" altLang="zh-CN" sz="1800" b="1" i="1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215063" y="5643563"/>
            <a:ext cx="12144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子集树！</a:t>
            </a:r>
          </a:p>
        </p:txBody>
      </p:sp>
    </p:spTree>
    <p:extLst>
      <p:ext uri="{BB962C8B-B14F-4D97-AF65-F5344CB8AC3E}">
        <p14:creationId xmlns:p14="http://schemas.microsoft.com/office/powerpoint/2010/main" val="14222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"/>
            <a:ext cx="7848600" cy="1600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u="sng" dirty="0" smtClean="0">
                <a:solidFill>
                  <a:schemeClr val="accent1"/>
                </a:solidFill>
                <a:ea typeface="楷体_GB2312" pitchFamily="49" charset="-122"/>
              </a:rPr>
              <a:t>例如</a:t>
            </a:r>
            <a:r>
              <a:rPr lang="zh-CN" altLang="en-US" sz="2400" dirty="0" smtClean="0">
                <a:solidFill>
                  <a:schemeClr val="accent1"/>
                </a:solidFill>
                <a:ea typeface="楷体_GB2312" pitchFamily="49" charset="-122"/>
              </a:rPr>
              <a:t>，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n=3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0/1</a:t>
            </a:r>
            <a:r>
              <a:rPr lang="zh-CN" altLang="en-US" sz="2400" dirty="0" smtClean="0"/>
              <a:t>背包问题，三个物品的重量为</a:t>
            </a:r>
            <a:r>
              <a:rPr lang="en-US" altLang="zh-CN" sz="2400" dirty="0" smtClean="0"/>
              <a:t>{20, 15, 10}</a:t>
            </a:r>
            <a:r>
              <a:rPr lang="zh-CN" altLang="en-US" sz="2400" dirty="0" smtClean="0"/>
              <a:t>，价值为</a:t>
            </a:r>
            <a:r>
              <a:rPr lang="en-US" altLang="zh-CN" sz="2400" dirty="0" smtClean="0"/>
              <a:t>{20, 30, 25}</a:t>
            </a:r>
            <a:r>
              <a:rPr lang="zh-CN" altLang="en-US" sz="2400" dirty="0" smtClean="0"/>
              <a:t>，背包容量为</a:t>
            </a:r>
            <a:r>
              <a:rPr lang="en-US" altLang="zh-CN" sz="2400" dirty="0" smtClean="0"/>
              <a:t>25</a:t>
            </a:r>
            <a:r>
              <a:rPr lang="zh-CN" altLang="en-US" sz="2400" dirty="0" smtClean="0"/>
              <a:t>，从前图所示的解空间树的根结点开始搜索，搜索过程如下：</a:t>
            </a:r>
          </a:p>
        </p:txBody>
      </p:sp>
      <p:grpSp>
        <p:nvGrpSpPr>
          <p:cNvPr id="28678" name="Group 4"/>
          <p:cNvGrpSpPr>
            <a:grpSpLocks/>
          </p:cNvGrpSpPr>
          <p:nvPr/>
        </p:nvGrpSpPr>
        <p:grpSpPr bwMode="auto">
          <a:xfrm>
            <a:off x="900113" y="2159000"/>
            <a:ext cx="7659687" cy="3479800"/>
            <a:chOff x="640" y="1818"/>
            <a:chExt cx="4825" cy="2192"/>
          </a:xfrm>
        </p:grpSpPr>
        <p:sp>
          <p:nvSpPr>
            <p:cNvPr id="28680" name="Text Box 5"/>
            <p:cNvSpPr txBox="1">
              <a:spLocks noChangeArrowheads="1"/>
            </p:cNvSpPr>
            <p:nvPr/>
          </p:nvSpPr>
          <p:spPr bwMode="auto">
            <a:xfrm>
              <a:off x="3107" y="3134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1</a:t>
              </a:r>
            </a:p>
          </p:txBody>
        </p:sp>
        <p:sp>
          <p:nvSpPr>
            <p:cNvPr id="28681" name="Text Box 6"/>
            <p:cNvSpPr txBox="1">
              <a:spLocks noChangeArrowheads="1"/>
            </p:cNvSpPr>
            <p:nvPr/>
          </p:nvSpPr>
          <p:spPr bwMode="auto">
            <a:xfrm>
              <a:off x="1171" y="3794"/>
              <a:ext cx="7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2000" b="1"/>
                <a:t>不可行解</a:t>
              </a:r>
            </a:p>
          </p:txBody>
        </p:sp>
        <p:sp>
          <p:nvSpPr>
            <p:cNvPr id="28682" name="Text Box 7"/>
            <p:cNvSpPr txBox="1">
              <a:spLocks noChangeArrowheads="1"/>
            </p:cNvSpPr>
            <p:nvPr/>
          </p:nvSpPr>
          <p:spPr bwMode="auto">
            <a:xfrm>
              <a:off x="1967" y="3797"/>
              <a:ext cx="6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2000" b="1"/>
                <a:t>价值</a:t>
              </a:r>
              <a:r>
                <a:rPr kumimoji="0" lang="en-US" altLang="zh-CN" sz="2000" b="1"/>
                <a:t>=20</a:t>
              </a:r>
            </a:p>
          </p:txBody>
        </p:sp>
        <p:sp>
          <p:nvSpPr>
            <p:cNvPr id="28683" name="Text Box 8"/>
            <p:cNvSpPr txBox="1">
              <a:spLocks noChangeArrowheads="1"/>
            </p:cNvSpPr>
            <p:nvPr/>
          </p:nvSpPr>
          <p:spPr bwMode="auto">
            <a:xfrm>
              <a:off x="2777" y="3794"/>
              <a:ext cx="6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2000" b="1"/>
                <a:t>价值</a:t>
              </a:r>
              <a:r>
                <a:rPr kumimoji="0" lang="en-US" altLang="zh-CN" sz="2000" b="1"/>
                <a:t>=55</a:t>
              </a:r>
            </a:p>
          </p:txBody>
        </p:sp>
        <p:sp>
          <p:nvSpPr>
            <p:cNvPr id="28684" name="Text Box 9"/>
            <p:cNvSpPr txBox="1">
              <a:spLocks noChangeArrowheads="1"/>
            </p:cNvSpPr>
            <p:nvPr/>
          </p:nvSpPr>
          <p:spPr bwMode="auto">
            <a:xfrm>
              <a:off x="3470" y="3794"/>
              <a:ext cx="6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2000" b="1"/>
                <a:t>价值</a:t>
              </a:r>
              <a:r>
                <a:rPr kumimoji="0" lang="en-US" altLang="zh-CN" sz="2000" b="1"/>
                <a:t>=30</a:t>
              </a:r>
            </a:p>
          </p:txBody>
        </p:sp>
        <p:sp>
          <p:nvSpPr>
            <p:cNvPr id="28685" name="Text Box 10"/>
            <p:cNvSpPr txBox="1">
              <a:spLocks noChangeArrowheads="1"/>
            </p:cNvSpPr>
            <p:nvPr/>
          </p:nvSpPr>
          <p:spPr bwMode="auto">
            <a:xfrm>
              <a:off x="4148" y="3794"/>
              <a:ext cx="6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2000" b="1"/>
                <a:t>价值</a:t>
              </a:r>
              <a:r>
                <a:rPr kumimoji="0" lang="en-US" altLang="zh-CN" sz="2000" b="1"/>
                <a:t>=25</a:t>
              </a:r>
            </a:p>
          </p:txBody>
        </p:sp>
        <p:sp>
          <p:nvSpPr>
            <p:cNvPr id="28686" name="Text Box 11"/>
            <p:cNvSpPr txBox="1">
              <a:spLocks noChangeArrowheads="1"/>
            </p:cNvSpPr>
            <p:nvPr/>
          </p:nvSpPr>
          <p:spPr bwMode="auto">
            <a:xfrm>
              <a:off x="4856" y="3797"/>
              <a:ext cx="60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2000" b="1"/>
                <a:t>价值</a:t>
              </a:r>
              <a:r>
                <a:rPr kumimoji="0" lang="en-US" altLang="zh-CN" sz="2000" b="1"/>
                <a:t>=0</a:t>
              </a:r>
            </a:p>
          </p:txBody>
        </p:sp>
        <p:sp>
          <p:nvSpPr>
            <p:cNvPr id="28687" name="Line 12"/>
            <p:cNvSpPr>
              <a:spLocks noChangeShapeType="1"/>
            </p:cNvSpPr>
            <p:nvPr/>
          </p:nvSpPr>
          <p:spPr bwMode="auto">
            <a:xfrm flipH="1">
              <a:off x="1466" y="1979"/>
              <a:ext cx="1081" cy="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13"/>
            <p:cNvSpPr>
              <a:spLocks noChangeShapeType="1"/>
            </p:cNvSpPr>
            <p:nvPr/>
          </p:nvSpPr>
          <p:spPr bwMode="auto">
            <a:xfrm>
              <a:off x="2783" y="1979"/>
              <a:ext cx="1218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Line 14"/>
            <p:cNvSpPr>
              <a:spLocks noChangeShapeType="1"/>
            </p:cNvSpPr>
            <p:nvPr/>
          </p:nvSpPr>
          <p:spPr bwMode="auto">
            <a:xfrm flipH="1">
              <a:off x="866" y="2435"/>
              <a:ext cx="384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Line 15"/>
            <p:cNvSpPr>
              <a:spLocks noChangeShapeType="1"/>
            </p:cNvSpPr>
            <p:nvPr/>
          </p:nvSpPr>
          <p:spPr bwMode="auto">
            <a:xfrm>
              <a:off x="1446" y="2451"/>
              <a:ext cx="374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16"/>
            <p:cNvSpPr>
              <a:spLocks noChangeShapeType="1"/>
            </p:cNvSpPr>
            <p:nvPr/>
          </p:nvSpPr>
          <p:spPr bwMode="auto">
            <a:xfrm flipH="1">
              <a:off x="3578" y="2397"/>
              <a:ext cx="413" cy="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17"/>
            <p:cNvSpPr>
              <a:spLocks noChangeShapeType="1"/>
            </p:cNvSpPr>
            <p:nvPr/>
          </p:nvSpPr>
          <p:spPr bwMode="auto">
            <a:xfrm>
              <a:off x="4197" y="2413"/>
              <a:ext cx="443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18"/>
            <p:cNvSpPr>
              <a:spLocks noChangeShapeType="1"/>
            </p:cNvSpPr>
            <p:nvPr/>
          </p:nvSpPr>
          <p:spPr bwMode="auto">
            <a:xfrm flipH="1">
              <a:off x="1643" y="3015"/>
              <a:ext cx="216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Line 19"/>
            <p:cNvSpPr>
              <a:spLocks noChangeShapeType="1"/>
            </p:cNvSpPr>
            <p:nvPr/>
          </p:nvSpPr>
          <p:spPr bwMode="auto">
            <a:xfrm>
              <a:off x="2006" y="3000"/>
              <a:ext cx="207" cy="4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20"/>
            <p:cNvSpPr>
              <a:spLocks noChangeShapeType="1"/>
            </p:cNvSpPr>
            <p:nvPr/>
          </p:nvSpPr>
          <p:spPr bwMode="auto">
            <a:xfrm flipH="1">
              <a:off x="3205" y="3003"/>
              <a:ext cx="216" cy="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21"/>
            <p:cNvSpPr>
              <a:spLocks noChangeShapeType="1"/>
            </p:cNvSpPr>
            <p:nvPr/>
          </p:nvSpPr>
          <p:spPr bwMode="auto">
            <a:xfrm>
              <a:off x="3588" y="3012"/>
              <a:ext cx="197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22"/>
            <p:cNvSpPr>
              <a:spLocks noChangeShapeType="1"/>
            </p:cNvSpPr>
            <p:nvPr/>
          </p:nvSpPr>
          <p:spPr bwMode="auto">
            <a:xfrm flipH="1">
              <a:off x="4473" y="3015"/>
              <a:ext cx="176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Line 23"/>
            <p:cNvSpPr>
              <a:spLocks noChangeShapeType="1"/>
            </p:cNvSpPr>
            <p:nvPr/>
          </p:nvSpPr>
          <p:spPr bwMode="auto">
            <a:xfrm>
              <a:off x="4826" y="3022"/>
              <a:ext cx="158" cy="4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Text Box 24"/>
            <p:cNvSpPr txBox="1">
              <a:spLocks noChangeArrowheads="1"/>
            </p:cNvSpPr>
            <p:nvPr/>
          </p:nvSpPr>
          <p:spPr bwMode="auto">
            <a:xfrm>
              <a:off x="1839" y="1915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1</a:t>
              </a:r>
            </a:p>
          </p:txBody>
        </p:sp>
        <p:sp>
          <p:nvSpPr>
            <p:cNvPr id="28700" name="Text Box 25"/>
            <p:cNvSpPr txBox="1">
              <a:spLocks noChangeArrowheads="1"/>
            </p:cNvSpPr>
            <p:nvPr/>
          </p:nvSpPr>
          <p:spPr bwMode="auto">
            <a:xfrm>
              <a:off x="808" y="2512"/>
              <a:ext cx="176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1</a:t>
              </a:r>
            </a:p>
          </p:txBody>
        </p:sp>
        <p:sp>
          <p:nvSpPr>
            <p:cNvPr id="28701" name="Text Box 26"/>
            <p:cNvSpPr txBox="1">
              <a:spLocks noChangeArrowheads="1"/>
            </p:cNvSpPr>
            <p:nvPr/>
          </p:nvSpPr>
          <p:spPr bwMode="auto">
            <a:xfrm>
              <a:off x="1505" y="3111"/>
              <a:ext cx="17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1</a:t>
              </a:r>
            </a:p>
          </p:txBody>
        </p:sp>
        <p:sp>
          <p:nvSpPr>
            <p:cNvPr id="28702" name="Text Box 27"/>
            <p:cNvSpPr txBox="1">
              <a:spLocks noChangeArrowheads="1"/>
            </p:cNvSpPr>
            <p:nvPr/>
          </p:nvSpPr>
          <p:spPr bwMode="auto">
            <a:xfrm>
              <a:off x="4325" y="3131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1</a:t>
              </a:r>
            </a:p>
          </p:txBody>
        </p:sp>
        <p:sp>
          <p:nvSpPr>
            <p:cNvPr id="28703" name="Text Box 28"/>
            <p:cNvSpPr txBox="1">
              <a:spLocks noChangeArrowheads="1"/>
            </p:cNvSpPr>
            <p:nvPr/>
          </p:nvSpPr>
          <p:spPr bwMode="auto">
            <a:xfrm>
              <a:off x="3343" y="1896"/>
              <a:ext cx="176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0</a:t>
              </a:r>
            </a:p>
          </p:txBody>
        </p:sp>
        <p:sp>
          <p:nvSpPr>
            <p:cNvPr id="28704" name="Text Box 29"/>
            <p:cNvSpPr txBox="1">
              <a:spLocks noChangeArrowheads="1"/>
            </p:cNvSpPr>
            <p:nvPr/>
          </p:nvSpPr>
          <p:spPr bwMode="auto">
            <a:xfrm>
              <a:off x="1721" y="2515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0</a:t>
              </a:r>
            </a:p>
          </p:txBody>
        </p:sp>
        <p:sp>
          <p:nvSpPr>
            <p:cNvPr id="28705" name="Text Box 30"/>
            <p:cNvSpPr txBox="1">
              <a:spLocks noChangeArrowheads="1"/>
            </p:cNvSpPr>
            <p:nvPr/>
          </p:nvSpPr>
          <p:spPr bwMode="auto">
            <a:xfrm>
              <a:off x="2203" y="3114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0</a:t>
              </a:r>
            </a:p>
          </p:txBody>
        </p:sp>
        <p:sp>
          <p:nvSpPr>
            <p:cNvPr id="28706" name="Text Box 31"/>
            <p:cNvSpPr txBox="1">
              <a:spLocks noChangeArrowheads="1"/>
            </p:cNvSpPr>
            <p:nvPr/>
          </p:nvSpPr>
          <p:spPr bwMode="auto">
            <a:xfrm>
              <a:off x="3765" y="3125"/>
              <a:ext cx="17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0</a:t>
              </a:r>
            </a:p>
          </p:txBody>
        </p:sp>
        <p:sp>
          <p:nvSpPr>
            <p:cNvPr id="28707" name="Text Box 32"/>
            <p:cNvSpPr txBox="1">
              <a:spLocks noChangeArrowheads="1"/>
            </p:cNvSpPr>
            <p:nvPr/>
          </p:nvSpPr>
          <p:spPr bwMode="auto">
            <a:xfrm>
              <a:off x="4522" y="2543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0</a:t>
              </a:r>
            </a:p>
          </p:txBody>
        </p:sp>
        <p:sp>
          <p:nvSpPr>
            <p:cNvPr id="28708" name="Text Box 33"/>
            <p:cNvSpPr txBox="1">
              <a:spLocks noChangeArrowheads="1"/>
            </p:cNvSpPr>
            <p:nvPr/>
          </p:nvSpPr>
          <p:spPr bwMode="auto">
            <a:xfrm>
              <a:off x="5013" y="3114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0</a:t>
              </a:r>
            </a:p>
          </p:txBody>
        </p:sp>
        <p:sp>
          <p:nvSpPr>
            <p:cNvPr id="28709" name="Text Box 34"/>
            <p:cNvSpPr txBox="1">
              <a:spLocks noChangeArrowheads="1"/>
            </p:cNvSpPr>
            <p:nvPr/>
          </p:nvSpPr>
          <p:spPr bwMode="auto">
            <a:xfrm>
              <a:off x="3598" y="2458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1</a:t>
              </a:r>
            </a:p>
          </p:txBody>
        </p:sp>
        <p:sp>
          <p:nvSpPr>
            <p:cNvPr id="28710" name="Oval 35"/>
            <p:cNvSpPr>
              <a:spLocks noChangeArrowheads="1"/>
            </p:cNvSpPr>
            <p:nvPr/>
          </p:nvSpPr>
          <p:spPr bwMode="auto">
            <a:xfrm>
              <a:off x="2537" y="1818"/>
              <a:ext cx="267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1</a:t>
              </a:r>
              <a:endParaRPr kumimoji="0" lang="en-US" altLang="zh-CN" sz="2000" b="1" i="1"/>
            </a:p>
          </p:txBody>
        </p:sp>
        <p:sp>
          <p:nvSpPr>
            <p:cNvPr id="28711" name="Oval 36"/>
            <p:cNvSpPr>
              <a:spLocks noChangeArrowheads="1"/>
            </p:cNvSpPr>
            <p:nvPr/>
          </p:nvSpPr>
          <p:spPr bwMode="auto">
            <a:xfrm>
              <a:off x="1220" y="2233"/>
              <a:ext cx="267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2</a:t>
              </a:r>
              <a:endParaRPr kumimoji="0" lang="en-US" altLang="zh-CN" sz="2000" b="1" i="1"/>
            </a:p>
          </p:txBody>
        </p:sp>
        <p:sp>
          <p:nvSpPr>
            <p:cNvPr id="28712" name="Oval 37"/>
            <p:cNvSpPr>
              <a:spLocks noChangeArrowheads="1"/>
            </p:cNvSpPr>
            <p:nvPr/>
          </p:nvSpPr>
          <p:spPr bwMode="auto">
            <a:xfrm>
              <a:off x="640" y="2787"/>
              <a:ext cx="268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28713" name="Oval 38"/>
            <p:cNvSpPr>
              <a:spLocks noChangeArrowheads="1"/>
            </p:cNvSpPr>
            <p:nvPr/>
          </p:nvSpPr>
          <p:spPr bwMode="auto">
            <a:xfrm>
              <a:off x="2105" y="3442"/>
              <a:ext cx="267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8</a:t>
              </a:r>
              <a:endParaRPr kumimoji="0" lang="en-US" altLang="zh-CN" sz="2000" b="1" i="1"/>
            </a:p>
          </p:txBody>
        </p:sp>
        <p:sp>
          <p:nvSpPr>
            <p:cNvPr id="28714" name="Oval 39"/>
            <p:cNvSpPr>
              <a:spLocks noChangeArrowheads="1"/>
            </p:cNvSpPr>
            <p:nvPr/>
          </p:nvSpPr>
          <p:spPr bwMode="auto">
            <a:xfrm>
              <a:off x="3067" y="3440"/>
              <a:ext cx="268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11</a:t>
              </a:r>
              <a:endParaRPr kumimoji="0" lang="en-US" altLang="zh-CN" sz="2000" b="1" i="1"/>
            </a:p>
          </p:txBody>
        </p:sp>
        <p:sp>
          <p:nvSpPr>
            <p:cNvPr id="28715" name="Oval 40"/>
            <p:cNvSpPr>
              <a:spLocks noChangeArrowheads="1"/>
            </p:cNvSpPr>
            <p:nvPr/>
          </p:nvSpPr>
          <p:spPr bwMode="auto">
            <a:xfrm>
              <a:off x="3677" y="3461"/>
              <a:ext cx="267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12</a:t>
              </a:r>
              <a:endParaRPr kumimoji="0" lang="en-US" altLang="zh-CN" sz="2000" b="1" i="1"/>
            </a:p>
          </p:txBody>
        </p:sp>
        <p:sp>
          <p:nvSpPr>
            <p:cNvPr id="28716" name="Oval 41"/>
            <p:cNvSpPr>
              <a:spLocks noChangeArrowheads="1"/>
            </p:cNvSpPr>
            <p:nvPr/>
          </p:nvSpPr>
          <p:spPr bwMode="auto">
            <a:xfrm>
              <a:off x="4325" y="3451"/>
              <a:ext cx="267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14</a:t>
              </a:r>
              <a:endParaRPr kumimoji="0" lang="en-US" altLang="zh-CN" sz="2000" b="1" i="1"/>
            </a:p>
          </p:txBody>
        </p:sp>
        <p:sp>
          <p:nvSpPr>
            <p:cNvPr id="28717" name="Oval 42"/>
            <p:cNvSpPr>
              <a:spLocks noChangeArrowheads="1"/>
            </p:cNvSpPr>
            <p:nvPr/>
          </p:nvSpPr>
          <p:spPr bwMode="auto">
            <a:xfrm>
              <a:off x="4915" y="3451"/>
              <a:ext cx="267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15</a:t>
              </a:r>
              <a:endParaRPr kumimoji="0" lang="en-US" altLang="zh-CN" sz="2000" b="1" i="1"/>
            </a:p>
          </p:txBody>
        </p:sp>
        <p:sp>
          <p:nvSpPr>
            <p:cNvPr id="28718" name="Oval 43"/>
            <p:cNvSpPr>
              <a:spLocks noChangeArrowheads="1"/>
            </p:cNvSpPr>
            <p:nvPr/>
          </p:nvSpPr>
          <p:spPr bwMode="auto">
            <a:xfrm>
              <a:off x="4600" y="2807"/>
              <a:ext cx="268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13</a:t>
              </a:r>
              <a:endParaRPr kumimoji="0" lang="en-US" altLang="zh-CN" sz="2000" b="1" i="1"/>
            </a:p>
          </p:txBody>
        </p:sp>
        <p:sp>
          <p:nvSpPr>
            <p:cNvPr id="28719" name="Oval 44"/>
            <p:cNvSpPr>
              <a:spLocks noChangeArrowheads="1"/>
            </p:cNvSpPr>
            <p:nvPr/>
          </p:nvSpPr>
          <p:spPr bwMode="auto">
            <a:xfrm>
              <a:off x="3382" y="2793"/>
              <a:ext cx="267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10</a:t>
              </a:r>
              <a:endParaRPr kumimoji="0" lang="en-US" altLang="zh-CN" sz="2000" b="1" i="1"/>
            </a:p>
          </p:txBody>
        </p:sp>
        <p:sp>
          <p:nvSpPr>
            <p:cNvPr id="28720" name="Oval 45"/>
            <p:cNvSpPr>
              <a:spLocks noChangeArrowheads="1"/>
            </p:cNvSpPr>
            <p:nvPr/>
          </p:nvSpPr>
          <p:spPr bwMode="auto">
            <a:xfrm>
              <a:off x="1790" y="2807"/>
              <a:ext cx="267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6</a:t>
              </a:r>
              <a:endParaRPr kumimoji="0" lang="en-US" altLang="zh-CN" sz="2000" b="1" i="1"/>
            </a:p>
          </p:txBody>
        </p:sp>
        <p:sp>
          <p:nvSpPr>
            <p:cNvPr id="28721" name="Oval 46"/>
            <p:cNvSpPr>
              <a:spLocks noChangeArrowheads="1"/>
            </p:cNvSpPr>
            <p:nvPr/>
          </p:nvSpPr>
          <p:spPr bwMode="auto">
            <a:xfrm>
              <a:off x="3962" y="2208"/>
              <a:ext cx="267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9</a:t>
              </a:r>
              <a:endParaRPr kumimoji="0" lang="en-US" altLang="zh-CN" sz="2000" b="1" i="1"/>
            </a:p>
          </p:txBody>
        </p:sp>
        <p:sp>
          <p:nvSpPr>
            <p:cNvPr id="28722" name="Line 47"/>
            <p:cNvSpPr>
              <a:spLocks noChangeShapeType="1"/>
            </p:cNvSpPr>
            <p:nvPr/>
          </p:nvSpPr>
          <p:spPr bwMode="auto">
            <a:xfrm>
              <a:off x="690" y="2817"/>
              <a:ext cx="167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3" name="Line 48"/>
            <p:cNvSpPr>
              <a:spLocks noChangeShapeType="1"/>
            </p:cNvSpPr>
            <p:nvPr/>
          </p:nvSpPr>
          <p:spPr bwMode="auto">
            <a:xfrm flipH="1">
              <a:off x="690" y="2825"/>
              <a:ext cx="167" cy="1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4" name="Oval 49"/>
            <p:cNvSpPr>
              <a:spLocks noChangeArrowheads="1"/>
            </p:cNvSpPr>
            <p:nvPr/>
          </p:nvSpPr>
          <p:spPr bwMode="auto">
            <a:xfrm>
              <a:off x="1486" y="3434"/>
              <a:ext cx="267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28725" name="Line 50"/>
            <p:cNvSpPr>
              <a:spLocks noChangeShapeType="1"/>
            </p:cNvSpPr>
            <p:nvPr/>
          </p:nvSpPr>
          <p:spPr bwMode="auto">
            <a:xfrm>
              <a:off x="1535" y="3463"/>
              <a:ext cx="167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6" name="Line 51"/>
            <p:cNvSpPr>
              <a:spLocks noChangeShapeType="1"/>
            </p:cNvSpPr>
            <p:nvPr/>
          </p:nvSpPr>
          <p:spPr bwMode="auto">
            <a:xfrm flipH="1">
              <a:off x="1535" y="3472"/>
              <a:ext cx="167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64" name="Rectangle 52"/>
          <p:cNvSpPr>
            <a:spLocks noChangeArrowheads="1"/>
          </p:cNvSpPr>
          <p:nvPr/>
        </p:nvSpPr>
        <p:spPr bwMode="auto">
          <a:xfrm>
            <a:off x="533400" y="3657600"/>
            <a:ext cx="2209800" cy="16764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6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323850" y="260350"/>
            <a:ext cx="77724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子集树与排列树</a:t>
            </a:r>
          </a:p>
        </p:txBody>
      </p:sp>
      <p:pic>
        <p:nvPicPr>
          <p:cNvPr id="288773" name="Picture 5" descr="t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96975"/>
            <a:ext cx="367188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774" name="Picture 6" descr="t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765175"/>
            <a:ext cx="316865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168275" y="3141663"/>
            <a:ext cx="4065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遍历</a:t>
            </a:r>
            <a:r>
              <a:rPr lang="zh-CN" altLang="en-US" sz="2400" b="1" u="sng">
                <a:latin typeface="Arial" panose="020B0604020202020204" pitchFamily="34" charset="0"/>
                <a:ea typeface="楷体_GB2312" pitchFamily="49" charset="-122"/>
              </a:rPr>
              <a:t>子集树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需</a:t>
            </a: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O(2</a:t>
            </a:r>
            <a:r>
              <a:rPr lang="en-US" altLang="zh-CN" sz="2400" b="1" baseline="3000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计算时间</a:t>
            </a:r>
            <a:r>
              <a:rPr lang="zh-CN" altLang="en-US" sz="2400"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4803775" y="3141663"/>
            <a:ext cx="436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遍历</a:t>
            </a:r>
            <a:r>
              <a:rPr lang="zh-CN" altLang="en-US" sz="2400" b="1" u="sng">
                <a:latin typeface="Arial" panose="020B0604020202020204" pitchFamily="34" charset="0"/>
                <a:ea typeface="楷体_GB2312" pitchFamily="49" charset="-122"/>
              </a:rPr>
              <a:t>排列树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需要</a:t>
            </a: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O(n!)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计算时间</a:t>
            </a:r>
            <a:r>
              <a:rPr lang="zh-CN" altLang="en-US" sz="2400"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288777" name="Text Box 9"/>
          <p:cNvSpPr txBox="1">
            <a:spLocks noChangeArrowheads="1"/>
          </p:cNvSpPr>
          <p:nvPr/>
        </p:nvSpPr>
        <p:spPr bwMode="auto">
          <a:xfrm>
            <a:off x="395288" y="3670300"/>
            <a:ext cx="36449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void backtrack (int t)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if (t&gt;n) output(x);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else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for (int i=0;i&lt;=1;i++) {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  x[t]=i;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  if (legal(t)) backtrack(t+1); }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zh-CN" altLang="en-US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88778" name="Text Box 10"/>
          <p:cNvSpPr txBox="1">
            <a:spLocks noChangeArrowheads="1"/>
          </p:cNvSpPr>
          <p:nvPr/>
        </p:nvSpPr>
        <p:spPr bwMode="auto">
          <a:xfrm>
            <a:off x="5219700" y="3525838"/>
            <a:ext cx="3492500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void backtrack (int t)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if (t&gt;n) output(x);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else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for (int i=t;i&lt;=n;i++) {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  swap(x[t], x[i]);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  if (legal(t)) backtrack(t+1);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  swap(x[t], x[i]); }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} </a:t>
            </a:r>
            <a:endParaRPr lang="zh-CN" altLang="en-US" b="1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6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  <a:ea typeface="+mn-ea"/>
              </a:rPr>
              <a:t>5.3</a:t>
            </a:r>
            <a:r>
              <a:rPr lang="en-US" altLang="zh-CN" sz="4000" kern="0" dirty="0" smtClean="0">
                <a:solidFill>
                  <a:srgbClr val="000000"/>
                </a:solidFill>
              </a:rPr>
              <a:t>  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旅</a:t>
            </a:r>
            <a:r>
              <a:rPr lang="zh-CN" altLang="en-US" sz="4000" kern="0" dirty="0">
                <a:solidFill>
                  <a:srgbClr val="000000"/>
                </a:solidFill>
              </a:rPr>
              <a:t>行商问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题</a:t>
            </a:r>
            <a:endParaRPr lang="en-US" altLang="zh-CN" sz="40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36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Travelling Salesman Problem</a:t>
            </a: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7123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排列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树示例：旅行商问</a:t>
            </a:r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b="0" dirty="0"/>
              <a:t>旅行商问题：某推销员要去若干城市推销商品</a:t>
            </a:r>
          </a:p>
          <a:p>
            <a:pPr marL="1008000" lvl="1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 smtClean="0"/>
              <a:t>已</a:t>
            </a:r>
            <a:r>
              <a:rPr lang="zh-CN" altLang="en-US" sz="2200" dirty="0"/>
              <a:t>知各城</a:t>
            </a:r>
            <a:r>
              <a:rPr lang="zh-CN" altLang="en-US" sz="2200" dirty="0" smtClean="0"/>
              <a:t>市间</a:t>
            </a:r>
            <a:r>
              <a:rPr lang="zh-CN" altLang="en-US" sz="2200" dirty="0"/>
              <a:t>的开销（路程或旅费</a:t>
            </a:r>
            <a:r>
              <a:rPr lang="zh-CN" altLang="en-US" sz="2200" dirty="0" smtClean="0"/>
              <a:t>），要求选</a:t>
            </a:r>
            <a:r>
              <a:rPr lang="zh-CN" altLang="en-US" sz="2200" dirty="0"/>
              <a:t>择一条从</a:t>
            </a:r>
            <a:r>
              <a:rPr lang="zh-CN" altLang="en-US" sz="2200" dirty="0">
                <a:solidFill>
                  <a:srgbClr val="FF0000"/>
                </a:solidFill>
              </a:rPr>
              <a:t>驻地</a:t>
            </a:r>
            <a:r>
              <a:rPr lang="zh-CN" altLang="en-US" sz="2200" dirty="0"/>
              <a:t>出发，经过每个城市一遍，最后回到驻地的路线，</a:t>
            </a:r>
            <a:r>
              <a:rPr lang="zh-CN" altLang="en-US" sz="2200" b="1" dirty="0"/>
              <a:t>使</a:t>
            </a:r>
            <a:r>
              <a:rPr lang="zh-CN" altLang="en-US" sz="2200" b="1" dirty="0" smtClean="0"/>
              <a:t>总开</a:t>
            </a:r>
            <a:r>
              <a:rPr lang="zh-CN" altLang="en-US" sz="2200" b="1" dirty="0"/>
              <a:t>销最</a:t>
            </a:r>
            <a:r>
              <a:rPr lang="zh-CN" altLang="en-US" sz="2200" b="1" dirty="0" smtClean="0"/>
              <a:t>小</a:t>
            </a:r>
            <a:endParaRPr lang="en-US" altLang="zh-CN" sz="2200" b="1" dirty="0" smtClean="0"/>
          </a:p>
          <a:p>
            <a:pPr marL="1008000" lvl="1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这是一个</a:t>
            </a:r>
            <a:r>
              <a:rPr lang="en-US" altLang="zh-CN" sz="2200" dirty="0"/>
              <a:t>NP</a:t>
            </a:r>
            <a:r>
              <a:rPr lang="zh-CN" altLang="en-US" sz="2200" dirty="0"/>
              <a:t>完全问</a:t>
            </a:r>
            <a:r>
              <a:rPr lang="zh-CN" altLang="en-US" sz="2200" dirty="0" smtClean="0"/>
              <a:t>题，形式化描述如下</a:t>
            </a:r>
            <a:endParaRPr lang="zh-CN" altLang="en-US" sz="2200" dirty="0"/>
          </a:p>
          <a:p>
            <a:pPr marL="1440000" lvl="2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给定带权图</a:t>
            </a:r>
            <a:r>
              <a:rPr lang="en-US" altLang="zh-CN" sz="2200" dirty="0"/>
              <a:t>G=(V,E)</a:t>
            </a:r>
            <a:r>
              <a:rPr lang="zh-CN" altLang="en-US" sz="2200" dirty="0"/>
              <a:t>，已知边的权重为正数</a:t>
            </a:r>
          </a:p>
          <a:p>
            <a:pPr marL="1440000" lvl="2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图中的一条周游路线是包括</a:t>
            </a:r>
            <a:r>
              <a:rPr lang="en-US" altLang="zh-CN" sz="2200" dirty="0"/>
              <a:t>V</a:t>
            </a:r>
            <a:r>
              <a:rPr lang="zh-CN" altLang="en-US" sz="2200" dirty="0"/>
              <a:t>中每个顶点的一条回</a:t>
            </a:r>
            <a:r>
              <a:rPr lang="zh-CN" altLang="en-US" sz="2200" dirty="0" smtClean="0"/>
              <a:t>路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一条周游路线</a:t>
            </a:r>
            <a:r>
              <a:rPr lang="zh-CN" altLang="en-US" sz="2200" dirty="0" smtClean="0"/>
              <a:t>的开销是</a:t>
            </a:r>
            <a:r>
              <a:rPr lang="zh-CN" altLang="en-US" sz="2200" dirty="0"/>
              <a:t>这条路线上所有边的权重之和</a:t>
            </a:r>
          </a:p>
          <a:p>
            <a:pPr marL="1440000" lvl="2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要求在图</a:t>
            </a:r>
            <a:r>
              <a:rPr lang="en-US" altLang="zh-CN" sz="2200" dirty="0"/>
              <a:t>G</a:t>
            </a:r>
            <a:r>
              <a:rPr lang="zh-CN" altLang="en-US" sz="2200" dirty="0"/>
              <a:t>中找出一条具有最</a:t>
            </a:r>
            <a:r>
              <a:rPr lang="zh-CN" altLang="en-US" sz="2200" dirty="0" smtClean="0"/>
              <a:t>小</a:t>
            </a:r>
            <a:r>
              <a:rPr lang="zh-CN" altLang="en-US" sz="2200" dirty="0"/>
              <a:t>开销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周游路</a:t>
            </a:r>
            <a:r>
              <a:rPr lang="zh-CN" altLang="en-US" sz="2200" dirty="0" smtClean="0"/>
              <a:t>线</a:t>
            </a:r>
            <a:endParaRPr lang="en-US" altLang="zh-CN" sz="2200" dirty="0" smtClean="0"/>
          </a:p>
        </p:txBody>
      </p:sp>
      <p:pic>
        <p:nvPicPr>
          <p:cNvPr id="5" name="Picture 4" descr="E:\资料存档\课堂教学\算法分析与设计\我的课件\graph\CH05\TSP问题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351163"/>
            <a:ext cx="2686050" cy="246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52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850" y="549275"/>
            <a:ext cx="82867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kumimoji="1" lang="en-US" altLang="zh-CN" sz="2400" i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=4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TSP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问题，其解空间树如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图所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示，树中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4!=24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个叶子结点分别代表该问题的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个可能解，例如结点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代表一个可能解，路径为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1→2→3→4→1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，长度为各边代价之和。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276475"/>
            <a:ext cx="9144000" cy="4080050"/>
            <a:chOff x="1283" y="1575"/>
            <a:chExt cx="7988" cy="3585"/>
          </a:xfrm>
        </p:grpSpPr>
        <p:sp>
          <p:nvSpPr>
            <p:cNvPr id="10245" name="Text Box 4"/>
            <p:cNvSpPr txBox="1">
              <a:spLocks noChangeArrowheads="1"/>
            </p:cNvSpPr>
            <p:nvPr/>
          </p:nvSpPr>
          <p:spPr bwMode="auto">
            <a:xfrm>
              <a:off x="1721" y="259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46" name="Text Box 5"/>
            <p:cNvSpPr txBox="1">
              <a:spLocks noChangeArrowheads="1"/>
            </p:cNvSpPr>
            <p:nvPr/>
          </p:nvSpPr>
          <p:spPr bwMode="auto">
            <a:xfrm>
              <a:off x="1283" y="4079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>
              <a:off x="1643" y="4081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48" name="Text Box 7"/>
            <p:cNvSpPr txBox="1">
              <a:spLocks noChangeArrowheads="1"/>
            </p:cNvSpPr>
            <p:nvPr/>
          </p:nvSpPr>
          <p:spPr bwMode="auto">
            <a:xfrm>
              <a:off x="1943" y="4080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49" name="Text Box 8"/>
            <p:cNvSpPr txBox="1">
              <a:spLocks noChangeArrowheads="1"/>
            </p:cNvSpPr>
            <p:nvPr/>
          </p:nvSpPr>
          <p:spPr bwMode="auto">
            <a:xfrm>
              <a:off x="2293" y="4082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50" name="Text Box 9"/>
            <p:cNvSpPr txBox="1">
              <a:spLocks noChangeArrowheads="1"/>
            </p:cNvSpPr>
            <p:nvPr/>
          </p:nvSpPr>
          <p:spPr bwMode="auto">
            <a:xfrm>
              <a:off x="2623" y="4081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51" name="Text Box 10"/>
            <p:cNvSpPr txBox="1">
              <a:spLocks noChangeArrowheads="1"/>
            </p:cNvSpPr>
            <p:nvPr/>
          </p:nvSpPr>
          <p:spPr bwMode="auto">
            <a:xfrm>
              <a:off x="2973" y="4083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52" name="Text Box 11"/>
            <p:cNvSpPr txBox="1">
              <a:spLocks noChangeArrowheads="1"/>
            </p:cNvSpPr>
            <p:nvPr/>
          </p:nvSpPr>
          <p:spPr bwMode="auto">
            <a:xfrm>
              <a:off x="3293" y="4082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53" name="Text Box 12"/>
            <p:cNvSpPr txBox="1">
              <a:spLocks noChangeArrowheads="1"/>
            </p:cNvSpPr>
            <p:nvPr/>
          </p:nvSpPr>
          <p:spPr bwMode="auto">
            <a:xfrm>
              <a:off x="3643" y="4084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54" name="Text Box 13"/>
            <p:cNvSpPr txBox="1">
              <a:spLocks noChangeArrowheads="1"/>
            </p:cNvSpPr>
            <p:nvPr/>
          </p:nvSpPr>
          <p:spPr bwMode="auto">
            <a:xfrm>
              <a:off x="4003" y="4078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55" name="Text Box 14"/>
            <p:cNvSpPr txBox="1">
              <a:spLocks noChangeArrowheads="1"/>
            </p:cNvSpPr>
            <p:nvPr/>
          </p:nvSpPr>
          <p:spPr bwMode="auto">
            <a:xfrm>
              <a:off x="4343" y="4080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56" name="Text Box 15"/>
            <p:cNvSpPr txBox="1">
              <a:spLocks noChangeArrowheads="1"/>
            </p:cNvSpPr>
            <p:nvPr/>
          </p:nvSpPr>
          <p:spPr bwMode="auto">
            <a:xfrm>
              <a:off x="4653" y="4079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57" name="Text Box 16"/>
            <p:cNvSpPr txBox="1">
              <a:spLocks noChangeArrowheads="1"/>
            </p:cNvSpPr>
            <p:nvPr/>
          </p:nvSpPr>
          <p:spPr bwMode="auto">
            <a:xfrm>
              <a:off x="5003" y="4081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58" name="Text Box 17"/>
            <p:cNvSpPr txBox="1">
              <a:spLocks noChangeArrowheads="1"/>
            </p:cNvSpPr>
            <p:nvPr/>
          </p:nvSpPr>
          <p:spPr bwMode="auto">
            <a:xfrm>
              <a:off x="5333" y="4080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59" name="Text Box 18"/>
            <p:cNvSpPr txBox="1">
              <a:spLocks noChangeArrowheads="1"/>
            </p:cNvSpPr>
            <p:nvPr/>
          </p:nvSpPr>
          <p:spPr bwMode="auto">
            <a:xfrm>
              <a:off x="5663" y="4082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60" name="Text Box 19"/>
            <p:cNvSpPr txBox="1">
              <a:spLocks noChangeArrowheads="1"/>
            </p:cNvSpPr>
            <p:nvPr/>
          </p:nvSpPr>
          <p:spPr bwMode="auto">
            <a:xfrm>
              <a:off x="5973" y="4081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61" name="Text Box 20"/>
            <p:cNvSpPr txBox="1">
              <a:spLocks noChangeArrowheads="1"/>
            </p:cNvSpPr>
            <p:nvPr/>
          </p:nvSpPr>
          <p:spPr bwMode="auto">
            <a:xfrm>
              <a:off x="6323" y="4083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62" name="Text Box 21"/>
            <p:cNvSpPr txBox="1">
              <a:spLocks noChangeArrowheads="1"/>
            </p:cNvSpPr>
            <p:nvPr/>
          </p:nvSpPr>
          <p:spPr bwMode="auto">
            <a:xfrm>
              <a:off x="6623" y="4089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63" name="Text Box 22"/>
            <p:cNvSpPr txBox="1">
              <a:spLocks noChangeArrowheads="1"/>
            </p:cNvSpPr>
            <p:nvPr/>
          </p:nvSpPr>
          <p:spPr bwMode="auto">
            <a:xfrm>
              <a:off x="6983" y="4091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64" name="Text Box 23"/>
            <p:cNvSpPr txBox="1">
              <a:spLocks noChangeArrowheads="1"/>
            </p:cNvSpPr>
            <p:nvPr/>
          </p:nvSpPr>
          <p:spPr bwMode="auto">
            <a:xfrm>
              <a:off x="7293" y="4090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65" name="Text Box 24"/>
            <p:cNvSpPr txBox="1">
              <a:spLocks noChangeArrowheads="1"/>
            </p:cNvSpPr>
            <p:nvPr/>
          </p:nvSpPr>
          <p:spPr bwMode="auto">
            <a:xfrm>
              <a:off x="7633" y="4092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66" name="Text Box 25"/>
            <p:cNvSpPr txBox="1">
              <a:spLocks noChangeArrowheads="1"/>
            </p:cNvSpPr>
            <p:nvPr/>
          </p:nvSpPr>
          <p:spPr bwMode="auto">
            <a:xfrm>
              <a:off x="7963" y="4091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67" name="Text Box 26"/>
            <p:cNvSpPr txBox="1">
              <a:spLocks noChangeArrowheads="1"/>
            </p:cNvSpPr>
            <p:nvPr/>
          </p:nvSpPr>
          <p:spPr bwMode="auto">
            <a:xfrm>
              <a:off x="8313" y="4083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68" name="Text Box 27"/>
            <p:cNvSpPr txBox="1">
              <a:spLocks noChangeArrowheads="1"/>
            </p:cNvSpPr>
            <p:nvPr/>
          </p:nvSpPr>
          <p:spPr bwMode="auto">
            <a:xfrm>
              <a:off x="8613" y="4092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69" name="Text Box 28"/>
            <p:cNvSpPr txBox="1">
              <a:spLocks noChangeArrowheads="1"/>
            </p:cNvSpPr>
            <p:nvPr/>
          </p:nvSpPr>
          <p:spPr bwMode="auto">
            <a:xfrm>
              <a:off x="8973" y="4094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70" name="Text Box 29"/>
            <p:cNvSpPr txBox="1">
              <a:spLocks noChangeArrowheads="1"/>
            </p:cNvSpPr>
            <p:nvPr/>
          </p:nvSpPr>
          <p:spPr bwMode="auto">
            <a:xfrm>
              <a:off x="2691" y="332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71" name="Text Box 30"/>
            <p:cNvSpPr txBox="1">
              <a:spLocks noChangeArrowheads="1"/>
            </p:cNvSpPr>
            <p:nvPr/>
          </p:nvSpPr>
          <p:spPr bwMode="auto">
            <a:xfrm>
              <a:off x="3101" y="331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72" name="Text Box 31"/>
            <p:cNvSpPr txBox="1">
              <a:spLocks noChangeArrowheads="1"/>
            </p:cNvSpPr>
            <p:nvPr/>
          </p:nvSpPr>
          <p:spPr bwMode="auto">
            <a:xfrm>
              <a:off x="4721" y="328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73" name="Text Box 32"/>
            <p:cNvSpPr txBox="1">
              <a:spLocks noChangeArrowheads="1"/>
            </p:cNvSpPr>
            <p:nvPr/>
          </p:nvSpPr>
          <p:spPr bwMode="auto">
            <a:xfrm>
              <a:off x="5141" y="328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74" name="Text Box 33"/>
            <p:cNvSpPr txBox="1">
              <a:spLocks noChangeArrowheads="1"/>
            </p:cNvSpPr>
            <p:nvPr/>
          </p:nvSpPr>
          <p:spPr bwMode="auto">
            <a:xfrm>
              <a:off x="7991" y="327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75" name="Text Box 34"/>
            <p:cNvSpPr txBox="1">
              <a:spLocks noChangeArrowheads="1"/>
            </p:cNvSpPr>
            <p:nvPr/>
          </p:nvSpPr>
          <p:spPr bwMode="auto">
            <a:xfrm>
              <a:off x="8411" y="3276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76" name="Text Box 35"/>
            <p:cNvSpPr txBox="1">
              <a:spLocks noChangeArrowheads="1"/>
            </p:cNvSpPr>
            <p:nvPr/>
          </p:nvSpPr>
          <p:spPr bwMode="auto">
            <a:xfrm>
              <a:off x="8691" y="328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77" name="Text Box 36"/>
            <p:cNvSpPr txBox="1">
              <a:spLocks noChangeArrowheads="1"/>
            </p:cNvSpPr>
            <p:nvPr/>
          </p:nvSpPr>
          <p:spPr bwMode="auto">
            <a:xfrm>
              <a:off x="9101" y="3286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78" name="Text Box 37"/>
            <p:cNvSpPr txBox="1">
              <a:spLocks noChangeArrowheads="1"/>
            </p:cNvSpPr>
            <p:nvPr/>
          </p:nvSpPr>
          <p:spPr bwMode="auto">
            <a:xfrm>
              <a:off x="7351" y="3279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79" name="Text Box 38"/>
            <p:cNvSpPr txBox="1">
              <a:spLocks noChangeArrowheads="1"/>
            </p:cNvSpPr>
            <p:nvPr/>
          </p:nvSpPr>
          <p:spPr bwMode="auto">
            <a:xfrm>
              <a:off x="7771" y="327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80" name="Text Box 39"/>
            <p:cNvSpPr txBox="1">
              <a:spLocks noChangeArrowheads="1"/>
            </p:cNvSpPr>
            <p:nvPr/>
          </p:nvSpPr>
          <p:spPr bwMode="auto">
            <a:xfrm>
              <a:off x="6691" y="328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81" name="Text Box 40"/>
            <p:cNvSpPr txBox="1">
              <a:spLocks noChangeArrowheads="1"/>
            </p:cNvSpPr>
            <p:nvPr/>
          </p:nvSpPr>
          <p:spPr bwMode="auto">
            <a:xfrm>
              <a:off x="7091" y="328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82" name="Text Box 41"/>
            <p:cNvSpPr txBox="1">
              <a:spLocks noChangeArrowheads="1"/>
            </p:cNvSpPr>
            <p:nvPr/>
          </p:nvSpPr>
          <p:spPr bwMode="auto">
            <a:xfrm>
              <a:off x="6011" y="328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83" name="Text Box 42"/>
            <p:cNvSpPr txBox="1">
              <a:spLocks noChangeArrowheads="1"/>
            </p:cNvSpPr>
            <p:nvPr/>
          </p:nvSpPr>
          <p:spPr bwMode="auto">
            <a:xfrm>
              <a:off x="6431" y="328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84" name="Text Box 43"/>
            <p:cNvSpPr txBox="1">
              <a:spLocks noChangeArrowheads="1"/>
            </p:cNvSpPr>
            <p:nvPr/>
          </p:nvSpPr>
          <p:spPr bwMode="auto">
            <a:xfrm>
              <a:off x="5351" y="328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85" name="Text Box 44"/>
            <p:cNvSpPr txBox="1">
              <a:spLocks noChangeArrowheads="1"/>
            </p:cNvSpPr>
            <p:nvPr/>
          </p:nvSpPr>
          <p:spPr bwMode="auto">
            <a:xfrm>
              <a:off x="5771" y="328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86" name="Text Box 45"/>
            <p:cNvSpPr txBox="1">
              <a:spLocks noChangeArrowheads="1"/>
            </p:cNvSpPr>
            <p:nvPr/>
          </p:nvSpPr>
          <p:spPr bwMode="auto">
            <a:xfrm>
              <a:off x="4061" y="329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87" name="Text Box 46"/>
            <p:cNvSpPr txBox="1">
              <a:spLocks noChangeArrowheads="1"/>
            </p:cNvSpPr>
            <p:nvPr/>
          </p:nvSpPr>
          <p:spPr bwMode="auto">
            <a:xfrm>
              <a:off x="4471" y="3296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88" name="Text Box 47"/>
            <p:cNvSpPr txBox="1">
              <a:spLocks noChangeArrowheads="1"/>
            </p:cNvSpPr>
            <p:nvPr/>
          </p:nvSpPr>
          <p:spPr bwMode="auto">
            <a:xfrm>
              <a:off x="3371" y="331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89" name="Text Box 48"/>
            <p:cNvSpPr txBox="1">
              <a:spLocks noChangeArrowheads="1"/>
            </p:cNvSpPr>
            <p:nvPr/>
          </p:nvSpPr>
          <p:spPr bwMode="auto">
            <a:xfrm>
              <a:off x="3811" y="331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90" name="Text Box 49"/>
            <p:cNvSpPr txBox="1">
              <a:spLocks noChangeArrowheads="1"/>
            </p:cNvSpPr>
            <p:nvPr/>
          </p:nvSpPr>
          <p:spPr bwMode="auto">
            <a:xfrm>
              <a:off x="2691" y="331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91" name="Text Box 50"/>
            <p:cNvSpPr txBox="1">
              <a:spLocks noChangeArrowheads="1"/>
            </p:cNvSpPr>
            <p:nvPr/>
          </p:nvSpPr>
          <p:spPr bwMode="auto">
            <a:xfrm>
              <a:off x="3121" y="331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endParaRPr lang="en-US" altLang="zh-CN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92" name="Text Box 51"/>
            <p:cNvSpPr txBox="1">
              <a:spLocks noChangeArrowheads="1"/>
            </p:cNvSpPr>
            <p:nvPr/>
          </p:nvSpPr>
          <p:spPr bwMode="auto">
            <a:xfrm>
              <a:off x="2031" y="3326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93" name="Text Box 52"/>
            <p:cNvSpPr txBox="1">
              <a:spLocks noChangeArrowheads="1"/>
            </p:cNvSpPr>
            <p:nvPr/>
          </p:nvSpPr>
          <p:spPr bwMode="auto">
            <a:xfrm>
              <a:off x="2441" y="3325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94" name="Text Box 53"/>
            <p:cNvSpPr txBox="1">
              <a:spLocks noChangeArrowheads="1"/>
            </p:cNvSpPr>
            <p:nvPr/>
          </p:nvSpPr>
          <p:spPr bwMode="auto">
            <a:xfrm>
              <a:off x="1361" y="332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95" name="Text Box 54"/>
            <p:cNvSpPr txBox="1">
              <a:spLocks noChangeArrowheads="1"/>
            </p:cNvSpPr>
            <p:nvPr/>
          </p:nvSpPr>
          <p:spPr bwMode="auto">
            <a:xfrm>
              <a:off x="1781" y="3326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96" name="Text Box 55"/>
            <p:cNvSpPr txBox="1">
              <a:spLocks noChangeArrowheads="1"/>
            </p:cNvSpPr>
            <p:nvPr/>
          </p:nvSpPr>
          <p:spPr bwMode="auto">
            <a:xfrm>
              <a:off x="7721" y="2642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97" name="Text Box 56"/>
            <p:cNvSpPr txBox="1">
              <a:spLocks noChangeArrowheads="1"/>
            </p:cNvSpPr>
            <p:nvPr/>
          </p:nvSpPr>
          <p:spPr bwMode="auto">
            <a:xfrm>
              <a:off x="8091" y="2641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98" name="Text Box 57"/>
            <p:cNvSpPr txBox="1">
              <a:spLocks noChangeArrowheads="1"/>
            </p:cNvSpPr>
            <p:nvPr/>
          </p:nvSpPr>
          <p:spPr bwMode="auto">
            <a:xfrm>
              <a:off x="8411" y="2642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99" name="Text Box 58"/>
            <p:cNvSpPr txBox="1">
              <a:spLocks noChangeArrowheads="1"/>
            </p:cNvSpPr>
            <p:nvPr/>
          </p:nvSpPr>
          <p:spPr bwMode="auto">
            <a:xfrm>
              <a:off x="5721" y="2631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300" name="Text Box 59"/>
            <p:cNvSpPr txBox="1">
              <a:spLocks noChangeArrowheads="1"/>
            </p:cNvSpPr>
            <p:nvPr/>
          </p:nvSpPr>
          <p:spPr bwMode="auto">
            <a:xfrm>
              <a:off x="6091" y="2630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301" name="Text Box 60"/>
            <p:cNvSpPr txBox="1">
              <a:spLocks noChangeArrowheads="1"/>
            </p:cNvSpPr>
            <p:nvPr/>
          </p:nvSpPr>
          <p:spPr bwMode="auto">
            <a:xfrm>
              <a:off x="6411" y="2631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302" name="Text Box 61"/>
            <p:cNvSpPr txBox="1">
              <a:spLocks noChangeArrowheads="1"/>
            </p:cNvSpPr>
            <p:nvPr/>
          </p:nvSpPr>
          <p:spPr bwMode="auto">
            <a:xfrm>
              <a:off x="3751" y="2621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303" name="Text Box 62"/>
            <p:cNvSpPr txBox="1">
              <a:spLocks noChangeArrowheads="1"/>
            </p:cNvSpPr>
            <p:nvPr/>
          </p:nvSpPr>
          <p:spPr bwMode="auto">
            <a:xfrm>
              <a:off x="4121" y="2620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304" name="Text Box 63"/>
            <p:cNvSpPr txBox="1">
              <a:spLocks noChangeArrowheads="1"/>
            </p:cNvSpPr>
            <p:nvPr/>
          </p:nvSpPr>
          <p:spPr bwMode="auto">
            <a:xfrm>
              <a:off x="4441" y="2621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305" name="Text Box 64"/>
            <p:cNvSpPr txBox="1">
              <a:spLocks noChangeArrowheads="1"/>
            </p:cNvSpPr>
            <p:nvPr/>
          </p:nvSpPr>
          <p:spPr bwMode="auto">
            <a:xfrm>
              <a:off x="3893" y="4929"/>
              <a:ext cx="29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n=4</a:t>
              </a:r>
              <a:r>
                <a:rPr lang="zh-CN" altLang="en-US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en-US" altLang="zh-CN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TSP</a:t>
              </a:r>
              <a:r>
                <a:rPr lang="zh-CN" altLang="en-US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问题的解空间树</a:t>
              </a:r>
            </a:p>
          </p:txBody>
        </p:sp>
        <p:sp>
          <p:nvSpPr>
            <p:cNvPr id="10306" name="Oval 65"/>
            <p:cNvSpPr>
              <a:spLocks noChangeArrowheads="1"/>
            </p:cNvSpPr>
            <p:nvPr/>
          </p:nvSpPr>
          <p:spPr bwMode="auto">
            <a:xfrm>
              <a:off x="1313" y="4406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07" name="Oval 66"/>
            <p:cNvSpPr>
              <a:spLocks noChangeArrowheads="1"/>
            </p:cNvSpPr>
            <p:nvPr/>
          </p:nvSpPr>
          <p:spPr bwMode="auto">
            <a:xfrm>
              <a:off x="1640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08" name="Oval 67"/>
            <p:cNvSpPr>
              <a:spLocks noChangeArrowheads="1"/>
            </p:cNvSpPr>
            <p:nvPr/>
          </p:nvSpPr>
          <p:spPr bwMode="auto">
            <a:xfrm>
              <a:off x="1964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09" name="Oval 68"/>
            <p:cNvSpPr>
              <a:spLocks noChangeArrowheads="1"/>
            </p:cNvSpPr>
            <p:nvPr/>
          </p:nvSpPr>
          <p:spPr bwMode="auto">
            <a:xfrm>
              <a:off x="2293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0" name="Oval 69"/>
            <p:cNvSpPr>
              <a:spLocks noChangeArrowheads="1"/>
            </p:cNvSpPr>
            <p:nvPr/>
          </p:nvSpPr>
          <p:spPr bwMode="auto">
            <a:xfrm>
              <a:off x="2630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1" name="Oval 70"/>
            <p:cNvSpPr>
              <a:spLocks noChangeArrowheads="1"/>
            </p:cNvSpPr>
            <p:nvPr/>
          </p:nvSpPr>
          <p:spPr bwMode="auto">
            <a:xfrm>
              <a:off x="2976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17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2" name="Oval 71"/>
            <p:cNvSpPr>
              <a:spLocks noChangeArrowheads="1"/>
            </p:cNvSpPr>
            <p:nvPr/>
          </p:nvSpPr>
          <p:spPr bwMode="auto">
            <a:xfrm>
              <a:off x="3320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21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3" name="Oval 72"/>
            <p:cNvSpPr>
              <a:spLocks noChangeArrowheads="1"/>
            </p:cNvSpPr>
            <p:nvPr/>
          </p:nvSpPr>
          <p:spPr bwMode="auto">
            <a:xfrm>
              <a:off x="3662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23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4" name="Oval 73"/>
            <p:cNvSpPr>
              <a:spLocks noChangeArrowheads="1"/>
            </p:cNvSpPr>
            <p:nvPr/>
          </p:nvSpPr>
          <p:spPr bwMode="auto">
            <a:xfrm>
              <a:off x="4000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26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5" name="Oval 74"/>
            <p:cNvSpPr>
              <a:spLocks noChangeArrowheads="1"/>
            </p:cNvSpPr>
            <p:nvPr/>
          </p:nvSpPr>
          <p:spPr bwMode="auto">
            <a:xfrm>
              <a:off x="4343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28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6" name="Oval 75"/>
            <p:cNvSpPr>
              <a:spLocks noChangeArrowheads="1"/>
            </p:cNvSpPr>
            <p:nvPr/>
          </p:nvSpPr>
          <p:spPr bwMode="auto">
            <a:xfrm>
              <a:off x="4685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7" name="Oval 76"/>
            <p:cNvSpPr>
              <a:spLocks noChangeArrowheads="1"/>
            </p:cNvSpPr>
            <p:nvPr/>
          </p:nvSpPr>
          <p:spPr bwMode="auto">
            <a:xfrm>
              <a:off x="5015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33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8" name="Oval 77"/>
            <p:cNvSpPr>
              <a:spLocks noChangeArrowheads="1"/>
            </p:cNvSpPr>
            <p:nvPr/>
          </p:nvSpPr>
          <p:spPr bwMode="auto">
            <a:xfrm>
              <a:off x="5333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37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9" name="Oval 78"/>
            <p:cNvSpPr>
              <a:spLocks noChangeArrowheads="1"/>
            </p:cNvSpPr>
            <p:nvPr/>
          </p:nvSpPr>
          <p:spPr bwMode="auto">
            <a:xfrm>
              <a:off x="5651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39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0" name="Oval 79"/>
            <p:cNvSpPr>
              <a:spLocks noChangeArrowheads="1"/>
            </p:cNvSpPr>
            <p:nvPr/>
          </p:nvSpPr>
          <p:spPr bwMode="auto">
            <a:xfrm>
              <a:off x="5982" y="440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42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1" name="Oval 80"/>
            <p:cNvSpPr>
              <a:spLocks noChangeArrowheads="1"/>
            </p:cNvSpPr>
            <p:nvPr/>
          </p:nvSpPr>
          <p:spPr bwMode="auto">
            <a:xfrm>
              <a:off x="6316" y="4406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2" name="Oval 81"/>
            <p:cNvSpPr>
              <a:spLocks noChangeArrowheads="1"/>
            </p:cNvSpPr>
            <p:nvPr/>
          </p:nvSpPr>
          <p:spPr bwMode="auto">
            <a:xfrm>
              <a:off x="6642" y="440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47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3" name="Oval 82"/>
            <p:cNvSpPr>
              <a:spLocks noChangeArrowheads="1"/>
            </p:cNvSpPr>
            <p:nvPr/>
          </p:nvSpPr>
          <p:spPr bwMode="auto">
            <a:xfrm>
              <a:off x="6975" y="440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49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4" name="Oval 83"/>
            <p:cNvSpPr>
              <a:spLocks noChangeArrowheads="1"/>
            </p:cNvSpPr>
            <p:nvPr/>
          </p:nvSpPr>
          <p:spPr bwMode="auto">
            <a:xfrm>
              <a:off x="7306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52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5" name="Oval 84"/>
            <p:cNvSpPr>
              <a:spLocks noChangeArrowheads="1"/>
            </p:cNvSpPr>
            <p:nvPr/>
          </p:nvSpPr>
          <p:spPr bwMode="auto">
            <a:xfrm>
              <a:off x="7630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6" name="Oval 85"/>
            <p:cNvSpPr>
              <a:spLocks noChangeArrowheads="1"/>
            </p:cNvSpPr>
            <p:nvPr/>
          </p:nvSpPr>
          <p:spPr bwMode="auto">
            <a:xfrm>
              <a:off x="7966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57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7" name="Oval 86"/>
            <p:cNvSpPr>
              <a:spLocks noChangeArrowheads="1"/>
            </p:cNvSpPr>
            <p:nvPr/>
          </p:nvSpPr>
          <p:spPr bwMode="auto">
            <a:xfrm>
              <a:off x="8293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59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8" name="Oval 87"/>
            <p:cNvSpPr>
              <a:spLocks noChangeArrowheads="1"/>
            </p:cNvSpPr>
            <p:nvPr/>
          </p:nvSpPr>
          <p:spPr bwMode="auto">
            <a:xfrm>
              <a:off x="8624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62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9" name="Oval 88"/>
            <p:cNvSpPr>
              <a:spLocks noChangeArrowheads="1"/>
            </p:cNvSpPr>
            <p:nvPr/>
          </p:nvSpPr>
          <p:spPr bwMode="auto">
            <a:xfrm>
              <a:off x="8963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0" name="Oval 89"/>
            <p:cNvSpPr>
              <a:spLocks noChangeArrowheads="1"/>
            </p:cNvSpPr>
            <p:nvPr/>
          </p:nvSpPr>
          <p:spPr bwMode="auto">
            <a:xfrm>
              <a:off x="1324" y="3676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1" name="Oval 90"/>
            <p:cNvSpPr>
              <a:spLocks noChangeArrowheads="1"/>
            </p:cNvSpPr>
            <p:nvPr/>
          </p:nvSpPr>
          <p:spPr bwMode="auto">
            <a:xfrm>
              <a:off x="1651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2" name="Oval 91"/>
            <p:cNvSpPr>
              <a:spLocks noChangeArrowheads="1"/>
            </p:cNvSpPr>
            <p:nvPr/>
          </p:nvSpPr>
          <p:spPr bwMode="auto">
            <a:xfrm>
              <a:off x="1975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3" name="Oval 92"/>
            <p:cNvSpPr>
              <a:spLocks noChangeArrowheads="1"/>
            </p:cNvSpPr>
            <p:nvPr/>
          </p:nvSpPr>
          <p:spPr bwMode="auto">
            <a:xfrm>
              <a:off x="2304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4" name="Oval 93"/>
            <p:cNvSpPr>
              <a:spLocks noChangeArrowheads="1"/>
            </p:cNvSpPr>
            <p:nvPr/>
          </p:nvSpPr>
          <p:spPr bwMode="auto">
            <a:xfrm>
              <a:off x="2641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5" name="Oval 94"/>
            <p:cNvSpPr>
              <a:spLocks noChangeArrowheads="1"/>
            </p:cNvSpPr>
            <p:nvPr/>
          </p:nvSpPr>
          <p:spPr bwMode="auto">
            <a:xfrm>
              <a:off x="2987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6" name="Oval 95"/>
            <p:cNvSpPr>
              <a:spLocks noChangeArrowheads="1"/>
            </p:cNvSpPr>
            <p:nvPr/>
          </p:nvSpPr>
          <p:spPr bwMode="auto">
            <a:xfrm>
              <a:off x="3331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7" name="Oval 96"/>
            <p:cNvSpPr>
              <a:spLocks noChangeArrowheads="1"/>
            </p:cNvSpPr>
            <p:nvPr/>
          </p:nvSpPr>
          <p:spPr bwMode="auto">
            <a:xfrm>
              <a:off x="3673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22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8" name="Oval 97"/>
            <p:cNvSpPr>
              <a:spLocks noChangeArrowheads="1"/>
            </p:cNvSpPr>
            <p:nvPr/>
          </p:nvSpPr>
          <p:spPr bwMode="auto">
            <a:xfrm>
              <a:off x="4011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9" name="Oval 98"/>
            <p:cNvSpPr>
              <a:spLocks noChangeArrowheads="1"/>
            </p:cNvSpPr>
            <p:nvPr/>
          </p:nvSpPr>
          <p:spPr bwMode="auto">
            <a:xfrm>
              <a:off x="4354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27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0" name="Oval 99"/>
            <p:cNvSpPr>
              <a:spLocks noChangeArrowheads="1"/>
            </p:cNvSpPr>
            <p:nvPr/>
          </p:nvSpPr>
          <p:spPr bwMode="auto">
            <a:xfrm>
              <a:off x="4696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30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1" name="Oval 100"/>
            <p:cNvSpPr>
              <a:spLocks noChangeArrowheads="1"/>
            </p:cNvSpPr>
            <p:nvPr/>
          </p:nvSpPr>
          <p:spPr bwMode="auto">
            <a:xfrm>
              <a:off x="5026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32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2" name="Oval 101"/>
            <p:cNvSpPr>
              <a:spLocks noChangeArrowheads="1"/>
            </p:cNvSpPr>
            <p:nvPr/>
          </p:nvSpPr>
          <p:spPr bwMode="auto">
            <a:xfrm>
              <a:off x="5344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36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3" name="Oval 102"/>
            <p:cNvSpPr>
              <a:spLocks noChangeArrowheads="1"/>
            </p:cNvSpPr>
            <p:nvPr/>
          </p:nvSpPr>
          <p:spPr bwMode="auto">
            <a:xfrm>
              <a:off x="5662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38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4" name="Oval 103"/>
            <p:cNvSpPr>
              <a:spLocks noChangeArrowheads="1"/>
            </p:cNvSpPr>
            <p:nvPr/>
          </p:nvSpPr>
          <p:spPr bwMode="auto">
            <a:xfrm>
              <a:off x="5993" y="367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41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5" name="Oval 104"/>
            <p:cNvSpPr>
              <a:spLocks noChangeArrowheads="1"/>
            </p:cNvSpPr>
            <p:nvPr/>
          </p:nvSpPr>
          <p:spPr bwMode="auto">
            <a:xfrm>
              <a:off x="6327" y="3676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43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6" name="Oval 105"/>
            <p:cNvSpPr>
              <a:spLocks noChangeArrowheads="1"/>
            </p:cNvSpPr>
            <p:nvPr/>
          </p:nvSpPr>
          <p:spPr bwMode="auto">
            <a:xfrm>
              <a:off x="6653" y="367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46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7" name="Oval 106"/>
            <p:cNvSpPr>
              <a:spLocks noChangeArrowheads="1"/>
            </p:cNvSpPr>
            <p:nvPr/>
          </p:nvSpPr>
          <p:spPr bwMode="auto">
            <a:xfrm>
              <a:off x="6986" y="367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48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8" name="Oval 107"/>
            <p:cNvSpPr>
              <a:spLocks noChangeArrowheads="1"/>
            </p:cNvSpPr>
            <p:nvPr/>
          </p:nvSpPr>
          <p:spPr bwMode="auto">
            <a:xfrm>
              <a:off x="7317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51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9" name="Oval 108"/>
            <p:cNvSpPr>
              <a:spLocks noChangeArrowheads="1"/>
            </p:cNvSpPr>
            <p:nvPr/>
          </p:nvSpPr>
          <p:spPr bwMode="auto">
            <a:xfrm>
              <a:off x="7641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53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0" name="Oval 109"/>
            <p:cNvSpPr>
              <a:spLocks noChangeArrowheads="1"/>
            </p:cNvSpPr>
            <p:nvPr/>
          </p:nvSpPr>
          <p:spPr bwMode="auto">
            <a:xfrm>
              <a:off x="7977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56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1" name="Oval 110"/>
            <p:cNvSpPr>
              <a:spLocks noChangeArrowheads="1"/>
            </p:cNvSpPr>
            <p:nvPr/>
          </p:nvSpPr>
          <p:spPr bwMode="auto">
            <a:xfrm>
              <a:off x="8304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58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2" name="Oval 111"/>
            <p:cNvSpPr>
              <a:spLocks noChangeArrowheads="1"/>
            </p:cNvSpPr>
            <p:nvPr/>
          </p:nvSpPr>
          <p:spPr bwMode="auto">
            <a:xfrm>
              <a:off x="8635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61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3" name="Oval 112"/>
            <p:cNvSpPr>
              <a:spLocks noChangeArrowheads="1"/>
            </p:cNvSpPr>
            <p:nvPr/>
          </p:nvSpPr>
          <p:spPr bwMode="auto">
            <a:xfrm>
              <a:off x="8974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63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4" name="Oval 113"/>
            <p:cNvSpPr>
              <a:spLocks noChangeArrowheads="1"/>
            </p:cNvSpPr>
            <p:nvPr/>
          </p:nvSpPr>
          <p:spPr bwMode="auto">
            <a:xfrm>
              <a:off x="1511" y="295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5" name="Oval 114"/>
            <p:cNvSpPr>
              <a:spLocks noChangeArrowheads="1"/>
            </p:cNvSpPr>
            <p:nvPr/>
          </p:nvSpPr>
          <p:spPr bwMode="auto">
            <a:xfrm>
              <a:off x="2157" y="2955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6" name="Oval 115"/>
            <p:cNvSpPr>
              <a:spLocks noChangeArrowheads="1"/>
            </p:cNvSpPr>
            <p:nvPr/>
          </p:nvSpPr>
          <p:spPr bwMode="auto">
            <a:xfrm>
              <a:off x="2817" y="295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7" name="Oval 116"/>
            <p:cNvSpPr>
              <a:spLocks noChangeArrowheads="1"/>
            </p:cNvSpPr>
            <p:nvPr/>
          </p:nvSpPr>
          <p:spPr bwMode="auto">
            <a:xfrm>
              <a:off x="3513" y="295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8" name="Oval 117"/>
            <p:cNvSpPr>
              <a:spLocks noChangeArrowheads="1"/>
            </p:cNvSpPr>
            <p:nvPr/>
          </p:nvSpPr>
          <p:spPr bwMode="auto">
            <a:xfrm>
              <a:off x="4164" y="2955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9" name="Oval 118"/>
            <p:cNvSpPr>
              <a:spLocks noChangeArrowheads="1"/>
            </p:cNvSpPr>
            <p:nvPr/>
          </p:nvSpPr>
          <p:spPr bwMode="auto">
            <a:xfrm>
              <a:off x="4836" y="295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29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0" name="Oval 119"/>
            <p:cNvSpPr>
              <a:spLocks noChangeArrowheads="1"/>
            </p:cNvSpPr>
            <p:nvPr/>
          </p:nvSpPr>
          <p:spPr bwMode="auto">
            <a:xfrm>
              <a:off x="5472" y="295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35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1" name="Oval 120"/>
            <p:cNvSpPr>
              <a:spLocks noChangeArrowheads="1"/>
            </p:cNvSpPr>
            <p:nvPr/>
          </p:nvSpPr>
          <p:spPr bwMode="auto">
            <a:xfrm>
              <a:off x="6137" y="2958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40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2" name="Oval 121"/>
            <p:cNvSpPr>
              <a:spLocks noChangeArrowheads="1"/>
            </p:cNvSpPr>
            <p:nvPr/>
          </p:nvSpPr>
          <p:spPr bwMode="auto">
            <a:xfrm>
              <a:off x="6796" y="2956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45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3" name="Oval 122"/>
            <p:cNvSpPr>
              <a:spLocks noChangeArrowheads="1"/>
            </p:cNvSpPr>
            <p:nvPr/>
          </p:nvSpPr>
          <p:spPr bwMode="auto">
            <a:xfrm>
              <a:off x="7451" y="295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50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4" name="Oval 123"/>
            <p:cNvSpPr>
              <a:spLocks noChangeArrowheads="1"/>
            </p:cNvSpPr>
            <p:nvPr/>
          </p:nvSpPr>
          <p:spPr bwMode="auto">
            <a:xfrm>
              <a:off x="8114" y="295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55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5" name="Oval 124"/>
            <p:cNvSpPr>
              <a:spLocks noChangeArrowheads="1"/>
            </p:cNvSpPr>
            <p:nvPr/>
          </p:nvSpPr>
          <p:spPr bwMode="auto">
            <a:xfrm>
              <a:off x="8784" y="295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60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6" name="Oval 125"/>
            <p:cNvSpPr>
              <a:spLocks noChangeArrowheads="1"/>
            </p:cNvSpPr>
            <p:nvPr/>
          </p:nvSpPr>
          <p:spPr bwMode="auto">
            <a:xfrm>
              <a:off x="2152" y="221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7" name="Oval 126"/>
            <p:cNvSpPr>
              <a:spLocks noChangeArrowheads="1"/>
            </p:cNvSpPr>
            <p:nvPr/>
          </p:nvSpPr>
          <p:spPr bwMode="auto">
            <a:xfrm>
              <a:off x="4158" y="221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8" name="Oval 127"/>
            <p:cNvSpPr>
              <a:spLocks noChangeArrowheads="1"/>
            </p:cNvSpPr>
            <p:nvPr/>
          </p:nvSpPr>
          <p:spPr bwMode="auto">
            <a:xfrm>
              <a:off x="6123" y="221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9" name="Oval 128"/>
            <p:cNvSpPr>
              <a:spLocks noChangeArrowheads="1"/>
            </p:cNvSpPr>
            <p:nvPr/>
          </p:nvSpPr>
          <p:spPr bwMode="auto">
            <a:xfrm>
              <a:off x="8117" y="2215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0" name="Oval 129"/>
            <p:cNvSpPr>
              <a:spLocks noChangeArrowheads="1"/>
            </p:cNvSpPr>
            <p:nvPr/>
          </p:nvSpPr>
          <p:spPr bwMode="auto">
            <a:xfrm>
              <a:off x="5129" y="1575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1" name="Line 130"/>
            <p:cNvSpPr>
              <a:spLocks noChangeShapeType="1"/>
            </p:cNvSpPr>
            <p:nvPr/>
          </p:nvSpPr>
          <p:spPr bwMode="auto">
            <a:xfrm flipH="1">
              <a:off x="2351" y="1716"/>
              <a:ext cx="2780" cy="4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2" name="Line 131"/>
            <p:cNvSpPr>
              <a:spLocks noChangeShapeType="1"/>
            </p:cNvSpPr>
            <p:nvPr/>
          </p:nvSpPr>
          <p:spPr bwMode="auto">
            <a:xfrm flipH="1">
              <a:off x="4361" y="1779"/>
              <a:ext cx="790" cy="4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3" name="Line 132"/>
            <p:cNvSpPr>
              <a:spLocks noChangeShapeType="1"/>
            </p:cNvSpPr>
            <p:nvPr/>
          </p:nvSpPr>
          <p:spPr bwMode="auto">
            <a:xfrm>
              <a:off x="5381" y="1770"/>
              <a:ext cx="83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4" name="Line 133"/>
            <p:cNvSpPr>
              <a:spLocks noChangeShapeType="1"/>
            </p:cNvSpPr>
            <p:nvPr/>
          </p:nvSpPr>
          <p:spPr bwMode="auto">
            <a:xfrm>
              <a:off x="5411" y="1698"/>
              <a:ext cx="2760" cy="5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5" name="Line 134"/>
            <p:cNvSpPr>
              <a:spLocks noChangeShapeType="1"/>
            </p:cNvSpPr>
            <p:nvPr/>
          </p:nvSpPr>
          <p:spPr bwMode="auto">
            <a:xfrm flipH="1">
              <a:off x="1711" y="2409"/>
              <a:ext cx="450" cy="5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6" name="Line 135"/>
            <p:cNvSpPr>
              <a:spLocks noChangeShapeType="1"/>
            </p:cNvSpPr>
            <p:nvPr/>
          </p:nvSpPr>
          <p:spPr bwMode="auto">
            <a:xfrm>
              <a:off x="2281" y="2469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7" name="Line 136"/>
            <p:cNvSpPr>
              <a:spLocks noChangeShapeType="1"/>
            </p:cNvSpPr>
            <p:nvPr/>
          </p:nvSpPr>
          <p:spPr bwMode="auto">
            <a:xfrm flipH="1">
              <a:off x="3731" y="2431"/>
              <a:ext cx="440" cy="5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8" name="Line 137"/>
            <p:cNvSpPr>
              <a:spLocks noChangeShapeType="1"/>
            </p:cNvSpPr>
            <p:nvPr/>
          </p:nvSpPr>
          <p:spPr bwMode="auto">
            <a:xfrm>
              <a:off x="4291" y="2472"/>
              <a:ext cx="0" cy="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9" name="Line 138"/>
            <p:cNvSpPr>
              <a:spLocks noChangeShapeType="1"/>
            </p:cNvSpPr>
            <p:nvPr/>
          </p:nvSpPr>
          <p:spPr bwMode="auto">
            <a:xfrm>
              <a:off x="4391" y="2430"/>
              <a:ext cx="5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0" name="Line 139"/>
            <p:cNvSpPr>
              <a:spLocks noChangeShapeType="1"/>
            </p:cNvSpPr>
            <p:nvPr/>
          </p:nvSpPr>
          <p:spPr bwMode="auto">
            <a:xfrm flipH="1">
              <a:off x="5681" y="2429"/>
              <a:ext cx="460" cy="5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1" name="Line 140"/>
            <p:cNvSpPr>
              <a:spLocks noChangeShapeType="1"/>
            </p:cNvSpPr>
            <p:nvPr/>
          </p:nvSpPr>
          <p:spPr bwMode="auto">
            <a:xfrm>
              <a:off x="6261" y="2489"/>
              <a:ext cx="0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2" name="Line 141"/>
            <p:cNvSpPr>
              <a:spLocks noChangeShapeType="1"/>
            </p:cNvSpPr>
            <p:nvPr/>
          </p:nvSpPr>
          <p:spPr bwMode="auto">
            <a:xfrm>
              <a:off x="6371" y="2438"/>
              <a:ext cx="460" cy="5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3" name="Line 142"/>
            <p:cNvSpPr>
              <a:spLocks noChangeShapeType="1"/>
            </p:cNvSpPr>
            <p:nvPr/>
          </p:nvSpPr>
          <p:spPr bwMode="auto">
            <a:xfrm flipH="1">
              <a:off x="7671" y="2428"/>
              <a:ext cx="460" cy="5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4" name="Line 143"/>
            <p:cNvSpPr>
              <a:spLocks noChangeShapeType="1"/>
            </p:cNvSpPr>
            <p:nvPr/>
          </p:nvSpPr>
          <p:spPr bwMode="auto">
            <a:xfrm flipH="1">
              <a:off x="8251" y="2488"/>
              <a:ext cx="0" cy="4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5" name="Line 144"/>
            <p:cNvSpPr>
              <a:spLocks noChangeShapeType="1"/>
            </p:cNvSpPr>
            <p:nvPr/>
          </p:nvSpPr>
          <p:spPr bwMode="auto">
            <a:xfrm>
              <a:off x="8361" y="2437"/>
              <a:ext cx="450" cy="5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6" name="Line 145"/>
            <p:cNvSpPr>
              <a:spLocks noChangeShapeType="1"/>
            </p:cNvSpPr>
            <p:nvPr/>
          </p:nvSpPr>
          <p:spPr bwMode="auto">
            <a:xfrm flipH="1">
              <a:off x="1451" y="3188"/>
              <a:ext cx="13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7" name="Line 146"/>
            <p:cNvSpPr>
              <a:spLocks noChangeShapeType="1"/>
            </p:cNvSpPr>
            <p:nvPr/>
          </p:nvSpPr>
          <p:spPr bwMode="auto">
            <a:xfrm>
              <a:off x="1691" y="3188"/>
              <a:ext cx="100" cy="4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8" name="Line 147"/>
            <p:cNvSpPr>
              <a:spLocks noChangeShapeType="1"/>
            </p:cNvSpPr>
            <p:nvPr/>
          </p:nvSpPr>
          <p:spPr bwMode="auto">
            <a:xfrm flipH="1">
              <a:off x="2121" y="3198"/>
              <a:ext cx="110" cy="4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9" name="Line 148"/>
            <p:cNvSpPr>
              <a:spLocks noChangeShapeType="1"/>
            </p:cNvSpPr>
            <p:nvPr/>
          </p:nvSpPr>
          <p:spPr bwMode="auto">
            <a:xfrm>
              <a:off x="2341" y="3198"/>
              <a:ext cx="90" cy="4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0" name="Line 149"/>
            <p:cNvSpPr>
              <a:spLocks noChangeShapeType="1"/>
            </p:cNvSpPr>
            <p:nvPr/>
          </p:nvSpPr>
          <p:spPr bwMode="auto">
            <a:xfrm flipH="1">
              <a:off x="2791" y="3209"/>
              <a:ext cx="11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1" name="Line 150"/>
            <p:cNvSpPr>
              <a:spLocks noChangeShapeType="1"/>
            </p:cNvSpPr>
            <p:nvPr/>
          </p:nvSpPr>
          <p:spPr bwMode="auto">
            <a:xfrm>
              <a:off x="3011" y="3209"/>
              <a:ext cx="10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2" name="Line 151"/>
            <p:cNvSpPr>
              <a:spLocks noChangeShapeType="1"/>
            </p:cNvSpPr>
            <p:nvPr/>
          </p:nvSpPr>
          <p:spPr bwMode="auto">
            <a:xfrm flipH="1">
              <a:off x="4141" y="3197"/>
              <a:ext cx="120" cy="4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3" name="Line 152"/>
            <p:cNvSpPr>
              <a:spLocks noChangeShapeType="1"/>
            </p:cNvSpPr>
            <p:nvPr/>
          </p:nvSpPr>
          <p:spPr bwMode="auto">
            <a:xfrm>
              <a:off x="4371" y="3197"/>
              <a:ext cx="11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4" name="Line 153"/>
            <p:cNvSpPr>
              <a:spLocks noChangeShapeType="1"/>
            </p:cNvSpPr>
            <p:nvPr/>
          </p:nvSpPr>
          <p:spPr bwMode="auto">
            <a:xfrm flipH="1">
              <a:off x="4831" y="3209"/>
              <a:ext cx="100" cy="4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5" name="Line 154"/>
            <p:cNvSpPr>
              <a:spLocks noChangeShapeType="1"/>
            </p:cNvSpPr>
            <p:nvPr/>
          </p:nvSpPr>
          <p:spPr bwMode="auto">
            <a:xfrm>
              <a:off x="5041" y="3188"/>
              <a:ext cx="10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6" name="Line 155"/>
            <p:cNvSpPr>
              <a:spLocks noChangeShapeType="1"/>
            </p:cNvSpPr>
            <p:nvPr/>
          </p:nvSpPr>
          <p:spPr bwMode="auto">
            <a:xfrm flipH="1">
              <a:off x="3481" y="3199"/>
              <a:ext cx="110" cy="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7" name="Line 156"/>
            <p:cNvSpPr>
              <a:spLocks noChangeShapeType="1"/>
            </p:cNvSpPr>
            <p:nvPr/>
          </p:nvSpPr>
          <p:spPr bwMode="auto">
            <a:xfrm>
              <a:off x="3701" y="3199"/>
              <a:ext cx="90" cy="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8" name="Line 157"/>
            <p:cNvSpPr>
              <a:spLocks noChangeShapeType="1"/>
            </p:cNvSpPr>
            <p:nvPr/>
          </p:nvSpPr>
          <p:spPr bwMode="auto">
            <a:xfrm flipH="1">
              <a:off x="5461" y="3200"/>
              <a:ext cx="100" cy="4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9" name="Line 158"/>
            <p:cNvSpPr>
              <a:spLocks noChangeShapeType="1"/>
            </p:cNvSpPr>
            <p:nvPr/>
          </p:nvSpPr>
          <p:spPr bwMode="auto">
            <a:xfrm>
              <a:off x="5671" y="3200"/>
              <a:ext cx="100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0" name="Line 159"/>
            <p:cNvSpPr>
              <a:spLocks noChangeShapeType="1"/>
            </p:cNvSpPr>
            <p:nvPr/>
          </p:nvSpPr>
          <p:spPr bwMode="auto">
            <a:xfrm flipH="1">
              <a:off x="6111" y="3221"/>
              <a:ext cx="11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1" name="Line 160"/>
            <p:cNvSpPr>
              <a:spLocks noChangeShapeType="1"/>
            </p:cNvSpPr>
            <p:nvPr/>
          </p:nvSpPr>
          <p:spPr bwMode="auto">
            <a:xfrm>
              <a:off x="6331" y="3221"/>
              <a:ext cx="90" cy="4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2" name="Line 161"/>
            <p:cNvSpPr>
              <a:spLocks noChangeShapeType="1"/>
            </p:cNvSpPr>
            <p:nvPr/>
          </p:nvSpPr>
          <p:spPr bwMode="auto">
            <a:xfrm flipH="1">
              <a:off x="6781" y="3209"/>
              <a:ext cx="11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3" name="Line 162"/>
            <p:cNvSpPr>
              <a:spLocks noChangeShapeType="1"/>
            </p:cNvSpPr>
            <p:nvPr/>
          </p:nvSpPr>
          <p:spPr bwMode="auto">
            <a:xfrm>
              <a:off x="7001" y="3209"/>
              <a:ext cx="100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4" name="Line 163"/>
            <p:cNvSpPr>
              <a:spLocks noChangeShapeType="1"/>
            </p:cNvSpPr>
            <p:nvPr/>
          </p:nvSpPr>
          <p:spPr bwMode="auto">
            <a:xfrm flipH="1">
              <a:off x="7441" y="3209"/>
              <a:ext cx="100" cy="4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5" name="Line 164"/>
            <p:cNvSpPr>
              <a:spLocks noChangeShapeType="1"/>
            </p:cNvSpPr>
            <p:nvPr/>
          </p:nvSpPr>
          <p:spPr bwMode="auto">
            <a:xfrm>
              <a:off x="7651" y="3209"/>
              <a:ext cx="110" cy="4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6" name="Line 165"/>
            <p:cNvSpPr>
              <a:spLocks noChangeShapeType="1"/>
            </p:cNvSpPr>
            <p:nvPr/>
          </p:nvSpPr>
          <p:spPr bwMode="auto">
            <a:xfrm flipH="1">
              <a:off x="8091" y="3200"/>
              <a:ext cx="11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7" name="Line 166"/>
            <p:cNvSpPr>
              <a:spLocks noChangeShapeType="1"/>
            </p:cNvSpPr>
            <p:nvPr/>
          </p:nvSpPr>
          <p:spPr bwMode="auto">
            <a:xfrm>
              <a:off x="8311" y="3200"/>
              <a:ext cx="100" cy="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8" name="Line 167"/>
            <p:cNvSpPr>
              <a:spLocks noChangeShapeType="1"/>
            </p:cNvSpPr>
            <p:nvPr/>
          </p:nvSpPr>
          <p:spPr bwMode="auto">
            <a:xfrm flipH="1">
              <a:off x="8771" y="3200"/>
              <a:ext cx="11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9" name="Line 168"/>
            <p:cNvSpPr>
              <a:spLocks noChangeShapeType="1"/>
            </p:cNvSpPr>
            <p:nvPr/>
          </p:nvSpPr>
          <p:spPr bwMode="auto">
            <a:xfrm>
              <a:off x="8991" y="3200"/>
              <a:ext cx="100" cy="4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0" name="Line 169"/>
            <p:cNvSpPr>
              <a:spLocks noChangeShapeType="1"/>
            </p:cNvSpPr>
            <p:nvPr/>
          </p:nvSpPr>
          <p:spPr bwMode="auto">
            <a:xfrm>
              <a:off x="144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1" name="Line 170"/>
            <p:cNvSpPr>
              <a:spLocks noChangeShapeType="1"/>
            </p:cNvSpPr>
            <p:nvPr/>
          </p:nvSpPr>
          <p:spPr bwMode="auto">
            <a:xfrm>
              <a:off x="179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2" name="Line 171"/>
            <p:cNvSpPr>
              <a:spLocks noChangeShapeType="1"/>
            </p:cNvSpPr>
            <p:nvPr/>
          </p:nvSpPr>
          <p:spPr bwMode="auto">
            <a:xfrm>
              <a:off x="211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3" name="Line 172"/>
            <p:cNvSpPr>
              <a:spLocks noChangeShapeType="1"/>
            </p:cNvSpPr>
            <p:nvPr/>
          </p:nvSpPr>
          <p:spPr bwMode="auto">
            <a:xfrm>
              <a:off x="243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4" name="Line 173"/>
            <p:cNvSpPr>
              <a:spLocks noChangeShapeType="1"/>
            </p:cNvSpPr>
            <p:nvPr/>
          </p:nvSpPr>
          <p:spPr bwMode="auto">
            <a:xfrm>
              <a:off x="277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5" name="Line 174"/>
            <p:cNvSpPr>
              <a:spLocks noChangeShapeType="1"/>
            </p:cNvSpPr>
            <p:nvPr/>
          </p:nvSpPr>
          <p:spPr bwMode="auto">
            <a:xfrm>
              <a:off x="311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6" name="Line 175"/>
            <p:cNvSpPr>
              <a:spLocks noChangeShapeType="1"/>
            </p:cNvSpPr>
            <p:nvPr/>
          </p:nvSpPr>
          <p:spPr bwMode="auto">
            <a:xfrm>
              <a:off x="346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7" name="Line 176"/>
            <p:cNvSpPr>
              <a:spLocks noChangeShapeType="1"/>
            </p:cNvSpPr>
            <p:nvPr/>
          </p:nvSpPr>
          <p:spPr bwMode="auto">
            <a:xfrm>
              <a:off x="380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8" name="Line 177"/>
            <p:cNvSpPr>
              <a:spLocks noChangeShapeType="1"/>
            </p:cNvSpPr>
            <p:nvPr/>
          </p:nvSpPr>
          <p:spPr bwMode="auto">
            <a:xfrm>
              <a:off x="4151" y="3930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9" name="Line 178"/>
            <p:cNvSpPr>
              <a:spLocks noChangeShapeType="1"/>
            </p:cNvSpPr>
            <p:nvPr/>
          </p:nvSpPr>
          <p:spPr bwMode="auto">
            <a:xfrm>
              <a:off x="4481" y="3936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0" name="Line 179"/>
            <p:cNvSpPr>
              <a:spLocks noChangeShapeType="1"/>
            </p:cNvSpPr>
            <p:nvPr/>
          </p:nvSpPr>
          <p:spPr bwMode="auto">
            <a:xfrm>
              <a:off x="483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1" name="Line 180"/>
            <p:cNvSpPr>
              <a:spLocks noChangeShapeType="1"/>
            </p:cNvSpPr>
            <p:nvPr/>
          </p:nvSpPr>
          <p:spPr bwMode="auto">
            <a:xfrm>
              <a:off x="516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2" name="Line 181"/>
            <p:cNvSpPr>
              <a:spLocks noChangeShapeType="1"/>
            </p:cNvSpPr>
            <p:nvPr/>
          </p:nvSpPr>
          <p:spPr bwMode="auto">
            <a:xfrm>
              <a:off x="548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3" name="Line 182"/>
            <p:cNvSpPr>
              <a:spLocks noChangeShapeType="1"/>
            </p:cNvSpPr>
            <p:nvPr/>
          </p:nvSpPr>
          <p:spPr bwMode="auto">
            <a:xfrm>
              <a:off x="580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4" name="Line 183"/>
            <p:cNvSpPr>
              <a:spLocks noChangeShapeType="1"/>
            </p:cNvSpPr>
            <p:nvPr/>
          </p:nvSpPr>
          <p:spPr bwMode="auto">
            <a:xfrm>
              <a:off x="6131" y="3936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5" name="Line 184"/>
            <p:cNvSpPr>
              <a:spLocks noChangeShapeType="1"/>
            </p:cNvSpPr>
            <p:nvPr/>
          </p:nvSpPr>
          <p:spPr bwMode="auto">
            <a:xfrm>
              <a:off x="6461" y="393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6" name="Line 185"/>
            <p:cNvSpPr>
              <a:spLocks noChangeShapeType="1"/>
            </p:cNvSpPr>
            <p:nvPr/>
          </p:nvSpPr>
          <p:spPr bwMode="auto">
            <a:xfrm>
              <a:off x="6791" y="3935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7" name="Line 186"/>
            <p:cNvSpPr>
              <a:spLocks noChangeShapeType="1"/>
            </p:cNvSpPr>
            <p:nvPr/>
          </p:nvSpPr>
          <p:spPr bwMode="auto">
            <a:xfrm>
              <a:off x="7121" y="3936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8" name="Line 187"/>
            <p:cNvSpPr>
              <a:spLocks noChangeShapeType="1"/>
            </p:cNvSpPr>
            <p:nvPr/>
          </p:nvSpPr>
          <p:spPr bwMode="auto">
            <a:xfrm>
              <a:off x="746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9" name="Line 188"/>
            <p:cNvSpPr>
              <a:spLocks noChangeShapeType="1"/>
            </p:cNvSpPr>
            <p:nvPr/>
          </p:nvSpPr>
          <p:spPr bwMode="auto">
            <a:xfrm>
              <a:off x="7771" y="3915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30" name="Line 189"/>
            <p:cNvSpPr>
              <a:spLocks noChangeShapeType="1"/>
            </p:cNvSpPr>
            <p:nvPr/>
          </p:nvSpPr>
          <p:spPr bwMode="auto">
            <a:xfrm>
              <a:off x="811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31" name="Line 190"/>
            <p:cNvSpPr>
              <a:spLocks noChangeShapeType="1"/>
            </p:cNvSpPr>
            <p:nvPr/>
          </p:nvSpPr>
          <p:spPr bwMode="auto">
            <a:xfrm>
              <a:off x="844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32" name="Line 191"/>
            <p:cNvSpPr>
              <a:spLocks noChangeShapeType="1"/>
            </p:cNvSpPr>
            <p:nvPr/>
          </p:nvSpPr>
          <p:spPr bwMode="auto">
            <a:xfrm>
              <a:off x="877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33" name="Line 192"/>
            <p:cNvSpPr>
              <a:spLocks noChangeShapeType="1"/>
            </p:cNvSpPr>
            <p:nvPr/>
          </p:nvSpPr>
          <p:spPr bwMode="auto">
            <a:xfrm>
              <a:off x="9111" y="3936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34" name="Text Box 193"/>
            <p:cNvSpPr txBox="1">
              <a:spLocks noChangeArrowheads="1"/>
            </p:cNvSpPr>
            <p:nvPr/>
          </p:nvSpPr>
          <p:spPr bwMode="auto">
            <a:xfrm>
              <a:off x="3561" y="1701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435" name="Text Box 194"/>
            <p:cNvSpPr txBox="1">
              <a:spLocks noChangeArrowheads="1"/>
            </p:cNvSpPr>
            <p:nvPr/>
          </p:nvSpPr>
          <p:spPr bwMode="auto">
            <a:xfrm>
              <a:off x="4831" y="1959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436" name="Text Box 195"/>
            <p:cNvSpPr txBox="1">
              <a:spLocks noChangeArrowheads="1"/>
            </p:cNvSpPr>
            <p:nvPr/>
          </p:nvSpPr>
          <p:spPr bwMode="auto">
            <a:xfrm>
              <a:off x="5541" y="1960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437" name="Text Box 196"/>
            <p:cNvSpPr txBox="1">
              <a:spLocks noChangeArrowheads="1"/>
            </p:cNvSpPr>
            <p:nvPr/>
          </p:nvSpPr>
          <p:spPr bwMode="auto">
            <a:xfrm>
              <a:off x="6801" y="1731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438" name="Text Box 197"/>
            <p:cNvSpPr txBox="1">
              <a:spLocks noChangeArrowheads="1"/>
            </p:cNvSpPr>
            <p:nvPr/>
          </p:nvSpPr>
          <p:spPr bwMode="auto">
            <a:xfrm>
              <a:off x="2081" y="260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439" name="Text Box 198"/>
            <p:cNvSpPr txBox="1">
              <a:spLocks noChangeArrowheads="1"/>
            </p:cNvSpPr>
            <p:nvPr/>
          </p:nvSpPr>
          <p:spPr bwMode="auto">
            <a:xfrm>
              <a:off x="2401" y="2609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440" name="Line 199"/>
            <p:cNvSpPr>
              <a:spLocks noChangeShapeType="1"/>
            </p:cNvSpPr>
            <p:nvPr/>
          </p:nvSpPr>
          <p:spPr bwMode="auto">
            <a:xfrm>
              <a:off x="2391" y="2418"/>
              <a:ext cx="47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求解</a:t>
            </a:r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TSP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6996" y="764704"/>
            <a:ext cx="9036496" cy="309634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 smtClean="0">
                <a:latin typeface="+mn-lt"/>
              </a:rPr>
              <a:t>问题分析：与</a:t>
            </a:r>
            <a:r>
              <a:rPr lang="zh-CN" altLang="en-US" sz="2200" b="0" dirty="0">
                <a:latin typeface="+mn-lt"/>
              </a:rPr>
              <a:t>排列生成问</a:t>
            </a:r>
            <a:r>
              <a:rPr lang="zh-CN" altLang="en-US" sz="2200" b="0" dirty="0" smtClean="0">
                <a:latin typeface="+mn-lt"/>
              </a:rPr>
              <a:t>题相比，多了一个回路</a:t>
            </a:r>
            <a:endParaRPr lang="en-US" altLang="zh-CN" sz="2200" b="0" dirty="0" smtClean="0">
              <a:latin typeface="+mn-lt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>
                <a:latin typeface="+mn-lt"/>
              </a:rPr>
              <a:t>基本思想：利用排列生成问题的回溯算</a:t>
            </a:r>
            <a:r>
              <a:rPr lang="zh-CN" altLang="en-US" sz="2200" b="0" dirty="0" smtClean="0">
                <a:latin typeface="+mn-lt"/>
              </a:rPr>
              <a:t>法</a:t>
            </a:r>
            <a:r>
              <a:rPr lang="en-GB" altLang="zh-CN" sz="2200" b="0" dirty="0" smtClean="0">
                <a:latin typeface="+mn-lt"/>
              </a:rPr>
              <a:t>Backtrack</a:t>
            </a:r>
            <a:r>
              <a:rPr lang="en-US" altLang="zh-CN" sz="2200" b="0" dirty="0" smtClean="0">
                <a:latin typeface="+mn-lt"/>
              </a:rPr>
              <a:t>()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 smtClean="0">
                <a:latin typeface="+mn-lt"/>
              </a:rPr>
              <a:t>Backtrack(2)</a:t>
            </a:r>
            <a:r>
              <a:rPr lang="zh-CN" altLang="en-US" sz="2200" dirty="0" smtClean="0">
                <a:latin typeface="+mn-lt"/>
              </a:rPr>
              <a:t>表示：对</a:t>
            </a:r>
            <a:r>
              <a:rPr lang="en-US" altLang="zh-CN" sz="2200" dirty="0" smtClean="0">
                <a:latin typeface="+mn-lt"/>
              </a:rPr>
              <a:t>x={</a:t>
            </a:r>
            <a:r>
              <a:rPr lang="en-US" altLang="zh-CN" sz="2200" dirty="0">
                <a:latin typeface="+mn-lt"/>
              </a:rPr>
              <a:t>1, </a:t>
            </a:r>
            <a:r>
              <a:rPr lang="en-US" altLang="zh-CN" sz="2200" b="0" dirty="0" smtClean="0">
                <a:latin typeface="+mn-lt"/>
              </a:rPr>
              <a:t>2</a:t>
            </a:r>
            <a:r>
              <a:rPr lang="en-US" altLang="zh-CN" sz="2200" b="0" dirty="0">
                <a:latin typeface="+mn-lt"/>
              </a:rPr>
              <a:t>, …, n}</a:t>
            </a:r>
            <a:r>
              <a:rPr lang="zh-CN" altLang="en-US" sz="2200" b="0" dirty="0">
                <a:latin typeface="+mn-lt"/>
              </a:rPr>
              <a:t>的</a:t>
            </a:r>
            <a:r>
              <a:rPr lang="en-US" altLang="zh-CN" sz="2200" b="0" dirty="0">
                <a:latin typeface="+mn-lt"/>
              </a:rPr>
              <a:t>x[2..n]</a:t>
            </a:r>
            <a:r>
              <a:rPr lang="zh-CN" altLang="en-US" sz="2200" b="0" dirty="0">
                <a:latin typeface="+mn-lt"/>
              </a:rPr>
              <a:t>进行全排</a:t>
            </a:r>
            <a:r>
              <a:rPr lang="zh-CN" altLang="en-US" sz="2200" b="0" dirty="0" smtClean="0">
                <a:latin typeface="+mn-lt"/>
              </a:rPr>
              <a:t>列</a:t>
            </a:r>
            <a:endParaRPr lang="en-US" altLang="zh-CN" sz="2200" b="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dirty="0" smtClean="0">
                <a:latin typeface="+mn-lt"/>
              </a:rPr>
              <a:t>则：</a:t>
            </a:r>
            <a:r>
              <a:rPr lang="en-US" altLang="zh-CN" sz="2200" b="0" dirty="0" smtClean="0">
                <a:latin typeface="+mn-lt"/>
              </a:rPr>
              <a:t>(</a:t>
            </a:r>
            <a:r>
              <a:rPr lang="en-US" altLang="zh-CN" sz="2200" b="1" dirty="0">
                <a:solidFill>
                  <a:srgbClr val="C00000"/>
                </a:solidFill>
                <a:latin typeface="+mn-lt"/>
              </a:rPr>
              <a:t>x[1]</a:t>
            </a:r>
            <a:r>
              <a:rPr lang="en-US" altLang="zh-CN" sz="2200" b="0" dirty="0">
                <a:latin typeface="+mn-lt"/>
              </a:rPr>
              <a:t>, x[2])</a:t>
            </a:r>
            <a:r>
              <a:rPr lang="zh-CN" altLang="en-US" sz="2200" b="0" dirty="0">
                <a:latin typeface="+mn-lt"/>
              </a:rPr>
              <a:t>，</a:t>
            </a:r>
            <a:r>
              <a:rPr lang="en-US" altLang="zh-CN" sz="2200" b="0" dirty="0">
                <a:latin typeface="+mn-lt"/>
              </a:rPr>
              <a:t>(x[2], x[3])</a:t>
            </a:r>
            <a:r>
              <a:rPr lang="zh-CN" altLang="en-US" sz="2200" b="0" dirty="0">
                <a:latin typeface="+mn-lt"/>
              </a:rPr>
              <a:t>，</a:t>
            </a:r>
            <a:r>
              <a:rPr lang="en-US" altLang="zh-CN" sz="2200" b="0" dirty="0">
                <a:latin typeface="+mn-lt"/>
              </a:rPr>
              <a:t>…, </a:t>
            </a:r>
            <a:r>
              <a:rPr lang="en-US" altLang="zh-CN" sz="2200" b="0" dirty="0" smtClean="0">
                <a:latin typeface="+mn-lt"/>
              </a:rPr>
              <a:t>(</a:t>
            </a:r>
            <a:r>
              <a:rPr lang="en-US" altLang="zh-CN" sz="2200" b="0" dirty="0">
                <a:latin typeface="+mn-lt"/>
              </a:rPr>
              <a:t>x[n], </a:t>
            </a:r>
            <a:r>
              <a:rPr lang="en-US" altLang="zh-CN" sz="2200" b="1" dirty="0">
                <a:solidFill>
                  <a:srgbClr val="C00000"/>
                </a:solidFill>
                <a:latin typeface="+mn-lt"/>
              </a:rPr>
              <a:t>x[1]</a:t>
            </a:r>
            <a:r>
              <a:rPr lang="en-US" altLang="zh-CN" sz="2200" b="0" dirty="0">
                <a:latin typeface="+mn-lt"/>
              </a:rPr>
              <a:t>)</a:t>
            </a:r>
            <a:r>
              <a:rPr lang="zh-CN" altLang="en-US" sz="2200" b="0" dirty="0">
                <a:latin typeface="+mn-lt"/>
              </a:rPr>
              <a:t>构</a:t>
            </a:r>
            <a:r>
              <a:rPr lang="zh-CN" altLang="en-US" sz="2200" b="0" dirty="0" smtClean="0">
                <a:latin typeface="+mn-lt"/>
              </a:rPr>
              <a:t>成回路</a:t>
            </a:r>
            <a:endParaRPr lang="en-US" altLang="zh-CN" sz="2200" b="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dirty="0" smtClean="0">
                <a:latin typeface="+mn-lt"/>
              </a:rPr>
              <a:t>在</a:t>
            </a:r>
            <a:r>
              <a:rPr lang="zh-CN" altLang="en-US" sz="2200" b="0" dirty="0">
                <a:latin typeface="+mn-lt"/>
              </a:rPr>
              <a:t>全排列算法的基础上，进行路径</a:t>
            </a:r>
            <a:r>
              <a:rPr lang="zh-CN" altLang="en-US" sz="2200" b="0" dirty="0" smtClean="0">
                <a:latin typeface="+mn-lt"/>
              </a:rPr>
              <a:t>计算</a:t>
            </a:r>
            <a:r>
              <a:rPr lang="zh-CN" altLang="en-US" sz="2200" b="0" dirty="0">
                <a:latin typeface="+mn-lt"/>
              </a:rPr>
              <a:t>保存以</a:t>
            </a:r>
            <a:r>
              <a:rPr lang="zh-CN" altLang="en-US" sz="2200" b="0" dirty="0" smtClean="0">
                <a:latin typeface="+mn-lt"/>
              </a:rPr>
              <a:t>及限</a:t>
            </a:r>
            <a:r>
              <a:rPr lang="zh-CN" altLang="en-US" sz="2200" b="0" dirty="0">
                <a:latin typeface="+mn-lt"/>
              </a:rPr>
              <a:t>界剪</a:t>
            </a:r>
            <a:r>
              <a:rPr lang="zh-CN" altLang="en-US" sz="2200" b="0" dirty="0" smtClean="0">
                <a:latin typeface="+mn-lt"/>
              </a:rPr>
              <a:t>枝</a:t>
            </a:r>
            <a:endParaRPr lang="zh-CN" altLang="en-US" sz="2200" b="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3645024"/>
            <a:ext cx="8856984" cy="31583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main(</a:t>
            </a:r>
            <a:r>
              <a:rPr lang="en-US" altLang="zh-CN" sz="2200" b="0" kern="0" dirty="0" err="1"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 n){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    // </a:t>
            </a:r>
            <a:r>
              <a:rPr lang="zh-CN" altLang="en-US" sz="2200" b="0" kern="0" dirty="0">
                <a:latin typeface="+mn-lt"/>
                <a:cs typeface="Verdana" panose="020B0604030504040204" pitchFamily="34" charset="0"/>
              </a:rPr>
              <a:t>输入邻接矩阵 </a:t>
            </a:r>
            <a:r>
              <a:rPr lang="en-US" altLang="zh-CN" sz="2200" b="0" kern="0" dirty="0" smtClean="0">
                <a:latin typeface="+mn-lt"/>
                <a:cs typeface="Verdana" panose="020B0604030504040204" pitchFamily="34" charset="0"/>
              </a:rPr>
              <a:t>A[n</a:t>
            </a: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][n];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    x[n] = {1,2,…,n}; </a:t>
            </a:r>
            <a:endParaRPr lang="en-US" altLang="zh-CN" sz="2200" b="0" kern="0" dirty="0" smtClean="0"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b="0" kern="0" dirty="0" smtClean="0">
                <a:latin typeface="+mn-lt"/>
                <a:cs typeface="Verdana" panose="020B0604030504040204" pitchFamily="34" charset="0"/>
              </a:rPr>
              <a:t>   sum=0.0</a:t>
            </a: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; </a:t>
            </a:r>
            <a:r>
              <a:rPr lang="en-US" altLang="zh-CN" sz="2200" b="0" kern="0" dirty="0" smtClean="0">
                <a:latin typeface="+mn-lt"/>
                <a:cs typeface="Verdana" panose="020B0604030504040204" pitchFamily="34" charset="0"/>
              </a:rPr>
              <a:t>     // </a:t>
            </a:r>
            <a:r>
              <a:rPr lang="zh-CN" altLang="en-US" sz="2200" b="0" kern="0" dirty="0" smtClean="0">
                <a:latin typeface="+mn-lt"/>
                <a:cs typeface="Verdana" panose="020B0604030504040204" pitchFamily="34" charset="0"/>
              </a:rPr>
              <a:t>记</a:t>
            </a:r>
            <a:r>
              <a:rPr lang="zh-CN" altLang="en-US" sz="2200" b="0" kern="0" dirty="0">
                <a:latin typeface="+mn-lt"/>
                <a:cs typeface="Verdana" panose="020B0604030504040204" pitchFamily="34" charset="0"/>
              </a:rPr>
              <a:t>录</a:t>
            </a: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(x[1],x[2]),…, (</a:t>
            </a:r>
            <a:r>
              <a:rPr lang="en-US" altLang="zh-CN" sz="2200" b="0" kern="0" dirty="0" smtClean="0">
                <a:latin typeface="+mn-lt"/>
                <a:cs typeface="Verdana" panose="020B0604030504040204" pitchFamily="34" charset="0"/>
              </a:rPr>
              <a:t>x[i-2],x[i-1])</a:t>
            </a:r>
            <a:r>
              <a:rPr lang="zh-CN" altLang="en-US" sz="2200" b="0" kern="0" dirty="0">
                <a:latin typeface="+mn-lt"/>
                <a:cs typeface="Verdana" panose="020B0604030504040204" pitchFamily="34" charset="0"/>
              </a:rPr>
              <a:t>的距离和</a:t>
            </a:r>
            <a:endParaRPr lang="en-US" altLang="zh-CN" sz="2200" b="0" kern="0" dirty="0"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    S[n] = {0};  </a:t>
            </a:r>
            <a:r>
              <a:rPr lang="en-US" altLang="zh-CN" sz="2200" b="0" kern="0" dirty="0" smtClean="0">
                <a:latin typeface="+mn-lt"/>
                <a:cs typeface="Verdana" panose="020B0604030504040204" pitchFamily="34" charset="0"/>
              </a:rPr>
              <a:t> // </a:t>
            </a: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S[n]</a:t>
            </a:r>
            <a:r>
              <a:rPr lang="zh-CN" altLang="en-US" sz="2200" b="0" kern="0" dirty="0">
                <a:latin typeface="+mn-lt"/>
                <a:cs typeface="Verdana" panose="020B0604030504040204" pitchFamily="34" charset="0"/>
              </a:rPr>
              <a:t>保存当前最佳路径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b="0" kern="0" dirty="0"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m = ∞;    </a:t>
            </a:r>
            <a:r>
              <a:rPr lang="en-US" altLang="zh-CN" sz="2200" b="0" kern="0" dirty="0" smtClean="0">
                <a:latin typeface="+mn-lt"/>
                <a:cs typeface="Verdana" panose="020B0604030504040204" pitchFamily="34" charset="0"/>
              </a:rPr>
              <a:t>     </a:t>
            </a: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// m</a:t>
            </a:r>
            <a:r>
              <a:rPr lang="zh-CN" altLang="en-US" sz="2200" b="0" kern="0" dirty="0">
                <a:latin typeface="+mn-lt"/>
                <a:cs typeface="Verdana" panose="020B0604030504040204" pitchFamily="34" charset="0"/>
              </a:rPr>
              <a:t>保存当前最优值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b="0" kern="0" dirty="0"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kern="0" dirty="0" smtClean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b="0" kern="0" dirty="0" smtClean="0">
                <a:latin typeface="+mn-lt"/>
                <a:cs typeface="Verdana" panose="020B0604030504040204" pitchFamily="34" charset="0"/>
              </a:rPr>
              <a:t>(2, S, m, &amp;sum);</a:t>
            </a:r>
            <a:endParaRPr lang="en-US" altLang="zh-CN" sz="2200" b="0" kern="0" dirty="0"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    output( m, S);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677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排列树示例：旅行商问题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lvl="2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解空间：</a:t>
            </a:r>
            <a:r>
              <a:rPr lang="en-US" altLang="zh-CN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zh-CN" sz="2200" dirty="0">
                <a:latin typeface="Verdana" panose="020B0604030504040204" pitchFamily="34" charset="0"/>
                <a:cs typeface="Verdana" panose="020B0604030504040204" pitchFamily="34" charset="0"/>
              </a:rPr>
              <a:t>={12341, 12431, 13241, 13421, 14231, 14321}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构造解空间树</a:t>
            </a:r>
            <a:endParaRPr lang="zh-CN" altLang="en-US" sz="2200" b="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从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根结点到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任一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叶结点的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路径定义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了图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的一条周游路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线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例如：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A-&gt;L 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对应周游路线（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1, 2, 3, 4, 1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  <a:endParaRPr lang="zh-CN" altLang="en-US" sz="22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解空间树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中的每个叶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结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点恰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好对应于图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的每一条周游路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线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解空间树中的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叶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结点个数为：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(n-1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)!</a:t>
            </a:r>
            <a:endParaRPr lang="zh-CN" altLang="en-US" sz="2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4" descr="E:\资料存档\课堂教学\算法分析与设计\我的课件\graph\CH05\TSP问题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767148"/>
            <a:ext cx="2232248" cy="204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0" name="Picture 2" descr="E:\资料存档\课堂教学\算法分析与设计\我的课件\graph\CH05\TSP问题解空间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56992"/>
            <a:ext cx="3888432" cy="341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603932" y="3808483"/>
            <a:ext cx="3921588" cy="113268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+mn-lt"/>
                <a:ea typeface="微软雅黑" panose="020B0503020204020204" pitchFamily="34" charset="-122"/>
              </a:rPr>
              <a:t>最优解： 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13241</a:t>
            </a:r>
            <a:r>
              <a:rPr lang="zh-CN" altLang="en-US" sz="2200" dirty="0">
                <a:latin typeface="+mn-lt"/>
                <a:ea typeface="微软雅黑" panose="020B0503020204020204" pitchFamily="34" charset="-122"/>
              </a:rPr>
              <a:t>，</a:t>
            </a:r>
            <a:r>
              <a:rPr lang="en-US" altLang="zh-CN" sz="2200" dirty="0" smtClean="0">
                <a:latin typeface="+mn-lt"/>
                <a:ea typeface="微软雅黑" panose="020B0503020204020204" pitchFamily="34" charset="-122"/>
              </a:rPr>
              <a:t>14231</a:t>
            </a: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+mn-lt"/>
                <a:ea typeface="微软雅黑" panose="020B0503020204020204" pitchFamily="34" charset="-122"/>
              </a:rPr>
              <a:t>最优值： </a:t>
            </a:r>
            <a:r>
              <a:rPr lang="en-US" altLang="zh-CN" sz="2200" dirty="0" smtClean="0">
                <a:latin typeface="+mn-lt"/>
                <a:ea typeface="微软雅黑" panose="020B0503020204020204" pitchFamily="34" charset="-122"/>
              </a:rPr>
              <a:t>m 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= 25  </a:t>
            </a:r>
            <a:endParaRPr lang="zh-CN" altLang="en-US" sz="2200" dirty="0"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89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1D70E8-1A6E-45D4-9A1C-C69D518037C1}" type="datetime1">
              <a:rPr lang="zh-CN" altLang="en-US" sz="1400" smtClean="0"/>
              <a:pPr eaLnBrk="1" hangingPunct="1"/>
              <a:t>2019/11/4</a:t>
            </a:fld>
            <a:endParaRPr lang="en-US" altLang="zh-CN" sz="1400" smtClean="0"/>
          </a:p>
        </p:txBody>
      </p:sp>
      <p:sp>
        <p:nvSpPr>
          <p:cNvPr id="593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593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E0E276-8A24-4650-8069-7AE009615251}" type="slidenum">
              <a:rPr lang="en-US" altLang="zh-CN" sz="1400"/>
              <a:pPr eaLnBrk="1" hangingPunct="1"/>
              <a:t>59</a:t>
            </a:fld>
            <a:endParaRPr lang="en-US" altLang="zh-CN" sz="1400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2400" cy="1008063"/>
          </a:xfrm>
        </p:spPr>
        <p:txBody>
          <a:bodyPr/>
          <a:lstStyle/>
          <a:p>
            <a:pPr eaLnBrk="1" hangingPunct="1"/>
            <a:r>
              <a:rPr lang="zh-CN" altLang="en-US" smtClean="0"/>
              <a:t>解空间树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724400"/>
            <a:ext cx="8351837" cy="15128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用回溯法找最小费用周游路线时，从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解空间树</a:t>
            </a:r>
            <a:r>
              <a:rPr lang="zh-CN" altLang="en-US" sz="2400" smtClean="0"/>
              <a:t>的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根结点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400" smtClean="0"/>
              <a:t>出发，搜索至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F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L</a:t>
            </a:r>
            <a:r>
              <a:rPr lang="zh-CN" altLang="en-US" sz="2400" smtClean="0"/>
              <a:t>。在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叶子结点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L</a:t>
            </a:r>
            <a:r>
              <a:rPr lang="zh-CN" altLang="en-US" sz="2400" smtClean="0"/>
              <a:t>处记录找到的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周游路线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1,2,3,4,1</a:t>
            </a:r>
            <a:r>
              <a:rPr lang="zh-CN" altLang="en-US" sz="2400" smtClean="0"/>
              <a:t>，该周游路线的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费用为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59</a:t>
            </a:r>
            <a:r>
              <a:rPr lang="zh-CN" altLang="en-US" sz="2400" smtClean="0"/>
              <a:t>。</a:t>
            </a:r>
          </a:p>
        </p:txBody>
      </p:sp>
      <p:grpSp>
        <p:nvGrpSpPr>
          <p:cNvPr id="59399" name="Group 4"/>
          <p:cNvGrpSpPr>
            <a:grpSpLocks/>
          </p:cNvGrpSpPr>
          <p:nvPr/>
        </p:nvGrpSpPr>
        <p:grpSpPr bwMode="auto">
          <a:xfrm>
            <a:off x="250825" y="1268413"/>
            <a:ext cx="3382963" cy="2760662"/>
            <a:chOff x="521" y="754"/>
            <a:chExt cx="2131" cy="1739"/>
          </a:xfrm>
        </p:grpSpPr>
        <p:sp>
          <p:nvSpPr>
            <p:cNvPr id="59455" name="Oval 5"/>
            <p:cNvSpPr>
              <a:spLocks noChangeArrowheads="1"/>
            </p:cNvSpPr>
            <p:nvPr/>
          </p:nvSpPr>
          <p:spPr bwMode="auto">
            <a:xfrm>
              <a:off x="74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59456" name="Oval 6"/>
            <p:cNvSpPr>
              <a:spLocks noChangeArrowheads="1"/>
            </p:cNvSpPr>
            <p:nvPr/>
          </p:nvSpPr>
          <p:spPr bwMode="auto">
            <a:xfrm>
              <a:off x="201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59457" name="Oval 7"/>
            <p:cNvSpPr>
              <a:spLocks noChangeArrowheads="1"/>
            </p:cNvSpPr>
            <p:nvPr/>
          </p:nvSpPr>
          <p:spPr bwMode="auto">
            <a:xfrm>
              <a:off x="74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59458" name="Oval 8"/>
            <p:cNvSpPr>
              <a:spLocks noChangeArrowheads="1"/>
            </p:cNvSpPr>
            <p:nvPr/>
          </p:nvSpPr>
          <p:spPr bwMode="auto">
            <a:xfrm>
              <a:off x="201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cxnSp>
          <p:nvCxnSpPr>
            <p:cNvPr id="59459" name="AutoShape 9"/>
            <p:cNvCxnSpPr>
              <a:cxnSpLocks noChangeShapeType="1"/>
              <a:stCxn id="59455" idx="6"/>
              <a:endCxn id="59456" idx="2"/>
            </p:cNvCxnSpPr>
            <p:nvPr/>
          </p:nvCxnSpPr>
          <p:spPr bwMode="auto">
            <a:xfrm>
              <a:off x="1075" y="1004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60" name="AutoShape 10"/>
            <p:cNvCxnSpPr>
              <a:cxnSpLocks noChangeShapeType="1"/>
              <a:stCxn id="59455" idx="4"/>
              <a:endCxn id="59457" idx="0"/>
            </p:cNvCxnSpPr>
            <p:nvPr/>
          </p:nvCxnSpPr>
          <p:spPr bwMode="auto">
            <a:xfrm>
              <a:off x="90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61" name="AutoShape 11"/>
            <p:cNvCxnSpPr>
              <a:cxnSpLocks noChangeShapeType="1"/>
              <a:stCxn id="59457" idx="6"/>
              <a:endCxn id="59458" idx="2"/>
            </p:cNvCxnSpPr>
            <p:nvPr/>
          </p:nvCxnSpPr>
          <p:spPr bwMode="auto">
            <a:xfrm>
              <a:off x="1075" y="1956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62" name="AutoShape 12"/>
            <p:cNvCxnSpPr>
              <a:cxnSpLocks noChangeShapeType="1"/>
              <a:stCxn id="59456" idx="4"/>
              <a:endCxn id="59458" idx="0"/>
            </p:cNvCxnSpPr>
            <p:nvPr/>
          </p:nvCxnSpPr>
          <p:spPr bwMode="auto">
            <a:xfrm>
              <a:off x="217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63" name="AutoShape 13"/>
            <p:cNvCxnSpPr>
              <a:cxnSpLocks noChangeShapeType="1"/>
              <a:stCxn id="59455" idx="5"/>
              <a:endCxn id="59458" idx="1"/>
            </p:cNvCxnSpPr>
            <p:nvPr/>
          </p:nvCxnSpPr>
          <p:spPr bwMode="auto">
            <a:xfrm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64" name="AutoShape 14"/>
            <p:cNvCxnSpPr>
              <a:cxnSpLocks noChangeShapeType="1"/>
              <a:stCxn id="59457" idx="7"/>
              <a:endCxn id="59456" idx="3"/>
            </p:cNvCxnSpPr>
            <p:nvPr/>
          </p:nvCxnSpPr>
          <p:spPr bwMode="auto">
            <a:xfrm flipV="1"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465" name="Text Box 15"/>
            <p:cNvSpPr txBox="1">
              <a:spLocks noChangeArrowheads="1"/>
            </p:cNvSpPr>
            <p:nvPr/>
          </p:nvSpPr>
          <p:spPr bwMode="auto">
            <a:xfrm>
              <a:off x="1338" y="75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30</a:t>
              </a:r>
            </a:p>
          </p:txBody>
        </p:sp>
        <p:sp>
          <p:nvSpPr>
            <p:cNvPr id="59466" name="Text Box 16"/>
            <p:cNvSpPr txBox="1">
              <a:spLocks noChangeArrowheads="1"/>
            </p:cNvSpPr>
            <p:nvPr/>
          </p:nvSpPr>
          <p:spPr bwMode="auto">
            <a:xfrm>
              <a:off x="1338" y="1706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20</a:t>
              </a:r>
            </a:p>
          </p:txBody>
        </p:sp>
        <p:sp>
          <p:nvSpPr>
            <p:cNvPr id="59467" name="Text Box 17"/>
            <p:cNvSpPr txBox="1">
              <a:spLocks noChangeArrowheads="1"/>
            </p:cNvSpPr>
            <p:nvPr/>
          </p:nvSpPr>
          <p:spPr bwMode="auto">
            <a:xfrm>
              <a:off x="2109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10</a:t>
              </a:r>
            </a:p>
          </p:txBody>
        </p:sp>
        <p:sp>
          <p:nvSpPr>
            <p:cNvPr id="59468" name="Text Box 18"/>
            <p:cNvSpPr txBox="1">
              <a:spLocks noChangeArrowheads="1"/>
            </p:cNvSpPr>
            <p:nvPr/>
          </p:nvSpPr>
          <p:spPr bwMode="auto">
            <a:xfrm>
              <a:off x="612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59469" name="Text Box 19"/>
            <p:cNvSpPr txBox="1">
              <a:spLocks noChangeArrowheads="1"/>
            </p:cNvSpPr>
            <p:nvPr/>
          </p:nvSpPr>
          <p:spPr bwMode="auto">
            <a:xfrm>
              <a:off x="1474" y="1071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59470" name="Text Box 20"/>
            <p:cNvSpPr txBox="1">
              <a:spLocks noChangeArrowheads="1"/>
            </p:cNvSpPr>
            <p:nvPr/>
          </p:nvSpPr>
          <p:spPr bwMode="auto">
            <a:xfrm>
              <a:off x="1701" y="143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59471" name="Text Box 21"/>
            <p:cNvSpPr txBox="1">
              <a:spLocks noChangeArrowheads="1"/>
            </p:cNvSpPr>
            <p:nvPr/>
          </p:nvSpPr>
          <p:spPr bwMode="auto">
            <a:xfrm>
              <a:off x="521" y="2205"/>
              <a:ext cx="21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5-2  4</a:t>
              </a:r>
              <a:r>
                <a:rPr lang="zh-CN" altLang="en-US" b="1">
                  <a:ea typeface="楷体_GB2312" pitchFamily="49" charset="-122"/>
                </a:rPr>
                <a:t>顶点带权图</a:t>
              </a:r>
            </a:p>
          </p:txBody>
        </p:sp>
      </p:grpSp>
      <p:grpSp>
        <p:nvGrpSpPr>
          <p:cNvPr id="59400" name="Group 73"/>
          <p:cNvGrpSpPr>
            <a:grpSpLocks/>
          </p:cNvGrpSpPr>
          <p:nvPr/>
        </p:nvGrpSpPr>
        <p:grpSpPr bwMode="auto">
          <a:xfrm>
            <a:off x="3708400" y="404813"/>
            <a:ext cx="5111750" cy="4202112"/>
            <a:chOff x="2336" y="255"/>
            <a:chExt cx="3220" cy="2647"/>
          </a:xfrm>
        </p:grpSpPr>
        <p:grpSp>
          <p:nvGrpSpPr>
            <p:cNvPr id="59404" name="Group 71"/>
            <p:cNvGrpSpPr>
              <a:grpSpLocks/>
            </p:cNvGrpSpPr>
            <p:nvPr/>
          </p:nvGrpSpPr>
          <p:grpSpPr bwMode="auto">
            <a:xfrm>
              <a:off x="2336" y="255"/>
              <a:ext cx="3219" cy="2268"/>
              <a:chOff x="2336" y="255"/>
              <a:chExt cx="3219" cy="2268"/>
            </a:xfrm>
          </p:grpSpPr>
          <p:sp>
            <p:nvSpPr>
              <p:cNvPr id="59406" name="Oval 22"/>
              <p:cNvSpPr>
                <a:spLocks noChangeArrowheads="1"/>
              </p:cNvSpPr>
              <p:nvPr/>
            </p:nvSpPr>
            <p:spPr bwMode="auto">
              <a:xfrm>
                <a:off x="3833" y="255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A</a:t>
                </a:r>
              </a:p>
            </p:txBody>
          </p:sp>
          <p:sp>
            <p:nvSpPr>
              <p:cNvPr id="59407" name="Oval 23"/>
              <p:cNvSpPr>
                <a:spLocks noChangeArrowheads="1"/>
              </p:cNvSpPr>
              <p:nvPr/>
            </p:nvSpPr>
            <p:spPr bwMode="auto">
              <a:xfrm>
                <a:off x="3833" y="754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B</a:t>
                </a:r>
              </a:p>
            </p:txBody>
          </p:sp>
          <p:sp>
            <p:nvSpPr>
              <p:cNvPr id="59408" name="Oval 24"/>
              <p:cNvSpPr>
                <a:spLocks noChangeArrowheads="1"/>
              </p:cNvSpPr>
              <p:nvPr/>
            </p:nvSpPr>
            <p:spPr bwMode="auto">
              <a:xfrm>
                <a:off x="2789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59409" name="Oval 25"/>
              <p:cNvSpPr>
                <a:spLocks noChangeArrowheads="1"/>
              </p:cNvSpPr>
              <p:nvPr/>
            </p:nvSpPr>
            <p:spPr bwMode="auto">
              <a:xfrm>
                <a:off x="3833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59410" name="Oval 26"/>
              <p:cNvSpPr>
                <a:spLocks noChangeArrowheads="1"/>
              </p:cNvSpPr>
              <p:nvPr/>
            </p:nvSpPr>
            <p:spPr bwMode="auto">
              <a:xfrm>
                <a:off x="4967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E</a:t>
                </a:r>
              </a:p>
            </p:txBody>
          </p:sp>
          <p:sp>
            <p:nvSpPr>
              <p:cNvPr id="59411" name="Oval 27"/>
              <p:cNvSpPr>
                <a:spLocks noChangeArrowheads="1"/>
              </p:cNvSpPr>
              <p:nvPr/>
            </p:nvSpPr>
            <p:spPr bwMode="auto">
              <a:xfrm>
                <a:off x="2472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F</a:t>
                </a:r>
              </a:p>
            </p:txBody>
          </p:sp>
          <p:sp>
            <p:nvSpPr>
              <p:cNvPr id="59412" name="Oval 28"/>
              <p:cNvSpPr>
                <a:spLocks noChangeArrowheads="1"/>
              </p:cNvSpPr>
              <p:nvPr/>
            </p:nvSpPr>
            <p:spPr bwMode="auto">
              <a:xfrm>
                <a:off x="3061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G</a:t>
                </a:r>
              </a:p>
            </p:txBody>
          </p:sp>
          <p:sp>
            <p:nvSpPr>
              <p:cNvPr id="59413" name="Oval 29"/>
              <p:cNvSpPr>
                <a:spLocks noChangeArrowheads="1"/>
              </p:cNvSpPr>
              <p:nvPr/>
            </p:nvSpPr>
            <p:spPr bwMode="auto">
              <a:xfrm>
                <a:off x="2472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L</a:t>
                </a:r>
              </a:p>
            </p:txBody>
          </p:sp>
          <p:sp>
            <p:nvSpPr>
              <p:cNvPr id="59414" name="Oval 30"/>
              <p:cNvSpPr>
                <a:spLocks noChangeArrowheads="1"/>
              </p:cNvSpPr>
              <p:nvPr/>
            </p:nvSpPr>
            <p:spPr bwMode="auto">
              <a:xfrm>
                <a:off x="3061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M</a:t>
                </a:r>
              </a:p>
            </p:txBody>
          </p:sp>
          <p:sp>
            <p:nvSpPr>
              <p:cNvPr id="59415" name="Oval 31"/>
              <p:cNvSpPr>
                <a:spLocks noChangeArrowheads="1"/>
              </p:cNvSpPr>
              <p:nvPr/>
            </p:nvSpPr>
            <p:spPr bwMode="auto">
              <a:xfrm>
                <a:off x="3515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H</a:t>
                </a:r>
              </a:p>
            </p:txBody>
          </p:sp>
          <p:sp>
            <p:nvSpPr>
              <p:cNvPr id="59416" name="Oval 32"/>
              <p:cNvSpPr>
                <a:spLocks noChangeArrowheads="1"/>
              </p:cNvSpPr>
              <p:nvPr/>
            </p:nvSpPr>
            <p:spPr bwMode="auto">
              <a:xfrm>
                <a:off x="410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I</a:t>
                </a:r>
              </a:p>
            </p:txBody>
          </p:sp>
          <p:sp>
            <p:nvSpPr>
              <p:cNvPr id="59417" name="Oval 33"/>
              <p:cNvSpPr>
                <a:spLocks noChangeArrowheads="1"/>
              </p:cNvSpPr>
              <p:nvPr/>
            </p:nvSpPr>
            <p:spPr bwMode="auto">
              <a:xfrm>
                <a:off x="3515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N</a:t>
                </a:r>
              </a:p>
            </p:txBody>
          </p:sp>
          <p:sp>
            <p:nvSpPr>
              <p:cNvPr id="59418" name="Oval 34"/>
              <p:cNvSpPr>
                <a:spLocks noChangeArrowheads="1"/>
              </p:cNvSpPr>
              <p:nvPr/>
            </p:nvSpPr>
            <p:spPr bwMode="auto">
              <a:xfrm>
                <a:off x="410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O</a:t>
                </a:r>
              </a:p>
            </p:txBody>
          </p:sp>
          <p:sp>
            <p:nvSpPr>
              <p:cNvPr id="59419" name="Oval 35"/>
              <p:cNvSpPr>
                <a:spLocks noChangeArrowheads="1"/>
              </p:cNvSpPr>
              <p:nvPr/>
            </p:nvSpPr>
            <p:spPr bwMode="auto">
              <a:xfrm>
                <a:off x="469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J</a:t>
                </a:r>
              </a:p>
            </p:txBody>
          </p:sp>
          <p:sp>
            <p:nvSpPr>
              <p:cNvPr id="59420" name="Oval 36"/>
              <p:cNvSpPr>
                <a:spLocks noChangeArrowheads="1"/>
              </p:cNvSpPr>
              <p:nvPr/>
            </p:nvSpPr>
            <p:spPr bwMode="auto">
              <a:xfrm>
                <a:off x="5283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K</a:t>
                </a:r>
              </a:p>
            </p:txBody>
          </p:sp>
          <p:sp>
            <p:nvSpPr>
              <p:cNvPr id="59421" name="Oval 37"/>
              <p:cNvSpPr>
                <a:spLocks noChangeArrowheads="1"/>
              </p:cNvSpPr>
              <p:nvPr/>
            </p:nvSpPr>
            <p:spPr bwMode="auto">
              <a:xfrm>
                <a:off x="469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P</a:t>
                </a:r>
              </a:p>
            </p:txBody>
          </p:sp>
          <p:sp>
            <p:nvSpPr>
              <p:cNvPr id="59422" name="Oval 38"/>
              <p:cNvSpPr>
                <a:spLocks noChangeArrowheads="1"/>
              </p:cNvSpPr>
              <p:nvPr/>
            </p:nvSpPr>
            <p:spPr bwMode="auto">
              <a:xfrm>
                <a:off x="5283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Q</a:t>
                </a:r>
              </a:p>
            </p:txBody>
          </p:sp>
          <p:cxnSp>
            <p:nvCxnSpPr>
              <p:cNvPr id="59423" name="AutoShape 39"/>
              <p:cNvCxnSpPr>
                <a:cxnSpLocks noChangeShapeType="1"/>
                <a:stCxn id="59406" idx="4"/>
                <a:endCxn id="59407" idx="0"/>
              </p:cNvCxnSpPr>
              <p:nvPr/>
            </p:nvCxnSpPr>
            <p:spPr bwMode="auto">
              <a:xfrm>
                <a:off x="3969" y="533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24" name="AutoShape 40"/>
              <p:cNvCxnSpPr>
                <a:cxnSpLocks noChangeShapeType="1"/>
                <a:stCxn id="59407" idx="4"/>
                <a:endCxn id="59408" idx="0"/>
              </p:cNvCxnSpPr>
              <p:nvPr/>
            </p:nvCxnSpPr>
            <p:spPr bwMode="auto">
              <a:xfrm flipH="1">
                <a:off x="2925" y="1032"/>
                <a:ext cx="104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25" name="AutoShape 41"/>
              <p:cNvCxnSpPr>
                <a:cxnSpLocks noChangeShapeType="1"/>
                <a:stCxn id="59407" idx="4"/>
                <a:endCxn id="59410" idx="0"/>
              </p:cNvCxnSpPr>
              <p:nvPr/>
            </p:nvCxnSpPr>
            <p:spPr bwMode="auto">
              <a:xfrm>
                <a:off x="3969" y="1032"/>
                <a:ext cx="113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26" name="AutoShape 42"/>
              <p:cNvCxnSpPr>
                <a:cxnSpLocks noChangeShapeType="1"/>
                <a:stCxn id="59407" idx="4"/>
                <a:endCxn id="59409" idx="0"/>
              </p:cNvCxnSpPr>
              <p:nvPr/>
            </p:nvCxnSpPr>
            <p:spPr bwMode="auto">
              <a:xfrm>
                <a:off x="3969" y="1032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27" name="AutoShape 43"/>
              <p:cNvCxnSpPr>
                <a:cxnSpLocks noChangeShapeType="1"/>
                <a:stCxn id="59408" idx="4"/>
                <a:endCxn id="59411" idx="0"/>
              </p:cNvCxnSpPr>
              <p:nvPr/>
            </p:nvCxnSpPr>
            <p:spPr bwMode="auto">
              <a:xfrm flipH="1">
                <a:off x="2608" y="1531"/>
                <a:ext cx="317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28" name="AutoShape 44"/>
              <p:cNvCxnSpPr>
                <a:cxnSpLocks noChangeShapeType="1"/>
                <a:stCxn id="59408" idx="4"/>
                <a:endCxn id="59412" idx="0"/>
              </p:cNvCxnSpPr>
              <p:nvPr/>
            </p:nvCxnSpPr>
            <p:spPr bwMode="auto">
              <a:xfrm>
                <a:off x="2925" y="1531"/>
                <a:ext cx="272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29" name="AutoShape 45"/>
              <p:cNvCxnSpPr>
                <a:cxnSpLocks noChangeShapeType="1"/>
                <a:stCxn id="59411" idx="4"/>
                <a:endCxn id="59413" idx="0"/>
              </p:cNvCxnSpPr>
              <p:nvPr/>
            </p:nvCxnSpPr>
            <p:spPr bwMode="auto">
              <a:xfrm>
                <a:off x="2608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0" name="AutoShape 46"/>
              <p:cNvCxnSpPr>
                <a:cxnSpLocks noChangeShapeType="1"/>
                <a:stCxn id="59412" idx="4"/>
                <a:endCxn id="59414" idx="0"/>
              </p:cNvCxnSpPr>
              <p:nvPr/>
            </p:nvCxnSpPr>
            <p:spPr bwMode="auto">
              <a:xfrm>
                <a:off x="3197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1" name="AutoShape 47"/>
              <p:cNvCxnSpPr>
                <a:cxnSpLocks noChangeShapeType="1"/>
                <a:stCxn id="59409" idx="4"/>
                <a:endCxn id="59415" idx="0"/>
              </p:cNvCxnSpPr>
              <p:nvPr/>
            </p:nvCxnSpPr>
            <p:spPr bwMode="auto">
              <a:xfrm flipH="1">
                <a:off x="3651" y="1531"/>
                <a:ext cx="318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2" name="AutoShape 48"/>
              <p:cNvCxnSpPr>
                <a:cxnSpLocks noChangeShapeType="1"/>
                <a:stCxn id="59409" idx="4"/>
                <a:endCxn id="59416" idx="0"/>
              </p:cNvCxnSpPr>
              <p:nvPr/>
            </p:nvCxnSpPr>
            <p:spPr bwMode="auto">
              <a:xfrm>
                <a:off x="3969" y="1531"/>
                <a:ext cx="271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3" name="AutoShape 49"/>
              <p:cNvCxnSpPr>
                <a:cxnSpLocks noChangeShapeType="1"/>
                <a:stCxn id="59415" idx="4"/>
                <a:endCxn id="59417" idx="0"/>
              </p:cNvCxnSpPr>
              <p:nvPr/>
            </p:nvCxnSpPr>
            <p:spPr bwMode="auto">
              <a:xfrm>
                <a:off x="3651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4" name="AutoShape 50"/>
              <p:cNvCxnSpPr>
                <a:cxnSpLocks noChangeShapeType="1"/>
                <a:stCxn id="59416" idx="4"/>
                <a:endCxn id="59418" idx="0"/>
              </p:cNvCxnSpPr>
              <p:nvPr/>
            </p:nvCxnSpPr>
            <p:spPr bwMode="auto">
              <a:xfrm>
                <a:off x="424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5" name="AutoShape 51"/>
              <p:cNvCxnSpPr>
                <a:cxnSpLocks noChangeShapeType="1"/>
                <a:stCxn id="59410" idx="4"/>
                <a:endCxn id="59419" idx="0"/>
              </p:cNvCxnSpPr>
              <p:nvPr/>
            </p:nvCxnSpPr>
            <p:spPr bwMode="auto">
              <a:xfrm flipH="1">
                <a:off x="4830" y="1531"/>
                <a:ext cx="273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6" name="AutoShape 52"/>
              <p:cNvCxnSpPr>
                <a:cxnSpLocks noChangeShapeType="1"/>
                <a:stCxn id="59410" idx="4"/>
                <a:endCxn id="59420" idx="0"/>
              </p:cNvCxnSpPr>
              <p:nvPr/>
            </p:nvCxnSpPr>
            <p:spPr bwMode="auto">
              <a:xfrm>
                <a:off x="5103" y="1531"/>
                <a:ext cx="316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7" name="AutoShape 53"/>
              <p:cNvCxnSpPr>
                <a:cxnSpLocks noChangeShapeType="1"/>
                <a:stCxn id="59419" idx="4"/>
                <a:endCxn id="59421" idx="0"/>
              </p:cNvCxnSpPr>
              <p:nvPr/>
            </p:nvCxnSpPr>
            <p:spPr bwMode="auto">
              <a:xfrm>
                <a:off x="483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8" name="AutoShape 54"/>
              <p:cNvCxnSpPr>
                <a:cxnSpLocks noChangeShapeType="1"/>
                <a:stCxn id="59420" idx="4"/>
                <a:endCxn id="59422" idx="0"/>
              </p:cNvCxnSpPr>
              <p:nvPr/>
            </p:nvCxnSpPr>
            <p:spPr bwMode="auto">
              <a:xfrm>
                <a:off x="5419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9439" name="Text Box 55"/>
              <p:cNvSpPr txBox="1">
                <a:spLocks noChangeArrowheads="1"/>
              </p:cNvSpPr>
              <p:nvPr/>
            </p:nvSpPr>
            <p:spPr bwMode="auto">
              <a:xfrm>
                <a:off x="3696" y="572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59440" name="Text Box 56"/>
              <p:cNvSpPr txBox="1">
                <a:spLocks noChangeArrowheads="1"/>
              </p:cNvSpPr>
              <p:nvPr/>
            </p:nvSpPr>
            <p:spPr bwMode="auto">
              <a:xfrm>
                <a:off x="3152" y="935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59441" name="Text Box 57"/>
              <p:cNvSpPr txBox="1">
                <a:spLocks noChangeArrowheads="1"/>
              </p:cNvSpPr>
              <p:nvPr/>
            </p:nvSpPr>
            <p:spPr bwMode="auto">
              <a:xfrm>
                <a:off x="3696" y="1071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59442" name="Text Box 58"/>
              <p:cNvSpPr txBox="1">
                <a:spLocks noChangeArrowheads="1"/>
              </p:cNvSpPr>
              <p:nvPr/>
            </p:nvSpPr>
            <p:spPr bwMode="auto">
              <a:xfrm>
                <a:off x="4422" y="890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59443" name="Text Box 59"/>
              <p:cNvSpPr txBox="1">
                <a:spLocks noChangeArrowheads="1"/>
              </p:cNvSpPr>
              <p:nvPr/>
            </p:nvSpPr>
            <p:spPr bwMode="auto">
              <a:xfrm>
                <a:off x="2517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59444" name="Text Box 60"/>
              <p:cNvSpPr txBox="1">
                <a:spLocks noChangeArrowheads="1"/>
              </p:cNvSpPr>
              <p:nvPr/>
            </p:nvSpPr>
            <p:spPr bwMode="auto">
              <a:xfrm>
                <a:off x="3016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59445" name="Text Box 61"/>
              <p:cNvSpPr txBox="1">
                <a:spLocks noChangeArrowheads="1"/>
              </p:cNvSpPr>
              <p:nvPr/>
            </p:nvSpPr>
            <p:spPr bwMode="auto">
              <a:xfrm>
                <a:off x="3560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59446" name="Text Box 62"/>
              <p:cNvSpPr txBox="1">
                <a:spLocks noChangeArrowheads="1"/>
              </p:cNvSpPr>
              <p:nvPr/>
            </p:nvSpPr>
            <p:spPr bwMode="auto">
              <a:xfrm>
                <a:off x="4059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59447" name="Text Box 63"/>
              <p:cNvSpPr txBox="1">
                <a:spLocks noChangeArrowheads="1"/>
              </p:cNvSpPr>
              <p:nvPr/>
            </p:nvSpPr>
            <p:spPr bwMode="auto">
              <a:xfrm>
                <a:off x="4694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59448" name="Text Box 64"/>
              <p:cNvSpPr txBox="1">
                <a:spLocks noChangeArrowheads="1"/>
              </p:cNvSpPr>
              <p:nvPr/>
            </p:nvSpPr>
            <p:spPr bwMode="auto">
              <a:xfrm>
                <a:off x="5193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59449" name="Text Box 65"/>
              <p:cNvSpPr txBox="1">
                <a:spLocks noChangeArrowheads="1"/>
              </p:cNvSpPr>
              <p:nvPr/>
            </p:nvSpPr>
            <p:spPr bwMode="auto">
              <a:xfrm>
                <a:off x="2336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59450" name="Text Box 66"/>
              <p:cNvSpPr txBox="1">
                <a:spLocks noChangeArrowheads="1"/>
              </p:cNvSpPr>
              <p:nvPr/>
            </p:nvSpPr>
            <p:spPr bwMode="auto">
              <a:xfrm>
                <a:off x="2925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59451" name="Text Box 67"/>
              <p:cNvSpPr txBox="1">
                <a:spLocks noChangeArrowheads="1"/>
              </p:cNvSpPr>
              <p:nvPr/>
            </p:nvSpPr>
            <p:spPr bwMode="auto">
              <a:xfrm>
                <a:off x="3334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59452" name="Text Box 68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59453" name="Text Box 69"/>
              <p:cNvSpPr txBox="1">
                <a:spLocks noChangeArrowheads="1"/>
              </p:cNvSpPr>
              <p:nvPr/>
            </p:nvSpPr>
            <p:spPr bwMode="auto">
              <a:xfrm>
                <a:off x="4558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59454" name="Text Box 70"/>
              <p:cNvSpPr txBox="1">
                <a:spLocks noChangeArrowheads="1"/>
              </p:cNvSpPr>
              <p:nvPr/>
            </p:nvSpPr>
            <p:spPr bwMode="auto">
              <a:xfrm>
                <a:off x="510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</p:grpSp>
        <p:sp>
          <p:nvSpPr>
            <p:cNvPr id="59405" name="Text Box 72"/>
            <p:cNvSpPr txBox="1">
              <a:spLocks noChangeArrowheads="1"/>
            </p:cNvSpPr>
            <p:nvPr/>
          </p:nvSpPr>
          <p:spPr bwMode="auto">
            <a:xfrm>
              <a:off x="2562" y="2614"/>
              <a:ext cx="29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5-3  </a:t>
              </a:r>
              <a:r>
                <a:rPr lang="zh-CN" altLang="en-US" b="1">
                  <a:ea typeface="楷体_GB2312" pitchFamily="49" charset="-122"/>
                </a:rPr>
                <a:t>旅行售货员问题的解空间树</a:t>
              </a:r>
            </a:p>
          </p:txBody>
        </p:sp>
      </p:grp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3563938" y="3500438"/>
            <a:ext cx="863600" cy="685800"/>
            <a:chOff x="2245" y="2205"/>
            <a:chExt cx="544" cy="432"/>
          </a:xfrm>
        </p:grpSpPr>
        <p:sp>
          <p:nvSpPr>
            <p:cNvPr id="59402" name="Oval 74"/>
            <p:cNvSpPr>
              <a:spLocks noChangeArrowheads="1"/>
            </p:cNvSpPr>
            <p:nvPr/>
          </p:nvSpPr>
          <p:spPr bwMode="auto">
            <a:xfrm>
              <a:off x="2381" y="2205"/>
              <a:ext cx="408" cy="3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03" name="Text Box 75"/>
            <p:cNvSpPr txBox="1">
              <a:spLocks noChangeArrowheads="1"/>
            </p:cNvSpPr>
            <p:nvPr/>
          </p:nvSpPr>
          <p:spPr bwMode="auto">
            <a:xfrm>
              <a:off x="2245" y="2387"/>
              <a:ext cx="363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59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838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68313" y="260350"/>
            <a:ext cx="80645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pitchFamily="34" charset="0"/>
              <a:buNone/>
            </a:pPr>
            <a:r>
              <a:rPr kumimoji="0" lang="zh-CN" altLang="en-US" sz="4000" b="1" dirty="0">
                <a:latin typeface="微软雅黑" pitchFamily="34" charset="-122"/>
                <a:ea typeface="微软雅黑" pitchFamily="34" charset="-122"/>
              </a:rPr>
              <a:t>搜索</a:t>
            </a:r>
            <a:r>
              <a:rPr kumimoji="0" lang="zh-CN" altLang="en-US" sz="4000" b="1" dirty="0" smtClean="0">
                <a:latin typeface="微软雅黑" pitchFamily="34" charset="-122"/>
                <a:ea typeface="微软雅黑" pitchFamily="34" charset="-122"/>
              </a:rPr>
              <a:t>算法</a:t>
            </a:r>
            <a:endParaRPr kumimoji="0"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buFont typeface="Arial" pitchFamily="34" charset="0"/>
              <a:buNone/>
            </a:pPr>
            <a:endParaRPr kumimoji="0" lang="zh-CN" altLang="en-US" sz="40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kumimoji="0" lang="zh-CN" altLang="en-US" sz="28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某些问题建立数学模型时，即使有一定的数学模型，但采用数学方法解决有一定的困难。对于这一类试题，我们用模拟或搜索求解。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67544" y="3140968"/>
            <a:ext cx="79928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0" lang="zh-CN" altLang="en-US" sz="28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缺乏解决问题的有效模型时，搜索却是一种行之有效的解决问题的基本方法。</a:t>
            </a:r>
            <a:endParaRPr kumimoji="0"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None/>
            </a:pP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   </a:t>
            </a:r>
            <a:endParaRPr kumimoji="0"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None/>
            </a:pPr>
            <a:r>
              <a:rPr kumimoji="0" lang="en-US" altLang="zh-CN" sz="2800" b="1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枚举法（穷举法）</a:t>
            </a:r>
          </a:p>
          <a:p>
            <a:pPr>
              <a:buFont typeface="Arial" pitchFamily="34" charset="0"/>
              <a:buNone/>
            </a:pP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   深度优先搜索（回溯法）</a:t>
            </a:r>
          </a:p>
          <a:p>
            <a:pPr>
              <a:buFont typeface="Arial" pitchFamily="34" charset="0"/>
              <a:buNone/>
            </a:pP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   广度优先搜索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65CB1D-7015-4BFF-A120-1E5A57174784}" type="datetime1">
              <a:rPr lang="zh-CN" altLang="en-US" sz="1400" smtClean="0"/>
              <a:pPr eaLnBrk="1" hangingPunct="1"/>
              <a:t>2019/11/4</a:t>
            </a:fld>
            <a:endParaRPr lang="en-US" altLang="zh-CN" sz="1400" smtClean="0"/>
          </a:p>
        </p:txBody>
      </p:sp>
      <p:sp>
        <p:nvSpPr>
          <p:cNvPr id="604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604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77EBB9-E901-4552-BA03-C44FAABD7575}" type="slidenum">
              <a:rPr lang="en-US" altLang="zh-CN" sz="1400"/>
              <a:pPr eaLnBrk="1" hangingPunct="1"/>
              <a:t>60</a:t>
            </a:fld>
            <a:endParaRPr lang="en-US" altLang="zh-CN" sz="1400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72400" cy="792162"/>
          </a:xfrm>
        </p:spPr>
        <p:txBody>
          <a:bodyPr/>
          <a:lstStyle/>
          <a:p>
            <a:pPr eaLnBrk="1" hangingPunct="1"/>
            <a:r>
              <a:rPr lang="zh-CN" altLang="en-US" smtClean="0"/>
              <a:t>解空间树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292600"/>
            <a:ext cx="8496300" cy="18732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从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叶子结点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L</a:t>
            </a:r>
            <a:r>
              <a:rPr lang="zh-CN" altLang="en-US" sz="2400" smtClean="0"/>
              <a:t>返回最近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活结点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F</a:t>
            </a:r>
            <a:r>
              <a:rPr lang="zh-CN" altLang="en-US" sz="2400" smtClean="0"/>
              <a:t>处。由于</a:t>
            </a:r>
            <a:r>
              <a:rPr lang="en-US" altLang="zh-CN" sz="2400" smtClean="0"/>
              <a:t>F</a:t>
            </a:r>
            <a:r>
              <a:rPr lang="zh-CN" altLang="en-US" sz="2400" smtClean="0"/>
              <a:t>已没有可扩展结点，算法又返回到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400" smtClean="0"/>
              <a:t>处。结点</a:t>
            </a:r>
            <a:r>
              <a:rPr lang="en-US" altLang="zh-CN" sz="2400" smtClean="0"/>
              <a:t>C</a:t>
            </a:r>
            <a:r>
              <a:rPr lang="zh-CN" altLang="en-US" sz="2400" smtClean="0"/>
              <a:t>成为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新扩展结点</a:t>
            </a:r>
            <a:r>
              <a:rPr lang="zh-CN" altLang="en-US" sz="2400" smtClean="0"/>
              <a:t>，由新扩展结点，算法再移动到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G</a:t>
            </a:r>
            <a:r>
              <a:rPr lang="zh-CN" altLang="en-US" sz="2400" smtClean="0"/>
              <a:t>又移至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M</a:t>
            </a:r>
            <a:r>
              <a:rPr lang="zh-CN" altLang="en-US" sz="2400" smtClean="0"/>
              <a:t>，得到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新的周游路线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1,2,4,3,1</a:t>
            </a:r>
            <a:r>
              <a:rPr lang="zh-CN" altLang="en-US" sz="2400" smtClean="0"/>
              <a:t>，其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费用为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66</a:t>
            </a:r>
            <a:r>
              <a:rPr lang="zh-CN" altLang="en-US" sz="2400" smtClean="0"/>
              <a:t>。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费用比前一个大，舍弃！</a:t>
            </a:r>
          </a:p>
        </p:txBody>
      </p:sp>
      <p:grpSp>
        <p:nvGrpSpPr>
          <p:cNvPr id="60423" name="Group 4"/>
          <p:cNvGrpSpPr>
            <a:grpSpLocks/>
          </p:cNvGrpSpPr>
          <p:nvPr/>
        </p:nvGrpSpPr>
        <p:grpSpPr bwMode="auto">
          <a:xfrm>
            <a:off x="250825" y="981075"/>
            <a:ext cx="3382963" cy="2760663"/>
            <a:chOff x="521" y="754"/>
            <a:chExt cx="2131" cy="1739"/>
          </a:xfrm>
        </p:grpSpPr>
        <p:sp>
          <p:nvSpPr>
            <p:cNvPr id="60479" name="Oval 5"/>
            <p:cNvSpPr>
              <a:spLocks noChangeArrowheads="1"/>
            </p:cNvSpPr>
            <p:nvPr/>
          </p:nvSpPr>
          <p:spPr bwMode="auto">
            <a:xfrm>
              <a:off x="74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60480" name="Oval 6"/>
            <p:cNvSpPr>
              <a:spLocks noChangeArrowheads="1"/>
            </p:cNvSpPr>
            <p:nvPr/>
          </p:nvSpPr>
          <p:spPr bwMode="auto">
            <a:xfrm>
              <a:off x="201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60481" name="Oval 7"/>
            <p:cNvSpPr>
              <a:spLocks noChangeArrowheads="1"/>
            </p:cNvSpPr>
            <p:nvPr/>
          </p:nvSpPr>
          <p:spPr bwMode="auto">
            <a:xfrm>
              <a:off x="74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60482" name="Oval 8"/>
            <p:cNvSpPr>
              <a:spLocks noChangeArrowheads="1"/>
            </p:cNvSpPr>
            <p:nvPr/>
          </p:nvSpPr>
          <p:spPr bwMode="auto">
            <a:xfrm>
              <a:off x="201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cxnSp>
          <p:nvCxnSpPr>
            <p:cNvPr id="60483" name="AutoShape 9"/>
            <p:cNvCxnSpPr>
              <a:cxnSpLocks noChangeShapeType="1"/>
              <a:stCxn id="60479" idx="6"/>
              <a:endCxn id="60480" idx="2"/>
            </p:cNvCxnSpPr>
            <p:nvPr/>
          </p:nvCxnSpPr>
          <p:spPr bwMode="auto">
            <a:xfrm>
              <a:off x="1075" y="1004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84" name="AutoShape 10"/>
            <p:cNvCxnSpPr>
              <a:cxnSpLocks noChangeShapeType="1"/>
              <a:stCxn id="60479" idx="4"/>
              <a:endCxn id="60481" idx="0"/>
            </p:cNvCxnSpPr>
            <p:nvPr/>
          </p:nvCxnSpPr>
          <p:spPr bwMode="auto">
            <a:xfrm>
              <a:off x="90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85" name="AutoShape 11"/>
            <p:cNvCxnSpPr>
              <a:cxnSpLocks noChangeShapeType="1"/>
              <a:stCxn id="60481" idx="6"/>
              <a:endCxn id="60482" idx="2"/>
            </p:cNvCxnSpPr>
            <p:nvPr/>
          </p:nvCxnSpPr>
          <p:spPr bwMode="auto">
            <a:xfrm>
              <a:off x="1075" y="1956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86" name="AutoShape 12"/>
            <p:cNvCxnSpPr>
              <a:cxnSpLocks noChangeShapeType="1"/>
              <a:stCxn id="60480" idx="4"/>
              <a:endCxn id="60482" idx="0"/>
            </p:cNvCxnSpPr>
            <p:nvPr/>
          </p:nvCxnSpPr>
          <p:spPr bwMode="auto">
            <a:xfrm>
              <a:off x="217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87" name="AutoShape 13"/>
            <p:cNvCxnSpPr>
              <a:cxnSpLocks noChangeShapeType="1"/>
              <a:stCxn id="60479" idx="5"/>
              <a:endCxn id="60482" idx="1"/>
            </p:cNvCxnSpPr>
            <p:nvPr/>
          </p:nvCxnSpPr>
          <p:spPr bwMode="auto">
            <a:xfrm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88" name="AutoShape 14"/>
            <p:cNvCxnSpPr>
              <a:cxnSpLocks noChangeShapeType="1"/>
              <a:stCxn id="60481" idx="7"/>
              <a:endCxn id="60480" idx="3"/>
            </p:cNvCxnSpPr>
            <p:nvPr/>
          </p:nvCxnSpPr>
          <p:spPr bwMode="auto">
            <a:xfrm flipV="1"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489" name="Text Box 15"/>
            <p:cNvSpPr txBox="1">
              <a:spLocks noChangeArrowheads="1"/>
            </p:cNvSpPr>
            <p:nvPr/>
          </p:nvSpPr>
          <p:spPr bwMode="auto">
            <a:xfrm>
              <a:off x="1338" y="75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30</a:t>
              </a:r>
            </a:p>
          </p:txBody>
        </p:sp>
        <p:sp>
          <p:nvSpPr>
            <p:cNvPr id="60490" name="Text Box 16"/>
            <p:cNvSpPr txBox="1">
              <a:spLocks noChangeArrowheads="1"/>
            </p:cNvSpPr>
            <p:nvPr/>
          </p:nvSpPr>
          <p:spPr bwMode="auto">
            <a:xfrm>
              <a:off x="1338" y="1706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20</a:t>
              </a:r>
            </a:p>
          </p:txBody>
        </p:sp>
        <p:sp>
          <p:nvSpPr>
            <p:cNvPr id="60491" name="Text Box 17"/>
            <p:cNvSpPr txBox="1">
              <a:spLocks noChangeArrowheads="1"/>
            </p:cNvSpPr>
            <p:nvPr/>
          </p:nvSpPr>
          <p:spPr bwMode="auto">
            <a:xfrm>
              <a:off x="2109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10</a:t>
              </a:r>
            </a:p>
          </p:txBody>
        </p:sp>
        <p:sp>
          <p:nvSpPr>
            <p:cNvPr id="60492" name="Text Box 18"/>
            <p:cNvSpPr txBox="1">
              <a:spLocks noChangeArrowheads="1"/>
            </p:cNvSpPr>
            <p:nvPr/>
          </p:nvSpPr>
          <p:spPr bwMode="auto">
            <a:xfrm>
              <a:off x="612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60493" name="Text Box 19"/>
            <p:cNvSpPr txBox="1">
              <a:spLocks noChangeArrowheads="1"/>
            </p:cNvSpPr>
            <p:nvPr/>
          </p:nvSpPr>
          <p:spPr bwMode="auto">
            <a:xfrm>
              <a:off x="1474" y="1071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60494" name="Text Box 20"/>
            <p:cNvSpPr txBox="1">
              <a:spLocks noChangeArrowheads="1"/>
            </p:cNvSpPr>
            <p:nvPr/>
          </p:nvSpPr>
          <p:spPr bwMode="auto">
            <a:xfrm>
              <a:off x="1701" y="143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60495" name="Text Box 21"/>
            <p:cNvSpPr txBox="1">
              <a:spLocks noChangeArrowheads="1"/>
            </p:cNvSpPr>
            <p:nvPr/>
          </p:nvSpPr>
          <p:spPr bwMode="auto">
            <a:xfrm>
              <a:off x="521" y="2205"/>
              <a:ext cx="21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5-2  4</a:t>
              </a:r>
              <a:r>
                <a:rPr lang="zh-CN" altLang="en-US" b="1">
                  <a:ea typeface="楷体_GB2312" pitchFamily="49" charset="-122"/>
                </a:rPr>
                <a:t>顶点带权图</a:t>
              </a:r>
            </a:p>
          </p:txBody>
        </p:sp>
      </p:grpSp>
      <p:grpSp>
        <p:nvGrpSpPr>
          <p:cNvPr id="60424" name="Group 22"/>
          <p:cNvGrpSpPr>
            <a:grpSpLocks/>
          </p:cNvGrpSpPr>
          <p:nvPr/>
        </p:nvGrpSpPr>
        <p:grpSpPr bwMode="auto">
          <a:xfrm>
            <a:off x="3708400" y="163513"/>
            <a:ext cx="5111750" cy="4202112"/>
            <a:chOff x="2336" y="255"/>
            <a:chExt cx="3220" cy="2647"/>
          </a:xfrm>
        </p:grpSpPr>
        <p:grpSp>
          <p:nvGrpSpPr>
            <p:cNvPr id="60428" name="Group 23"/>
            <p:cNvGrpSpPr>
              <a:grpSpLocks/>
            </p:cNvGrpSpPr>
            <p:nvPr/>
          </p:nvGrpSpPr>
          <p:grpSpPr bwMode="auto">
            <a:xfrm>
              <a:off x="2336" y="255"/>
              <a:ext cx="3219" cy="2268"/>
              <a:chOff x="2336" y="255"/>
              <a:chExt cx="3219" cy="2268"/>
            </a:xfrm>
          </p:grpSpPr>
          <p:sp>
            <p:nvSpPr>
              <p:cNvPr id="60430" name="Oval 24"/>
              <p:cNvSpPr>
                <a:spLocks noChangeArrowheads="1"/>
              </p:cNvSpPr>
              <p:nvPr/>
            </p:nvSpPr>
            <p:spPr bwMode="auto">
              <a:xfrm>
                <a:off x="3833" y="255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A</a:t>
                </a:r>
              </a:p>
            </p:txBody>
          </p:sp>
          <p:sp>
            <p:nvSpPr>
              <p:cNvPr id="60431" name="Oval 25"/>
              <p:cNvSpPr>
                <a:spLocks noChangeArrowheads="1"/>
              </p:cNvSpPr>
              <p:nvPr/>
            </p:nvSpPr>
            <p:spPr bwMode="auto">
              <a:xfrm>
                <a:off x="3833" y="754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B</a:t>
                </a:r>
              </a:p>
            </p:txBody>
          </p:sp>
          <p:sp>
            <p:nvSpPr>
              <p:cNvPr id="60432" name="Oval 26"/>
              <p:cNvSpPr>
                <a:spLocks noChangeArrowheads="1"/>
              </p:cNvSpPr>
              <p:nvPr/>
            </p:nvSpPr>
            <p:spPr bwMode="auto">
              <a:xfrm>
                <a:off x="2789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60433" name="Oval 27"/>
              <p:cNvSpPr>
                <a:spLocks noChangeArrowheads="1"/>
              </p:cNvSpPr>
              <p:nvPr/>
            </p:nvSpPr>
            <p:spPr bwMode="auto">
              <a:xfrm>
                <a:off x="3833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60434" name="Oval 28"/>
              <p:cNvSpPr>
                <a:spLocks noChangeArrowheads="1"/>
              </p:cNvSpPr>
              <p:nvPr/>
            </p:nvSpPr>
            <p:spPr bwMode="auto">
              <a:xfrm>
                <a:off x="4967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E</a:t>
                </a:r>
              </a:p>
            </p:txBody>
          </p:sp>
          <p:sp>
            <p:nvSpPr>
              <p:cNvPr id="60435" name="Oval 29"/>
              <p:cNvSpPr>
                <a:spLocks noChangeArrowheads="1"/>
              </p:cNvSpPr>
              <p:nvPr/>
            </p:nvSpPr>
            <p:spPr bwMode="auto">
              <a:xfrm>
                <a:off x="2472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F</a:t>
                </a:r>
              </a:p>
            </p:txBody>
          </p:sp>
          <p:sp>
            <p:nvSpPr>
              <p:cNvPr id="60436" name="Oval 30"/>
              <p:cNvSpPr>
                <a:spLocks noChangeArrowheads="1"/>
              </p:cNvSpPr>
              <p:nvPr/>
            </p:nvSpPr>
            <p:spPr bwMode="auto">
              <a:xfrm>
                <a:off x="3061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G</a:t>
                </a:r>
              </a:p>
            </p:txBody>
          </p:sp>
          <p:sp>
            <p:nvSpPr>
              <p:cNvPr id="60437" name="Oval 31"/>
              <p:cNvSpPr>
                <a:spLocks noChangeArrowheads="1"/>
              </p:cNvSpPr>
              <p:nvPr/>
            </p:nvSpPr>
            <p:spPr bwMode="auto">
              <a:xfrm>
                <a:off x="2472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L</a:t>
                </a:r>
              </a:p>
            </p:txBody>
          </p:sp>
          <p:sp>
            <p:nvSpPr>
              <p:cNvPr id="60438" name="Oval 32"/>
              <p:cNvSpPr>
                <a:spLocks noChangeArrowheads="1"/>
              </p:cNvSpPr>
              <p:nvPr/>
            </p:nvSpPr>
            <p:spPr bwMode="auto">
              <a:xfrm>
                <a:off x="3061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M</a:t>
                </a:r>
              </a:p>
            </p:txBody>
          </p:sp>
          <p:sp>
            <p:nvSpPr>
              <p:cNvPr id="60439" name="Oval 33"/>
              <p:cNvSpPr>
                <a:spLocks noChangeArrowheads="1"/>
              </p:cNvSpPr>
              <p:nvPr/>
            </p:nvSpPr>
            <p:spPr bwMode="auto">
              <a:xfrm>
                <a:off x="3515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H</a:t>
                </a:r>
              </a:p>
            </p:txBody>
          </p:sp>
          <p:sp>
            <p:nvSpPr>
              <p:cNvPr id="60440" name="Oval 34"/>
              <p:cNvSpPr>
                <a:spLocks noChangeArrowheads="1"/>
              </p:cNvSpPr>
              <p:nvPr/>
            </p:nvSpPr>
            <p:spPr bwMode="auto">
              <a:xfrm>
                <a:off x="410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I</a:t>
                </a:r>
              </a:p>
            </p:txBody>
          </p:sp>
          <p:sp>
            <p:nvSpPr>
              <p:cNvPr id="60441" name="Oval 35"/>
              <p:cNvSpPr>
                <a:spLocks noChangeArrowheads="1"/>
              </p:cNvSpPr>
              <p:nvPr/>
            </p:nvSpPr>
            <p:spPr bwMode="auto">
              <a:xfrm>
                <a:off x="3515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N</a:t>
                </a:r>
              </a:p>
            </p:txBody>
          </p:sp>
          <p:sp>
            <p:nvSpPr>
              <p:cNvPr id="60442" name="Oval 36"/>
              <p:cNvSpPr>
                <a:spLocks noChangeArrowheads="1"/>
              </p:cNvSpPr>
              <p:nvPr/>
            </p:nvSpPr>
            <p:spPr bwMode="auto">
              <a:xfrm>
                <a:off x="410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O</a:t>
                </a:r>
              </a:p>
            </p:txBody>
          </p:sp>
          <p:sp>
            <p:nvSpPr>
              <p:cNvPr id="60443" name="Oval 37"/>
              <p:cNvSpPr>
                <a:spLocks noChangeArrowheads="1"/>
              </p:cNvSpPr>
              <p:nvPr/>
            </p:nvSpPr>
            <p:spPr bwMode="auto">
              <a:xfrm>
                <a:off x="469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J</a:t>
                </a:r>
              </a:p>
            </p:txBody>
          </p:sp>
          <p:sp>
            <p:nvSpPr>
              <p:cNvPr id="60444" name="Oval 38"/>
              <p:cNvSpPr>
                <a:spLocks noChangeArrowheads="1"/>
              </p:cNvSpPr>
              <p:nvPr/>
            </p:nvSpPr>
            <p:spPr bwMode="auto">
              <a:xfrm>
                <a:off x="5283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K</a:t>
                </a:r>
              </a:p>
            </p:txBody>
          </p:sp>
          <p:sp>
            <p:nvSpPr>
              <p:cNvPr id="60445" name="Oval 39"/>
              <p:cNvSpPr>
                <a:spLocks noChangeArrowheads="1"/>
              </p:cNvSpPr>
              <p:nvPr/>
            </p:nvSpPr>
            <p:spPr bwMode="auto">
              <a:xfrm>
                <a:off x="469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P</a:t>
                </a:r>
              </a:p>
            </p:txBody>
          </p:sp>
          <p:sp>
            <p:nvSpPr>
              <p:cNvPr id="60446" name="Oval 40"/>
              <p:cNvSpPr>
                <a:spLocks noChangeArrowheads="1"/>
              </p:cNvSpPr>
              <p:nvPr/>
            </p:nvSpPr>
            <p:spPr bwMode="auto">
              <a:xfrm>
                <a:off x="5283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Q</a:t>
                </a:r>
              </a:p>
            </p:txBody>
          </p:sp>
          <p:cxnSp>
            <p:nvCxnSpPr>
              <p:cNvPr id="60447" name="AutoShape 41"/>
              <p:cNvCxnSpPr>
                <a:cxnSpLocks noChangeShapeType="1"/>
                <a:stCxn id="60430" idx="4"/>
                <a:endCxn id="60431" idx="0"/>
              </p:cNvCxnSpPr>
              <p:nvPr/>
            </p:nvCxnSpPr>
            <p:spPr bwMode="auto">
              <a:xfrm>
                <a:off x="3969" y="533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48" name="AutoShape 42"/>
              <p:cNvCxnSpPr>
                <a:cxnSpLocks noChangeShapeType="1"/>
                <a:stCxn id="60431" idx="4"/>
                <a:endCxn id="60432" idx="0"/>
              </p:cNvCxnSpPr>
              <p:nvPr/>
            </p:nvCxnSpPr>
            <p:spPr bwMode="auto">
              <a:xfrm flipH="1">
                <a:off x="2925" y="1032"/>
                <a:ext cx="104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49" name="AutoShape 43"/>
              <p:cNvCxnSpPr>
                <a:cxnSpLocks noChangeShapeType="1"/>
                <a:stCxn id="60431" idx="4"/>
                <a:endCxn id="60434" idx="0"/>
              </p:cNvCxnSpPr>
              <p:nvPr/>
            </p:nvCxnSpPr>
            <p:spPr bwMode="auto">
              <a:xfrm>
                <a:off x="3969" y="1032"/>
                <a:ext cx="113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0" name="AutoShape 44"/>
              <p:cNvCxnSpPr>
                <a:cxnSpLocks noChangeShapeType="1"/>
                <a:stCxn id="60431" idx="4"/>
                <a:endCxn id="60433" idx="0"/>
              </p:cNvCxnSpPr>
              <p:nvPr/>
            </p:nvCxnSpPr>
            <p:spPr bwMode="auto">
              <a:xfrm>
                <a:off x="3969" y="1032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1" name="AutoShape 45"/>
              <p:cNvCxnSpPr>
                <a:cxnSpLocks noChangeShapeType="1"/>
                <a:stCxn id="60432" idx="4"/>
                <a:endCxn id="60435" idx="0"/>
              </p:cNvCxnSpPr>
              <p:nvPr/>
            </p:nvCxnSpPr>
            <p:spPr bwMode="auto">
              <a:xfrm flipH="1">
                <a:off x="2608" y="1531"/>
                <a:ext cx="317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2" name="AutoShape 46"/>
              <p:cNvCxnSpPr>
                <a:cxnSpLocks noChangeShapeType="1"/>
                <a:stCxn id="60432" idx="4"/>
                <a:endCxn id="60436" idx="0"/>
              </p:cNvCxnSpPr>
              <p:nvPr/>
            </p:nvCxnSpPr>
            <p:spPr bwMode="auto">
              <a:xfrm>
                <a:off x="2925" y="1531"/>
                <a:ext cx="272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3" name="AutoShape 47"/>
              <p:cNvCxnSpPr>
                <a:cxnSpLocks noChangeShapeType="1"/>
                <a:stCxn id="60435" idx="4"/>
                <a:endCxn id="60437" idx="0"/>
              </p:cNvCxnSpPr>
              <p:nvPr/>
            </p:nvCxnSpPr>
            <p:spPr bwMode="auto">
              <a:xfrm>
                <a:off x="2608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4" name="AutoShape 48"/>
              <p:cNvCxnSpPr>
                <a:cxnSpLocks noChangeShapeType="1"/>
                <a:stCxn id="60436" idx="4"/>
                <a:endCxn id="60438" idx="0"/>
              </p:cNvCxnSpPr>
              <p:nvPr/>
            </p:nvCxnSpPr>
            <p:spPr bwMode="auto">
              <a:xfrm>
                <a:off x="3197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5" name="AutoShape 49"/>
              <p:cNvCxnSpPr>
                <a:cxnSpLocks noChangeShapeType="1"/>
                <a:stCxn id="60433" idx="4"/>
                <a:endCxn id="60439" idx="0"/>
              </p:cNvCxnSpPr>
              <p:nvPr/>
            </p:nvCxnSpPr>
            <p:spPr bwMode="auto">
              <a:xfrm flipH="1">
                <a:off x="3651" y="1531"/>
                <a:ext cx="318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6" name="AutoShape 50"/>
              <p:cNvCxnSpPr>
                <a:cxnSpLocks noChangeShapeType="1"/>
                <a:stCxn id="60433" idx="4"/>
                <a:endCxn id="60440" idx="0"/>
              </p:cNvCxnSpPr>
              <p:nvPr/>
            </p:nvCxnSpPr>
            <p:spPr bwMode="auto">
              <a:xfrm>
                <a:off x="3969" y="1531"/>
                <a:ext cx="271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7" name="AutoShape 51"/>
              <p:cNvCxnSpPr>
                <a:cxnSpLocks noChangeShapeType="1"/>
                <a:stCxn id="60439" idx="4"/>
                <a:endCxn id="60441" idx="0"/>
              </p:cNvCxnSpPr>
              <p:nvPr/>
            </p:nvCxnSpPr>
            <p:spPr bwMode="auto">
              <a:xfrm>
                <a:off x="3651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8" name="AutoShape 52"/>
              <p:cNvCxnSpPr>
                <a:cxnSpLocks noChangeShapeType="1"/>
                <a:stCxn id="60440" idx="4"/>
                <a:endCxn id="60442" idx="0"/>
              </p:cNvCxnSpPr>
              <p:nvPr/>
            </p:nvCxnSpPr>
            <p:spPr bwMode="auto">
              <a:xfrm>
                <a:off x="424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9" name="AutoShape 53"/>
              <p:cNvCxnSpPr>
                <a:cxnSpLocks noChangeShapeType="1"/>
                <a:stCxn id="60434" idx="4"/>
                <a:endCxn id="60443" idx="0"/>
              </p:cNvCxnSpPr>
              <p:nvPr/>
            </p:nvCxnSpPr>
            <p:spPr bwMode="auto">
              <a:xfrm flipH="1">
                <a:off x="4830" y="1531"/>
                <a:ext cx="273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60" name="AutoShape 54"/>
              <p:cNvCxnSpPr>
                <a:cxnSpLocks noChangeShapeType="1"/>
                <a:stCxn id="60434" idx="4"/>
                <a:endCxn id="60444" idx="0"/>
              </p:cNvCxnSpPr>
              <p:nvPr/>
            </p:nvCxnSpPr>
            <p:spPr bwMode="auto">
              <a:xfrm>
                <a:off x="5103" y="1531"/>
                <a:ext cx="316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61" name="AutoShape 55"/>
              <p:cNvCxnSpPr>
                <a:cxnSpLocks noChangeShapeType="1"/>
                <a:stCxn id="60443" idx="4"/>
                <a:endCxn id="60445" idx="0"/>
              </p:cNvCxnSpPr>
              <p:nvPr/>
            </p:nvCxnSpPr>
            <p:spPr bwMode="auto">
              <a:xfrm>
                <a:off x="483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62" name="AutoShape 56"/>
              <p:cNvCxnSpPr>
                <a:cxnSpLocks noChangeShapeType="1"/>
                <a:stCxn id="60444" idx="4"/>
                <a:endCxn id="60446" idx="0"/>
              </p:cNvCxnSpPr>
              <p:nvPr/>
            </p:nvCxnSpPr>
            <p:spPr bwMode="auto">
              <a:xfrm>
                <a:off x="5419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0463" name="Text Box 57"/>
              <p:cNvSpPr txBox="1">
                <a:spLocks noChangeArrowheads="1"/>
              </p:cNvSpPr>
              <p:nvPr/>
            </p:nvSpPr>
            <p:spPr bwMode="auto">
              <a:xfrm>
                <a:off x="3696" y="572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0464" name="Text Box 58"/>
              <p:cNvSpPr txBox="1">
                <a:spLocks noChangeArrowheads="1"/>
              </p:cNvSpPr>
              <p:nvPr/>
            </p:nvSpPr>
            <p:spPr bwMode="auto">
              <a:xfrm>
                <a:off x="3152" y="935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0465" name="Text Box 59"/>
              <p:cNvSpPr txBox="1">
                <a:spLocks noChangeArrowheads="1"/>
              </p:cNvSpPr>
              <p:nvPr/>
            </p:nvSpPr>
            <p:spPr bwMode="auto">
              <a:xfrm>
                <a:off x="3696" y="1071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0466" name="Text Box 60"/>
              <p:cNvSpPr txBox="1">
                <a:spLocks noChangeArrowheads="1"/>
              </p:cNvSpPr>
              <p:nvPr/>
            </p:nvSpPr>
            <p:spPr bwMode="auto">
              <a:xfrm>
                <a:off x="4422" y="890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0467" name="Text Box 61"/>
              <p:cNvSpPr txBox="1">
                <a:spLocks noChangeArrowheads="1"/>
              </p:cNvSpPr>
              <p:nvPr/>
            </p:nvSpPr>
            <p:spPr bwMode="auto">
              <a:xfrm>
                <a:off x="2517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0468" name="Text Box 62"/>
              <p:cNvSpPr txBox="1">
                <a:spLocks noChangeArrowheads="1"/>
              </p:cNvSpPr>
              <p:nvPr/>
            </p:nvSpPr>
            <p:spPr bwMode="auto">
              <a:xfrm>
                <a:off x="3016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0469" name="Text Box 63"/>
              <p:cNvSpPr txBox="1">
                <a:spLocks noChangeArrowheads="1"/>
              </p:cNvSpPr>
              <p:nvPr/>
            </p:nvSpPr>
            <p:spPr bwMode="auto">
              <a:xfrm>
                <a:off x="3560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0470" name="Text Box 64"/>
              <p:cNvSpPr txBox="1">
                <a:spLocks noChangeArrowheads="1"/>
              </p:cNvSpPr>
              <p:nvPr/>
            </p:nvSpPr>
            <p:spPr bwMode="auto">
              <a:xfrm>
                <a:off x="4059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0471" name="Text Box 65"/>
              <p:cNvSpPr txBox="1">
                <a:spLocks noChangeArrowheads="1"/>
              </p:cNvSpPr>
              <p:nvPr/>
            </p:nvSpPr>
            <p:spPr bwMode="auto">
              <a:xfrm>
                <a:off x="4694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0472" name="Text Box 66"/>
              <p:cNvSpPr txBox="1">
                <a:spLocks noChangeArrowheads="1"/>
              </p:cNvSpPr>
              <p:nvPr/>
            </p:nvSpPr>
            <p:spPr bwMode="auto">
              <a:xfrm>
                <a:off x="5193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0473" name="Text Box 67"/>
              <p:cNvSpPr txBox="1">
                <a:spLocks noChangeArrowheads="1"/>
              </p:cNvSpPr>
              <p:nvPr/>
            </p:nvSpPr>
            <p:spPr bwMode="auto">
              <a:xfrm>
                <a:off x="2336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0474" name="Text Box 68"/>
              <p:cNvSpPr txBox="1">
                <a:spLocks noChangeArrowheads="1"/>
              </p:cNvSpPr>
              <p:nvPr/>
            </p:nvSpPr>
            <p:spPr bwMode="auto">
              <a:xfrm>
                <a:off x="2925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0475" name="Text Box 69"/>
              <p:cNvSpPr txBox="1">
                <a:spLocks noChangeArrowheads="1"/>
              </p:cNvSpPr>
              <p:nvPr/>
            </p:nvSpPr>
            <p:spPr bwMode="auto">
              <a:xfrm>
                <a:off x="3334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0476" name="Text Box 70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0477" name="Text Box 71"/>
              <p:cNvSpPr txBox="1">
                <a:spLocks noChangeArrowheads="1"/>
              </p:cNvSpPr>
              <p:nvPr/>
            </p:nvSpPr>
            <p:spPr bwMode="auto">
              <a:xfrm>
                <a:off x="4558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0478" name="Text Box 72"/>
              <p:cNvSpPr txBox="1">
                <a:spLocks noChangeArrowheads="1"/>
              </p:cNvSpPr>
              <p:nvPr/>
            </p:nvSpPr>
            <p:spPr bwMode="auto">
              <a:xfrm>
                <a:off x="510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</p:grpSp>
        <p:sp>
          <p:nvSpPr>
            <p:cNvPr id="60429" name="Text Box 73"/>
            <p:cNvSpPr txBox="1">
              <a:spLocks noChangeArrowheads="1"/>
            </p:cNvSpPr>
            <p:nvPr/>
          </p:nvSpPr>
          <p:spPr bwMode="auto">
            <a:xfrm>
              <a:off x="2562" y="2614"/>
              <a:ext cx="29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5-3  </a:t>
              </a:r>
              <a:r>
                <a:rPr lang="zh-CN" altLang="en-US" b="1">
                  <a:ea typeface="楷体_GB2312" pitchFamily="49" charset="-122"/>
                </a:rPr>
                <a:t>旅行售货员问题的解空间树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4572000" y="3213100"/>
            <a:ext cx="863600" cy="685800"/>
            <a:chOff x="2245" y="2205"/>
            <a:chExt cx="544" cy="432"/>
          </a:xfrm>
        </p:grpSpPr>
        <p:sp>
          <p:nvSpPr>
            <p:cNvPr id="60426" name="Oval 75"/>
            <p:cNvSpPr>
              <a:spLocks noChangeArrowheads="1"/>
            </p:cNvSpPr>
            <p:nvPr/>
          </p:nvSpPr>
          <p:spPr bwMode="auto">
            <a:xfrm>
              <a:off x="2381" y="2205"/>
              <a:ext cx="408" cy="3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27" name="Text Box 76"/>
            <p:cNvSpPr txBox="1">
              <a:spLocks noChangeArrowheads="1"/>
            </p:cNvSpPr>
            <p:nvPr/>
          </p:nvSpPr>
          <p:spPr bwMode="auto">
            <a:xfrm>
              <a:off x="2245" y="2387"/>
              <a:ext cx="363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66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72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93F8D1-552D-437B-A482-9CBDB00994F0}" type="datetime1">
              <a:rPr lang="zh-CN" altLang="en-US" sz="1400" smtClean="0"/>
              <a:pPr eaLnBrk="1" hangingPunct="1"/>
              <a:t>2019/11/4</a:t>
            </a:fld>
            <a:endParaRPr lang="en-US" altLang="zh-CN" sz="1400" smtClean="0"/>
          </a:p>
        </p:txBody>
      </p:sp>
      <p:sp>
        <p:nvSpPr>
          <p:cNvPr id="6144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614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2914E1-D15F-4E9C-B656-1CCB96EAD111}" type="slidenum">
              <a:rPr lang="en-US" altLang="zh-CN" sz="1400"/>
              <a:pPr eaLnBrk="1" hangingPunct="1"/>
              <a:t>61</a:t>
            </a:fld>
            <a:endParaRPr lang="en-US" altLang="zh-CN" sz="140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2400" cy="792163"/>
          </a:xfrm>
        </p:spPr>
        <p:txBody>
          <a:bodyPr/>
          <a:lstStyle/>
          <a:p>
            <a:pPr eaLnBrk="1" hangingPunct="1"/>
            <a:r>
              <a:rPr lang="zh-CN" altLang="en-US" smtClean="0"/>
              <a:t>解空间树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292600"/>
            <a:ext cx="8424862" cy="19446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算法又依次返回到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G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400" smtClean="0"/>
              <a:t>。从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400" smtClean="0"/>
              <a:t>，算法继续搜索到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D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H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smtClean="0"/>
              <a:t>。在叶子结点</a:t>
            </a:r>
            <a:r>
              <a:rPr lang="en-US" altLang="zh-CN" sz="2400" smtClean="0"/>
              <a:t>N</a:t>
            </a:r>
            <a:r>
              <a:rPr lang="zh-CN" altLang="en-US" sz="2400" smtClean="0"/>
              <a:t>处，相应的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周游路线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1,3,2,4,1</a:t>
            </a:r>
            <a:r>
              <a:rPr lang="zh-CN" altLang="en-US" sz="2400" smtClean="0"/>
              <a:t>，其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费用为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2400" smtClean="0"/>
              <a:t>。它是当前找到的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最好的一条周游路线</a:t>
            </a:r>
            <a:r>
              <a:rPr lang="zh-CN" altLang="en-US" sz="2400" smtClean="0"/>
              <a:t>。</a:t>
            </a:r>
          </a:p>
        </p:txBody>
      </p:sp>
      <p:grpSp>
        <p:nvGrpSpPr>
          <p:cNvPr id="61447" name="Group 4"/>
          <p:cNvGrpSpPr>
            <a:grpSpLocks/>
          </p:cNvGrpSpPr>
          <p:nvPr/>
        </p:nvGrpSpPr>
        <p:grpSpPr bwMode="auto">
          <a:xfrm>
            <a:off x="323850" y="1052513"/>
            <a:ext cx="3382963" cy="2760662"/>
            <a:chOff x="521" y="754"/>
            <a:chExt cx="2131" cy="1739"/>
          </a:xfrm>
        </p:grpSpPr>
        <p:sp>
          <p:nvSpPr>
            <p:cNvPr id="61503" name="Oval 5"/>
            <p:cNvSpPr>
              <a:spLocks noChangeArrowheads="1"/>
            </p:cNvSpPr>
            <p:nvPr/>
          </p:nvSpPr>
          <p:spPr bwMode="auto">
            <a:xfrm>
              <a:off x="74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61504" name="Oval 6"/>
            <p:cNvSpPr>
              <a:spLocks noChangeArrowheads="1"/>
            </p:cNvSpPr>
            <p:nvPr/>
          </p:nvSpPr>
          <p:spPr bwMode="auto">
            <a:xfrm>
              <a:off x="201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61505" name="Oval 7"/>
            <p:cNvSpPr>
              <a:spLocks noChangeArrowheads="1"/>
            </p:cNvSpPr>
            <p:nvPr/>
          </p:nvSpPr>
          <p:spPr bwMode="auto">
            <a:xfrm>
              <a:off x="74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61506" name="Oval 8"/>
            <p:cNvSpPr>
              <a:spLocks noChangeArrowheads="1"/>
            </p:cNvSpPr>
            <p:nvPr/>
          </p:nvSpPr>
          <p:spPr bwMode="auto">
            <a:xfrm>
              <a:off x="201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cxnSp>
          <p:nvCxnSpPr>
            <p:cNvPr id="61507" name="AutoShape 9"/>
            <p:cNvCxnSpPr>
              <a:cxnSpLocks noChangeShapeType="1"/>
              <a:stCxn id="61503" idx="6"/>
              <a:endCxn id="61504" idx="2"/>
            </p:cNvCxnSpPr>
            <p:nvPr/>
          </p:nvCxnSpPr>
          <p:spPr bwMode="auto">
            <a:xfrm>
              <a:off x="1075" y="1004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8" name="AutoShape 10"/>
            <p:cNvCxnSpPr>
              <a:cxnSpLocks noChangeShapeType="1"/>
              <a:stCxn id="61503" idx="4"/>
              <a:endCxn id="61505" idx="0"/>
            </p:cNvCxnSpPr>
            <p:nvPr/>
          </p:nvCxnSpPr>
          <p:spPr bwMode="auto">
            <a:xfrm>
              <a:off x="90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9" name="AutoShape 11"/>
            <p:cNvCxnSpPr>
              <a:cxnSpLocks noChangeShapeType="1"/>
              <a:stCxn id="61505" idx="6"/>
              <a:endCxn id="61506" idx="2"/>
            </p:cNvCxnSpPr>
            <p:nvPr/>
          </p:nvCxnSpPr>
          <p:spPr bwMode="auto">
            <a:xfrm>
              <a:off x="1075" y="1956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0" name="AutoShape 12"/>
            <p:cNvCxnSpPr>
              <a:cxnSpLocks noChangeShapeType="1"/>
              <a:stCxn id="61504" idx="4"/>
              <a:endCxn id="61506" idx="0"/>
            </p:cNvCxnSpPr>
            <p:nvPr/>
          </p:nvCxnSpPr>
          <p:spPr bwMode="auto">
            <a:xfrm>
              <a:off x="217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1" name="AutoShape 13"/>
            <p:cNvCxnSpPr>
              <a:cxnSpLocks noChangeShapeType="1"/>
              <a:stCxn id="61503" idx="5"/>
              <a:endCxn id="61506" idx="1"/>
            </p:cNvCxnSpPr>
            <p:nvPr/>
          </p:nvCxnSpPr>
          <p:spPr bwMode="auto">
            <a:xfrm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2" name="AutoShape 14"/>
            <p:cNvCxnSpPr>
              <a:cxnSpLocks noChangeShapeType="1"/>
              <a:stCxn id="61505" idx="7"/>
              <a:endCxn id="61504" idx="3"/>
            </p:cNvCxnSpPr>
            <p:nvPr/>
          </p:nvCxnSpPr>
          <p:spPr bwMode="auto">
            <a:xfrm flipV="1"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13" name="Text Box 15"/>
            <p:cNvSpPr txBox="1">
              <a:spLocks noChangeArrowheads="1"/>
            </p:cNvSpPr>
            <p:nvPr/>
          </p:nvSpPr>
          <p:spPr bwMode="auto">
            <a:xfrm>
              <a:off x="1338" y="75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30</a:t>
              </a:r>
            </a:p>
          </p:txBody>
        </p:sp>
        <p:sp>
          <p:nvSpPr>
            <p:cNvPr id="61514" name="Text Box 16"/>
            <p:cNvSpPr txBox="1">
              <a:spLocks noChangeArrowheads="1"/>
            </p:cNvSpPr>
            <p:nvPr/>
          </p:nvSpPr>
          <p:spPr bwMode="auto">
            <a:xfrm>
              <a:off x="1338" y="1706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20</a:t>
              </a:r>
            </a:p>
          </p:txBody>
        </p:sp>
        <p:sp>
          <p:nvSpPr>
            <p:cNvPr id="61515" name="Text Box 17"/>
            <p:cNvSpPr txBox="1">
              <a:spLocks noChangeArrowheads="1"/>
            </p:cNvSpPr>
            <p:nvPr/>
          </p:nvSpPr>
          <p:spPr bwMode="auto">
            <a:xfrm>
              <a:off x="2109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10</a:t>
              </a:r>
            </a:p>
          </p:txBody>
        </p:sp>
        <p:sp>
          <p:nvSpPr>
            <p:cNvPr id="61516" name="Text Box 18"/>
            <p:cNvSpPr txBox="1">
              <a:spLocks noChangeArrowheads="1"/>
            </p:cNvSpPr>
            <p:nvPr/>
          </p:nvSpPr>
          <p:spPr bwMode="auto">
            <a:xfrm>
              <a:off x="612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61517" name="Text Box 19"/>
            <p:cNvSpPr txBox="1">
              <a:spLocks noChangeArrowheads="1"/>
            </p:cNvSpPr>
            <p:nvPr/>
          </p:nvSpPr>
          <p:spPr bwMode="auto">
            <a:xfrm>
              <a:off x="1474" y="1071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61518" name="Text Box 20"/>
            <p:cNvSpPr txBox="1">
              <a:spLocks noChangeArrowheads="1"/>
            </p:cNvSpPr>
            <p:nvPr/>
          </p:nvSpPr>
          <p:spPr bwMode="auto">
            <a:xfrm>
              <a:off x="1701" y="143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61519" name="Text Box 21"/>
            <p:cNvSpPr txBox="1">
              <a:spLocks noChangeArrowheads="1"/>
            </p:cNvSpPr>
            <p:nvPr/>
          </p:nvSpPr>
          <p:spPr bwMode="auto">
            <a:xfrm>
              <a:off x="521" y="2205"/>
              <a:ext cx="21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5-2  4</a:t>
              </a:r>
              <a:r>
                <a:rPr lang="zh-CN" altLang="en-US" b="1">
                  <a:ea typeface="楷体_GB2312" pitchFamily="49" charset="-122"/>
                </a:rPr>
                <a:t>顶点带权图</a:t>
              </a:r>
            </a:p>
          </p:txBody>
        </p:sp>
      </p:grpSp>
      <p:grpSp>
        <p:nvGrpSpPr>
          <p:cNvPr id="61448" name="Group 22"/>
          <p:cNvGrpSpPr>
            <a:grpSpLocks/>
          </p:cNvGrpSpPr>
          <p:nvPr/>
        </p:nvGrpSpPr>
        <p:grpSpPr bwMode="auto">
          <a:xfrm>
            <a:off x="3708400" y="115888"/>
            <a:ext cx="5111750" cy="4202112"/>
            <a:chOff x="2336" y="255"/>
            <a:chExt cx="3220" cy="2647"/>
          </a:xfrm>
        </p:grpSpPr>
        <p:grpSp>
          <p:nvGrpSpPr>
            <p:cNvPr id="61452" name="Group 23"/>
            <p:cNvGrpSpPr>
              <a:grpSpLocks/>
            </p:cNvGrpSpPr>
            <p:nvPr/>
          </p:nvGrpSpPr>
          <p:grpSpPr bwMode="auto">
            <a:xfrm>
              <a:off x="2336" y="255"/>
              <a:ext cx="3219" cy="2268"/>
              <a:chOff x="2336" y="255"/>
              <a:chExt cx="3219" cy="2268"/>
            </a:xfrm>
          </p:grpSpPr>
          <p:sp>
            <p:nvSpPr>
              <p:cNvPr id="61454" name="Oval 24"/>
              <p:cNvSpPr>
                <a:spLocks noChangeArrowheads="1"/>
              </p:cNvSpPr>
              <p:nvPr/>
            </p:nvSpPr>
            <p:spPr bwMode="auto">
              <a:xfrm>
                <a:off x="3833" y="255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A</a:t>
                </a:r>
              </a:p>
            </p:txBody>
          </p:sp>
          <p:sp>
            <p:nvSpPr>
              <p:cNvPr id="61455" name="Oval 25"/>
              <p:cNvSpPr>
                <a:spLocks noChangeArrowheads="1"/>
              </p:cNvSpPr>
              <p:nvPr/>
            </p:nvSpPr>
            <p:spPr bwMode="auto">
              <a:xfrm>
                <a:off x="3833" y="754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B</a:t>
                </a:r>
              </a:p>
            </p:txBody>
          </p:sp>
          <p:sp>
            <p:nvSpPr>
              <p:cNvPr id="61456" name="Oval 26"/>
              <p:cNvSpPr>
                <a:spLocks noChangeArrowheads="1"/>
              </p:cNvSpPr>
              <p:nvPr/>
            </p:nvSpPr>
            <p:spPr bwMode="auto">
              <a:xfrm>
                <a:off x="2789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61457" name="Oval 27"/>
              <p:cNvSpPr>
                <a:spLocks noChangeArrowheads="1"/>
              </p:cNvSpPr>
              <p:nvPr/>
            </p:nvSpPr>
            <p:spPr bwMode="auto">
              <a:xfrm>
                <a:off x="3833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61458" name="Oval 28"/>
              <p:cNvSpPr>
                <a:spLocks noChangeArrowheads="1"/>
              </p:cNvSpPr>
              <p:nvPr/>
            </p:nvSpPr>
            <p:spPr bwMode="auto">
              <a:xfrm>
                <a:off x="4967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E</a:t>
                </a:r>
              </a:p>
            </p:txBody>
          </p:sp>
          <p:sp>
            <p:nvSpPr>
              <p:cNvPr id="61459" name="Oval 29"/>
              <p:cNvSpPr>
                <a:spLocks noChangeArrowheads="1"/>
              </p:cNvSpPr>
              <p:nvPr/>
            </p:nvSpPr>
            <p:spPr bwMode="auto">
              <a:xfrm>
                <a:off x="2472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F</a:t>
                </a:r>
              </a:p>
            </p:txBody>
          </p:sp>
          <p:sp>
            <p:nvSpPr>
              <p:cNvPr id="61460" name="Oval 30"/>
              <p:cNvSpPr>
                <a:spLocks noChangeArrowheads="1"/>
              </p:cNvSpPr>
              <p:nvPr/>
            </p:nvSpPr>
            <p:spPr bwMode="auto">
              <a:xfrm>
                <a:off x="3061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G</a:t>
                </a:r>
              </a:p>
            </p:txBody>
          </p:sp>
          <p:sp>
            <p:nvSpPr>
              <p:cNvPr id="61461" name="Oval 31"/>
              <p:cNvSpPr>
                <a:spLocks noChangeArrowheads="1"/>
              </p:cNvSpPr>
              <p:nvPr/>
            </p:nvSpPr>
            <p:spPr bwMode="auto">
              <a:xfrm>
                <a:off x="2472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L</a:t>
                </a:r>
              </a:p>
            </p:txBody>
          </p:sp>
          <p:sp>
            <p:nvSpPr>
              <p:cNvPr id="61462" name="Oval 32"/>
              <p:cNvSpPr>
                <a:spLocks noChangeArrowheads="1"/>
              </p:cNvSpPr>
              <p:nvPr/>
            </p:nvSpPr>
            <p:spPr bwMode="auto">
              <a:xfrm>
                <a:off x="3061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M</a:t>
                </a:r>
              </a:p>
            </p:txBody>
          </p:sp>
          <p:sp>
            <p:nvSpPr>
              <p:cNvPr id="61463" name="Oval 33"/>
              <p:cNvSpPr>
                <a:spLocks noChangeArrowheads="1"/>
              </p:cNvSpPr>
              <p:nvPr/>
            </p:nvSpPr>
            <p:spPr bwMode="auto">
              <a:xfrm>
                <a:off x="3515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H</a:t>
                </a:r>
              </a:p>
            </p:txBody>
          </p:sp>
          <p:sp>
            <p:nvSpPr>
              <p:cNvPr id="61464" name="Oval 34"/>
              <p:cNvSpPr>
                <a:spLocks noChangeArrowheads="1"/>
              </p:cNvSpPr>
              <p:nvPr/>
            </p:nvSpPr>
            <p:spPr bwMode="auto">
              <a:xfrm>
                <a:off x="410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I</a:t>
                </a:r>
              </a:p>
            </p:txBody>
          </p:sp>
          <p:sp>
            <p:nvSpPr>
              <p:cNvPr id="61465" name="Oval 35"/>
              <p:cNvSpPr>
                <a:spLocks noChangeArrowheads="1"/>
              </p:cNvSpPr>
              <p:nvPr/>
            </p:nvSpPr>
            <p:spPr bwMode="auto">
              <a:xfrm>
                <a:off x="3515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N</a:t>
                </a:r>
              </a:p>
            </p:txBody>
          </p:sp>
          <p:sp>
            <p:nvSpPr>
              <p:cNvPr id="61466" name="Oval 36"/>
              <p:cNvSpPr>
                <a:spLocks noChangeArrowheads="1"/>
              </p:cNvSpPr>
              <p:nvPr/>
            </p:nvSpPr>
            <p:spPr bwMode="auto">
              <a:xfrm>
                <a:off x="410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O</a:t>
                </a:r>
              </a:p>
            </p:txBody>
          </p:sp>
          <p:sp>
            <p:nvSpPr>
              <p:cNvPr id="61467" name="Oval 37"/>
              <p:cNvSpPr>
                <a:spLocks noChangeArrowheads="1"/>
              </p:cNvSpPr>
              <p:nvPr/>
            </p:nvSpPr>
            <p:spPr bwMode="auto">
              <a:xfrm>
                <a:off x="469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J</a:t>
                </a:r>
              </a:p>
            </p:txBody>
          </p:sp>
          <p:sp>
            <p:nvSpPr>
              <p:cNvPr id="61468" name="Oval 38"/>
              <p:cNvSpPr>
                <a:spLocks noChangeArrowheads="1"/>
              </p:cNvSpPr>
              <p:nvPr/>
            </p:nvSpPr>
            <p:spPr bwMode="auto">
              <a:xfrm>
                <a:off x="5283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K</a:t>
                </a:r>
              </a:p>
            </p:txBody>
          </p:sp>
          <p:sp>
            <p:nvSpPr>
              <p:cNvPr id="61469" name="Oval 39"/>
              <p:cNvSpPr>
                <a:spLocks noChangeArrowheads="1"/>
              </p:cNvSpPr>
              <p:nvPr/>
            </p:nvSpPr>
            <p:spPr bwMode="auto">
              <a:xfrm>
                <a:off x="469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P</a:t>
                </a:r>
              </a:p>
            </p:txBody>
          </p:sp>
          <p:sp>
            <p:nvSpPr>
              <p:cNvPr id="61470" name="Oval 40"/>
              <p:cNvSpPr>
                <a:spLocks noChangeArrowheads="1"/>
              </p:cNvSpPr>
              <p:nvPr/>
            </p:nvSpPr>
            <p:spPr bwMode="auto">
              <a:xfrm>
                <a:off x="5283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Q</a:t>
                </a:r>
              </a:p>
            </p:txBody>
          </p:sp>
          <p:cxnSp>
            <p:nvCxnSpPr>
              <p:cNvPr id="61471" name="AutoShape 41"/>
              <p:cNvCxnSpPr>
                <a:cxnSpLocks noChangeShapeType="1"/>
                <a:stCxn id="61454" idx="4"/>
                <a:endCxn id="61455" idx="0"/>
              </p:cNvCxnSpPr>
              <p:nvPr/>
            </p:nvCxnSpPr>
            <p:spPr bwMode="auto">
              <a:xfrm>
                <a:off x="3969" y="533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2" name="AutoShape 42"/>
              <p:cNvCxnSpPr>
                <a:cxnSpLocks noChangeShapeType="1"/>
                <a:stCxn id="61455" idx="4"/>
                <a:endCxn id="61456" idx="0"/>
              </p:cNvCxnSpPr>
              <p:nvPr/>
            </p:nvCxnSpPr>
            <p:spPr bwMode="auto">
              <a:xfrm flipH="1">
                <a:off x="2925" y="1032"/>
                <a:ext cx="104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3" name="AutoShape 43"/>
              <p:cNvCxnSpPr>
                <a:cxnSpLocks noChangeShapeType="1"/>
                <a:stCxn id="61455" idx="4"/>
                <a:endCxn id="61458" idx="0"/>
              </p:cNvCxnSpPr>
              <p:nvPr/>
            </p:nvCxnSpPr>
            <p:spPr bwMode="auto">
              <a:xfrm>
                <a:off x="3969" y="1032"/>
                <a:ext cx="113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4" name="AutoShape 44"/>
              <p:cNvCxnSpPr>
                <a:cxnSpLocks noChangeShapeType="1"/>
                <a:stCxn id="61455" idx="4"/>
                <a:endCxn id="61457" idx="0"/>
              </p:cNvCxnSpPr>
              <p:nvPr/>
            </p:nvCxnSpPr>
            <p:spPr bwMode="auto">
              <a:xfrm>
                <a:off x="3969" y="1032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5" name="AutoShape 45"/>
              <p:cNvCxnSpPr>
                <a:cxnSpLocks noChangeShapeType="1"/>
                <a:stCxn id="61456" idx="4"/>
                <a:endCxn id="61459" idx="0"/>
              </p:cNvCxnSpPr>
              <p:nvPr/>
            </p:nvCxnSpPr>
            <p:spPr bwMode="auto">
              <a:xfrm flipH="1">
                <a:off x="2608" y="1531"/>
                <a:ext cx="317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6" name="AutoShape 46"/>
              <p:cNvCxnSpPr>
                <a:cxnSpLocks noChangeShapeType="1"/>
                <a:stCxn id="61456" idx="4"/>
                <a:endCxn id="61460" idx="0"/>
              </p:cNvCxnSpPr>
              <p:nvPr/>
            </p:nvCxnSpPr>
            <p:spPr bwMode="auto">
              <a:xfrm>
                <a:off x="2925" y="1531"/>
                <a:ext cx="272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7" name="AutoShape 47"/>
              <p:cNvCxnSpPr>
                <a:cxnSpLocks noChangeShapeType="1"/>
                <a:stCxn id="61459" idx="4"/>
                <a:endCxn id="61461" idx="0"/>
              </p:cNvCxnSpPr>
              <p:nvPr/>
            </p:nvCxnSpPr>
            <p:spPr bwMode="auto">
              <a:xfrm>
                <a:off x="2608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8" name="AutoShape 48"/>
              <p:cNvCxnSpPr>
                <a:cxnSpLocks noChangeShapeType="1"/>
                <a:stCxn id="61460" idx="4"/>
                <a:endCxn id="61462" idx="0"/>
              </p:cNvCxnSpPr>
              <p:nvPr/>
            </p:nvCxnSpPr>
            <p:spPr bwMode="auto">
              <a:xfrm>
                <a:off x="3197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9" name="AutoShape 49"/>
              <p:cNvCxnSpPr>
                <a:cxnSpLocks noChangeShapeType="1"/>
                <a:stCxn id="61457" idx="4"/>
                <a:endCxn id="61463" idx="0"/>
              </p:cNvCxnSpPr>
              <p:nvPr/>
            </p:nvCxnSpPr>
            <p:spPr bwMode="auto">
              <a:xfrm flipH="1">
                <a:off x="3651" y="1531"/>
                <a:ext cx="318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0" name="AutoShape 50"/>
              <p:cNvCxnSpPr>
                <a:cxnSpLocks noChangeShapeType="1"/>
                <a:stCxn id="61457" idx="4"/>
                <a:endCxn id="61464" idx="0"/>
              </p:cNvCxnSpPr>
              <p:nvPr/>
            </p:nvCxnSpPr>
            <p:spPr bwMode="auto">
              <a:xfrm>
                <a:off x="3969" y="1531"/>
                <a:ext cx="271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1" name="AutoShape 51"/>
              <p:cNvCxnSpPr>
                <a:cxnSpLocks noChangeShapeType="1"/>
                <a:stCxn id="61463" idx="4"/>
                <a:endCxn id="61465" idx="0"/>
              </p:cNvCxnSpPr>
              <p:nvPr/>
            </p:nvCxnSpPr>
            <p:spPr bwMode="auto">
              <a:xfrm>
                <a:off x="3651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2" name="AutoShape 52"/>
              <p:cNvCxnSpPr>
                <a:cxnSpLocks noChangeShapeType="1"/>
                <a:stCxn id="61464" idx="4"/>
                <a:endCxn id="61466" idx="0"/>
              </p:cNvCxnSpPr>
              <p:nvPr/>
            </p:nvCxnSpPr>
            <p:spPr bwMode="auto">
              <a:xfrm>
                <a:off x="424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3" name="AutoShape 53"/>
              <p:cNvCxnSpPr>
                <a:cxnSpLocks noChangeShapeType="1"/>
                <a:stCxn id="61458" idx="4"/>
                <a:endCxn id="61467" idx="0"/>
              </p:cNvCxnSpPr>
              <p:nvPr/>
            </p:nvCxnSpPr>
            <p:spPr bwMode="auto">
              <a:xfrm flipH="1">
                <a:off x="4830" y="1531"/>
                <a:ext cx="273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4" name="AutoShape 54"/>
              <p:cNvCxnSpPr>
                <a:cxnSpLocks noChangeShapeType="1"/>
                <a:stCxn id="61458" idx="4"/>
                <a:endCxn id="61468" idx="0"/>
              </p:cNvCxnSpPr>
              <p:nvPr/>
            </p:nvCxnSpPr>
            <p:spPr bwMode="auto">
              <a:xfrm>
                <a:off x="5103" y="1531"/>
                <a:ext cx="316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5" name="AutoShape 55"/>
              <p:cNvCxnSpPr>
                <a:cxnSpLocks noChangeShapeType="1"/>
                <a:stCxn id="61467" idx="4"/>
                <a:endCxn id="61469" idx="0"/>
              </p:cNvCxnSpPr>
              <p:nvPr/>
            </p:nvCxnSpPr>
            <p:spPr bwMode="auto">
              <a:xfrm>
                <a:off x="483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6" name="AutoShape 56"/>
              <p:cNvCxnSpPr>
                <a:cxnSpLocks noChangeShapeType="1"/>
                <a:stCxn id="61468" idx="4"/>
                <a:endCxn id="61470" idx="0"/>
              </p:cNvCxnSpPr>
              <p:nvPr/>
            </p:nvCxnSpPr>
            <p:spPr bwMode="auto">
              <a:xfrm>
                <a:off x="5419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487" name="Text Box 57"/>
              <p:cNvSpPr txBox="1">
                <a:spLocks noChangeArrowheads="1"/>
              </p:cNvSpPr>
              <p:nvPr/>
            </p:nvSpPr>
            <p:spPr bwMode="auto">
              <a:xfrm>
                <a:off x="3696" y="572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488" name="Text Box 58"/>
              <p:cNvSpPr txBox="1">
                <a:spLocks noChangeArrowheads="1"/>
              </p:cNvSpPr>
              <p:nvPr/>
            </p:nvSpPr>
            <p:spPr bwMode="auto">
              <a:xfrm>
                <a:off x="3152" y="935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1489" name="Text Box 59"/>
              <p:cNvSpPr txBox="1">
                <a:spLocks noChangeArrowheads="1"/>
              </p:cNvSpPr>
              <p:nvPr/>
            </p:nvSpPr>
            <p:spPr bwMode="auto">
              <a:xfrm>
                <a:off x="3696" y="1071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1490" name="Text Box 60"/>
              <p:cNvSpPr txBox="1">
                <a:spLocks noChangeArrowheads="1"/>
              </p:cNvSpPr>
              <p:nvPr/>
            </p:nvSpPr>
            <p:spPr bwMode="auto">
              <a:xfrm>
                <a:off x="4422" y="890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1491" name="Text Box 61"/>
              <p:cNvSpPr txBox="1">
                <a:spLocks noChangeArrowheads="1"/>
              </p:cNvSpPr>
              <p:nvPr/>
            </p:nvSpPr>
            <p:spPr bwMode="auto">
              <a:xfrm>
                <a:off x="2517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1492" name="Text Box 62"/>
              <p:cNvSpPr txBox="1">
                <a:spLocks noChangeArrowheads="1"/>
              </p:cNvSpPr>
              <p:nvPr/>
            </p:nvSpPr>
            <p:spPr bwMode="auto">
              <a:xfrm>
                <a:off x="3016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1493" name="Text Box 63"/>
              <p:cNvSpPr txBox="1">
                <a:spLocks noChangeArrowheads="1"/>
              </p:cNvSpPr>
              <p:nvPr/>
            </p:nvSpPr>
            <p:spPr bwMode="auto">
              <a:xfrm>
                <a:off x="3560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1494" name="Text Box 64"/>
              <p:cNvSpPr txBox="1">
                <a:spLocks noChangeArrowheads="1"/>
              </p:cNvSpPr>
              <p:nvPr/>
            </p:nvSpPr>
            <p:spPr bwMode="auto">
              <a:xfrm>
                <a:off x="4059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1495" name="Text Box 65"/>
              <p:cNvSpPr txBox="1">
                <a:spLocks noChangeArrowheads="1"/>
              </p:cNvSpPr>
              <p:nvPr/>
            </p:nvSpPr>
            <p:spPr bwMode="auto">
              <a:xfrm>
                <a:off x="4694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1496" name="Text Box 66"/>
              <p:cNvSpPr txBox="1">
                <a:spLocks noChangeArrowheads="1"/>
              </p:cNvSpPr>
              <p:nvPr/>
            </p:nvSpPr>
            <p:spPr bwMode="auto">
              <a:xfrm>
                <a:off x="5193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1497" name="Text Box 67"/>
              <p:cNvSpPr txBox="1">
                <a:spLocks noChangeArrowheads="1"/>
              </p:cNvSpPr>
              <p:nvPr/>
            </p:nvSpPr>
            <p:spPr bwMode="auto">
              <a:xfrm>
                <a:off x="2336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1498" name="Text Box 68"/>
              <p:cNvSpPr txBox="1">
                <a:spLocks noChangeArrowheads="1"/>
              </p:cNvSpPr>
              <p:nvPr/>
            </p:nvSpPr>
            <p:spPr bwMode="auto">
              <a:xfrm>
                <a:off x="2925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1499" name="Text Box 69"/>
              <p:cNvSpPr txBox="1">
                <a:spLocks noChangeArrowheads="1"/>
              </p:cNvSpPr>
              <p:nvPr/>
            </p:nvSpPr>
            <p:spPr bwMode="auto">
              <a:xfrm>
                <a:off x="3334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1500" name="Text Box 70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1501" name="Text Box 71"/>
              <p:cNvSpPr txBox="1">
                <a:spLocks noChangeArrowheads="1"/>
              </p:cNvSpPr>
              <p:nvPr/>
            </p:nvSpPr>
            <p:spPr bwMode="auto">
              <a:xfrm>
                <a:off x="4558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1502" name="Text Box 72"/>
              <p:cNvSpPr txBox="1">
                <a:spLocks noChangeArrowheads="1"/>
              </p:cNvSpPr>
              <p:nvPr/>
            </p:nvSpPr>
            <p:spPr bwMode="auto">
              <a:xfrm>
                <a:off x="510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</p:grpSp>
        <p:sp>
          <p:nvSpPr>
            <p:cNvPr id="61453" name="Text Box 73"/>
            <p:cNvSpPr txBox="1">
              <a:spLocks noChangeArrowheads="1"/>
            </p:cNvSpPr>
            <p:nvPr/>
          </p:nvSpPr>
          <p:spPr bwMode="auto">
            <a:xfrm>
              <a:off x="2562" y="2614"/>
              <a:ext cx="29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5-3  </a:t>
              </a:r>
              <a:r>
                <a:rPr lang="zh-CN" altLang="en-US" b="1">
                  <a:ea typeface="楷体_GB2312" pitchFamily="49" charset="-122"/>
                </a:rPr>
                <a:t>旅行售货员问题的解空间树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292725" y="3213100"/>
            <a:ext cx="863600" cy="685800"/>
            <a:chOff x="2245" y="2205"/>
            <a:chExt cx="544" cy="432"/>
          </a:xfrm>
        </p:grpSpPr>
        <p:sp>
          <p:nvSpPr>
            <p:cNvPr id="61450" name="Oval 75"/>
            <p:cNvSpPr>
              <a:spLocks noChangeArrowheads="1"/>
            </p:cNvSpPr>
            <p:nvPr/>
          </p:nvSpPr>
          <p:spPr bwMode="auto">
            <a:xfrm>
              <a:off x="2381" y="2205"/>
              <a:ext cx="408" cy="3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1" name="Text Box 76"/>
            <p:cNvSpPr txBox="1">
              <a:spLocks noChangeArrowheads="1"/>
            </p:cNvSpPr>
            <p:nvPr/>
          </p:nvSpPr>
          <p:spPr bwMode="auto">
            <a:xfrm>
              <a:off x="2245" y="2387"/>
              <a:ext cx="363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45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EF25C2-29B4-4D92-9191-F277B098850B}" type="datetime1">
              <a:rPr lang="zh-CN" altLang="en-US" sz="1400" smtClean="0"/>
              <a:pPr eaLnBrk="1" hangingPunct="1"/>
              <a:t>2019/11/4</a:t>
            </a:fld>
            <a:endParaRPr lang="en-US" altLang="zh-CN" sz="1400" smtClean="0"/>
          </a:p>
        </p:txBody>
      </p:sp>
      <p:sp>
        <p:nvSpPr>
          <p:cNvPr id="6246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624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6E0012-91D8-447C-B48A-8142BF56E763}" type="slidenum">
              <a:rPr lang="en-US" altLang="zh-CN" sz="1400"/>
              <a:pPr eaLnBrk="1" hangingPunct="1"/>
              <a:t>62</a:t>
            </a:fld>
            <a:endParaRPr lang="en-US" altLang="zh-CN" sz="140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2400" cy="720725"/>
          </a:xfrm>
        </p:spPr>
        <p:txBody>
          <a:bodyPr/>
          <a:lstStyle/>
          <a:p>
            <a:pPr eaLnBrk="1" hangingPunct="1"/>
            <a:r>
              <a:rPr lang="zh-CN" altLang="en-US" smtClean="0"/>
              <a:t>解空间树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508500"/>
            <a:ext cx="8496300" cy="15843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从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smtClean="0"/>
              <a:t>算法返回至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H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D</a:t>
            </a:r>
            <a:r>
              <a:rPr lang="zh-CN" altLang="en-US" sz="2400" smtClean="0"/>
              <a:t>，然后再从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D</a:t>
            </a:r>
            <a:r>
              <a:rPr lang="zh-CN" altLang="en-US" sz="2400" smtClean="0"/>
              <a:t>开始继续向纵深搜索至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O</a:t>
            </a:r>
            <a:r>
              <a:rPr lang="zh-CN" altLang="en-US" sz="2400" smtClean="0"/>
              <a:t>。依此方式继续搜索整个解空间树，最终得到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最小费用周游路线</a:t>
            </a:r>
            <a:r>
              <a:rPr lang="en-US" altLang="zh-CN" sz="2400" smtClean="0">
                <a:solidFill>
                  <a:srgbClr val="FF0000"/>
                </a:solidFill>
                <a:ea typeface="楷体_GB2312" pitchFamily="49" charset="-122"/>
              </a:rPr>
              <a:t>1,3,2,4,1</a:t>
            </a:r>
            <a:r>
              <a:rPr lang="zh-CN" altLang="en-US" sz="2400" smtClean="0"/>
              <a:t>。</a:t>
            </a:r>
          </a:p>
        </p:txBody>
      </p:sp>
      <p:grpSp>
        <p:nvGrpSpPr>
          <p:cNvPr id="62471" name="Group 4"/>
          <p:cNvGrpSpPr>
            <a:grpSpLocks/>
          </p:cNvGrpSpPr>
          <p:nvPr/>
        </p:nvGrpSpPr>
        <p:grpSpPr bwMode="auto">
          <a:xfrm>
            <a:off x="323850" y="981075"/>
            <a:ext cx="3382963" cy="2760663"/>
            <a:chOff x="521" y="754"/>
            <a:chExt cx="2131" cy="1739"/>
          </a:xfrm>
        </p:grpSpPr>
        <p:sp>
          <p:nvSpPr>
            <p:cNvPr id="62527" name="Oval 5"/>
            <p:cNvSpPr>
              <a:spLocks noChangeArrowheads="1"/>
            </p:cNvSpPr>
            <p:nvPr/>
          </p:nvSpPr>
          <p:spPr bwMode="auto">
            <a:xfrm>
              <a:off x="74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62528" name="Oval 6"/>
            <p:cNvSpPr>
              <a:spLocks noChangeArrowheads="1"/>
            </p:cNvSpPr>
            <p:nvPr/>
          </p:nvSpPr>
          <p:spPr bwMode="auto">
            <a:xfrm>
              <a:off x="201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62529" name="Oval 7"/>
            <p:cNvSpPr>
              <a:spLocks noChangeArrowheads="1"/>
            </p:cNvSpPr>
            <p:nvPr/>
          </p:nvSpPr>
          <p:spPr bwMode="auto">
            <a:xfrm>
              <a:off x="74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62530" name="Oval 8"/>
            <p:cNvSpPr>
              <a:spLocks noChangeArrowheads="1"/>
            </p:cNvSpPr>
            <p:nvPr/>
          </p:nvSpPr>
          <p:spPr bwMode="auto">
            <a:xfrm>
              <a:off x="201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cxnSp>
          <p:nvCxnSpPr>
            <p:cNvPr id="62531" name="AutoShape 9"/>
            <p:cNvCxnSpPr>
              <a:cxnSpLocks noChangeShapeType="1"/>
              <a:stCxn id="62527" idx="6"/>
              <a:endCxn id="62528" idx="2"/>
            </p:cNvCxnSpPr>
            <p:nvPr/>
          </p:nvCxnSpPr>
          <p:spPr bwMode="auto">
            <a:xfrm>
              <a:off x="1075" y="1004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2" name="AutoShape 10"/>
            <p:cNvCxnSpPr>
              <a:cxnSpLocks noChangeShapeType="1"/>
              <a:stCxn id="62527" idx="4"/>
              <a:endCxn id="62529" idx="0"/>
            </p:cNvCxnSpPr>
            <p:nvPr/>
          </p:nvCxnSpPr>
          <p:spPr bwMode="auto">
            <a:xfrm>
              <a:off x="90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3" name="AutoShape 11"/>
            <p:cNvCxnSpPr>
              <a:cxnSpLocks noChangeShapeType="1"/>
              <a:stCxn id="62529" idx="6"/>
              <a:endCxn id="62530" idx="2"/>
            </p:cNvCxnSpPr>
            <p:nvPr/>
          </p:nvCxnSpPr>
          <p:spPr bwMode="auto">
            <a:xfrm>
              <a:off x="1075" y="1956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4" name="AutoShape 12"/>
            <p:cNvCxnSpPr>
              <a:cxnSpLocks noChangeShapeType="1"/>
              <a:stCxn id="62528" idx="4"/>
              <a:endCxn id="62530" idx="0"/>
            </p:cNvCxnSpPr>
            <p:nvPr/>
          </p:nvCxnSpPr>
          <p:spPr bwMode="auto">
            <a:xfrm>
              <a:off x="217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5" name="AutoShape 13"/>
            <p:cNvCxnSpPr>
              <a:cxnSpLocks noChangeShapeType="1"/>
              <a:stCxn id="62527" idx="5"/>
              <a:endCxn id="62530" idx="1"/>
            </p:cNvCxnSpPr>
            <p:nvPr/>
          </p:nvCxnSpPr>
          <p:spPr bwMode="auto">
            <a:xfrm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6" name="AutoShape 14"/>
            <p:cNvCxnSpPr>
              <a:cxnSpLocks noChangeShapeType="1"/>
              <a:stCxn id="62529" idx="7"/>
              <a:endCxn id="62528" idx="3"/>
            </p:cNvCxnSpPr>
            <p:nvPr/>
          </p:nvCxnSpPr>
          <p:spPr bwMode="auto">
            <a:xfrm flipV="1"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537" name="Text Box 15"/>
            <p:cNvSpPr txBox="1">
              <a:spLocks noChangeArrowheads="1"/>
            </p:cNvSpPr>
            <p:nvPr/>
          </p:nvSpPr>
          <p:spPr bwMode="auto">
            <a:xfrm>
              <a:off x="1338" y="75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30</a:t>
              </a:r>
            </a:p>
          </p:txBody>
        </p:sp>
        <p:sp>
          <p:nvSpPr>
            <p:cNvPr id="62538" name="Text Box 16"/>
            <p:cNvSpPr txBox="1">
              <a:spLocks noChangeArrowheads="1"/>
            </p:cNvSpPr>
            <p:nvPr/>
          </p:nvSpPr>
          <p:spPr bwMode="auto">
            <a:xfrm>
              <a:off x="1338" y="1706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20</a:t>
              </a:r>
            </a:p>
          </p:txBody>
        </p:sp>
        <p:sp>
          <p:nvSpPr>
            <p:cNvPr id="62539" name="Text Box 17"/>
            <p:cNvSpPr txBox="1">
              <a:spLocks noChangeArrowheads="1"/>
            </p:cNvSpPr>
            <p:nvPr/>
          </p:nvSpPr>
          <p:spPr bwMode="auto">
            <a:xfrm>
              <a:off x="2109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10</a:t>
              </a:r>
            </a:p>
          </p:txBody>
        </p:sp>
        <p:sp>
          <p:nvSpPr>
            <p:cNvPr id="62540" name="Text Box 18"/>
            <p:cNvSpPr txBox="1">
              <a:spLocks noChangeArrowheads="1"/>
            </p:cNvSpPr>
            <p:nvPr/>
          </p:nvSpPr>
          <p:spPr bwMode="auto">
            <a:xfrm>
              <a:off x="612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62541" name="Text Box 19"/>
            <p:cNvSpPr txBox="1">
              <a:spLocks noChangeArrowheads="1"/>
            </p:cNvSpPr>
            <p:nvPr/>
          </p:nvSpPr>
          <p:spPr bwMode="auto">
            <a:xfrm>
              <a:off x="1474" y="1071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62542" name="Text Box 20"/>
            <p:cNvSpPr txBox="1">
              <a:spLocks noChangeArrowheads="1"/>
            </p:cNvSpPr>
            <p:nvPr/>
          </p:nvSpPr>
          <p:spPr bwMode="auto">
            <a:xfrm>
              <a:off x="1701" y="143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62543" name="Text Box 21"/>
            <p:cNvSpPr txBox="1">
              <a:spLocks noChangeArrowheads="1"/>
            </p:cNvSpPr>
            <p:nvPr/>
          </p:nvSpPr>
          <p:spPr bwMode="auto">
            <a:xfrm>
              <a:off x="521" y="2205"/>
              <a:ext cx="21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5-2  4</a:t>
              </a:r>
              <a:r>
                <a:rPr lang="zh-CN" altLang="en-US" b="1">
                  <a:ea typeface="楷体_GB2312" pitchFamily="49" charset="-122"/>
                </a:rPr>
                <a:t>顶点带权图</a:t>
              </a:r>
            </a:p>
          </p:txBody>
        </p:sp>
      </p:grpSp>
      <p:grpSp>
        <p:nvGrpSpPr>
          <p:cNvPr id="62472" name="Group 22"/>
          <p:cNvGrpSpPr>
            <a:grpSpLocks/>
          </p:cNvGrpSpPr>
          <p:nvPr/>
        </p:nvGrpSpPr>
        <p:grpSpPr bwMode="auto">
          <a:xfrm>
            <a:off x="3708400" y="188913"/>
            <a:ext cx="5111750" cy="4202112"/>
            <a:chOff x="2336" y="255"/>
            <a:chExt cx="3220" cy="2647"/>
          </a:xfrm>
        </p:grpSpPr>
        <p:grpSp>
          <p:nvGrpSpPr>
            <p:cNvPr id="62476" name="Group 23"/>
            <p:cNvGrpSpPr>
              <a:grpSpLocks/>
            </p:cNvGrpSpPr>
            <p:nvPr/>
          </p:nvGrpSpPr>
          <p:grpSpPr bwMode="auto">
            <a:xfrm>
              <a:off x="2336" y="255"/>
              <a:ext cx="3219" cy="2268"/>
              <a:chOff x="2336" y="255"/>
              <a:chExt cx="3219" cy="2268"/>
            </a:xfrm>
          </p:grpSpPr>
          <p:sp>
            <p:nvSpPr>
              <p:cNvPr id="62478" name="Oval 24"/>
              <p:cNvSpPr>
                <a:spLocks noChangeArrowheads="1"/>
              </p:cNvSpPr>
              <p:nvPr/>
            </p:nvSpPr>
            <p:spPr bwMode="auto">
              <a:xfrm>
                <a:off x="3833" y="255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A</a:t>
                </a:r>
              </a:p>
            </p:txBody>
          </p:sp>
          <p:sp>
            <p:nvSpPr>
              <p:cNvPr id="62479" name="Oval 25"/>
              <p:cNvSpPr>
                <a:spLocks noChangeArrowheads="1"/>
              </p:cNvSpPr>
              <p:nvPr/>
            </p:nvSpPr>
            <p:spPr bwMode="auto">
              <a:xfrm>
                <a:off x="3833" y="754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B</a:t>
                </a:r>
              </a:p>
            </p:txBody>
          </p:sp>
          <p:sp>
            <p:nvSpPr>
              <p:cNvPr id="62480" name="Oval 26"/>
              <p:cNvSpPr>
                <a:spLocks noChangeArrowheads="1"/>
              </p:cNvSpPr>
              <p:nvPr/>
            </p:nvSpPr>
            <p:spPr bwMode="auto">
              <a:xfrm>
                <a:off x="2789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62481" name="Oval 27"/>
              <p:cNvSpPr>
                <a:spLocks noChangeArrowheads="1"/>
              </p:cNvSpPr>
              <p:nvPr/>
            </p:nvSpPr>
            <p:spPr bwMode="auto">
              <a:xfrm>
                <a:off x="3833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62482" name="Oval 28"/>
              <p:cNvSpPr>
                <a:spLocks noChangeArrowheads="1"/>
              </p:cNvSpPr>
              <p:nvPr/>
            </p:nvSpPr>
            <p:spPr bwMode="auto">
              <a:xfrm>
                <a:off x="4967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E</a:t>
                </a:r>
              </a:p>
            </p:txBody>
          </p:sp>
          <p:sp>
            <p:nvSpPr>
              <p:cNvPr id="62483" name="Oval 29"/>
              <p:cNvSpPr>
                <a:spLocks noChangeArrowheads="1"/>
              </p:cNvSpPr>
              <p:nvPr/>
            </p:nvSpPr>
            <p:spPr bwMode="auto">
              <a:xfrm>
                <a:off x="2472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F</a:t>
                </a:r>
              </a:p>
            </p:txBody>
          </p:sp>
          <p:sp>
            <p:nvSpPr>
              <p:cNvPr id="62484" name="Oval 30"/>
              <p:cNvSpPr>
                <a:spLocks noChangeArrowheads="1"/>
              </p:cNvSpPr>
              <p:nvPr/>
            </p:nvSpPr>
            <p:spPr bwMode="auto">
              <a:xfrm>
                <a:off x="3061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G</a:t>
                </a:r>
              </a:p>
            </p:txBody>
          </p:sp>
          <p:sp>
            <p:nvSpPr>
              <p:cNvPr id="62485" name="Oval 31"/>
              <p:cNvSpPr>
                <a:spLocks noChangeArrowheads="1"/>
              </p:cNvSpPr>
              <p:nvPr/>
            </p:nvSpPr>
            <p:spPr bwMode="auto">
              <a:xfrm>
                <a:off x="2472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L</a:t>
                </a:r>
              </a:p>
            </p:txBody>
          </p:sp>
          <p:sp>
            <p:nvSpPr>
              <p:cNvPr id="62486" name="Oval 32"/>
              <p:cNvSpPr>
                <a:spLocks noChangeArrowheads="1"/>
              </p:cNvSpPr>
              <p:nvPr/>
            </p:nvSpPr>
            <p:spPr bwMode="auto">
              <a:xfrm>
                <a:off x="3061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M</a:t>
                </a:r>
              </a:p>
            </p:txBody>
          </p:sp>
          <p:sp>
            <p:nvSpPr>
              <p:cNvPr id="62487" name="Oval 33"/>
              <p:cNvSpPr>
                <a:spLocks noChangeArrowheads="1"/>
              </p:cNvSpPr>
              <p:nvPr/>
            </p:nvSpPr>
            <p:spPr bwMode="auto">
              <a:xfrm>
                <a:off x="3515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H</a:t>
                </a:r>
              </a:p>
            </p:txBody>
          </p:sp>
          <p:sp>
            <p:nvSpPr>
              <p:cNvPr id="62488" name="Oval 34"/>
              <p:cNvSpPr>
                <a:spLocks noChangeArrowheads="1"/>
              </p:cNvSpPr>
              <p:nvPr/>
            </p:nvSpPr>
            <p:spPr bwMode="auto">
              <a:xfrm>
                <a:off x="410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I</a:t>
                </a:r>
              </a:p>
            </p:txBody>
          </p:sp>
          <p:sp>
            <p:nvSpPr>
              <p:cNvPr id="62489" name="Oval 35"/>
              <p:cNvSpPr>
                <a:spLocks noChangeArrowheads="1"/>
              </p:cNvSpPr>
              <p:nvPr/>
            </p:nvSpPr>
            <p:spPr bwMode="auto">
              <a:xfrm>
                <a:off x="3515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N</a:t>
                </a:r>
              </a:p>
            </p:txBody>
          </p:sp>
          <p:sp>
            <p:nvSpPr>
              <p:cNvPr id="62490" name="Oval 36"/>
              <p:cNvSpPr>
                <a:spLocks noChangeArrowheads="1"/>
              </p:cNvSpPr>
              <p:nvPr/>
            </p:nvSpPr>
            <p:spPr bwMode="auto">
              <a:xfrm>
                <a:off x="410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O</a:t>
                </a:r>
              </a:p>
            </p:txBody>
          </p:sp>
          <p:sp>
            <p:nvSpPr>
              <p:cNvPr id="62491" name="Oval 37"/>
              <p:cNvSpPr>
                <a:spLocks noChangeArrowheads="1"/>
              </p:cNvSpPr>
              <p:nvPr/>
            </p:nvSpPr>
            <p:spPr bwMode="auto">
              <a:xfrm>
                <a:off x="469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J</a:t>
                </a:r>
              </a:p>
            </p:txBody>
          </p:sp>
          <p:sp>
            <p:nvSpPr>
              <p:cNvPr id="62492" name="Oval 38"/>
              <p:cNvSpPr>
                <a:spLocks noChangeArrowheads="1"/>
              </p:cNvSpPr>
              <p:nvPr/>
            </p:nvSpPr>
            <p:spPr bwMode="auto">
              <a:xfrm>
                <a:off x="5283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K</a:t>
                </a:r>
              </a:p>
            </p:txBody>
          </p:sp>
          <p:sp>
            <p:nvSpPr>
              <p:cNvPr id="62493" name="Oval 39"/>
              <p:cNvSpPr>
                <a:spLocks noChangeArrowheads="1"/>
              </p:cNvSpPr>
              <p:nvPr/>
            </p:nvSpPr>
            <p:spPr bwMode="auto">
              <a:xfrm>
                <a:off x="469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P</a:t>
                </a:r>
              </a:p>
            </p:txBody>
          </p:sp>
          <p:sp>
            <p:nvSpPr>
              <p:cNvPr id="62494" name="Oval 40"/>
              <p:cNvSpPr>
                <a:spLocks noChangeArrowheads="1"/>
              </p:cNvSpPr>
              <p:nvPr/>
            </p:nvSpPr>
            <p:spPr bwMode="auto">
              <a:xfrm>
                <a:off x="5283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Q</a:t>
                </a:r>
              </a:p>
            </p:txBody>
          </p:sp>
          <p:cxnSp>
            <p:nvCxnSpPr>
              <p:cNvPr id="62495" name="AutoShape 41"/>
              <p:cNvCxnSpPr>
                <a:cxnSpLocks noChangeShapeType="1"/>
                <a:stCxn id="62478" idx="4"/>
                <a:endCxn id="62479" idx="0"/>
              </p:cNvCxnSpPr>
              <p:nvPr/>
            </p:nvCxnSpPr>
            <p:spPr bwMode="auto">
              <a:xfrm>
                <a:off x="3969" y="533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496" name="AutoShape 42"/>
              <p:cNvCxnSpPr>
                <a:cxnSpLocks noChangeShapeType="1"/>
                <a:stCxn id="62479" idx="4"/>
                <a:endCxn id="62480" idx="0"/>
              </p:cNvCxnSpPr>
              <p:nvPr/>
            </p:nvCxnSpPr>
            <p:spPr bwMode="auto">
              <a:xfrm flipH="1">
                <a:off x="2925" y="1032"/>
                <a:ext cx="104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497" name="AutoShape 43"/>
              <p:cNvCxnSpPr>
                <a:cxnSpLocks noChangeShapeType="1"/>
                <a:stCxn id="62479" idx="4"/>
                <a:endCxn id="62482" idx="0"/>
              </p:cNvCxnSpPr>
              <p:nvPr/>
            </p:nvCxnSpPr>
            <p:spPr bwMode="auto">
              <a:xfrm>
                <a:off x="3969" y="1032"/>
                <a:ext cx="113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498" name="AutoShape 44"/>
              <p:cNvCxnSpPr>
                <a:cxnSpLocks noChangeShapeType="1"/>
                <a:stCxn id="62479" idx="4"/>
                <a:endCxn id="62481" idx="0"/>
              </p:cNvCxnSpPr>
              <p:nvPr/>
            </p:nvCxnSpPr>
            <p:spPr bwMode="auto">
              <a:xfrm>
                <a:off x="3969" y="1032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499" name="AutoShape 45"/>
              <p:cNvCxnSpPr>
                <a:cxnSpLocks noChangeShapeType="1"/>
                <a:stCxn id="62480" idx="4"/>
                <a:endCxn id="62483" idx="0"/>
              </p:cNvCxnSpPr>
              <p:nvPr/>
            </p:nvCxnSpPr>
            <p:spPr bwMode="auto">
              <a:xfrm flipH="1">
                <a:off x="2608" y="1531"/>
                <a:ext cx="317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0" name="AutoShape 46"/>
              <p:cNvCxnSpPr>
                <a:cxnSpLocks noChangeShapeType="1"/>
                <a:stCxn id="62480" idx="4"/>
                <a:endCxn id="62484" idx="0"/>
              </p:cNvCxnSpPr>
              <p:nvPr/>
            </p:nvCxnSpPr>
            <p:spPr bwMode="auto">
              <a:xfrm>
                <a:off x="2925" y="1531"/>
                <a:ext cx="272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1" name="AutoShape 47"/>
              <p:cNvCxnSpPr>
                <a:cxnSpLocks noChangeShapeType="1"/>
                <a:stCxn id="62483" idx="4"/>
                <a:endCxn id="62485" idx="0"/>
              </p:cNvCxnSpPr>
              <p:nvPr/>
            </p:nvCxnSpPr>
            <p:spPr bwMode="auto">
              <a:xfrm>
                <a:off x="2608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2" name="AutoShape 48"/>
              <p:cNvCxnSpPr>
                <a:cxnSpLocks noChangeShapeType="1"/>
                <a:stCxn id="62484" idx="4"/>
                <a:endCxn id="62486" idx="0"/>
              </p:cNvCxnSpPr>
              <p:nvPr/>
            </p:nvCxnSpPr>
            <p:spPr bwMode="auto">
              <a:xfrm>
                <a:off x="3197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3" name="AutoShape 49"/>
              <p:cNvCxnSpPr>
                <a:cxnSpLocks noChangeShapeType="1"/>
                <a:stCxn id="62481" idx="4"/>
                <a:endCxn id="62487" idx="0"/>
              </p:cNvCxnSpPr>
              <p:nvPr/>
            </p:nvCxnSpPr>
            <p:spPr bwMode="auto">
              <a:xfrm flipH="1">
                <a:off x="3651" y="1531"/>
                <a:ext cx="318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4" name="AutoShape 50"/>
              <p:cNvCxnSpPr>
                <a:cxnSpLocks noChangeShapeType="1"/>
                <a:stCxn id="62481" idx="4"/>
                <a:endCxn id="62488" idx="0"/>
              </p:cNvCxnSpPr>
              <p:nvPr/>
            </p:nvCxnSpPr>
            <p:spPr bwMode="auto">
              <a:xfrm>
                <a:off x="3969" y="1531"/>
                <a:ext cx="271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5" name="AutoShape 51"/>
              <p:cNvCxnSpPr>
                <a:cxnSpLocks noChangeShapeType="1"/>
                <a:stCxn id="62487" idx="4"/>
                <a:endCxn id="62489" idx="0"/>
              </p:cNvCxnSpPr>
              <p:nvPr/>
            </p:nvCxnSpPr>
            <p:spPr bwMode="auto">
              <a:xfrm>
                <a:off x="3651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6" name="AutoShape 52"/>
              <p:cNvCxnSpPr>
                <a:cxnSpLocks noChangeShapeType="1"/>
                <a:stCxn id="62488" idx="4"/>
                <a:endCxn id="62490" idx="0"/>
              </p:cNvCxnSpPr>
              <p:nvPr/>
            </p:nvCxnSpPr>
            <p:spPr bwMode="auto">
              <a:xfrm>
                <a:off x="424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7" name="AutoShape 53"/>
              <p:cNvCxnSpPr>
                <a:cxnSpLocks noChangeShapeType="1"/>
                <a:stCxn id="62482" idx="4"/>
                <a:endCxn id="62491" idx="0"/>
              </p:cNvCxnSpPr>
              <p:nvPr/>
            </p:nvCxnSpPr>
            <p:spPr bwMode="auto">
              <a:xfrm flipH="1">
                <a:off x="4830" y="1531"/>
                <a:ext cx="273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8" name="AutoShape 54"/>
              <p:cNvCxnSpPr>
                <a:cxnSpLocks noChangeShapeType="1"/>
                <a:stCxn id="62482" idx="4"/>
                <a:endCxn id="62492" idx="0"/>
              </p:cNvCxnSpPr>
              <p:nvPr/>
            </p:nvCxnSpPr>
            <p:spPr bwMode="auto">
              <a:xfrm>
                <a:off x="5103" y="1531"/>
                <a:ext cx="316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9" name="AutoShape 55"/>
              <p:cNvCxnSpPr>
                <a:cxnSpLocks noChangeShapeType="1"/>
                <a:stCxn id="62491" idx="4"/>
                <a:endCxn id="62493" idx="0"/>
              </p:cNvCxnSpPr>
              <p:nvPr/>
            </p:nvCxnSpPr>
            <p:spPr bwMode="auto">
              <a:xfrm>
                <a:off x="483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10" name="AutoShape 56"/>
              <p:cNvCxnSpPr>
                <a:cxnSpLocks noChangeShapeType="1"/>
                <a:stCxn id="62492" idx="4"/>
                <a:endCxn id="62494" idx="0"/>
              </p:cNvCxnSpPr>
              <p:nvPr/>
            </p:nvCxnSpPr>
            <p:spPr bwMode="auto">
              <a:xfrm>
                <a:off x="5419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511" name="Text Box 57"/>
              <p:cNvSpPr txBox="1">
                <a:spLocks noChangeArrowheads="1"/>
              </p:cNvSpPr>
              <p:nvPr/>
            </p:nvSpPr>
            <p:spPr bwMode="auto">
              <a:xfrm>
                <a:off x="3696" y="572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2512" name="Text Box 58"/>
              <p:cNvSpPr txBox="1">
                <a:spLocks noChangeArrowheads="1"/>
              </p:cNvSpPr>
              <p:nvPr/>
            </p:nvSpPr>
            <p:spPr bwMode="auto">
              <a:xfrm>
                <a:off x="3152" y="935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513" name="Text Box 59"/>
              <p:cNvSpPr txBox="1">
                <a:spLocks noChangeArrowheads="1"/>
              </p:cNvSpPr>
              <p:nvPr/>
            </p:nvSpPr>
            <p:spPr bwMode="auto">
              <a:xfrm>
                <a:off x="3696" y="1071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2514" name="Text Box 60"/>
              <p:cNvSpPr txBox="1">
                <a:spLocks noChangeArrowheads="1"/>
              </p:cNvSpPr>
              <p:nvPr/>
            </p:nvSpPr>
            <p:spPr bwMode="auto">
              <a:xfrm>
                <a:off x="4422" y="890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2515" name="Text Box 61"/>
              <p:cNvSpPr txBox="1">
                <a:spLocks noChangeArrowheads="1"/>
              </p:cNvSpPr>
              <p:nvPr/>
            </p:nvSpPr>
            <p:spPr bwMode="auto">
              <a:xfrm>
                <a:off x="2517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2516" name="Text Box 62"/>
              <p:cNvSpPr txBox="1">
                <a:spLocks noChangeArrowheads="1"/>
              </p:cNvSpPr>
              <p:nvPr/>
            </p:nvSpPr>
            <p:spPr bwMode="auto">
              <a:xfrm>
                <a:off x="3016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2517" name="Text Box 63"/>
              <p:cNvSpPr txBox="1">
                <a:spLocks noChangeArrowheads="1"/>
              </p:cNvSpPr>
              <p:nvPr/>
            </p:nvSpPr>
            <p:spPr bwMode="auto">
              <a:xfrm>
                <a:off x="3560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518" name="Text Box 64"/>
              <p:cNvSpPr txBox="1">
                <a:spLocks noChangeArrowheads="1"/>
              </p:cNvSpPr>
              <p:nvPr/>
            </p:nvSpPr>
            <p:spPr bwMode="auto">
              <a:xfrm>
                <a:off x="4059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2519" name="Text Box 65"/>
              <p:cNvSpPr txBox="1">
                <a:spLocks noChangeArrowheads="1"/>
              </p:cNvSpPr>
              <p:nvPr/>
            </p:nvSpPr>
            <p:spPr bwMode="auto">
              <a:xfrm>
                <a:off x="4694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520" name="Text Box 66"/>
              <p:cNvSpPr txBox="1">
                <a:spLocks noChangeArrowheads="1"/>
              </p:cNvSpPr>
              <p:nvPr/>
            </p:nvSpPr>
            <p:spPr bwMode="auto">
              <a:xfrm>
                <a:off x="5193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2521" name="Text Box 67"/>
              <p:cNvSpPr txBox="1">
                <a:spLocks noChangeArrowheads="1"/>
              </p:cNvSpPr>
              <p:nvPr/>
            </p:nvSpPr>
            <p:spPr bwMode="auto">
              <a:xfrm>
                <a:off x="2336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2522" name="Text Box 68"/>
              <p:cNvSpPr txBox="1">
                <a:spLocks noChangeArrowheads="1"/>
              </p:cNvSpPr>
              <p:nvPr/>
            </p:nvSpPr>
            <p:spPr bwMode="auto">
              <a:xfrm>
                <a:off x="2925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2523" name="Text Box 69"/>
              <p:cNvSpPr txBox="1">
                <a:spLocks noChangeArrowheads="1"/>
              </p:cNvSpPr>
              <p:nvPr/>
            </p:nvSpPr>
            <p:spPr bwMode="auto">
              <a:xfrm>
                <a:off x="3334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2524" name="Text Box 70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525" name="Text Box 71"/>
              <p:cNvSpPr txBox="1">
                <a:spLocks noChangeArrowheads="1"/>
              </p:cNvSpPr>
              <p:nvPr/>
            </p:nvSpPr>
            <p:spPr bwMode="auto">
              <a:xfrm>
                <a:off x="4558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2526" name="Text Box 72"/>
              <p:cNvSpPr txBox="1">
                <a:spLocks noChangeArrowheads="1"/>
              </p:cNvSpPr>
              <p:nvPr/>
            </p:nvSpPr>
            <p:spPr bwMode="auto">
              <a:xfrm>
                <a:off x="510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</p:grpSp>
        <p:sp>
          <p:nvSpPr>
            <p:cNvPr id="62477" name="Text Box 73"/>
            <p:cNvSpPr txBox="1">
              <a:spLocks noChangeArrowheads="1"/>
            </p:cNvSpPr>
            <p:nvPr/>
          </p:nvSpPr>
          <p:spPr bwMode="auto">
            <a:xfrm>
              <a:off x="2562" y="2614"/>
              <a:ext cx="29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5-3  </a:t>
              </a:r>
              <a:r>
                <a:rPr lang="zh-CN" altLang="en-US" b="1">
                  <a:ea typeface="楷体_GB2312" pitchFamily="49" charset="-122"/>
                </a:rPr>
                <a:t>旅行售货员问题的解空间树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292725" y="3213100"/>
            <a:ext cx="863600" cy="685800"/>
            <a:chOff x="2245" y="2205"/>
            <a:chExt cx="544" cy="432"/>
          </a:xfrm>
        </p:grpSpPr>
        <p:sp>
          <p:nvSpPr>
            <p:cNvPr id="62474" name="Oval 75"/>
            <p:cNvSpPr>
              <a:spLocks noChangeArrowheads="1"/>
            </p:cNvSpPr>
            <p:nvPr/>
          </p:nvSpPr>
          <p:spPr bwMode="auto">
            <a:xfrm>
              <a:off x="2381" y="2205"/>
              <a:ext cx="408" cy="3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75" name="Text Box 76"/>
            <p:cNvSpPr txBox="1">
              <a:spLocks noChangeArrowheads="1"/>
            </p:cNvSpPr>
            <p:nvPr/>
          </p:nvSpPr>
          <p:spPr bwMode="auto">
            <a:xfrm>
              <a:off x="2245" y="2387"/>
              <a:ext cx="363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83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排列树回溯算法框架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23760"/>
            <a:ext cx="8887032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n){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output(x);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else{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en-US" altLang="zh-CN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k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 n; 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k++)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en-US" altLang="zh-CN" sz="2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swap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(x[k],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x[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en-US" altLang="zh-CN" sz="2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(i+1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en-US" altLang="zh-CN" sz="2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swap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(x[k],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x[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pic>
        <p:nvPicPr>
          <p:cNvPr id="8" name="Picture 2" descr="E:\资料存档\课堂教学\算法分析与设计\我的课件\graph\CH05\排列问题解空间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728" y="1052736"/>
            <a:ext cx="3172164" cy="201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资料存档\课堂教学\算法分析与设计\我的课件\graph\CH05\TSP问题解空间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31" y="3677351"/>
            <a:ext cx="3167159" cy="27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7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求解</a:t>
            </a:r>
            <a:r>
              <a:rPr lang="en-GB" altLang="zh-CN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TSP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23760"/>
            <a:ext cx="8887032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backtrack(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&gt;n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</a:t>
            </a:r>
            <a:endParaRPr lang="zh-CN" altLang="en-US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if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(sum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+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A[x[n]][x[1]]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&lt; m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|| m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= ∞ 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m = sum +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A[x[n]][x[1]];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for(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k=1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&lt;= n;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k++) S[k]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=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x[k];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else{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for(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=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k&lt;=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n;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k++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 sum +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A[x[i-1]][x[k]]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&lt; m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||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m = ∞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</a:t>
            </a:r>
            <a:endParaRPr lang="zh-CN" altLang="en-US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zh-CN" altLang="en-US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swap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 x[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],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x[k]);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sum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+=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A[x[i-1]][x[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]];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backtrack(i+1);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sum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-=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A[x[i-1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]][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x[k]];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swap(x[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],x[k]);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  <a:endParaRPr lang="en-US" altLang="zh-CN" sz="2200" dirty="0" smtClean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09214" y="966214"/>
            <a:ext cx="5112568" cy="56634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kern="0" dirty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// </a:t>
            </a:r>
            <a:r>
              <a:rPr lang="zh-CN" altLang="en-US" sz="2200" kern="0" dirty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输出可行</a:t>
            </a:r>
            <a:r>
              <a:rPr lang="zh-CN" altLang="en-US" sz="2200" kern="0" dirty="0" smtClean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解</a:t>
            </a:r>
            <a:r>
              <a:rPr lang="zh-CN" altLang="en-US" sz="2200" kern="0" dirty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，</a:t>
            </a:r>
            <a:r>
              <a:rPr lang="zh-CN" altLang="en-US" sz="2200" kern="0" dirty="0" smtClean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与</a:t>
            </a:r>
            <a:r>
              <a:rPr lang="zh-CN" altLang="en-US" sz="2200" kern="0" dirty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当前最优解比较</a:t>
            </a:r>
            <a:endParaRPr lang="zh-CN" altLang="en-US" sz="22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38068" y="3299498"/>
            <a:ext cx="4370998" cy="56634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kern="0" dirty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// </a:t>
            </a:r>
            <a:r>
              <a:rPr lang="zh-CN" altLang="en-US" sz="2200" kern="0" dirty="0" smtClean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依次处理当前扩展结点的分支</a:t>
            </a:r>
            <a:endParaRPr lang="zh-CN" altLang="en-US" sz="22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0476" y="2726906"/>
            <a:ext cx="8066020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sum</a:t>
            </a:r>
            <a:r>
              <a:rPr lang="zh-CN" altLang="en-US" sz="2400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记录</a:t>
            </a:r>
            <a:r>
              <a:rPr lang="en-US" altLang="zh-CN" sz="2400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(</a:t>
            </a:r>
            <a:r>
              <a:rPr lang="en-GB" altLang="zh-CN" sz="240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x[1],x[2]),…, (</a:t>
            </a:r>
            <a:r>
              <a:rPr lang="en-GB" altLang="zh-CN" sz="2400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x[i-2],x[i-1])</a:t>
            </a:r>
            <a:r>
              <a:rPr lang="zh-CN" altLang="en-US" sz="240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的距离和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283968" y="5877272"/>
            <a:ext cx="4824536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solidFill>
                  <a:srgbClr val="161616"/>
                </a:solidFill>
                <a:cs typeface="Courier New" pitchFamily="49" charset="0"/>
              </a:rPr>
              <a:t>算法复杂度：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O(n!)</a:t>
            </a:r>
            <a:endParaRPr lang="zh-CN" altLang="en-US" kern="0" dirty="0">
              <a:solidFill>
                <a:srgbClr val="161616"/>
              </a:solidFill>
              <a:cs typeface="Courier New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5598" y="6450755"/>
            <a:ext cx="4118410" cy="44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lt"/>
                <a:ea typeface="微软雅黑" panose="020B0503020204020204" pitchFamily="34" charset="-122"/>
              </a:rPr>
              <a:t>// 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初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始调用：</a:t>
            </a:r>
            <a:r>
              <a:rPr lang="en-US" altLang="zh-CN" dirty="0" smtClean="0">
                <a:latin typeface="+mn-lt"/>
                <a:ea typeface="微软雅黑" panose="020B0503020204020204" pitchFamily="34" charset="-122"/>
              </a:rPr>
              <a:t>Backtrack(2)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44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89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  <p:bldP spid="7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</a:rPr>
              <a:t>5.4  </a:t>
            </a:r>
            <a:r>
              <a:rPr lang="en-US" altLang="zh-CN" sz="4000" kern="0" dirty="0">
                <a:solidFill>
                  <a:srgbClr val="000000"/>
                </a:solidFill>
                <a:latin typeface="+mn-lt"/>
              </a:rPr>
              <a:t>0/1</a:t>
            </a:r>
            <a:r>
              <a:rPr lang="zh-CN" altLang="en-US" sz="4000" kern="0" dirty="0">
                <a:solidFill>
                  <a:srgbClr val="000000"/>
                </a:solidFill>
                <a:latin typeface="+mn-lt"/>
              </a:rPr>
              <a:t>背包问题</a:t>
            </a:r>
            <a:endParaRPr lang="en-US" altLang="zh-CN" sz="4000" kern="0" dirty="0" smtClean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（</a:t>
            </a:r>
            <a:r>
              <a:rPr lang="en-GB" altLang="zh-CN" sz="3600" kern="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0/1 Backpack </a:t>
            </a:r>
            <a:r>
              <a:rPr lang="en-GB" altLang="zh-CN" sz="3600" kern="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Problem</a:t>
            </a:r>
            <a:r>
              <a:rPr lang="zh-CN" altLang="en-US" sz="3600" kern="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3308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0/1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背包问题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927976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spcBef>
                <a:spcPts val="60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latin typeface="+mn-lt"/>
                <a:cs typeface="+mn-cs"/>
              </a:rPr>
              <a:t>问题分析</a:t>
            </a:r>
            <a:endParaRPr lang="en-US" altLang="zh-CN" sz="2200" b="1" dirty="0">
              <a:latin typeface="+mn-lt"/>
              <a:cs typeface="+mn-cs"/>
            </a:endParaRPr>
          </a:p>
          <a:p>
            <a:pPr marL="1008000" lvl="1" indent="-432000" eaLnBrk="1" hangingPunct="1">
              <a:spcBef>
                <a:spcPts val="6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问题的解</a:t>
            </a:r>
            <a:r>
              <a:rPr lang="zh-CN" altLang="en-US" sz="2200" dirty="0">
                <a:latin typeface="+mn-lt"/>
              </a:rPr>
              <a:t>向量：</a:t>
            </a:r>
            <a:r>
              <a:rPr lang="en-US" altLang="zh-CN" sz="2200" dirty="0">
                <a:latin typeface="+mn-lt"/>
              </a:rPr>
              <a:t>(</a:t>
            </a:r>
            <a:r>
              <a:rPr lang="en-GB" altLang="zh-CN" sz="2200" dirty="0">
                <a:latin typeface="+mn-lt"/>
              </a:rPr>
              <a:t>x</a:t>
            </a:r>
            <a:r>
              <a:rPr lang="en-GB" altLang="zh-CN" sz="2200" baseline="-25000" dirty="0">
                <a:latin typeface="+mn-lt"/>
              </a:rPr>
              <a:t>1</a:t>
            </a:r>
            <a:r>
              <a:rPr lang="en-GB" altLang="zh-CN" sz="2200" dirty="0">
                <a:latin typeface="+mn-lt"/>
              </a:rPr>
              <a:t>, x</a:t>
            </a:r>
            <a:r>
              <a:rPr lang="en-GB" altLang="zh-CN" sz="2200" baseline="-25000" dirty="0">
                <a:latin typeface="+mn-lt"/>
              </a:rPr>
              <a:t>2</a:t>
            </a:r>
            <a:r>
              <a:rPr lang="en-GB" altLang="zh-CN" sz="2200" dirty="0">
                <a:latin typeface="+mn-lt"/>
              </a:rPr>
              <a:t>, … , </a:t>
            </a:r>
            <a:r>
              <a:rPr lang="en-GB" altLang="zh-CN" sz="2200" dirty="0" err="1">
                <a:latin typeface="+mn-lt"/>
              </a:rPr>
              <a:t>x</a:t>
            </a:r>
            <a:r>
              <a:rPr lang="en-GB" altLang="zh-CN" sz="2200" baseline="-25000" dirty="0" err="1">
                <a:latin typeface="+mn-lt"/>
              </a:rPr>
              <a:t>n</a:t>
            </a:r>
            <a:r>
              <a:rPr lang="en-GB" altLang="zh-CN" sz="2200" dirty="0" smtClean="0">
                <a:latin typeface="+mn-lt"/>
              </a:rPr>
              <a:t>) </a:t>
            </a:r>
          </a:p>
          <a:p>
            <a:pPr marL="1008000" lvl="1" indent="-432000" eaLnBrk="1" hangingPunct="1">
              <a:spcBef>
                <a:spcPts val="6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解空间树：子集树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spcBef>
                <a:spcPts val="6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剪枝函数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spcAft>
                <a:spcPts val="1200"/>
              </a:spcAft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约</a:t>
            </a:r>
            <a:r>
              <a:rPr lang="zh-CN" altLang="en-US" sz="2200" dirty="0">
                <a:latin typeface="+mn-lt"/>
              </a:rPr>
              <a:t>束函</a:t>
            </a:r>
            <a:r>
              <a:rPr lang="zh-CN" altLang="en-US" sz="2200" dirty="0" smtClean="0">
                <a:latin typeface="+mn-lt"/>
              </a:rPr>
              <a:t>数：</a:t>
            </a:r>
            <a:endParaRPr lang="en-GB" altLang="zh-CN" sz="2200" dirty="0" smtClean="0">
              <a:latin typeface="+mn-lt"/>
            </a:endParaRPr>
          </a:p>
          <a:p>
            <a:pPr marL="1440000" lvl="2" indent="-432000" eaLnBrk="1" hangingPunct="1"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限界函数：怎样设计 </a:t>
            </a:r>
            <a:r>
              <a:rPr lang="en-US" altLang="zh-CN" sz="2200" b="1" dirty="0" smtClean="0">
                <a:latin typeface="+mn-lt"/>
              </a:rPr>
              <a:t>?</a:t>
            </a:r>
          </a:p>
          <a:p>
            <a:pPr marL="609600" lvl="1" indent="-609600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"/>
            </a:pPr>
            <a:r>
              <a:rPr lang="zh-CN" altLang="en-US" sz="2200" b="1" dirty="0"/>
              <a:t>限界函数的设</a:t>
            </a:r>
            <a:r>
              <a:rPr lang="zh-CN" altLang="en-US" sz="2200" b="1" dirty="0" smtClean="0"/>
              <a:t>计思路</a:t>
            </a:r>
            <a:endParaRPr lang="en-US" altLang="zh-CN" sz="2200" b="1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 smtClean="0"/>
              <a:t>考查经</a:t>
            </a:r>
            <a:r>
              <a:rPr lang="zh-CN" altLang="en-US" sz="2200" dirty="0"/>
              <a:t>过当前扩展结点</a:t>
            </a:r>
            <a:r>
              <a:rPr lang="en-US" altLang="zh-CN" sz="2200" dirty="0"/>
              <a:t>R</a:t>
            </a:r>
            <a:r>
              <a:rPr lang="zh-CN" altLang="en-US" sz="2200" dirty="0"/>
              <a:t>的可行</a:t>
            </a:r>
            <a:r>
              <a:rPr lang="zh-CN" altLang="en-US" sz="2200" dirty="0" smtClean="0"/>
              <a:t>解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该可行解的最终价</a:t>
            </a:r>
            <a:r>
              <a:rPr lang="zh-CN" altLang="en-US" sz="2200" dirty="0"/>
              <a:t>值有可能小于已知的最优值</a:t>
            </a:r>
            <a:r>
              <a:rPr lang="en-US" altLang="zh-CN" sz="2200" dirty="0"/>
              <a:t>m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问题：怎样计算经过</a:t>
            </a:r>
            <a:r>
              <a:rPr lang="en-US" altLang="zh-CN" sz="2200" dirty="0"/>
              <a:t>R</a:t>
            </a:r>
            <a:r>
              <a:rPr lang="zh-CN" altLang="en-US" sz="2200" dirty="0"/>
              <a:t>的可行解的价</a:t>
            </a:r>
            <a:r>
              <a:rPr lang="zh-CN" altLang="en-US" sz="2200" dirty="0" smtClean="0"/>
              <a:t>值上界？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思路：分为两部分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 smtClean="0"/>
              <a:t>1</a:t>
            </a:r>
            <a:r>
              <a:rPr lang="zh-CN" altLang="en-US" sz="2200" dirty="0" smtClean="0"/>
              <a:t>（从</a:t>
            </a:r>
            <a:r>
              <a:rPr lang="zh-CN" altLang="en-US" sz="2200" dirty="0"/>
              <a:t>根到</a:t>
            </a:r>
            <a:r>
              <a:rPr lang="en-US" altLang="zh-CN" sz="2200" dirty="0" smtClean="0"/>
              <a:t>R</a:t>
            </a:r>
            <a:r>
              <a:rPr lang="zh-CN" altLang="en-US" sz="2200" dirty="0" smtClean="0"/>
              <a:t>）</a:t>
            </a:r>
            <a:r>
              <a:rPr lang="en-US" altLang="zh-CN" sz="2200" dirty="0" smtClean="0"/>
              <a:t>+v</a:t>
            </a:r>
            <a:r>
              <a:rPr lang="en-US" altLang="zh-CN" sz="2200" baseline="-25000" dirty="0" smtClean="0"/>
              <a:t>2</a:t>
            </a:r>
            <a:r>
              <a:rPr lang="zh-CN" altLang="en-US" sz="2200" dirty="0" smtClean="0"/>
              <a:t>（以</a:t>
            </a:r>
            <a:r>
              <a:rPr lang="en-US" altLang="zh-CN" sz="2200" dirty="0"/>
              <a:t>R</a:t>
            </a:r>
            <a:r>
              <a:rPr lang="zh-CN" altLang="en-US" sz="2200" dirty="0"/>
              <a:t>为根的子</a:t>
            </a:r>
            <a:r>
              <a:rPr lang="zh-CN" altLang="en-US" sz="2200" dirty="0" smtClean="0"/>
              <a:t>树）</a:t>
            </a:r>
            <a:endParaRPr lang="en-US" altLang="zh-CN" sz="2200" b="1" dirty="0">
              <a:latin typeface="+mn-lt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68451"/>
              </p:ext>
            </p:extLst>
          </p:nvPr>
        </p:nvGraphicFramePr>
        <p:xfrm>
          <a:off x="3257550" y="2254250"/>
          <a:ext cx="15176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41" name="Equation" r:id="rId4" imgW="698400" imgH="431640" progId="Equation.DSMT4">
                  <p:embed/>
                </p:oleObj>
              </mc:Choice>
              <mc:Fallback>
                <p:oleObj name="Equation" r:id="rId4" imgW="698400" imgH="431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2254250"/>
                        <a:ext cx="1517650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058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0/1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背包问题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676456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latin typeface="+mn-lt"/>
                <a:cs typeface="+mn-cs"/>
              </a:rPr>
              <a:t>怎样计算价值上界？</a:t>
            </a:r>
            <a:endParaRPr lang="en-US" altLang="zh-CN" sz="2200" b="1" dirty="0">
              <a:latin typeface="+mn-lt"/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例：</a:t>
            </a:r>
            <a:r>
              <a:rPr lang="en-GB" altLang="zh-CN" sz="2200" dirty="0">
                <a:latin typeface="+mn-lt"/>
              </a:rPr>
              <a:t>n = 4</a:t>
            </a:r>
            <a:r>
              <a:rPr lang="zh-CN" altLang="en-GB" sz="2200" dirty="0">
                <a:latin typeface="+mn-lt"/>
              </a:rPr>
              <a:t>，</a:t>
            </a:r>
            <a:r>
              <a:rPr lang="en-GB" altLang="zh-CN" sz="2200" dirty="0">
                <a:latin typeface="+mn-lt"/>
              </a:rPr>
              <a:t>c = 7</a:t>
            </a:r>
            <a:r>
              <a:rPr lang="zh-CN" altLang="en-GB" sz="2200" dirty="0">
                <a:latin typeface="+mn-lt"/>
              </a:rPr>
              <a:t>，</a:t>
            </a:r>
            <a:r>
              <a:rPr lang="en-GB" altLang="zh-CN" sz="2200" dirty="0">
                <a:latin typeface="+mn-lt"/>
              </a:rPr>
              <a:t>p = [9, 10, 7, 4]</a:t>
            </a:r>
            <a:r>
              <a:rPr lang="zh-CN" altLang="en-GB" sz="2200" dirty="0">
                <a:latin typeface="+mn-lt"/>
              </a:rPr>
              <a:t>，</a:t>
            </a:r>
            <a:r>
              <a:rPr lang="en-GB" altLang="zh-CN" sz="2200" dirty="0">
                <a:latin typeface="+mn-lt"/>
              </a:rPr>
              <a:t>w = [3, 5, 2, 1</a:t>
            </a:r>
            <a:r>
              <a:rPr lang="en-GB" altLang="zh-CN" sz="2200" dirty="0" smtClean="0">
                <a:latin typeface="+mn-lt"/>
              </a:rPr>
              <a:t>]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易求得这四个物品的单位重量价值分别为：</a:t>
            </a:r>
            <a:r>
              <a:rPr lang="en-US" altLang="zh-CN" sz="2200" dirty="0">
                <a:latin typeface="+mn-lt"/>
              </a:rPr>
              <a:t>[3, 2, 3.5, 4</a:t>
            </a:r>
            <a:r>
              <a:rPr lang="en-US" altLang="zh-CN" sz="2200" dirty="0" smtClean="0">
                <a:latin typeface="+mn-lt"/>
              </a:rPr>
              <a:t>]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按物品单位重量价值递减的顺序装入物</a:t>
            </a:r>
            <a:r>
              <a:rPr lang="zh-CN" altLang="en-US" sz="2200" dirty="0" smtClean="0">
                <a:latin typeface="+mn-lt"/>
              </a:rPr>
              <a:t>品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依次装入物品</a:t>
            </a:r>
            <a:r>
              <a:rPr lang="en-US" altLang="zh-CN" sz="2200" dirty="0">
                <a:latin typeface="+mn-lt"/>
              </a:rPr>
              <a:t>4</a:t>
            </a:r>
            <a:r>
              <a:rPr lang="zh-CN" altLang="en-US" sz="2200" dirty="0">
                <a:latin typeface="+mn-lt"/>
              </a:rPr>
              <a:t>、</a:t>
            </a:r>
            <a:r>
              <a:rPr lang="en-US" altLang="zh-CN" sz="2200" dirty="0">
                <a:latin typeface="+mn-lt"/>
              </a:rPr>
              <a:t>3</a:t>
            </a:r>
            <a:r>
              <a:rPr lang="zh-CN" altLang="en-US" sz="2200" dirty="0">
                <a:latin typeface="+mn-lt"/>
              </a:rPr>
              <a:t>、</a:t>
            </a:r>
            <a:r>
              <a:rPr lang="en-US" altLang="zh-CN" sz="2200" dirty="0">
                <a:latin typeface="+mn-lt"/>
              </a:rPr>
              <a:t>1</a:t>
            </a:r>
            <a:r>
              <a:rPr lang="zh-CN" altLang="en-US" sz="2200" dirty="0">
                <a:latin typeface="+mn-lt"/>
              </a:rPr>
              <a:t>之后，剩余背包容量为</a:t>
            </a:r>
            <a:r>
              <a:rPr lang="en-US" altLang="zh-CN" sz="2200" dirty="0" smtClean="0">
                <a:latin typeface="+mn-lt"/>
              </a:rPr>
              <a:t>1</a:t>
            </a: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所以只能容纳物品</a:t>
            </a:r>
            <a:r>
              <a:rPr lang="en-US" altLang="zh-CN" sz="2200" dirty="0">
                <a:latin typeface="+mn-lt"/>
              </a:rPr>
              <a:t>2</a:t>
            </a:r>
            <a:r>
              <a:rPr lang="zh-CN" altLang="en-US" sz="2200" dirty="0">
                <a:latin typeface="+mn-lt"/>
              </a:rPr>
              <a:t>的</a:t>
            </a:r>
            <a:r>
              <a:rPr lang="en-US" altLang="zh-CN" sz="2200" dirty="0">
                <a:latin typeface="+mn-lt"/>
              </a:rPr>
              <a:t>20%</a:t>
            </a: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得到解向量</a:t>
            </a:r>
            <a:r>
              <a:rPr lang="en-US" altLang="zh-CN" sz="2200" dirty="0">
                <a:latin typeface="+mn-lt"/>
              </a:rPr>
              <a:t>x = [1, </a:t>
            </a:r>
            <a:r>
              <a:rPr lang="en-US" altLang="zh-CN" sz="2200" dirty="0" smtClean="0">
                <a:latin typeface="+mn-lt"/>
              </a:rPr>
              <a:t>0.2, 1, </a:t>
            </a:r>
            <a:r>
              <a:rPr lang="en-US" altLang="zh-CN" sz="2200" dirty="0">
                <a:latin typeface="+mn-lt"/>
              </a:rPr>
              <a:t>1</a:t>
            </a:r>
            <a:r>
              <a:rPr lang="en-US" altLang="zh-CN" sz="2200" dirty="0" smtClean="0">
                <a:latin typeface="+mn-lt"/>
              </a:rPr>
              <a:t>]</a:t>
            </a:r>
            <a:r>
              <a:rPr lang="zh-CN" altLang="en-US" sz="2200" dirty="0" smtClean="0">
                <a:latin typeface="+mn-lt"/>
              </a:rPr>
              <a:t>，相应价值为</a:t>
            </a:r>
            <a:r>
              <a:rPr lang="en-US" altLang="zh-CN" sz="2200" dirty="0" smtClean="0">
                <a:latin typeface="+mn-lt"/>
              </a:rPr>
              <a:t>22</a:t>
            </a:r>
            <a:endParaRPr lang="en-US" altLang="zh-CN" sz="2200" dirty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虽然</a:t>
            </a:r>
            <a:r>
              <a:rPr lang="en-US" altLang="zh-CN" sz="2200" dirty="0">
                <a:latin typeface="+mn-lt"/>
              </a:rPr>
              <a:t>x</a:t>
            </a:r>
            <a:r>
              <a:rPr lang="zh-CN" altLang="en-US" sz="2200" dirty="0">
                <a:latin typeface="+mn-lt"/>
              </a:rPr>
              <a:t>并不是</a:t>
            </a:r>
            <a:r>
              <a:rPr lang="en-US" altLang="zh-CN" sz="2200" dirty="0">
                <a:latin typeface="+mn-lt"/>
              </a:rPr>
              <a:t>0/1</a:t>
            </a:r>
            <a:r>
              <a:rPr lang="zh-CN" altLang="en-US" sz="2200" dirty="0">
                <a:latin typeface="+mn-lt"/>
              </a:rPr>
              <a:t>背包问题的可行解</a:t>
            </a: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但它提供了一个最优的价值上</a:t>
            </a:r>
            <a:r>
              <a:rPr lang="zh-CN" altLang="en-US" sz="2200" dirty="0" smtClean="0">
                <a:latin typeface="+mn-lt"/>
              </a:rPr>
              <a:t>界（</a:t>
            </a:r>
            <a:r>
              <a:rPr lang="zh-CN" altLang="en-US" sz="2200" dirty="0"/>
              <a:t>最优值不超过</a:t>
            </a:r>
            <a:r>
              <a:rPr lang="en-US" altLang="zh-CN" sz="2200" dirty="0" smtClean="0"/>
              <a:t>22</a:t>
            </a:r>
            <a:r>
              <a:rPr lang="zh-CN" altLang="en-US" sz="2200" dirty="0" smtClean="0">
                <a:latin typeface="+mn-lt"/>
              </a:rPr>
              <a:t>）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为便于计算上界函数，可先对物品按单位价值从大到小排</a:t>
            </a:r>
            <a:r>
              <a:rPr lang="zh-CN" altLang="en-US" sz="2200" dirty="0" smtClean="0"/>
              <a:t>序</a:t>
            </a:r>
            <a:endParaRPr lang="zh-CN" altLang="en-US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对每个扩展结点，只需按顺序考查排在其后的物品即可</a:t>
            </a:r>
            <a:endParaRPr lang="en-US" altLang="zh-CN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55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限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界函数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的实现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21162"/>
            <a:ext cx="8604448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200" dirty="0">
                <a:solidFill>
                  <a:srgbClr val="000000"/>
                </a:solidFill>
                <a:cs typeface="Verdana" panose="020B0604030504040204" pitchFamily="34" charset="0"/>
              </a:rPr>
              <a:t>根据当前背包内物品情况求</a:t>
            </a:r>
            <a:r>
              <a:rPr lang="zh-CN" altLang="en-US" sz="2200" dirty="0" smtClean="0">
                <a:solidFill>
                  <a:srgbClr val="000000"/>
                </a:solidFill>
                <a:cs typeface="Verdana" panose="020B0604030504040204" pitchFamily="34" charset="0"/>
              </a:rPr>
              <a:t>出：当前可行解的价</a:t>
            </a:r>
            <a:r>
              <a:rPr lang="zh-CN" altLang="en-US" sz="2200" dirty="0">
                <a:solidFill>
                  <a:srgbClr val="000000"/>
                </a:solidFill>
                <a:cs typeface="Verdana" panose="020B0604030504040204" pitchFamily="34" charset="0"/>
              </a:rPr>
              <a:t>值上界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Verdana" panose="020B0604030504040204" pitchFamily="34" charset="0"/>
              </a:rPr>
              <a:t>// w[</a:t>
            </a:r>
            <a:r>
              <a:rPr lang="en-US" altLang="zh-CN" sz="2200" dirty="0" err="1">
                <a:solidFill>
                  <a:srgbClr val="000000"/>
                </a:solidFill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cs typeface="Verdana" panose="020B0604030504040204" pitchFamily="34" charset="0"/>
              </a:rPr>
              <a:t>]</a:t>
            </a:r>
            <a:r>
              <a:rPr lang="zh-CN" altLang="en-US" sz="2200" dirty="0">
                <a:solidFill>
                  <a:srgbClr val="000000"/>
                </a:solidFill>
                <a:cs typeface="Verdana" panose="020B0604030504040204" pitchFamily="34" charset="0"/>
              </a:rPr>
              <a:t>和</a:t>
            </a:r>
            <a:r>
              <a:rPr lang="en-US" altLang="zh-CN" sz="2200" dirty="0">
                <a:solidFill>
                  <a:srgbClr val="000000"/>
                </a:solidFill>
                <a:cs typeface="Verdana" panose="020B0604030504040204" pitchFamily="34" charset="0"/>
              </a:rPr>
              <a:t>v[</a:t>
            </a:r>
            <a:r>
              <a:rPr lang="en-US" altLang="zh-CN" sz="2200" dirty="0" err="1">
                <a:solidFill>
                  <a:srgbClr val="000000"/>
                </a:solidFill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cs typeface="Verdana" panose="020B0604030504040204" pitchFamily="34" charset="0"/>
              </a:rPr>
              <a:t>]</a:t>
            </a:r>
            <a:r>
              <a:rPr lang="zh-CN" altLang="en-US" sz="2200" dirty="0">
                <a:solidFill>
                  <a:srgbClr val="000000"/>
                </a:solidFill>
                <a:cs typeface="Verdana" panose="020B0604030504040204" pitchFamily="34" charset="0"/>
              </a:rPr>
              <a:t>均已按物品单位价值递减顺序排好序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Bound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wr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= c -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wc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背包剩余容量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vb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=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vc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en-US" altLang="zh-CN" sz="2200" dirty="0" err="1">
                <a:solidFill>
                  <a:srgbClr val="0033CC"/>
                </a:solidFill>
                <a:cs typeface="Verdana" panose="020B0604030504040204" pitchFamily="34" charset="0"/>
              </a:rPr>
              <a:t>vc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为当前背包价值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按单位价值递减顺序装入物品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while(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&lt;= n &amp;&amp; w[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 &lt;=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wr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wr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-= w[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vb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+= v[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 ++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&lt;= n)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vb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+= (v[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]/w[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])*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wr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继续装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满背包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return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vb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</a:t>
            </a:r>
            <a:r>
              <a:rPr lang="en-US" altLang="zh-CN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返回背包价值上界</a:t>
            </a:r>
            <a:endParaRPr lang="en-US" altLang="zh-CN" sz="2200" dirty="0">
              <a:solidFill>
                <a:srgbClr val="0033CC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732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0/1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背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包问题的回溯算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法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21162"/>
            <a:ext cx="8604448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if(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&gt; n) {  </a:t>
            </a:r>
            <a:r>
              <a:rPr lang="en-US" altLang="zh-CN" sz="2200" dirty="0">
                <a:solidFill>
                  <a:srgbClr val="000000"/>
                </a:solidFill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en-US" altLang="zh-CN" sz="2200" dirty="0" err="1">
                <a:solidFill>
                  <a:srgbClr val="0033CC"/>
                </a:solidFill>
                <a:cs typeface="Verdana" panose="020B0604030504040204" pitchFamily="34" charset="0"/>
              </a:rPr>
              <a:t>vc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当前背包价值，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m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当前最优价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值</a:t>
            </a:r>
            <a:endParaRPr lang="zh-CN" altLang="en-US" sz="2200" dirty="0">
              <a:solidFill>
                <a:srgbClr val="0033CC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m = ( m &lt;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)?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: m;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output(x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 else </a:t>
            </a:r>
            <a:r>
              <a:rPr lang="en-US" altLang="zh-CN" sz="2200" dirty="0" smtClean="0">
                <a:solidFill>
                  <a:srgbClr val="FF0000"/>
                </a:solidFill>
                <a:latin typeface="+mn-lt"/>
                <a:cs typeface="Verdana" panose="020B0604030504040204" pitchFamily="34" charset="0"/>
              </a:rPr>
              <a:t>{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</a:t>
            </a:r>
            <a:r>
              <a:rPr lang="en-US" altLang="zh-CN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en-US" altLang="zh-CN" sz="2200" dirty="0" err="1" smtClean="0">
                <a:solidFill>
                  <a:srgbClr val="0033CC"/>
                </a:solidFill>
                <a:latin typeface="Verdana"/>
                <a:cs typeface="Verdana" panose="020B0604030504040204" pitchFamily="34" charset="0"/>
              </a:rPr>
              <a:t>wc</a:t>
            </a:r>
            <a:r>
              <a:rPr lang="zh-CN" altLang="en-US" sz="2200" dirty="0">
                <a:solidFill>
                  <a:srgbClr val="0033CC"/>
                </a:solidFill>
                <a:latin typeface="Verdana"/>
                <a:cs typeface="Verdana" panose="020B0604030504040204" pitchFamily="34" charset="0"/>
              </a:rPr>
              <a:t>当前背包重量</a:t>
            </a:r>
            <a:endParaRPr lang="en-US" altLang="zh-CN" sz="2200" dirty="0">
              <a:solidFill>
                <a:srgbClr val="0033CC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if (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+ w[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 &lt;= C ) {  </a:t>
            </a:r>
            <a:r>
              <a:rPr lang="en-US" altLang="zh-CN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左子树（将 </a:t>
            </a:r>
            <a:r>
              <a:rPr lang="en-US" altLang="zh-CN" sz="2200" dirty="0" err="1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放入背包）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x[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]= 1;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+= w[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vc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+= v[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(i+1);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pl-PL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x[i]=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0</a:t>
            </a:r>
            <a:r>
              <a:rPr lang="pl-PL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</a:t>
            </a:r>
            <a:r>
              <a:rPr lang="pl-PL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wc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-</a:t>
            </a:r>
            <a:r>
              <a:rPr lang="pl-PL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= </a:t>
            </a:r>
            <a:r>
              <a:rPr lang="pl-PL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w[i]; vc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-</a:t>
            </a:r>
            <a:r>
              <a:rPr lang="pl-PL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= </a:t>
            </a:r>
            <a:r>
              <a:rPr lang="pl-PL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v[i</a:t>
            </a:r>
            <a:r>
              <a:rPr lang="pl-PL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</a:t>
            </a:r>
            <a:endParaRPr lang="en-US" altLang="zh-CN" sz="2200" dirty="0" smtClean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}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if(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Bound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(i+1) &gt; m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  </a:t>
            </a:r>
            <a:r>
              <a:rPr lang="en-US" altLang="zh-CN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右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子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树（拿出物品</a:t>
            </a:r>
            <a:r>
              <a:rPr lang="en-US" altLang="zh-CN" sz="2200" dirty="0" err="1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）</a:t>
            </a:r>
            <a:endParaRPr lang="en-US" altLang="zh-CN" sz="2200" dirty="0" smtClean="0">
              <a:solidFill>
                <a:srgbClr val="0033CC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x[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]=0; </a:t>
            </a:r>
            <a:r>
              <a:rPr lang="en-US" altLang="zh-CN" sz="2200" dirty="0" smtClean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(i+1);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}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283968" y="5877272"/>
            <a:ext cx="4824536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solidFill>
                  <a:srgbClr val="161616"/>
                </a:solidFill>
                <a:cs typeface="Courier New" pitchFamily="49" charset="0"/>
              </a:rPr>
              <a:t>算法复杂度：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O(n2</a:t>
            </a:r>
            <a:r>
              <a:rPr lang="en-US" altLang="zh-CN" kern="0" baseline="3000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en-US" kern="0" dirty="0">
              <a:solidFill>
                <a:srgbClr val="161616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7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回溯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法的基本概念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23760"/>
            <a:ext cx="8892480" cy="6134240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>
                <a:cs typeface="+mn-cs"/>
              </a:rPr>
              <a:t>回溯法是一种选优搜索法（试探法），被称为通用的解题方法</a:t>
            </a:r>
            <a:endParaRPr lang="en-US" altLang="zh-CN" sz="2200" dirty="0">
              <a:cs typeface="+mn-cs"/>
            </a:endParaRPr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 smtClean="0">
                <a:cs typeface="+mn-cs"/>
              </a:rPr>
              <a:t>基</a:t>
            </a:r>
            <a:r>
              <a:rPr lang="zh-CN" altLang="en-US" sz="2200" dirty="0">
                <a:cs typeface="+mn-cs"/>
              </a:rPr>
              <a:t>本思想：将</a:t>
            </a:r>
            <a:r>
              <a:rPr lang="en-US" altLang="zh-CN" sz="2200" dirty="0">
                <a:cs typeface="+mn-cs"/>
              </a:rPr>
              <a:t>n</a:t>
            </a:r>
            <a:r>
              <a:rPr lang="zh-CN" altLang="en-US" sz="2200" dirty="0">
                <a:cs typeface="+mn-cs"/>
              </a:rPr>
              <a:t>元问题</a:t>
            </a:r>
            <a:r>
              <a:rPr lang="en-US" altLang="zh-CN" sz="2200" dirty="0">
                <a:cs typeface="+mn-cs"/>
              </a:rPr>
              <a:t>P</a:t>
            </a:r>
            <a:r>
              <a:rPr lang="zh-CN" altLang="en-US" sz="2200" dirty="0">
                <a:cs typeface="+mn-cs"/>
              </a:rPr>
              <a:t>的状态空间</a:t>
            </a:r>
            <a:r>
              <a:rPr lang="en-US" altLang="zh-CN" sz="2200" dirty="0">
                <a:cs typeface="+mn-cs"/>
              </a:rPr>
              <a:t>E</a:t>
            </a:r>
            <a:r>
              <a:rPr lang="zh-CN" altLang="en-US" sz="2200" dirty="0">
                <a:cs typeface="+mn-cs"/>
              </a:rPr>
              <a:t>表示成一棵高为</a:t>
            </a:r>
            <a:r>
              <a:rPr lang="en-US" altLang="zh-CN" sz="2200" dirty="0">
                <a:cs typeface="+mn-cs"/>
              </a:rPr>
              <a:t>n</a:t>
            </a:r>
            <a:r>
              <a:rPr lang="zh-CN" altLang="en-US" sz="2200" dirty="0">
                <a:cs typeface="+mn-cs"/>
              </a:rPr>
              <a:t>的带权有序树</a:t>
            </a:r>
            <a:r>
              <a:rPr lang="en-US" altLang="zh-CN" sz="2200" dirty="0">
                <a:cs typeface="+mn-cs"/>
              </a:rPr>
              <a:t>T</a:t>
            </a:r>
            <a:r>
              <a:rPr lang="zh-CN" altLang="en-US" sz="2200" dirty="0">
                <a:cs typeface="+mn-cs"/>
              </a:rPr>
              <a:t>，把在</a:t>
            </a:r>
            <a:r>
              <a:rPr lang="en-US" altLang="zh-CN" sz="2200" dirty="0">
                <a:cs typeface="+mn-cs"/>
              </a:rPr>
              <a:t>E</a:t>
            </a:r>
            <a:r>
              <a:rPr lang="zh-CN" altLang="en-US" sz="2200" dirty="0">
                <a:cs typeface="+mn-cs"/>
              </a:rPr>
              <a:t>中求问题</a:t>
            </a:r>
            <a:r>
              <a:rPr lang="en-US" altLang="zh-CN" sz="2200" dirty="0">
                <a:cs typeface="+mn-cs"/>
              </a:rPr>
              <a:t>P</a:t>
            </a:r>
            <a:r>
              <a:rPr lang="zh-CN" altLang="en-US" sz="2200" dirty="0">
                <a:cs typeface="+mn-cs"/>
              </a:rPr>
              <a:t>的解转化为在</a:t>
            </a:r>
            <a:r>
              <a:rPr lang="en-US" altLang="zh-CN" sz="2200" dirty="0">
                <a:cs typeface="+mn-cs"/>
              </a:rPr>
              <a:t>T</a:t>
            </a:r>
            <a:r>
              <a:rPr lang="zh-CN" altLang="en-US" sz="2200" dirty="0">
                <a:cs typeface="+mn-cs"/>
              </a:rPr>
              <a:t>中搜索问题</a:t>
            </a:r>
            <a:r>
              <a:rPr lang="en-US" altLang="zh-CN" sz="2200" dirty="0">
                <a:cs typeface="+mn-cs"/>
              </a:rPr>
              <a:t>P</a:t>
            </a:r>
            <a:r>
              <a:rPr lang="zh-CN" altLang="en-US" sz="2200" dirty="0">
                <a:cs typeface="+mn-cs"/>
              </a:rPr>
              <a:t>的解</a:t>
            </a:r>
            <a:endParaRPr lang="en-US" altLang="zh-CN" sz="2200" dirty="0">
              <a:cs typeface="+mn-cs"/>
            </a:endParaRPr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>
                <a:cs typeface="+mn-cs"/>
              </a:rPr>
              <a:t>解题方法：按选优条件对</a:t>
            </a:r>
            <a:r>
              <a:rPr lang="en-US" altLang="zh-CN" sz="2200" dirty="0">
                <a:cs typeface="+mn-cs"/>
              </a:rPr>
              <a:t>T</a:t>
            </a:r>
            <a:r>
              <a:rPr lang="zh-CN" altLang="en-US" sz="2200" dirty="0">
                <a:cs typeface="+mn-cs"/>
              </a:rPr>
              <a:t>进行深度优先搜索，以达到目标</a:t>
            </a:r>
            <a:endParaRPr lang="en-US" altLang="zh-CN" sz="2200" dirty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从根结点出发深度优先搜索解空间树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当探索到某一结点时，要先判断该结点是否包含问题的解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如果包含，就从该结点出发继续按深度优先策略搜</a:t>
            </a:r>
            <a:r>
              <a:rPr lang="zh-CN" altLang="en-US" sz="2200" dirty="0" smtClean="0"/>
              <a:t>索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否则逐层向其祖先结点回溯（退回一步重新选择）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满足回溯条件的某个状态的点称为“回溯点”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算法结束条件：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求所有解：回溯到根，且根的所有子树均已搜索完成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求任一解：只要搜索到问题的一个解就可以结束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36654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  <a:ea typeface="+mn-ea"/>
              </a:rPr>
              <a:t>5.5</a:t>
            </a:r>
            <a:r>
              <a:rPr lang="en-US" altLang="zh-CN" sz="4000" kern="0" dirty="0" smtClean="0">
                <a:solidFill>
                  <a:srgbClr val="000000"/>
                </a:solidFill>
              </a:rPr>
              <a:t>  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装载问题</a:t>
            </a:r>
            <a:endParaRPr lang="en-US" altLang="zh-CN" sz="40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Container Loading </a:t>
            </a:r>
            <a:r>
              <a:rPr lang="en-GB" altLang="zh-CN" sz="36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2119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装载问题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655520"/>
            <a:ext cx="8892480" cy="6147888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问题描</a:t>
            </a:r>
            <a:r>
              <a:rPr lang="zh-CN" altLang="en-US" sz="2200" dirty="0" smtClean="0"/>
              <a:t>述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有</a:t>
            </a:r>
            <a:r>
              <a:rPr lang="en-US" altLang="zh-CN" sz="2200" dirty="0" smtClean="0"/>
              <a:t>n</a:t>
            </a:r>
            <a:r>
              <a:rPr lang="zh-CN" altLang="en-US" sz="2200" dirty="0" smtClean="0"/>
              <a:t>个集装箱要装上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艘载重量分别为 </a:t>
            </a:r>
            <a:r>
              <a:rPr lang="en-US" altLang="zh-CN" sz="2200" dirty="0" smtClean="0"/>
              <a:t>c</a:t>
            </a:r>
            <a:r>
              <a:rPr lang="en-US" altLang="zh-CN" sz="2200" baseline="-25000" dirty="0" smtClean="0"/>
              <a:t>1 </a:t>
            </a:r>
            <a:r>
              <a:rPr lang="zh-CN" altLang="en-US" sz="2200" dirty="0" smtClean="0"/>
              <a:t>和 </a:t>
            </a:r>
            <a:r>
              <a:rPr lang="en-US" altLang="zh-CN" sz="2200" dirty="0" smtClean="0"/>
              <a:t>c</a:t>
            </a:r>
            <a:r>
              <a:rPr lang="en-US" altLang="zh-CN" sz="2200" baseline="-25000" dirty="0" smtClean="0"/>
              <a:t>2 </a:t>
            </a:r>
            <a:r>
              <a:rPr lang="zh-CN" altLang="en-US" sz="2200" dirty="0" smtClean="0"/>
              <a:t>的轮船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/>
              <a:t>其中集装箱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的重量为 </a:t>
            </a:r>
            <a:r>
              <a:rPr lang="en-US" altLang="zh-CN" sz="2200" dirty="0" err="1" smtClean="0"/>
              <a:t>w</a:t>
            </a:r>
            <a:r>
              <a:rPr lang="en-US" altLang="zh-CN" sz="2200" baseline="-25000" dirty="0" err="1"/>
              <a:t>i</a:t>
            </a:r>
            <a:r>
              <a:rPr lang="zh-CN" altLang="en-US" sz="2200" dirty="0" smtClean="0"/>
              <a:t>，且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装载问题要</a:t>
            </a:r>
            <a:r>
              <a:rPr lang="zh-CN" altLang="en-US" sz="2200" dirty="0" smtClean="0"/>
              <a:t>求：确</a:t>
            </a:r>
            <a:r>
              <a:rPr lang="zh-CN" altLang="en-US" sz="2200" dirty="0"/>
              <a:t>定是否有一个合理的装载方案可将</a:t>
            </a:r>
            <a:r>
              <a:rPr lang="zh-CN" altLang="en-US" sz="2200" dirty="0" smtClean="0"/>
              <a:t>这</a:t>
            </a:r>
            <a:r>
              <a:rPr lang="en-US" altLang="zh-CN" sz="2200" dirty="0" smtClean="0"/>
              <a:t>n</a:t>
            </a:r>
            <a:r>
              <a:rPr lang="zh-CN" altLang="en-US" sz="2200" dirty="0" smtClean="0"/>
              <a:t>个</a:t>
            </a:r>
            <a:r>
              <a:rPr lang="zh-CN" altLang="en-US" sz="2200" dirty="0"/>
              <a:t>集装箱装上这</a:t>
            </a:r>
            <a:r>
              <a:rPr lang="en-US" altLang="zh-CN" sz="2200" dirty="0"/>
              <a:t>2</a:t>
            </a:r>
            <a:r>
              <a:rPr lang="zh-CN" altLang="en-US" sz="2200" dirty="0"/>
              <a:t>艘轮</a:t>
            </a:r>
            <a:r>
              <a:rPr lang="zh-CN" altLang="en-US" sz="2200" dirty="0" smtClean="0"/>
              <a:t>船</a:t>
            </a:r>
            <a:r>
              <a:rPr lang="zh-CN" altLang="en-US" sz="2200" dirty="0"/>
              <a:t>？</a:t>
            </a:r>
            <a:r>
              <a:rPr lang="zh-CN" altLang="en-US" sz="2200" dirty="0" smtClean="0"/>
              <a:t>如</a:t>
            </a:r>
            <a:r>
              <a:rPr lang="zh-CN" altLang="en-US" sz="2200" dirty="0"/>
              <a:t>果有，找出一种装载方案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示例</a:t>
            </a:r>
            <a:r>
              <a:rPr lang="zh-CN" altLang="en-US" sz="2200" dirty="0" smtClean="0"/>
              <a:t>：</a:t>
            </a:r>
            <a:r>
              <a:rPr lang="en-GB" altLang="zh-CN" sz="2200" dirty="0" smtClean="0"/>
              <a:t>n=3</a:t>
            </a:r>
            <a:r>
              <a:rPr lang="zh-CN" altLang="en-GB" sz="2200" dirty="0"/>
              <a:t>，</a:t>
            </a:r>
            <a:r>
              <a:rPr lang="en-GB" altLang="zh-CN" sz="2200" dirty="0" smtClean="0"/>
              <a:t>c</a:t>
            </a:r>
            <a:r>
              <a:rPr lang="en-GB" altLang="zh-CN" sz="2200" baseline="-25000" dirty="0"/>
              <a:t>1</a:t>
            </a:r>
            <a:r>
              <a:rPr lang="en-GB" altLang="zh-CN" sz="2200" dirty="0" smtClean="0"/>
              <a:t>=c</a:t>
            </a:r>
            <a:r>
              <a:rPr lang="en-GB" altLang="zh-CN" sz="2200" baseline="-25000" dirty="0"/>
              <a:t>2</a:t>
            </a:r>
            <a:r>
              <a:rPr lang="en-GB" altLang="zh-CN" sz="2200" dirty="0" smtClean="0"/>
              <a:t>=50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若：</a:t>
            </a:r>
            <a:r>
              <a:rPr lang="en-GB" altLang="zh-CN" sz="2200" dirty="0" smtClean="0"/>
              <a:t>w</a:t>
            </a:r>
            <a:r>
              <a:rPr lang="en-GB" altLang="zh-CN" sz="2200" dirty="0"/>
              <a:t>=[10</a:t>
            </a:r>
            <a:r>
              <a:rPr lang="en-GB" altLang="zh-CN" sz="2200" dirty="0" smtClean="0"/>
              <a:t>, 40, 40]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则可以</a:t>
            </a:r>
            <a:r>
              <a:rPr lang="zh-CN" altLang="en-US" sz="2200" dirty="0" smtClean="0">
                <a:latin typeface="+mn-lt"/>
              </a:rPr>
              <a:t>将</a:t>
            </a:r>
            <a:r>
              <a:rPr lang="zh-CN" altLang="en-US" sz="2200" dirty="0">
                <a:latin typeface="+mn-lt"/>
              </a:rPr>
              <a:t>集装箱</a:t>
            </a:r>
            <a:r>
              <a:rPr lang="en-US" altLang="zh-CN" sz="2200" dirty="0">
                <a:latin typeface="+mn-lt"/>
              </a:rPr>
              <a:t>1</a:t>
            </a:r>
            <a:r>
              <a:rPr lang="zh-CN" altLang="en-US" sz="2200" dirty="0">
                <a:latin typeface="+mn-lt"/>
              </a:rPr>
              <a:t>和</a:t>
            </a:r>
            <a:r>
              <a:rPr lang="en-US" altLang="zh-CN" sz="2200" dirty="0">
                <a:latin typeface="+mn-lt"/>
              </a:rPr>
              <a:t>2</a:t>
            </a:r>
            <a:r>
              <a:rPr lang="zh-CN" altLang="en-US" sz="2200" dirty="0">
                <a:latin typeface="+mn-lt"/>
              </a:rPr>
              <a:t>装到第一艘船</a:t>
            </a:r>
            <a:r>
              <a:rPr lang="zh-CN" altLang="en-US" sz="2200" dirty="0" smtClean="0">
                <a:latin typeface="+mn-lt"/>
              </a:rPr>
              <a:t>上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将</a:t>
            </a:r>
            <a:r>
              <a:rPr lang="en-US" altLang="zh-CN" sz="2200" dirty="0">
                <a:latin typeface="+mn-lt"/>
              </a:rPr>
              <a:t>3</a:t>
            </a:r>
            <a:r>
              <a:rPr lang="zh-CN" altLang="en-US" sz="2200" dirty="0">
                <a:latin typeface="+mn-lt"/>
              </a:rPr>
              <a:t>号集装箱装到第二艘船上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若：</a:t>
            </a:r>
            <a:r>
              <a:rPr lang="en-GB" altLang="zh-CN" sz="2200" dirty="0" smtClean="0"/>
              <a:t>w</a:t>
            </a:r>
            <a:r>
              <a:rPr lang="en-US" altLang="zh-CN" sz="2200" dirty="0" smtClean="0"/>
              <a:t>=[</a:t>
            </a:r>
            <a:r>
              <a:rPr lang="en-US" altLang="zh-CN" sz="2200" dirty="0"/>
              <a:t>2</a:t>
            </a:r>
            <a:r>
              <a:rPr lang="en-US" altLang="zh-CN" sz="2200" dirty="0" smtClean="0"/>
              <a:t>0,40,40]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则无法将这三个集装箱全部装船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133207"/>
              </p:ext>
            </p:extLst>
          </p:nvPr>
        </p:nvGraphicFramePr>
        <p:xfrm>
          <a:off x="5203668" y="1550374"/>
          <a:ext cx="1899554" cy="92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49" name="Equation" r:id="rId4" imgW="876300" imgH="431800" progId="Equation.DSMT4">
                  <p:embed/>
                </p:oleObj>
              </mc:Choice>
              <mc:Fallback>
                <p:oleObj name="Equation" r:id="rId4" imgW="876300" imgH="4318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668" y="1550374"/>
                        <a:ext cx="1899554" cy="929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97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装载问题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655520"/>
            <a:ext cx="8892480" cy="6147888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300"/>
              </a:spcBef>
            </a:pPr>
            <a:r>
              <a:rPr lang="zh-CN" altLang="en-US" sz="2200" dirty="0" smtClean="0"/>
              <a:t>问题分析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</a:pPr>
            <a:r>
              <a:rPr lang="zh-CN" altLang="en-US" sz="2200" dirty="0" smtClean="0"/>
              <a:t>回顾一艘船的情况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采用贪心选择策略：从轻到重依次装船，直至超重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思考：目前有两</a:t>
            </a:r>
            <a:r>
              <a:rPr lang="zh-CN" altLang="en-US" sz="2200" dirty="0">
                <a:latin typeface="+mn-lt"/>
              </a:rPr>
              <a:t>艘</a:t>
            </a:r>
            <a:r>
              <a:rPr lang="zh-CN" altLang="en-US" sz="2200" dirty="0" smtClean="0">
                <a:latin typeface="+mn-lt"/>
              </a:rPr>
              <a:t>船，需要什么样的策略？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</a:pPr>
            <a:r>
              <a:rPr lang="zh-CN" altLang="en-US" sz="2200" dirty="0" smtClean="0"/>
              <a:t>若</a:t>
            </a:r>
            <a:r>
              <a:rPr lang="zh-CN" altLang="en-US" sz="2200" dirty="0"/>
              <a:t>给定问题有解，则采用如下策略可得最优装载方</a:t>
            </a:r>
            <a:r>
              <a:rPr lang="zh-CN" altLang="en-US" sz="2200" dirty="0" smtClean="0"/>
              <a:t>案</a:t>
            </a:r>
            <a:endParaRPr lang="en-US" altLang="zh-CN" sz="2200" dirty="0" smtClean="0"/>
          </a:p>
          <a:p>
            <a:pPr marL="1465200" lvl="2" indent="-4572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zh-CN" altLang="en-US" sz="2200" dirty="0"/>
              <a:t>首先将第一艘轮船尽可能装满</a:t>
            </a:r>
            <a:endParaRPr lang="en-US" altLang="zh-CN" sz="2200" dirty="0"/>
          </a:p>
          <a:p>
            <a:pPr marL="1465200" lvl="2" indent="-4572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zh-CN" altLang="en-US" sz="2200" dirty="0"/>
              <a:t>将剩余的集装箱装上第二艘轮船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</a:pPr>
            <a:r>
              <a:rPr lang="zh-CN" altLang="en-US" sz="2200" dirty="0"/>
              <a:t>将第一艘轮船尽可能装满等价</a:t>
            </a:r>
            <a:r>
              <a:rPr lang="zh-CN" altLang="en-US" sz="2200" dirty="0" smtClean="0"/>
              <a:t>于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选取全体集装箱的一个子集</a:t>
            </a:r>
            <a:endParaRPr lang="en-US" altLang="zh-CN" sz="2200" dirty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使该子集中集装箱重量之和最接</a:t>
            </a:r>
            <a:r>
              <a:rPr lang="zh-CN" altLang="en-US" sz="2200" dirty="0" smtClean="0">
                <a:latin typeface="+mn-lt"/>
              </a:rPr>
              <a:t>近 </a:t>
            </a:r>
            <a:r>
              <a:rPr lang="en-US" altLang="zh-CN" sz="2200" b="1" dirty="0" smtClean="0">
                <a:latin typeface="+mn-lt"/>
                <a:cs typeface="+mn-cs"/>
              </a:rPr>
              <a:t>c</a:t>
            </a:r>
            <a:r>
              <a:rPr lang="en-US" altLang="zh-CN" sz="2200" b="1" baseline="-25000" dirty="0" smtClean="0">
                <a:latin typeface="+mn-lt"/>
                <a:cs typeface="+mn-cs"/>
              </a:rPr>
              <a:t>1 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</a:pPr>
            <a:r>
              <a:rPr lang="zh-CN" altLang="en-US" sz="2200" dirty="0"/>
              <a:t>由此可知，装载问题等价于以下特殊的</a:t>
            </a:r>
            <a:r>
              <a:rPr lang="en-US" altLang="zh-CN" sz="2200" dirty="0"/>
              <a:t>0-1</a:t>
            </a:r>
            <a:r>
              <a:rPr lang="zh-CN" altLang="en-US" sz="2200" dirty="0"/>
              <a:t>背包问题</a:t>
            </a:r>
          </a:p>
        </p:txBody>
      </p:sp>
    </p:spTree>
    <p:extLst>
      <p:ext uri="{BB962C8B-B14F-4D97-AF65-F5344CB8AC3E}">
        <p14:creationId xmlns:p14="http://schemas.microsoft.com/office/powerpoint/2010/main" val="49608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装载问题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10112"/>
            <a:ext cx="8892480" cy="6147888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与上述最优装载问题等价的</a:t>
            </a:r>
            <a:r>
              <a:rPr lang="en-US" altLang="zh-CN" sz="2200" dirty="0" smtClean="0">
                <a:latin typeface="+mn-lt"/>
              </a:rPr>
              <a:t>0/1</a:t>
            </a:r>
            <a:r>
              <a:rPr lang="zh-CN" altLang="en-US" sz="2200" dirty="0">
                <a:latin typeface="+mn-lt"/>
              </a:rPr>
              <a:t>背包问</a:t>
            </a:r>
            <a:r>
              <a:rPr lang="zh-CN" altLang="en-US" sz="2200" dirty="0" smtClean="0">
                <a:latin typeface="+mn-lt"/>
              </a:rPr>
              <a:t>题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200" dirty="0" smtClean="0">
              <a:latin typeface="+mn-lt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算法设计：用回溯法求解最优装载问题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+mn-lt"/>
              </a:rPr>
              <a:t>解空</a:t>
            </a:r>
            <a:r>
              <a:rPr lang="zh-CN" altLang="en-US" sz="2200" dirty="0" smtClean="0">
                <a:latin typeface="+mn-lt"/>
              </a:rPr>
              <a:t>间的表达：</a:t>
            </a:r>
            <a:r>
              <a:rPr lang="zh-CN" altLang="en-US" sz="2200" dirty="0">
                <a:latin typeface="+mn-lt"/>
              </a:rPr>
              <a:t>子集树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剪枝函数（</a:t>
            </a:r>
            <a:r>
              <a:rPr lang="en-US" altLang="zh-CN" sz="2200" dirty="0" smtClean="0">
                <a:latin typeface="+mn-lt"/>
              </a:rPr>
              <a:t>1</a:t>
            </a:r>
            <a:r>
              <a:rPr lang="zh-CN" altLang="en-US" sz="2200" dirty="0" smtClean="0">
                <a:latin typeface="+mn-lt"/>
              </a:rPr>
              <a:t>）：约束函数：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在子集树的第</a:t>
            </a:r>
            <a:r>
              <a:rPr lang="en-US" altLang="zh-CN" sz="2200" dirty="0" smtClean="0">
                <a:latin typeface="+mn-lt"/>
              </a:rPr>
              <a:t>k</a:t>
            </a:r>
            <a:r>
              <a:rPr lang="zh-CN" altLang="en-US" sz="2200" dirty="0" smtClean="0">
                <a:latin typeface="+mn-lt"/>
              </a:rPr>
              <a:t>层</a:t>
            </a:r>
            <a:r>
              <a:rPr lang="zh-CN" altLang="en-US" sz="2200" dirty="0">
                <a:latin typeface="+mn-lt"/>
              </a:rPr>
              <a:t>的结</a:t>
            </a:r>
            <a:r>
              <a:rPr lang="zh-CN" altLang="en-US" sz="2200" dirty="0" smtClean="0">
                <a:latin typeface="+mn-lt"/>
              </a:rPr>
              <a:t>点</a:t>
            </a:r>
            <a:r>
              <a:rPr lang="en-US" altLang="zh-CN" sz="2200" dirty="0" smtClean="0">
                <a:latin typeface="+mn-lt"/>
              </a:rPr>
              <a:t>R</a:t>
            </a:r>
            <a:r>
              <a:rPr lang="zh-CN" altLang="en-US" sz="2200" dirty="0" smtClean="0">
                <a:latin typeface="+mn-lt"/>
              </a:rPr>
              <a:t>处</a:t>
            </a:r>
            <a:r>
              <a:rPr lang="zh-CN" altLang="en-US" sz="2200" dirty="0">
                <a:latin typeface="+mn-lt"/>
              </a:rPr>
              <a:t>，以</a:t>
            </a:r>
            <a:r>
              <a:rPr lang="en-US" altLang="zh-CN" sz="2200" dirty="0" err="1">
                <a:latin typeface="+mn-lt"/>
              </a:rPr>
              <a:t>c</a:t>
            </a:r>
            <a:r>
              <a:rPr lang="en-US" altLang="zh-CN" sz="2200" baseline="-25000" dirty="0" err="1">
                <a:latin typeface="+mn-lt"/>
              </a:rPr>
              <a:t>k</a:t>
            </a:r>
            <a:r>
              <a:rPr lang="zh-CN" altLang="en-US" sz="2200" dirty="0">
                <a:latin typeface="+mn-lt"/>
              </a:rPr>
              <a:t>表示当前的装载重</a:t>
            </a:r>
            <a:r>
              <a:rPr lang="zh-CN" altLang="en-US" sz="2200" dirty="0" smtClean="0">
                <a:latin typeface="+mn-lt"/>
              </a:rPr>
              <a:t>量</a:t>
            </a:r>
            <a:endParaRPr lang="en-US" altLang="zh-CN" sz="2200" dirty="0" smtClean="0">
              <a:latin typeface="+mn-lt"/>
            </a:endParaRPr>
          </a:p>
          <a:p>
            <a:pPr marL="1897200" lvl="3" indent="-432000" eaLnBrk="1" hangingPunct="1">
              <a:lnSpc>
                <a:spcPct val="130000"/>
              </a:lnSpc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 smtClean="0">
                <a:latin typeface="+mn-lt"/>
              </a:rPr>
              <a:t>即：</a:t>
            </a:r>
            <a:endParaRPr lang="en-US" altLang="zh-CN" sz="2200" dirty="0" smtClean="0">
              <a:latin typeface="+mn-lt"/>
            </a:endParaRPr>
          </a:p>
          <a:p>
            <a:pPr marL="1897200" lvl="3" indent="-432000" eaLnBrk="1" hangingPunct="1">
              <a:lnSpc>
                <a:spcPct val="150000"/>
              </a:lnSpc>
              <a:spcBef>
                <a:spcPts val="180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 smtClean="0">
                <a:latin typeface="+mn-lt"/>
              </a:rPr>
              <a:t>则</a:t>
            </a:r>
            <a:r>
              <a:rPr lang="zh-CN" altLang="en-US" sz="2200" dirty="0">
                <a:latin typeface="+mn-lt"/>
              </a:rPr>
              <a:t>当           </a:t>
            </a:r>
            <a:r>
              <a:rPr lang="zh-CN" altLang="en-US" sz="2200" dirty="0" smtClean="0">
                <a:latin typeface="+mn-lt"/>
              </a:rPr>
              <a:t> </a:t>
            </a:r>
            <a:r>
              <a:rPr lang="zh-CN" altLang="en-US" sz="2200" dirty="0">
                <a:latin typeface="+mn-lt"/>
              </a:rPr>
              <a:t>时</a:t>
            </a:r>
            <a:r>
              <a:rPr lang="zh-CN" altLang="en-US" sz="2200" dirty="0" smtClean="0">
                <a:latin typeface="+mn-lt"/>
              </a:rPr>
              <a:t>，以结点</a:t>
            </a:r>
            <a:r>
              <a:rPr lang="en-US" altLang="zh-CN" sz="2200" dirty="0" smtClean="0">
                <a:latin typeface="+mn-lt"/>
              </a:rPr>
              <a:t>R</a:t>
            </a:r>
            <a:r>
              <a:rPr lang="zh-CN" altLang="en-US" sz="2200" dirty="0" smtClean="0">
                <a:latin typeface="+mn-lt"/>
              </a:rPr>
              <a:t>为根的子</a:t>
            </a:r>
            <a:r>
              <a:rPr lang="zh-CN" altLang="en-US" sz="2200" dirty="0">
                <a:latin typeface="+mn-lt"/>
              </a:rPr>
              <a:t>树中所有结点均不满足约束条</a:t>
            </a:r>
            <a:r>
              <a:rPr lang="zh-CN" altLang="en-US" sz="2200" dirty="0" smtClean="0">
                <a:latin typeface="+mn-lt"/>
              </a:rPr>
              <a:t>件</a:t>
            </a:r>
            <a:endParaRPr lang="en-US" altLang="zh-CN" sz="2200" dirty="0" smtClean="0">
              <a:latin typeface="+mn-lt"/>
            </a:endParaRPr>
          </a:p>
          <a:p>
            <a:pPr marL="1897200" lvl="3" indent="-432000" eaLnBrk="1" hangingPunct="1">
              <a:lnSpc>
                <a:spcPct val="130000"/>
              </a:lnSpc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因而该子树中的解</a:t>
            </a:r>
            <a:r>
              <a:rPr lang="zh-CN" altLang="en-US" sz="2200" dirty="0" smtClean="0">
                <a:latin typeface="+mn-lt"/>
              </a:rPr>
              <a:t>均为不</a:t>
            </a:r>
            <a:r>
              <a:rPr lang="zh-CN" altLang="en-US" sz="2200" dirty="0">
                <a:latin typeface="+mn-lt"/>
              </a:rPr>
              <a:t>可行解，故可将该子树剪去</a:t>
            </a:r>
            <a:endParaRPr lang="en-US" altLang="zh-CN" sz="2200" dirty="0">
              <a:latin typeface="+mn-lt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316820"/>
              </p:ext>
            </p:extLst>
          </p:nvPr>
        </p:nvGraphicFramePr>
        <p:xfrm>
          <a:off x="900063" y="1286417"/>
          <a:ext cx="727233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6" name="Equation" r:id="rId4" imgW="3225600" imgH="457200" progId="Equation.DSMT4">
                  <p:embed/>
                </p:oleObj>
              </mc:Choice>
              <mc:Fallback>
                <p:oleObj name="Equation" r:id="rId4" imgW="3225600" imgH="45720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63" y="1286417"/>
                        <a:ext cx="7272337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308028"/>
              </p:ext>
            </p:extLst>
          </p:nvPr>
        </p:nvGraphicFramePr>
        <p:xfrm>
          <a:off x="4874069" y="3051544"/>
          <a:ext cx="1655795" cy="92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7" name="Equation" r:id="rId6" imgW="761669" imgH="431613" progId="Equation.DSMT4">
                  <p:embed/>
                </p:oleObj>
              </mc:Choice>
              <mc:Fallback>
                <p:oleObj name="Equation" r:id="rId6" imgW="761669" imgH="431613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4069" y="3051544"/>
                        <a:ext cx="1655795" cy="929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62506"/>
              </p:ext>
            </p:extLst>
          </p:nvPr>
        </p:nvGraphicFramePr>
        <p:xfrm>
          <a:off x="2843808" y="4334040"/>
          <a:ext cx="16287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8" name="Equation" r:id="rId8" imgW="749160" imgH="431640" progId="Equation.DSMT4">
                  <p:embed/>
                </p:oleObj>
              </mc:Choice>
              <mc:Fallback>
                <p:oleObj name="Equation" r:id="rId8" imgW="749160" imgH="43164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334040"/>
                        <a:ext cx="1628775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638693"/>
              </p:ext>
            </p:extLst>
          </p:nvPr>
        </p:nvGraphicFramePr>
        <p:xfrm>
          <a:off x="2843808" y="5268427"/>
          <a:ext cx="9112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9" name="Equation" r:id="rId10" imgW="419040" imgH="228600" progId="Equation.DSMT4">
                  <p:embed/>
                </p:oleObj>
              </mc:Choice>
              <mc:Fallback>
                <p:oleObj name="Equation" r:id="rId10" imgW="419040" imgH="22860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268427"/>
                        <a:ext cx="9112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85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装载问题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10112"/>
            <a:ext cx="8892480" cy="6147888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算法设计：用回溯法求解最优装载问题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/>
              <a:t>剪枝函数（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）：限界函数（用于剪去不含最优解的子树）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设：</a:t>
            </a:r>
            <a:r>
              <a:rPr lang="en-US" altLang="zh-CN" sz="2200" dirty="0" smtClean="0"/>
              <a:t>R</a:t>
            </a:r>
            <a:r>
              <a:rPr lang="zh-CN" altLang="en-US" sz="2200" dirty="0" smtClean="0"/>
              <a:t>是</a:t>
            </a:r>
            <a:r>
              <a:rPr lang="zh-CN" altLang="en-US" sz="2200" dirty="0"/>
              <a:t>解空间树第</a:t>
            </a:r>
            <a:r>
              <a:rPr lang="en-US" altLang="zh-CN" sz="2200" dirty="0" smtClean="0"/>
              <a:t>k</a:t>
            </a:r>
            <a:r>
              <a:rPr lang="zh-CN" altLang="en-US" sz="2200" dirty="0" smtClean="0"/>
              <a:t>层</a:t>
            </a:r>
            <a:r>
              <a:rPr lang="zh-CN" altLang="en-US" sz="2200" dirty="0"/>
              <a:t>上的当前扩展结点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设：</a:t>
            </a:r>
            <a:r>
              <a:rPr lang="en-US" altLang="zh-CN" sz="2200" dirty="0" err="1" smtClean="0"/>
              <a:t>wc</a:t>
            </a:r>
            <a:r>
              <a:rPr lang="zh-CN" altLang="en-US" sz="2200" dirty="0" smtClean="0"/>
              <a:t>表</a:t>
            </a:r>
            <a:r>
              <a:rPr lang="zh-CN" altLang="en-US" sz="2200" dirty="0"/>
              <a:t>示当</a:t>
            </a:r>
            <a:r>
              <a:rPr lang="zh-CN" altLang="en-US" sz="2200" dirty="0" smtClean="0"/>
              <a:t>前结点对应的的</a:t>
            </a:r>
            <a:r>
              <a:rPr lang="zh-CN" altLang="en-US" sz="2200" dirty="0"/>
              <a:t>装载重</a:t>
            </a:r>
            <a:r>
              <a:rPr lang="zh-CN" altLang="en-US" sz="2200" dirty="0" smtClean="0"/>
              <a:t>量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设：</a:t>
            </a:r>
            <a:r>
              <a:rPr lang="en-US" altLang="zh-CN" sz="2200" dirty="0" err="1" smtClean="0"/>
              <a:t>wm</a:t>
            </a:r>
            <a:r>
              <a:rPr lang="zh-CN" altLang="en-US" sz="2200" dirty="0" smtClean="0"/>
              <a:t>表</a:t>
            </a:r>
            <a:r>
              <a:rPr lang="zh-CN" altLang="en-US" sz="2200" dirty="0"/>
              <a:t>示当</a:t>
            </a:r>
            <a:r>
              <a:rPr lang="zh-CN" altLang="en-US" sz="2200" dirty="0" smtClean="0"/>
              <a:t>前的最优载</a:t>
            </a:r>
            <a:r>
              <a:rPr lang="zh-CN" altLang="en-US" sz="2200" dirty="0"/>
              <a:t>重</a:t>
            </a:r>
            <a:r>
              <a:rPr lang="zh-CN" altLang="en-US" sz="2200" dirty="0" smtClean="0"/>
              <a:t>量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设</a:t>
            </a:r>
            <a:r>
              <a:rPr lang="zh-CN" altLang="en-US" sz="2200" dirty="0" smtClean="0"/>
              <a:t>：</a:t>
            </a:r>
            <a:r>
              <a:rPr lang="en-US" altLang="zh-CN" sz="2200" dirty="0" err="1" smtClean="0"/>
              <a:t>wr</a:t>
            </a:r>
            <a:r>
              <a:rPr lang="zh-CN" altLang="en-US" sz="2200" dirty="0" smtClean="0"/>
              <a:t>表示剩余集装箱的重量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定</a:t>
            </a:r>
            <a:r>
              <a:rPr lang="zh-CN" altLang="en-US" sz="2200" dirty="0" smtClean="0"/>
              <a:t>义限界函数为：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以</a:t>
            </a:r>
            <a:r>
              <a:rPr lang="en-US" altLang="zh-CN" sz="2200" dirty="0" smtClean="0"/>
              <a:t>R</a:t>
            </a:r>
            <a:r>
              <a:rPr lang="zh-CN" altLang="en-US" sz="2200" dirty="0" smtClean="0"/>
              <a:t>为根的子树中任一叶结点对应的载重量均不</a:t>
            </a:r>
            <a:r>
              <a:rPr lang="zh-CN" altLang="en-US" sz="2200" dirty="0"/>
              <a:t>会</a:t>
            </a:r>
            <a:r>
              <a:rPr lang="zh-CN" altLang="en-US" sz="2200" dirty="0" smtClean="0"/>
              <a:t>超过</a:t>
            </a:r>
            <a:r>
              <a:rPr lang="en-US" altLang="zh-CN" sz="2200" dirty="0" smtClean="0"/>
              <a:t>w</a:t>
            </a: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因</a:t>
            </a:r>
            <a:r>
              <a:rPr lang="zh-CN" altLang="en-US" sz="2200" dirty="0" smtClean="0"/>
              <a:t>此当 </a:t>
            </a:r>
            <a:r>
              <a:rPr lang="en-US" altLang="zh-CN" sz="2200" dirty="0" smtClean="0"/>
              <a:t>w</a:t>
            </a:r>
            <a:r>
              <a:rPr lang="zh-CN" altLang="en-US" sz="2200" dirty="0" smtClean="0"/>
              <a:t>≤</a:t>
            </a:r>
            <a:r>
              <a:rPr lang="en-US" altLang="zh-CN" sz="2200" dirty="0" err="1" smtClean="0"/>
              <a:t>wm</a:t>
            </a:r>
            <a:r>
              <a:rPr lang="zh-CN" altLang="en-US" sz="2200" dirty="0" smtClean="0"/>
              <a:t> 时，可</a:t>
            </a:r>
            <a:r>
              <a:rPr lang="zh-CN" altLang="en-US" sz="2200" dirty="0"/>
              <a:t>将以</a:t>
            </a:r>
            <a:r>
              <a:rPr lang="en-US" altLang="zh-CN" sz="2200" dirty="0"/>
              <a:t>R</a:t>
            </a:r>
            <a:r>
              <a:rPr lang="zh-CN" altLang="en-US" sz="2200" dirty="0"/>
              <a:t>为根的子树剪去</a:t>
            </a:r>
            <a:endParaRPr lang="en-US" altLang="zh-CN" sz="22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400536"/>
              </p:ext>
            </p:extLst>
          </p:nvPr>
        </p:nvGraphicFramePr>
        <p:xfrm>
          <a:off x="5662613" y="3721100"/>
          <a:ext cx="15176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83" name="Equation" r:id="rId4" imgW="698400" imgH="431640" progId="Equation.DSMT4">
                  <p:embed/>
                </p:oleObj>
              </mc:Choice>
              <mc:Fallback>
                <p:oleObj name="Equation" r:id="rId4" imgW="698400" imgH="43164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3721100"/>
                        <a:ext cx="1517650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193120"/>
              </p:ext>
            </p:extLst>
          </p:nvPr>
        </p:nvGraphicFramePr>
        <p:xfrm>
          <a:off x="6648524" y="2411413"/>
          <a:ext cx="17399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84" name="Equation" r:id="rId6" imgW="799920" imgH="431640" progId="Equation.DSMT4">
                  <p:embed/>
                </p:oleObj>
              </mc:Choice>
              <mc:Fallback>
                <p:oleObj name="Equation" r:id="rId6" imgW="799920" imgH="43164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524" y="2411413"/>
                        <a:ext cx="1739900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718698"/>
              </p:ext>
            </p:extLst>
          </p:nvPr>
        </p:nvGraphicFramePr>
        <p:xfrm>
          <a:off x="4017963" y="4645025"/>
          <a:ext cx="1738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85" name="Equation" r:id="rId8" imgW="799920" imgH="177480" progId="Equation.DSMT4">
                  <p:embed/>
                </p:oleObj>
              </mc:Choice>
              <mc:Fallback>
                <p:oleObj name="Equation" r:id="rId8" imgW="799920" imgH="17748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4645025"/>
                        <a:ext cx="17383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49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64704"/>
            <a:ext cx="8604448" cy="590465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ea typeface="+mn-ea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)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{</a:t>
            </a:r>
            <a:endParaRPr lang="zh-CN" altLang="en-US" sz="2200" dirty="0">
              <a:solidFill>
                <a:srgbClr val="000000"/>
              </a:solidFill>
              <a:latin typeface="+mn-lt"/>
              <a:ea typeface="+mn-ea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if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&gt; n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){</a:t>
            </a:r>
            <a:endParaRPr lang="zh-CN" altLang="en-US" sz="2200" dirty="0">
              <a:solidFill>
                <a:srgbClr val="000000"/>
              </a:solidFill>
              <a:latin typeface="+mn-lt"/>
              <a:ea typeface="+mn-ea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    </a:t>
            </a:r>
            <a:r>
              <a:rPr lang="en-GB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if(</a:t>
            </a:r>
            <a:r>
              <a:rPr lang="en-GB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wc</a:t>
            </a:r>
            <a:r>
              <a:rPr lang="en-GB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&gt; </a:t>
            </a:r>
            <a:r>
              <a:rPr lang="en-GB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wm</a:t>
            </a:r>
            <a:r>
              <a:rPr lang="en-GB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) </a:t>
            </a:r>
            <a:r>
              <a:rPr lang="en-GB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wm</a:t>
            </a:r>
            <a:r>
              <a:rPr lang="en-GB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= </a:t>
            </a:r>
            <a:r>
              <a:rPr lang="en-GB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wc</a:t>
            </a:r>
            <a:r>
              <a:rPr lang="en-GB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;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return;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wr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-= w[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];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if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+ w[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] &lt;= c){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 x[</a:t>
            </a:r>
            <a:r>
              <a:rPr lang="en-US" altLang="zh-CN" sz="2200" dirty="0" err="1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] = 1</a:t>
            </a:r>
            <a:r>
              <a:rPr lang="en-US" altLang="zh-CN" sz="2200" dirty="0" smtClean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; 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搜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索左子树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   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+= w[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];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   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ea typeface="+mn-ea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(i+1);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   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-= w[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];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if (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+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wr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&gt;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wm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){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 x[</a:t>
            </a:r>
            <a:r>
              <a:rPr lang="en-US" altLang="zh-CN" sz="2200" dirty="0" err="1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] = 0;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搜索右子树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   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ea typeface="+mn-ea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(i+1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);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}</a:t>
            </a:r>
            <a:endParaRPr lang="en-US" altLang="zh-CN" sz="2200" dirty="0">
              <a:solidFill>
                <a:srgbClr val="000000"/>
              </a:solidFill>
              <a:latin typeface="+mn-lt"/>
              <a:ea typeface="+mn-ea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wr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+= w[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];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装载问题</a:t>
            </a:r>
            <a:endParaRPr lang="zh-CN" altLang="en-US" kern="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283968" y="5877272"/>
            <a:ext cx="4824536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solidFill>
                  <a:srgbClr val="161616"/>
                </a:solidFill>
                <a:cs typeface="Courier New" pitchFamily="49" charset="0"/>
              </a:rPr>
              <a:t>算法复杂度：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O(2</a:t>
            </a:r>
            <a:r>
              <a:rPr lang="en-US" altLang="zh-CN" kern="0" baseline="3000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en-US" kern="0" dirty="0">
              <a:solidFill>
                <a:srgbClr val="161616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51520" y="116632"/>
            <a:ext cx="756084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00" b="1" dirty="0">
                <a:latin typeface="Times New Roman" panose="02020603050405020304" pitchFamily="18" charset="0"/>
                <a:ea typeface="楷体_GB2312" pitchFamily="49" charset="-122"/>
              </a:rPr>
              <a:t>例如  </a:t>
            </a:r>
            <a:r>
              <a:rPr kumimoji="1"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n=4, c1=12, w=[8, 6, 2, 3]. </a:t>
            </a:r>
            <a:r>
              <a:rPr kumimoji="1" lang="en-US" altLang="zh-CN" sz="2600" b="1" dirty="0" err="1" smtClean="0">
                <a:latin typeface="Times New Roman" panose="02020603050405020304" pitchFamily="18" charset="0"/>
                <a:ea typeface="楷体_GB2312" pitchFamily="49" charset="-122"/>
              </a:rPr>
              <a:t>wm</a:t>
            </a:r>
            <a:r>
              <a:rPr kumimoji="1" lang="zh-CN" altLang="en-US" sz="2600" b="1" dirty="0" smtClean="0">
                <a:latin typeface="Times New Roman" panose="02020603050405020304" pitchFamily="18" charset="0"/>
                <a:ea typeface="楷体_GB2312" pitchFamily="49" charset="-122"/>
              </a:rPr>
              <a:t>初</a:t>
            </a:r>
            <a:r>
              <a:rPr kumimoji="1" lang="zh-CN" altLang="en-US" sz="2600" b="1" dirty="0">
                <a:latin typeface="Times New Roman" panose="02020603050405020304" pitchFamily="18" charset="0"/>
                <a:ea typeface="楷体_GB2312" pitchFamily="49" charset="-122"/>
              </a:rPr>
              <a:t>值</a:t>
            </a:r>
            <a:r>
              <a:rPr kumimoji="1"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=0;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329770" y="1196752"/>
            <a:ext cx="6768752" cy="2016224"/>
            <a:chOff x="240" y="1968"/>
            <a:chExt cx="5376" cy="1824"/>
          </a:xfrm>
        </p:grpSpPr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2688" y="196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A</a:t>
              </a: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1344" y="2400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B</a:t>
              </a: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4080" y="2400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C</a:t>
              </a: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H="1">
              <a:off x="1728" y="2256"/>
              <a:ext cx="1008" cy="2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3024" y="2256"/>
              <a:ext cx="1104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720" y="2832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D</a:t>
              </a:r>
            </a:p>
          </p:txBody>
        </p:sp>
        <p:sp>
          <p:nvSpPr>
            <p:cNvPr id="25" name="Oval 12"/>
            <p:cNvSpPr>
              <a:spLocks noChangeArrowheads="1"/>
            </p:cNvSpPr>
            <p:nvPr/>
          </p:nvSpPr>
          <p:spPr bwMode="auto">
            <a:xfrm>
              <a:off x="2064" y="2832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E</a:t>
              </a:r>
            </a:p>
          </p:txBody>
        </p:sp>
        <p:sp>
          <p:nvSpPr>
            <p:cNvPr id="26" name="Oval 13"/>
            <p:cNvSpPr>
              <a:spLocks noChangeArrowheads="1"/>
            </p:cNvSpPr>
            <p:nvPr/>
          </p:nvSpPr>
          <p:spPr bwMode="auto">
            <a:xfrm>
              <a:off x="3408" y="2832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F</a:t>
              </a:r>
            </a:p>
          </p:txBody>
        </p:sp>
        <p:sp>
          <p:nvSpPr>
            <p:cNvPr id="27" name="Oval 14"/>
            <p:cNvSpPr>
              <a:spLocks noChangeArrowheads="1"/>
            </p:cNvSpPr>
            <p:nvPr/>
          </p:nvSpPr>
          <p:spPr bwMode="auto">
            <a:xfrm>
              <a:off x="4752" y="2832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G</a:t>
              </a:r>
            </a:p>
          </p:txBody>
        </p:sp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240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/>
                <a:t>H</a:t>
              </a:r>
              <a:endParaRPr lang="en-US" altLang="zh-CN" sz="2800" b="1" dirty="0"/>
            </a:p>
          </p:txBody>
        </p:sp>
        <p:sp>
          <p:nvSpPr>
            <p:cNvPr id="29" name="Oval 16"/>
            <p:cNvSpPr>
              <a:spLocks noChangeArrowheads="1"/>
            </p:cNvSpPr>
            <p:nvPr/>
          </p:nvSpPr>
          <p:spPr bwMode="auto">
            <a:xfrm>
              <a:off x="1056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I</a:t>
              </a:r>
            </a:p>
          </p:txBody>
        </p:sp>
        <p:sp>
          <p:nvSpPr>
            <p:cNvPr id="30" name="Oval 17"/>
            <p:cNvSpPr>
              <a:spLocks noChangeArrowheads="1"/>
            </p:cNvSpPr>
            <p:nvPr/>
          </p:nvSpPr>
          <p:spPr bwMode="auto">
            <a:xfrm>
              <a:off x="1680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J</a:t>
              </a:r>
            </a:p>
          </p:txBody>
        </p:sp>
        <p:sp>
          <p:nvSpPr>
            <p:cNvPr id="31" name="Oval 18"/>
            <p:cNvSpPr>
              <a:spLocks noChangeArrowheads="1"/>
            </p:cNvSpPr>
            <p:nvPr/>
          </p:nvSpPr>
          <p:spPr bwMode="auto">
            <a:xfrm>
              <a:off x="2496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K</a:t>
              </a:r>
            </a:p>
          </p:txBody>
        </p:sp>
        <p:sp>
          <p:nvSpPr>
            <p:cNvPr id="32" name="Oval 19"/>
            <p:cNvSpPr>
              <a:spLocks noChangeArrowheads="1"/>
            </p:cNvSpPr>
            <p:nvPr/>
          </p:nvSpPr>
          <p:spPr bwMode="auto">
            <a:xfrm>
              <a:off x="3024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L</a:t>
              </a:r>
            </a:p>
          </p:txBody>
        </p:sp>
        <p:sp>
          <p:nvSpPr>
            <p:cNvPr id="33" name="Oval 20"/>
            <p:cNvSpPr>
              <a:spLocks noChangeArrowheads="1"/>
            </p:cNvSpPr>
            <p:nvPr/>
          </p:nvSpPr>
          <p:spPr bwMode="auto">
            <a:xfrm>
              <a:off x="3840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M</a:t>
              </a:r>
            </a:p>
          </p:txBody>
        </p:sp>
        <p:sp>
          <p:nvSpPr>
            <p:cNvPr id="34" name="Oval 21"/>
            <p:cNvSpPr>
              <a:spLocks noChangeArrowheads="1"/>
            </p:cNvSpPr>
            <p:nvPr/>
          </p:nvSpPr>
          <p:spPr bwMode="auto">
            <a:xfrm>
              <a:off x="4416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N</a:t>
              </a:r>
            </a:p>
          </p:txBody>
        </p:sp>
        <p:sp>
          <p:nvSpPr>
            <p:cNvPr id="35" name="Oval 22"/>
            <p:cNvSpPr>
              <a:spLocks noChangeArrowheads="1"/>
            </p:cNvSpPr>
            <p:nvPr/>
          </p:nvSpPr>
          <p:spPr bwMode="auto">
            <a:xfrm>
              <a:off x="5232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O</a:t>
              </a:r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 flipH="1">
              <a:off x="1056" y="2736"/>
              <a:ext cx="336" cy="19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 flipH="1" flipV="1">
              <a:off x="1632" y="2736"/>
              <a:ext cx="432" cy="19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 flipH="1">
              <a:off x="3744" y="2736"/>
              <a:ext cx="384" cy="1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6"/>
            <p:cNvSpPr>
              <a:spLocks noChangeShapeType="1"/>
            </p:cNvSpPr>
            <p:nvPr/>
          </p:nvSpPr>
          <p:spPr bwMode="auto">
            <a:xfrm>
              <a:off x="4416" y="2736"/>
              <a:ext cx="384" cy="19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 flipH="1">
              <a:off x="480" y="3168"/>
              <a:ext cx="336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8"/>
            <p:cNvSpPr>
              <a:spLocks noChangeShapeType="1"/>
            </p:cNvSpPr>
            <p:nvPr/>
          </p:nvSpPr>
          <p:spPr bwMode="auto">
            <a:xfrm flipH="1" flipV="1">
              <a:off x="1008" y="3168"/>
              <a:ext cx="192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 flipH="1">
              <a:off x="1872" y="3168"/>
              <a:ext cx="288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0"/>
            <p:cNvSpPr>
              <a:spLocks noChangeShapeType="1"/>
            </p:cNvSpPr>
            <p:nvPr/>
          </p:nvSpPr>
          <p:spPr bwMode="auto">
            <a:xfrm>
              <a:off x="2352" y="3168"/>
              <a:ext cx="288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31"/>
            <p:cNvSpPr>
              <a:spLocks noChangeShapeType="1"/>
            </p:cNvSpPr>
            <p:nvPr/>
          </p:nvSpPr>
          <p:spPr bwMode="auto">
            <a:xfrm flipH="1">
              <a:off x="3264" y="3168"/>
              <a:ext cx="240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2"/>
            <p:cNvSpPr>
              <a:spLocks noChangeShapeType="1"/>
            </p:cNvSpPr>
            <p:nvPr/>
          </p:nvSpPr>
          <p:spPr bwMode="auto">
            <a:xfrm>
              <a:off x="3696" y="3168"/>
              <a:ext cx="240" cy="2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33"/>
            <p:cNvSpPr>
              <a:spLocks noChangeShapeType="1"/>
            </p:cNvSpPr>
            <p:nvPr/>
          </p:nvSpPr>
          <p:spPr bwMode="auto">
            <a:xfrm flipH="1">
              <a:off x="4656" y="3168"/>
              <a:ext cx="192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>
              <a:off x="5040" y="3168"/>
              <a:ext cx="288" cy="2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3565876" y="1408986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2296735" y="1833454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1511076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3324134" y="1833454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9" name="Text Box 39"/>
          <p:cNvSpPr txBox="1">
            <a:spLocks noChangeArrowheads="1"/>
          </p:cNvSpPr>
          <p:nvPr/>
        </p:nvSpPr>
        <p:spPr bwMode="auto">
          <a:xfrm>
            <a:off x="2417605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203264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4170228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5378934" y="135592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13" name="Text Box 43"/>
          <p:cNvSpPr txBox="1">
            <a:spLocks noChangeArrowheads="1"/>
          </p:cNvSpPr>
          <p:nvPr/>
        </p:nvSpPr>
        <p:spPr bwMode="auto">
          <a:xfrm>
            <a:off x="5055924" y="214695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4" name="Text Box 44"/>
          <p:cNvSpPr txBox="1">
            <a:spLocks noChangeArrowheads="1"/>
          </p:cNvSpPr>
          <p:nvPr/>
        </p:nvSpPr>
        <p:spPr bwMode="auto">
          <a:xfrm>
            <a:off x="4955887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5" name="Text Box 45"/>
          <p:cNvSpPr txBox="1">
            <a:spLocks noChangeArrowheads="1"/>
          </p:cNvSpPr>
          <p:nvPr/>
        </p:nvSpPr>
        <p:spPr bwMode="auto">
          <a:xfrm>
            <a:off x="6708510" y="1833454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7494169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6587640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1</a:t>
            </a: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5801981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48" name="Oval 16"/>
          <p:cNvSpPr>
            <a:spLocks noChangeArrowheads="1"/>
          </p:cNvSpPr>
          <p:nvPr/>
        </p:nvSpPr>
        <p:spPr bwMode="auto">
          <a:xfrm>
            <a:off x="107504" y="3716632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49" name="Oval 16"/>
          <p:cNvSpPr>
            <a:spLocks noChangeArrowheads="1"/>
          </p:cNvSpPr>
          <p:nvPr/>
        </p:nvSpPr>
        <p:spPr bwMode="auto">
          <a:xfrm>
            <a:off x="668397" y="3716632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50" name="Line 28"/>
          <p:cNvSpPr>
            <a:spLocks noChangeShapeType="1"/>
          </p:cNvSpPr>
          <p:nvPr/>
        </p:nvSpPr>
        <p:spPr bwMode="auto">
          <a:xfrm flipV="1">
            <a:off x="1051192" y="3219355"/>
            <a:ext cx="504057" cy="515531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28"/>
          <p:cNvSpPr>
            <a:spLocks noChangeShapeType="1"/>
          </p:cNvSpPr>
          <p:nvPr/>
        </p:nvSpPr>
        <p:spPr bwMode="auto">
          <a:xfrm flipV="1">
            <a:off x="406964" y="3159916"/>
            <a:ext cx="1006385" cy="550336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Oval 16"/>
          <p:cNvSpPr>
            <a:spLocks noChangeArrowheads="1"/>
          </p:cNvSpPr>
          <p:nvPr/>
        </p:nvSpPr>
        <p:spPr bwMode="auto">
          <a:xfrm>
            <a:off x="1244461" y="3710254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57" name="Oval 16"/>
          <p:cNvSpPr>
            <a:spLocks noChangeArrowheads="1"/>
          </p:cNvSpPr>
          <p:nvPr/>
        </p:nvSpPr>
        <p:spPr bwMode="auto">
          <a:xfrm>
            <a:off x="1820525" y="3710254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58" name="Line 28"/>
          <p:cNvSpPr>
            <a:spLocks noChangeShapeType="1"/>
          </p:cNvSpPr>
          <p:nvPr/>
        </p:nvSpPr>
        <p:spPr bwMode="auto">
          <a:xfrm flipV="1">
            <a:off x="2188150" y="3212975"/>
            <a:ext cx="431608" cy="497279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28"/>
          <p:cNvSpPr>
            <a:spLocks noChangeShapeType="1"/>
          </p:cNvSpPr>
          <p:nvPr/>
        </p:nvSpPr>
        <p:spPr bwMode="auto">
          <a:xfrm flipV="1">
            <a:off x="1543922" y="3159916"/>
            <a:ext cx="909606" cy="54395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Oval 16"/>
          <p:cNvSpPr>
            <a:spLocks noChangeArrowheads="1"/>
          </p:cNvSpPr>
          <p:nvPr/>
        </p:nvSpPr>
        <p:spPr bwMode="auto">
          <a:xfrm>
            <a:off x="2396589" y="3710254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61" name="Oval 16"/>
          <p:cNvSpPr>
            <a:spLocks noChangeArrowheads="1"/>
          </p:cNvSpPr>
          <p:nvPr/>
        </p:nvSpPr>
        <p:spPr bwMode="auto">
          <a:xfrm>
            <a:off x="2972653" y="3710254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62" name="Line 28"/>
          <p:cNvSpPr>
            <a:spLocks noChangeShapeType="1"/>
          </p:cNvSpPr>
          <p:nvPr/>
        </p:nvSpPr>
        <p:spPr bwMode="auto">
          <a:xfrm flipV="1">
            <a:off x="3340277" y="3204302"/>
            <a:ext cx="41769" cy="505952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 flipV="1">
            <a:off x="2696050" y="3204302"/>
            <a:ext cx="583792" cy="499572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Oval 16"/>
          <p:cNvSpPr>
            <a:spLocks noChangeArrowheads="1"/>
          </p:cNvSpPr>
          <p:nvPr/>
        </p:nvSpPr>
        <p:spPr bwMode="auto">
          <a:xfrm>
            <a:off x="3476709" y="3710254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65" name="Oval 16"/>
          <p:cNvSpPr>
            <a:spLocks noChangeArrowheads="1"/>
          </p:cNvSpPr>
          <p:nvPr/>
        </p:nvSpPr>
        <p:spPr bwMode="auto">
          <a:xfrm>
            <a:off x="3980765" y="3710254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V="1">
            <a:off x="4349988" y="3204303"/>
            <a:ext cx="61200" cy="530584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28"/>
          <p:cNvSpPr>
            <a:spLocks noChangeShapeType="1"/>
          </p:cNvSpPr>
          <p:nvPr/>
        </p:nvSpPr>
        <p:spPr bwMode="auto">
          <a:xfrm flipV="1">
            <a:off x="3806070" y="3204302"/>
            <a:ext cx="505876" cy="524204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Oval 16"/>
          <p:cNvSpPr>
            <a:spLocks noChangeArrowheads="1"/>
          </p:cNvSpPr>
          <p:nvPr/>
        </p:nvSpPr>
        <p:spPr bwMode="auto">
          <a:xfrm>
            <a:off x="4484821" y="3734889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73" name="Oval 16"/>
          <p:cNvSpPr>
            <a:spLocks noChangeArrowheads="1"/>
          </p:cNvSpPr>
          <p:nvPr/>
        </p:nvSpPr>
        <p:spPr bwMode="auto">
          <a:xfrm>
            <a:off x="5117722" y="3734889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74" name="Line 28"/>
          <p:cNvSpPr>
            <a:spLocks noChangeShapeType="1"/>
          </p:cNvSpPr>
          <p:nvPr/>
        </p:nvSpPr>
        <p:spPr bwMode="auto">
          <a:xfrm flipH="1" flipV="1">
            <a:off x="5136798" y="3204303"/>
            <a:ext cx="291712" cy="530586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28"/>
          <p:cNvSpPr>
            <a:spLocks noChangeShapeType="1"/>
          </p:cNvSpPr>
          <p:nvPr/>
        </p:nvSpPr>
        <p:spPr bwMode="auto">
          <a:xfrm flipV="1">
            <a:off x="4784282" y="3204303"/>
            <a:ext cx="227350" cy="524206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Oval 16"/>
          <p:cNvSpPr>
            <a:spLocks noChangeArrowheads="1"/>
          </p:cNvSpPr>
          <p:nvPr/>
        </p:nvSpPr>
        <p:spPr bwMode="auto">
          <a:xfrm>
            <a:off x="5652120" y="3734889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77" name="Oval 16"/>
          <p:cNvSpPr>
            <a:spLocks noChangeArrowheads="1"/>
          </p:cNvSpPr>
          <p:nvPr/>
        </p:nvSpPr>
        <p:spPr bwMode="auto">
          <a:xfrm>
            <a:off x="6285021" y="3734889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78" name="Line 28"/>
          <p:cNvSpPr>
            <a:spLocks noChangeShapeType="1"/>
          </p:cNvSpPr>
          <p:nvPr/>
        </p:nvSpPr>
        <p:spPr bwMode="auto">
          <a:xfrm flipH="1" flipV="1">
            <a:off x="6196243" y="3204303"/>
            <a:ext cx="399566" cy="530586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28"/>
          <p:cNvSpPr>
            <a:spLocks noChangeShapeType="1"/>
          </p:cNvSpPr>
          <p:nvPr/>
        </p:nvSpPr>
        <p:spPr bwMode="auto">
          <a:xfrm flipV="1">
            <a:off x="5951581" y="3212975"/>
            <a:ext cx="117339" cy="51553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Oval 16"/>
          <p:cNvSpPr>
            <a:spLocks noChangeArrowheads="1"/>
          </p:cNvSpPr>
          <p:nvPr/>
        </p:nvSpPr>
        <p:spPr bwMode="auto">
          <a:xfrm>
            <a:off x="6789077" y="3734889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81" name="Oval 16"/>
          <p:cNvSpPr>
            <a:spLocks noChangeArrowheads="1"/>
          </p:cNvSpPr>
          <p:nvPr/>
        </p:nvSpPr>
        <p:spPr bwMode="auto">
          <a:xfrm>
            <a:off x="7421978" y="3734889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82" name="Line 28"/>
          <p:cNvSpPr>
            <a:spLocks noChangeShapeType="1"/>
          </p:cNvSpPr>
          <p:nvPr/>
        </p:nvSpPr>
        <p:spPr bwMode="auto">
          <a:xfrm flipH="1" flipV="1">
            <a:off x="6917922" y="3204303"/>
            <a:ext cx="814844" cy="530586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28"/>
          <p:cNvSpPr>
            <a:spLocks noChangeShapeType="1"/>
          </p:cNvSpPr>
          <p:nvPr/>
        </p:nvSpPr>
        <p:spPr bwMode="auto">
          <a:xfrm flipH="1" flipV="1">
            <a:off x="6868967" y="3204303"/>
            <a:ext cx="113377" cy="530584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Oval 16"/>
          <p:cNvSpPr>
            <a:spLocks noChangeArrowheads="1"/>
          </p:cNvSpPr>
          <p:nvPr/>
        </p:nvSpPr>
        <p:spPr bwMode="auto">
          <a:xfrm>
            <a:off x="7956376" y="3717032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85" name="Oval 16"/>
          <p:cNvSpPr>
            <a:spLocks noChangeArrowheads="1"/>
          </p:cNvSpPr>
          <p:nvPr/>
        </p:nvSpPr>
        <p:spPr bwMode="auto">
          <a:xfrm>
            <a:off x="8589277" y="3717032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86" name="Line 28"/>
          <p:cNvSpPr>
            <a:spLocks noChangeShapeType="1"/>
          </p:cNvSpPr>
          <p:nvPr/>
        </p:nvSpPr>
        <p:spPr bwMode="auto">
          <a:xfrm flipH="1" flipV="1">
            <a:off x="7956375" y="3212976"/>
            <a:ext cx="776465" cy="47752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28"/>
          <p:cNvSpPr>
            <a:spLocks noChangeShapeType="1"/>
          </p:cNvSpPr>
          <p:nvPr/>
        </p:nvSpPr>
        <p:spPr bwMode="auto">
          <a:xfrm flipH="1" flipV="1">
            <a:off x="7896365" y="3204303"/>
            <a:ext cx="271409" cy="530584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4272560" y="80046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w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=0</a:t>
            </a:r>
            <a:endParaRPr lang="zh-CN" altLang="en-US" sz="2400" dirty="0"/>
          </a:p>
        </p:txBody>
      </p:sp>
      <p:sp>
        <p:nvSpPr>
          <p:cNvPr id="89" name="文本框 88"/>
          <p:cNvSpPr txBox="1"/>
          <p:nvPr/>
        </p:nvSpPr>
        <p:spPr>
          <a:xfrm>
            <a:off x="2055320" y="136859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=8</a:t>
            </a:r>
            <a:endParaRPr lang="zh-CN" altLang="en-US" sz="2400" dirty="0"/>
          </a:p>
        </p:txBody>
      </p:sp>
      <p:sp>
        <p:nvSpPr>
          <p:cNvPr id="92" name="椭圆 91"/>
          <p:cNvSpPr/>
          <p:nvPr/>
        </p:nvSpPr>
        <p:spPr bwMode="auto">
          <a:xfrm>
            <a:off x="2720366" y="1628800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4442187" y="1189357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1933538" y="2119842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24832" y="1992629"/>
            <a:ext cx="1399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=14</a:t>
            </a:r>
            <a:endParaRPr lang="zh-CN" altLang="en-US" sz="2400" dirty="0"/>
          </a:p>
        </p:txBody>
      </p:sp>
      <p:sp>
        <p:nvSpPr>
          <p:cNvPr id="96" name="椭圆 95"/>
          <p:cNvSpPr/>
          <p:nvPr/>
        </p:nvSpPr>
        <p:spPr bwMode="auto">
          <a:xfrm>
            <a:off x="3646112" y="2152990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806070" y="184303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=8</a:t>
            </a:r>
            <a:endParaRPr lang="zh-CN" altLang="en-US" sz="2400" dirty="0"/>
          </a:p>
        </p:txBody>
      </p:sp>
      <p:sp>
        <p:nvSpPr>
          <p:cNvPr id="99" name="椭圆 98"/>
          <p:cNvSpPr/>
          <p:nvPr/>
        </p:nvSpPr>
        <p:spPr bwMode="auto">
          <a:xfrm>
            <a:off x="3119420" y="2777191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2406107" y="3734886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2963222" y="3745798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431767" y="2990075"/>
            <a:ext cx="1340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=10</a:t>
            </a:r>
            <a:endParaRPr lang="zh-CN" altLang="en-US" sz="240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1684949" y="4112235"/>
            <a:ext cx="122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=13</a:t>
            </a:r>
            <a:endParaRPr lang="zh-CN" altLang="en-US" sz="2400" dirty="0"/>
          </a:p>
        </p:txBody>
      </p:sp>
      <p:sp>
        <p:nvSpPr>
          <p:cNvPr id="105" name="矩形标注 104"/>
          <p:cNvSpPr/>
          <p:nvPr/>
        </p:nvSpPr>
        <p:spPr bwMode="auto">
          <a:xfrm>
            <a:off x="1876227" y="4910466"/>
            <a:ext cx="1169287" cy="544126"/>
          </a:xfrm>
          <a:prstGeom prst="wedgeRectCallout">
            <a:avLst>
              <a:gd name="adj1" fmla="val 61811"/>
              <a:gd name="adj2" fmla="val -19543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>
                <a:ea typeface="楷体_GB2312" pitchFamily="49" charset="-122"/>
              </a:rPr>
              <a:t>w</a:t>
            </a: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=10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4211806" y="225792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=8</a:t>
            </a:r>
            <a:endParaRPr lang="zh-CN" altLang="en-US" sz="2400" dirty="0"/>
          </a:p>
        </p:txBody>
      </p:sp>
      <p:sp>
        <p:nvSpPr>
          <p:cNvPr id="108" name="椭圆 107"/>
          <p:cNvSpPr/>
          <p:nvPr/>
        </p:nvSpPr>
        <p:spPr bwMode="auto">
          <a:xfrm>
            <a:off x="4211960" y="2780928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9" name="椭圆 108"/>
          <p:cNvSpPr/>
          <p:nvPr/>
        </p:nvSpPr>
        <p:spPr bwMode="auto">
          <a:xfrm>
            <a:off x="3481046" y="3732329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0" name="椭圆 109"/>
          <p:cNvSpPr/>
          <p:nvPr/>
        </p:nvSpPr>
        <p:spPr bwMode="auto">
          <a:xfrm>
            <a:off x="6194811" y="1686848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1" name="椭圆 110"/>
          <p:cNvSpPr/>
          <p:nvPr/>
        </p:nvSpPr>
        <p:spPr bwMode="auto">
          <a:xfrm>
            <a:off x="5288282" y="2137845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4819275" y="2782305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4494942" y="3753144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4" name="矩形标注 113"/>
          <p:cNvSpPr/>
          <p:nvPr/>
        </p:nvSpPr>
        <p:spPr bwMode="auto">
          <a:xfrm>
            <a:off x="3142829" y="4910466"/>
            <a:ext cx="1169287" cy="544126"/>
          </a:xfrm>
          <a:prstGeom prst="wedgeRectCallout">
            <a:avLst>
              <a:gd name="adj1" fmla="val -987"/>
              <a:gd name="adj2" fmla="val -192891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 smtClean="0">
                <a:ea typeface="楷体_GB2312" pitchFamily="49" charset="-122"/>
              </a:rPr>
              <a:t>w</a:t>
            </a: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=11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516216" y="134076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=0</a:t>
            </a:r>
            <a:endParaRPr lang="zh-CN" altLang="en-US" sz="24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5085629" y="181919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=6</a:t>
            </a:r>
            <a:endParaRPr lang="zh-CN" altLang="en-US" sz="24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4922534" y="307183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=8</a:t>
            </a:r>
            <a:endParaRPr lang="zh-CN" altLang="en-US" sz="2400" dirty="0"/>
          </a:p>
        </p:txBody>
      </p:sp>
      <p:sp>
        <p:nvSpPr>
          <p:cNvPr id="118" name="矩形标注 117"/>
          <p:cNvSpPr/>
          <p:nvPr/>
        </p:nvSpPr>
        <p:spPr bwMode="auto">
          <a:xfrm>
            <a:off x="4426988" y="4957549"/>
            <a:ext cx="1169287" cy="544126"/>
          </a:xfrm>
          <a:prstGeom prst="wedgeRectCallout">
            <a:avLst>
              <a:gd name="adj1" fmla="val -22315"/>
              <a:gd name="adj2" fmla="val -194164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 smtClean="0">
                <a:ea typeface="楷体_GB2312" pitchFamily="49" charset="-122"/>
              </a:rPr>
              <a:t>w</a:t>
            </a: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=11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9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2" grpId="0" animBg="1"/>
      <p:bldP spid="93" grpId="0" animBg="1"/>
      <p:bldP spid="94" grpId="0" animBg="1"/>
      <p:bldP spid="95" grpId="0"/>
      <p:bldP spid="96" grpId="0" animBg="1"/>
      <p:bldP spid="97" grpId="0"/>
      <p:bldP spid="99" grpId="0" animBg="1"/>
      <p:bldP spid="100" grpId="0" animBg="1"/>
      <p:bldP spid="101" grpId="0" animBg="1"/>
      <p:bldP spid="102" grpId="0"/>
      <p:bldP spid="103" grpId="0"/>
      <p:bldP spid="105" grpId="0" animBg="1"/>
      <p:bldP spid="106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6" grpId="0"/>
      <p:bldP spid="117" grpId="0"/>
      <p:bldP spid="11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  <a:ea typeface="+mn-ea"/>
              </a:rPr>
              <a:t>5.6</a:t>
            </a:r>
            <a:r>
              <a:rPr lang="en-US" altLang="zh-CN" sz="4000" kern="0" dirty="0" smtClean="0">
                <a:solidFill>
                  <a:srgbClr val="000000"/>
                </a:solidFill>
              </a:rPr>
              <a:t>  </a:t>
            </a:r>
            <a:r>
              <a:rPr lang="en-GB" altLang="zh-CN" sz="4000" kern="0" dirty="0">
                <a:solidFill>
                  <a:srgbClr val="000000"/>
                </a:solidFill>
                <a:latin typeface="+mn-lt"/>
              </a:rPr>
              <a:t>n-</a:t>
            </a:r>
            <a:r>
              <a:rPr lang="zh-CN" altLang="en-US" sz="4000" kern="0" dirty="0">
                <a:solidFill>
                  <a:srgbClr val="000000"/>
                </a:solidFill>
              </a:rPr>
              <a:t>皇后问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题</a:t>
            </a:r>
            <a:endParaRPr lang="en-US" altLang="zh-CN" sz="40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n-queens puzzle</a:t>
            </a: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5783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zh-CN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皇后问题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604448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 smtClean="0">
                <a:cs typeface="+mn-cs"/>
              </a:rPr>
              <a:t>根据国</a:t>
            </a:r>
            <a:r>
              <a:rPr lang="zh-CN" altLang="en-US" sz="2200" dirty="0">
                <a:cs typeface="+mn-cs"/>
              </a:rPr>
              <a:t>际象棋的规则</a:t>
            </a:r>
            <a:endParaRPr lang="en-US" altLang="zh-CN" sz="2200" dirty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皇后可以攻击与之处在</a:t>
            </a:r>
            <a:r>
              <a:rPr lang="zh-CN" altLang="en-US" sz="2200" b="1" dirty="0">
                <a:solidFill>
                  <a:srgbClr val="C00000"/>
                </a:solidFill>
              </a:rPr>
              <a:t>同一行</a:t>
            </a:r>
            <a:r>
              <a:rPr lang="zh-CN" altLang="en-US" sz="2200" dirty="0"/>
              <a:t>或</a:t>
            </a:r>
            <a:r>
              <a:rPr lang="zh-CN" altLang="en-US" sz="2200" b="1" dirty="0">
                <a:solidFill>
                  <a:srgbClr val="C00000"/>
                </a:solidFill>
              </a:rPr>
              <a:t>同一列</a:t>
            </a:r>
            <a:r>
              <a:rPr lang="zh-CN" altLang="en-US" sz="2200" dirty="0"/>
              <a:t>或</a:t>
            </a:r>
            <a:r>
              <a:rPr lang="zh-CN" altLang="en-US" sz="2200" b="1" dirty="0">
                <a:solidFill>
                  <a:srgbClr val="C00000"/>
                </a:solidFill>
              </a:rPr>
              <a:t>同一斜线</a:t>
            </a:r>
            <a:r>
              <a:rPr lang="zh-CN" altLang="en-US" sz="2200" dirty="0"/>
              <a:t>上的棋子</a:t>
            </a:r>
            <a:endParaRPr lang="en-US" altLang="zh-CN" sz="2200" dirty="0"/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en-GB" altLang="zh-CN" sz="2200" b="1" dirty="0">
                <a:cs typeface="+mn-cs"/>
              </a:rPr>
              <a:t>n-</a:t>
            </a:r>
            <a:r>
              <a:rPr lang="zh-CN" altLang="en-US" sz="2200" b="1" dirty="0">
                <a:cs typeface="+mn-cs"/>
              </a:rPr>
              <a:t>皇后问</a:t>
            </a:r>
            <a:r>
              <a:rPr lang="zh-CN" altLang="en-US" sz="2200" b="1" dirty="0" smtClean="0">
                <a:cs typeface="+mn-cs"/>
              </a:rPr>
              <a:t>题</a:t>
            </a:r>
            <a:endParaRPr lang="en-US" altLang="zh-CN" sz="2200" dirty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在</a:t>
            </a:r>
            <a:r>
              <a:rPr lang="en-US" altLang="zh-CN" sz="2200" dirty="0" err="1"/>
              <a:t>n×n</a:t>
            </a:r>
            <a:r>
              <a:rPr lang="zh-CN" altLang="en-US" sz="2200" dirty="0"/>
              <a:t>的棋盘上放置</a:t>
            </a:r>
            <a:r>
              <a:rPr lang="zh-CN" altLang="en-US" sz="2200" dirty="0">
                <a:solidFill>
                  <a:srgbClr val="FF0000"/>
                </a:solidFill>
              </a:rPr>
              <a:t>彼此不受攻击</a:t>
            </a:r>
            <a:r>
              <a:rPr lang="zh-CN" altLang="en-US" sz="2200" dirty="0"/>
              <a:t>的</a:t>
            </a:r>
            <a:r>
              <a:rPr lang="en-US" altLang="zh-CN" sz="2200" dirty="0"/>
              <a:t>n</a:t>
            </a:r>
            <a:r>
              <a:rPr lang="zh-CN" altLang="en-US" sz="2200" dirty="0"/>
              <a:t>个皇</a:t>
            </a:r>
            <a:r>
              <a:rPr lang="zh-CN" altLang="en-US" sz="2200" dirty="0" smtClean="0"/>
              <a:t>后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即：任</a:t>
            </a:r>
            <a:r>
              <a:rPr lang="zh-CN" altLang="en-US" sz="2200" dirty="0"/>
              <a:t>何</a:t>
            </a:r>
            <a:r>
              <a:rPr lang="en-US" altLang="zh-CN" sz="2200" dirty="0"/>
              <a:t>2</a:t>
            </a:r>
            <a:r>
              <a:rPr lang="zh-CN" altLang="en-US" sz="2200" dirty="0"/>
              <a:t>个皇后不放在同一行或同一列或同一斜线上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15349"/>
              </p:ext>
            </p:extLst>
          </p:nvPr>
        </p:nvGraphicFramePr>
        <p:xfrm>
          <a:off x="2837895" y="3429000"/>
          <a:ext cx="3468213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8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8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椭圆 5"/>
          <p:cNvSpPr/>
          <p:nvPr/>
        </p:nvSpPr>
        <p:spPr bwMode="auto">
          <a:xfrm>
            <a:off x="3287761" y="6001662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676951" y="5281751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062018" y="4562080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4442270" y="3834596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601541" y="4199398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5993112" y="4921859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4829079" y="5646747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5212929" y="6367042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30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zh-CN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皇后问题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21162"/>
            <a:ext cx="8676456" cy="6136838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latin typeface="+mn-lt"/>
                <a:cs typeface="+mn-cs"/>
              </a:rPr>
              <a:t>问题分析</a:t>
            </a:r>
            <a:endParaRPr lang="en-US" altLang="zh-CN" sz="2200" b="1" dirty="0">
              <a:latin typeface="+mn-lt"/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问题的解</a:t>
            </a:r>
            <a:r>
              <a:rPr lang="zh-CN" altLang="en-US" sz="2200" dirty="0">
                <a:latin typeface="+mn-lt"/>
              </a:rPr>
              <a:t>向量：</a:t>
            </a:r>
            <a:r>
              <a:rPr lang="en-US" altLang="zh-CN" sz="2200" dirty="0">
                <a:latin typeface="+mn-lt"/>
              </a:rPr>
              <a:t>(</a:t>
            </a:r>
            <a:r>
              <a:rPr lang="en-GB" altLang="zh-CN" sz="2200" dirty="0">
                <a:latin typeface="+mn-lt"/>
              </a:rPr>
              <a:t>x</a:t>
            </a:r>
            <a:r>
              <a:rPr lang="en-GB" altLang="zh-CN" sz="2200" baseline="-25000" dirty="0">
                <a:latin typeface="+mn-lt"/>
              </a:rPr>
              <a:t>1</a:t>
            </a:r>
            <a:r>
              <a:rPr lang="en-GB" altLang="zh-CN" sz="2200" dirty="0">
                <a:latin typeface="+mn-lt"/>
              </a:rPr>
              <a:t>, x</a:t>
            </a:r>
            <a:r>
              <a:rPr lang="en-GB" altLang="zh-CN" sz="2200" baseline="-25000" dirty="0">
                <a:latin typeface="+mn-lt"/>
              </a:rPr>
              <a:t>2</a:t>
            </a:r>
            <a:r>
              <a:rPr lang="en-GB" altLang="zh-CN" sz="2200" dirty="0">
                <a:latin typeface="+mn-lt"/>
              </a:rPr>
              <a:t>, … , </a:t>
            </a:r>
            <a:r>
              <a:rPr lang="en-GB" altLang="zh-CN" sz="2200" dirty="0" err="1">
                <a:latin typeface="+mn-lt"/>
              </a:rPr>
              <a:t>x</a:t>
            </a:r>
            <a:r>
              <a:rPr lang="en-GB" altLang="zh-CN" sz="2200" baseline="-25000" dirty="0" err="1">
                <a:latin typeface="+mn-lt"/>
              </a:rPr>
              <a:t>n</a:t>
            </a:r>
            <a:r>
              <a:rPr lang="en-GB" altLang="zh-CN" sz="2200" dirty="0" smtClean="0">
                <a:latin typeface="+mn-lt"/>
              </a:rPr>
              <a:t>) 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采用数组下标</a:t>
            </a:r>
            <a:r>
              <a:rPr lang="zh-CN" altLang="en-US" sz="2200" b="1" dirty="0" smtClean="0">
                <a:latin typeface="+mn-lt"/>
              </a:rPr>
              <a:t> </a:t>
            </a:r>
            <a:r>
              <a:rPr lang="en-US" altLang="zh-CN" sz="2200" b="1" dirty="0" err="1" smtClean="0">
                <a:latin typeface="+mn-lt"/>
              </a:rPr>
              <a:t>i</a:t>
            </a:r>
            <a:r>
              <a:rPr lang="en-US" altLang="zh-CN" sz="2200" b="1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表示皇后所在的行号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采用数组元素</a:t>
            </a:r>
            <a:r>
              <a:rPr lang="en-GB" altLang="zh-CN" sz="2200" b="1" dirty="0">
                <a:latin typeface="+mn-lt"/>
              </a:rPr>
              <a:t>x[</a:t>
            </a:r>
            <a:r>
              <a:rPr lang="en-GB" altLang="zh-CN" sz="2200" b="1" dirty="0" err="1">
                <a:latin typeface="+mn-lt"/>
              </a:rPr>
              <a:t>i</a:t>
            </a:r>
            <a:r>
              <a:rPr lang="en-GB" altLang="zh-CN" sz="2200" b="1" dirty="0">
                <a:latin typeface="+mn-lt"/>
              </a:rPr>
              <a:t>]</a:t>
            </a:r>
            <a:r>
              <a:rPr lang="zh-CN" altLang="en-US" sz="2200" dirty="0" smtClean="0">
                <a:latin typeface="+mn-lt"/>
                <a:cs typeface="+mn-cs"/>
              </a:rPr>
              <a:t>表示</a:t>
            </a:r>
            <a:r>
              <a:rPr lang="zh-CN" altLang="en-US" sz="2200" dirty="0">
                <a:latin typeface="+mn-lt"/>
              </a:rPr>
              <a:t>皇</a:t>
            </a:r>
            <a:r>
              <a:rPr lang="zh-CN" altLang="en-US" sz="2200" dirty="0" smtClean="0">
                <a:latin typeface="+mn-lt"/>
              </a:rPr>
              <a:t>后</a:t>
            </a:r>
            <a:r>
              <a:rPr lang="zh-CN" altLang="en-US" sz="2200" b="1" dirty="0" smtClean="0">
                <a:latin typeface="+mn-lt"/>
              </a:rPr>
              <a:t> </a:t>
            </a:r>
            <a:r>
              <a:rPr lang="en-US" altLang="zh-CN" sz="2200" b="1" dirty="0" err="1" smtClean="0">
                <a:latin typeface="+mn-lt"/>
              </a:rPr>
              <a:t>i</a:t>
            </a:r>
            <a:r>
              <a:rPr lang="en-US" altLang="zh-CN" sz="2200" b="1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的列号</a:t>
            </a:r>
            <a:endParaRPr lang="en-GB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思考：采用哪种解空间树？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提示：这是排列问题</a:t>
            </a:r>
            <a:r>
              <a:rPr lang="zh-CN" altLang="en-US" sz="2200" dirty="0">
                <a:latin typeface="+mn-lt"/>
              </a:rPr>
              <a:t>还是子</a:t>
            </a:r>
            <a:r>
              <a:rPr lang="zh-CN" altLang="en-US" sz="2200" dirty="0" smtClean="0">
                <a:latin typeface="+mn-lt"/>
              </a:rPr>
              <a:t>集问题？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剪枝函数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显约束（对解向量的直接约束）：</a:t>
            </a:r>
            <a:r>
              <a:rPr lang="en-GB" altLang="zh-CN" sz="2200" dirty="0">
                <a:latin typeface="+mn-lt"/>
              </a:rPr>
              <a:t>x</a:t>
            </a:r>
            <a:r>
              <a:rPr lang="en-GB" altLang="zh-CN" sz="2200" baseline="-25000" dirty="0">
                <a:latin typeface="+mn-lt"/>
              </a:rPr>
              <a:t>i</a:t>
            </a:r>
            <a:r>
              <a:rPr lang="en-GB" altLang="zh-CN" sz="2200" dirty="0">
                <a:latin typeface="+mn-lt"/>
              </a:rPr>
              <a:t> =1, 2, … , n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隐约束</a:t>
            </a:r>
            <a:r>
              <a:rPr lang="en-US" altLang="zh-CN" sz="2200" dirty="0">
                <a:latin typeface="+mn-lt"/>
              </a:rPr>
              <a:t>1</a:t>
            </a:r>
            <a:r>
              <a:rPr lang="zh-CN" altLang="en-US" sz="2200" dirty="0">
                <a:latin typeface="+mn-lt"/>
              </a:rPr>
              <a:t>：任意两个皇后不同</a:t>
            </a:r>
            <a:r>
              <a:rPr lang="zh-CN" altLang="en-US" sz="2200" dirty="0" smtClean="0">
                <a:latin typeface="+mn-lt"/>
              </a:rPr>
              <a:t>列 ：</a:t>
            </a:r>
            <a:r>
              <a:rPr lang="en-GB" altLang="zh-CN" sz="2200" dirty="0">
                <a:latin typeface="+mn-lt"/>
              </a:rPr>
              <a:t>x</a:t>
            </a:r>
            <a:r>
              <a:rPr lang="en-GB" altLang="zh-CN" sz="2200" baseline="-25000" dirty="0">
                <a:latin typeface="+mn-lt"/>
              </a:rPr>
              <a:t>i</a:t>
            </a:r>
            <a:r>
              <a:rPr lang="en-GB" altLang="zh-CN" sz="2200" dirty="0">
                <a:latin typeface="+mn-lt"/>
              </a:rPr>
              <a:t> </a:t>
            </a:r>
            <a:r>
              <a:rPr lang="zh-CN" altLang="en-US" sz="2200" dirty="0">
                <a:latin typeface="+mn-lt"/>
              </a:rPr>
              <a:t>≠ </a:t>
            </a:r>
            <a:r>
              <a:rPr lang="en-GB" altLang="zh-CN" sz="2200" dirty="0" err="1">
                <a:latin typeface="+mn-lt"/>
              </a:rPr>
              <a:t>x</a:t>
            </a:r>
            <a:r>
              <a:rPr lang="en-GB" altLang="zh-CN" sz="2200" baseline="-25000" dirty="0" err="1">
                <a:latin typeface="+mn-lt"/>
              </a:rPr>
              <a:t>j</a:t>
            </a:r>
            <a:endParaRPr lang="en-GB" altLang="zh-CN" sz="2200" baseline="-25000" dirty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隐约束</a:t>
            </a:r>
            <a:r>
              <a:rPr lang="en-US" altLang="zh-CN" sz="2200" dirty="0">
                <a:latin typeface="+mn-lt"/>
              </a:rPr>
              <a:t>2</a:t>
            </a:r>
            <a:r>
              <a:rPr lang="zh-CN" altLang="en-US" sz="2200" dirty="0">
                <a:latin typeface="+mn-lt"/>
              </a:rPr>
              <a:t>：任意两个皇后不处于同一对角</a:t>
            </a:r>
            <a:r>
              <a:rPr lang="zh-CN" altLang="en-US" sz="2200" dirty="0" smtClean="0">
                <a:latin typeface="+mn-lt"/>
              </a:rPr>
              <a:t>线？</a:t>
            </a:r>
            <a:endParaRPr lang="en-US" altLang="zh-CN" sz="2200" dirty="0" smtClean="0">
              <a:latin typeface="+mn-lt"/>
            </a:endParaRPr>
          </a:p>
          <a:p>
            <a:pPr marL="1897200" lvl="3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en-US" altLang="zh-CN" sz="2200" dirty="0" smtClean="0">
                <a:latin typeface="+mn-lt"/>
              </a:rPr>
              <a:t>|</a:t>
            </a:r>
            <a:r>
              <a:rPr lang="en-US" altLang="zh-CN" sz="2200" dirty="0" err="1">
                <a:latin typeface="+mn-lt"/>
              </a:rPr>
              <a:t>i</a:t>
            </a:r>
            <a:r>
              <a:rPr lang="en-US" altLang="zh-CN" sz="2200" dirty="0">
                <a:latin typeface="+mn-lt"/>
              </a:rPr>
              <a:t>-j|</a:t>
            </a:r>
            <a:r>
              <a:rPr lang="en-GB" altLang="zh-CN" sz="2200" dirty="0">
                <a:latin typeface="+mn-lt"/>
              </a:rPr>
              <a:t> </a:t>
            </a:r>
            <a:r>
              <a:rPr lang="zh-CN" altLang="en-US" sz="2200" dirty="0">
                <a:latin typeface="+mn-lt"/>
              </a:rPr>
              <a:t>≠ </a:t>
            </a:r>
            <a:r>
              <a:rPr lang="en-US" altLang="zh-CN" sz="2200" dirty="0">
                <a:latin typeface="+mn-lt"/>
              </a:rPr>
              <a:t>|</a:t>
            </a:r>
            <a:r>
              <a:rPr lang="en-US" altLang="zh-CN" sz="2200" dirty="0" smtClean="0">
                <a:latin typeface="+mn-lt"/>
              </a:rPr>
              <a:t>x</a:t>
            </a:r>
            <a:r>
              <a:rPr lang="en-US" altLang="zh-CN" sz="2200" baseline="-25000" dirty="0" smtClean="0">
                <a:latin typeface="+mn-lt"/>
              </a:rPr>
              <a:t>i </a:t>
            </a:r>
            <a:r>
              <a:rPr lang="en-US" altLang="zh-CN" sz="2200" dirty="0" smtClean="0">
                <a:latin typeface="+mn-lt"/>
              </a:rPr>
              <a:t>- </a:t>
            </a:r>
            <a:r>
              <a:rPr lang="en-US" altLang="zh-CN" sz="2200" dirty="0" err="1" smtClean="0">
                <a:latin typeface="+mn-lt"/>
              </a:rPr>
              <a:t>x</a:t>
            </a:r>
            <a:r>
              <a:rPr lang="en-US" altLang="zh-CN" sz="2200" baseline="-25000" dirty="0" err="1" smtClean="0">
                <a:latin typeface="+mn-lt"/>
              </a:rPr>
              <a:t>j</a:t>
            </a:r>
            <a:r>
              <a:rPr lang="en-US" altLang="zh-CN" sz="2200" dirty="0">
                <a:latin typeface="+mn-lt"/>
              </a:rPr>
              <a:t>|</a:t>
            </a:r>
          </a:p>
        </p:txBody>
      </p:sp>
      <p:sp>
        <p:nvSpPr>
          <p:cNvPr id="4" name="矩形 3"/>
          <p:cNvSpPr/>
          <p:nvPr/>
        </p:nvSpPr>
        <p:spPr>
          <a:xfrm>
            <a:off x="4601028" y="2982438"/>
            <a:ext cx="1252929" cy="43088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2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排列树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2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问题的解空间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b="0" dirty="0"/>
              <a:t>应用回溯法解题时，首先应明确问题的解空间</a:t>
            </a:r>
          </a:p>
          <a:p>
            <a:pPr marL="1008000" lvl="1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问题的解空间应至少包含该问题的一个（最优）</a:t>
            </a:r>
            <a:r>
              <a:rPr lang="zh-CN" altLang="en-US" sz="2200" dirty="0" smtClean="0"/>
              <a:t>解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例如：对于有</a:t>
            </a:r>
            <a:r>
              <a:rPr lang="en-US" altLang="zh-CN" sz="2200" dirty="0"/>
              <a:t>n</a:t>
            </a:r>
            <a:r>
              <a:rPr lang="zh-CN" altLang="en-US" sz="2200" dirty="0"/>
              <a:t>种备选物品的</a:t>
            </a:r>
            <a:r>
              <a:rPr lang="en-US" altLang="zh-CN" sz="2200" dirty="0"/>
              <a:t>0/1</a:t>
            </a:r>
            <a:r>
              <a:rPr lang="zh-CN" altLang="en-US" sz="2200" dirty="0"/>
              <a:t>背包问题而言</a:t>
            </a:r>
          </a:p>
          <a:p>
            <a:pPr marL="1440000" lvl="2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解空间可以由长度为</a:t>
            </a:r>
            <a:r>
              <a:rPr lang="en-US" altLang="zh-CN" sz="2200" dirty="0"/>
              <a:t>n</a:t>
            </a:r>
            <a:r>
              <a:rPr lang="zh-CN" altLang="en-US" sz="2200" dirty="0"/>
              <a:t>的向量来表示</a:t>
            </a:r>
          </a:p>
          <a:p>
            <a:pPr marL="1440000" lvl="2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显然：该解空间包含了对该问题所有可能的解</a:t>
            </a:r>
            <a:r>
              <a:rPr lang="zh-CN" altLang="en-US" sz="2200" dirty="0" smtClean="0"/>
              <a:t>法</a:t>
            </a:r>
            <a:endParaRPr lang="en-US" altLang="zh-CN" sz="2200" dirty="0" smtClean="0"/>
          </a:p>
          <a:p>
            <a:pPr marL="609600" lvl="1" indent="-609600"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>
                <a:cs typeface="+mn-cs"/>
              </a:rPr>
              <a:t>定义了问题的解空间后，可以将其组织成树或图的形</a:t>
            </a:r>
            <a:r>
              <a:rPr lang="zh-CN" altLang="en-US" sz="2200" dirty="0" smtClean="0">
                <a:cs typeface="+mn-cs"/>
              </a:rPr>
              <a:t>式</a:t>
            </a:r>
            <a:endParaRPr lang="en-US" altLang="zh-CN" sz="2200" dirty="0" smtClean="0">
              <a:cs typeface="+mn-cs"/>
            </a:endParaRPr>
          </a:p>
          <a:p>
            <a:pPr marL="1008000" lvl="1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例如：</a:t>
            </a:r>
            <a:r>
              <a:rPr lang="en-US" altLang="zh-CN" sz="2200" dirty="0"/>
              <a:t>n = 3 </a:t>
            </a:r>
            <a:r>
              <a:rPr lang="zh-CN" altLang="en-US" sz="2200" dirty="0" smtClean="0"/>
              <a:t>的</a:t>
            </a:r>
            <a:r>
              <a:rPr lang="en-US" altLang="zh-CN" sz="2200" dirty="0"/>
              <a:t>0/1</a:t>
            </a:r>
            <a:r>
              <a:rPr lang="zh-CN" altLang="en-US" sz="2200" dirty="0" smtClean="0"/>
              <a:t>背</a:t>
            </a:r>
            <a:r>
              <a:rPr lang="zh-CN" altLang="en-US" sz="2200" dirty="0"/>
              <a:t>包问题</a:t>
            </a:r>
            <a:r>
              <a:rPr lang="zh-CN" altLang="en-US" sz="2200" dirty="0" smtClean="0"/>
              <a:t>，解</a:t>
            </a:r>
            <a:r>
              <a:rPr lang="zh-CN" altLang="en-US" sz="2200" dirty="0"/>
              <a:t>空间</a:t>
            </a:r>
            <a:r>
              <a:rPr lang="zh-CN" altLang="en-US" sz="2200" dirty="0" smtClean="0"/>
              <a:t>可用</a:t>
            </a:r>
            <a:r>
              <a:rPr lang="zh-CN" altLang="en-US" sz="2200" dirty="0"/>
              <a:t>一棵完全二叉树表</a:t>
            </a:r>
            <a:r>
              <a:rPr lang="zh-CN" altLang="en-US" sz="2200" dirty="0" smtClean="0"/>
              <a:t>示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从根到任一</a:t>
            </a:r>
            <a:r>
              <a:rPr lang="zh-CN" altLang="en-US" sz="2200" dirty="0" smtClean="0"/>
              <a:t>叶结点的</a:t>
            </a:r>
            <a:r>
              <a:rPr lang="zh-CN" altLang="en-US" sz="2200" dirty="0"/>
              <a:t>路径表示解空间的一个元素</a:t>
            </a:r>
            <a:endParaRPr lang="en-US" altLang="zh-CN" sz="2200" dirty="0"/>
          </a:p>
        </p:txBody>
      </p:sp>
      <p:pic>
        <p:nvPicPr>
          <p:cNvPr id="187394" name="Picture 2" descr="E:\资料存档\课堂教学\算法分析与设计\我的课件\graph\CH05\背包问题解空间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93096"/>
            <a:ext cx="6235998" cy="22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39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zh-CN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皇后问题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64704"/>
            <a:ext cx="8604448" cy="590465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bool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Bound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k){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for (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0;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k;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++){</a:t>
            </a:r>
            <a:endParaRPr lang="en-US" altLang="zh-CN" sz="2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if ((abs(k-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)==abs(x[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]-x[k]))||(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x[</a:t>
            </a:r>
            <a:r>
              <a:rPr lang="en-US" altLang="zh-CN" sz="22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]==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x[k]))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return false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  <a:endParaRPr lang="en-US" altLang="zh-CN" sz="2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return true;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 </a:t>
            </a:r>
            <a:endParaRPr lang="en-US" altLang="zh-CN" sz="22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zh-CN" sz="2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t){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(t&gt;n)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output(x);</a:t>
            </a:r>
            <a:endParaRPr lang="en-US" altLang="zh-CN" sz="2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else {</a:t>
            </a:r>
            <a:endParaRPr lang="en-US" altLang="zh-CN" sz="2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0; </a:t>
            </a:r>
            <a:r>
              <a:rPr lang="en-US" altLang="zh-CN" sz="22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&lt;n; </a:t>
            </a:r>
            <a:r>
              <a:rPr lang="en-US" altLang="zh-CN" sz="22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x[t] =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Bound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(t+1);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  <a:endParaRPr lang="en-US" altLang="zh-CN" sz="2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922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皇后问题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066087" cy="2438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四皇后问题的解空间树是一个</a:t>
            </a:r>
            <a:r>
              <a:rPr lang="zh-CN" altLang="en-US" sz="2400" smtClean="0">
                <a:solidFill>
                  <a:srgbClr val="0070C0"/>
                </a:solidFill>
                <a:ea typeface="楷体_GB2312" pitchFamily="49" charset="-122"/>
              </a:rPr>
              <a:t>完全</a:t>
            </a:r>
            <a:r>
              <a:rPr lang="en-US" altLang="zh-CN" sz="2400" smtClean="0">
                <a:solidFill>
                  <a:srgbClr val="0070C0"/>
                </a:solidFill>
                <a:ea typeface="楷体_GB2312" pitchFamily="49" charset="-122"/>
              </a:rPr>
              <a:t>4</a:t>
            </a:r>
            <a:r>
              <a:rPr lang="zh-CN" altLang="en-US" sz="2400" smtClean="0">
                <a:solidFill>
                  <a:srgbClr val="0070C0"/>
                </a:solidFill>
                <a:ea typeface="楷体_GB2312" pitchFamily="49" charset="-122"/>
              </a:rPr>
              <a:t>叉树</a:t>
            </a:r>
            <a:r>
              <a:rPr lang="zh-CN" altLang="en-US" sz="2400" smtClean="0"/>
              <a:t>，树的根结点表示搜索的初始状态，从根结点到第</a:t>
            </a:r>
            <a:r>
              <a:rPr lang="en-US" altLang="zh-CN" sz="2400" smtClean="0"/>
              <a:t>1</a:t>
            </a:r>
            <a:r>
              <a:rPr lang="zh-CN" altLang="en-US" sz="2400" smtClean="0"/>
              <a:t>层结点对应皇后</a:t>
            </a:r>
            <a:r>
              <a:rPr lang="en-US" altLang="zh-CN" sz="2400" smtClean="0"/>
              <a:t>1</a:t>
            </a:r>
            <a:r>
              <a:rPr lang="zh-CN" altLang="en-US" sz="2400" smtClean="0"/>
              <a:t>在棋盘中第</a:t>
            </a:r>
            <a:r>
              <a:rPr lang="en-US" altLang="zh-CN" sz="2400" smtClean="0"/>
              <a:t>0</a:t>
            </a:r>
            <a:r>
              <a:rPr lang="zh-CN" altLang="en-US" sz="2400" smtClean="0"/>
              <a:t>行的可能摆放位置，从第</a:t>
            </a:r>
            <a:r>
              <a:rPr lang="en-US" altLang="zh-CN" sz="2400" smtClean="0"/>
              <a:t>1</a:t>
            </a:r>
            <a:r>
              <a:rPr lang="zh-CN" altLang="en-US" sz="2400" smtClean="0"/>
              <a:t>层结点到第</a:t>
            </a:r>
            <a:r>
              <a:rPr lang="en-US" altLang="zh-CN" sz="2400" smtClean="0"/>
              <a:t>2</a:t>
            </a:r>
            <a:r>
              <a:rPr lang="zh-CN" altLang="en-US" sz="2400" smtClean="0"/>
              <a:t>层结点对应皇后</a:t>
            </a:r>
            <a:r>
              <a:rPr lang="en-US" altLang="zh-CN" sz="2400" smtClean="0"/>
              <a:t>2</a:t>
            </a:r>
            <a:r>
              <a:rPr lang="zh-CN" altLang="en-US" sz="2400" smtClean="0"/>
              <a:t>在棋盘中第</a:t>
            </a:r>
            <a:r>
              <a:rPr lang="en-US" altLang="zh-CN" sz="2400" smtClean="0"/>
              <a:t>1</a:t>
            </a:r>
            <a:r>
              <a:rPr lang="zh-CN" altLang="en-US" sz="2400" smtClean="0"/>
              <a:t>行的可能摆放位置，依此类推。</a:t>
            </a:r>
          </a:p>
        </p:txBody>
      </p:sp>
      <p:grpSp>
        <p:nvGrpSpPr>
          <p:cNvPr id="33799" name="Group 4"/>
          <p:cNvGrpSpPr>
            <a:grpSpLocks/>
          </p:cNvGrpSpPr>
          <p:nvPr/>
        </p:nvGrpSpPr>
        <p:grpSpPr bwMode="auto">
          <a:xfrm>
            <a:off x="4343400" y="3276600"/>
            <a:ext cx="4537075" cy="3284538"/>
            <a:chOff x="1829" y="4113"/>
            <a:chExt cx="3100" cy="2349"/>
          </a:xfrm>
        </p:grpSpPr>
        <p:sp>
          <p:nvSpPr>
            <p:cNvPr id="33800" name="Text Box 5"/>
            <p:cNvSpPr txBox="1">
              <a:spLocks noChangeArrowheads="1"/>
            </p:cNvSpPr>
            <p:nvPr/>
          </p:nvSpPr>
          <p:spPr bwMode="auto">
            <a:xfrm>
              <a:off x="2039" y="4371"/>
              <a:ext cx="1587" cy="15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200"/>
            </a:p>
          </p:txBody>
        </p:sp>
        <p:sp>
          <p:nvSpPr>
            <p:cNvPr id="33801" name="Line 6"/>
            <p:cNvSpPr>
              <a:spLocks noChangeShapeType="1"/>
            </p:cNvSpPr>
            <p:nvPr/>
          </p:nvSpPr>
          <p:spPr bwMode="auto">
            <a:xfrm>
              <a:off x="2039" y="5169"/>
              <a:ext cx="1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Line 7"/>
            <p:cNvSpPr>
              <a:spLocks noChangeShapeType="1"/>
            </p:cNvSpPr>
            <p:nvPr/>
          </p:nvSpPr>
          <p:spPr bwMode="auto">
            <a:xfrm>
              <a:off x="2049" y="4770"/>
              <a:ext cx="1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Line 8"/>
            <p:cNvSpPr>
              <a:spLocks noChangeShapeType="1"/>
            </p:cNvSpPr>
            <p:nvPr/>
          </p:nvSpPr>
          <p:spPr bwMode="auto">
            <a:xfrm>
              <a:off x="2039" y="5559"/>
              <a:ext cx="1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4" name="Line 9"/>
            <p:cNvSpPr>
              <a:spLocks noChangeShapeType="1"/>
            </p:cNvSpPr>
            <p:nvPr/>
          </p:nvSpPr>
          <p:spPr bwMode="auto">
            <a:xfrm>
              <a:off x="2839" y="4371"/>
              <a:ext cx="0" cy="1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Line 10"/>
            <p:cNvSpPr>
              <a:spLocks noChangeShapeType="1"/>
            </p:cNvSpPr>
            <p:nvPr/>
          </p:nvSpPr>
          <p:spPr bwMode="auto">
            <a:xfrm>
              <a:off x="2429" y="4380"/>
              <a:ext cx="0" cy="1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Line 11"/>
            <p:cNvSpPr>
              <a:spLocks noChangeShapeType="1"/>
            </p:cNvSpPr>
            <p:nvPr/>
          </p:nvSpPr>
          <p:spPr bwMode="auto">
            <a:xfrm>
              <a:off x="3239" y="4371"/>
              <a:ext cx="0" cy="1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Text Box 12"/>
            <p:cNvSpPr txBox="1">
              <a:spLocks noChangeArrowheads="1"/>
            </p:cNvSpPr>
            <p:nvPr/>
          </p:nvSpPr>
          <p:spPr bwMode="auto">
            <a:xfrm>
              <a:off x="2169" y="4113"/>
              <a:ext cx="143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en-US" altLang="zh-CN" sz="2200" b="1" dirty="0" smtClean="0"/>
                <a:t>0      </a:t>
              </a:r>
              <a:r>
                <a:rPr kumimoji="0" lang="en-US" altLang="zh-CN" sz="2200" b="1" dirty="0"/>
                <a:t>1       2      </a:t>
              </a:r>
              <a:r>
                <a:rPr kumimoji="0" lang="en-US" altLang="zh-CN" sz="2200" b="1" dirty="0" smtClean="0"/>
                <a:t>3</a:t>
              </a:r>
              <a:endParaRPr kumimoji="0" lang="en-US" altLang="zh-CN" sz="2200" b="1" dirty="0"/>
            </a:p>
          </p:txBody>
        </p:sp>
        <p:sp>
          <p:nvSpPr>
            <p:cNvPr id="33808" name="Text Box 13"/>
            <p:cNvSpPr txBox="1">
              <a:spLocks noChangeArrowheads="1"/>
            </p:cNvSpPr>
            <p:nvPr/>
          </p:nvSpPr>
          <p:spPr bwMode="auto">
            <a:xfrm>
              <a:off x="1829" y="4359"/>
              <a:ext cx="190" cy="1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2000"/>
                </a:lnSpc>
              </a:pPr>
              <a:r>
                <a:rPr kumimoji="0" lang="en-US" altLang="zh-CN" sz="2200" b="1"/>
                <a:t>0</a:t>
              </a:r>
            </a:p>
            <a:p>
              <a:pPr algn="just">
                <a:lnSpc>
                  <a:spcPct val="152000"/>
                </a:lnSpc>
              </a:pPr>
              <a:r>
                <a:rPr kumimoji="0" lang="en-US" altLang="zh-CN" sz="2200" b="1"/>
                <a:t>1</a:t>
              </a:r>
            </a:p>
            <a:p>
              <a:pPr algn="just">
                <a:lnSpc>
                  <a:spcPct val="152000"/>
                </a:lnSpc>
              </a:pPr>
              <a:r>
                <a:rPr kumimoji="0" lang="en-US" altLang="zh-CN" sz="2200" b="1"/>
                <a:t>2</a:t>
              </a:r>
            </a:p>
            <a:p>
              <a:pPr algn="just">
                <a:lnSpc>
                  <a:spcPct val="152000"/>
                </a:lnSpc>
              </a:pPr>
              <a:r>
                <a:rPr kumimoji="0" lang="en-US" altLang="zh-CN" sz="2200" b="1"/>
                <a:t>3</a:t>
              </a:r>
            </a:p>
          </p:txBody>
        </p:sp>
        <p:sp>
          <p:nvSpPr>
            <p:cNvPr id="33809" name="Line 14"/>
            <p:cNvSpPr>
              <a:spLocks noChangeShapeType="1"/>
            </p:cNvSpPr>
            <p:nvPr/>
          </p:nvSpPr>
          <p:spPr bwMode="auto">
            <a:xfrm flipH="1">
              <a:off x="3693" y="4555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15"/>
            <p:cNvSpPr>
              <a:spLocks noChangeShapeType="1"/>
            </p:cNvSpPr>
            <p:nvPr/>
          </p:nvSpPr>
          <p:spPr bwMode="auto">
            <a:xfrm flipH="1">
              <a:off x="3697" y="4983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Line 16"/>
            <p:cNvSpPr>
              <a:spLocks noChangeShapeType="1"/>
            </p:cNvSpPr>
            <p:nvPr/>
          </p:nvSpPr>
          <p:spPr bwMode="auto">
            <a:xfrm flipH="1">
              <a:off x="3695" y="5370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Line 17"/>
            <p:cNvSpPr>
              <a:spLocks noChangeShapeType="1"/>
            </p:cNvSpPr>
            <p:nvPr/>
          </p:nvSpPr>
          <p:spPr bwMode="auto">
            <a:xfrm flipH="1">
              <a:off x="3715" y="5778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Text Box 18"/>
            <p:cNvSpPr txBox="1">
              <a:spLocks noChangeArrowheads="1"/>
            </p:cNvSpPr>
            <p:nvPr/>
          </p:nvSpPr>
          <p:spPr bwMode="auto">
            <a:xfrm>
              <a:off x="4269" y="4422"/>
              <a:ext cx="6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200" b="1"/>
                <a:t>皇后</a:t>
              </a:r>
              <a:r>
                <a:rPr kumimoji="0" lang="en-US" altLang="zh-CN" sz="2200" b="1"/>
                <a:t>1</a:t>
              </a:r>
            </a:p>
          </p:txBody>
        </p:sp>
        <p:sp>
          <p:nvSpPr>
            <p:cNvPr id="33814" name="Text Box 19"/>
            <p:cNvSpPr txBox="1">
              <a:spLocks noChangeArrowheads="1"/>
            </p:cNvSpPr>
            <p:nvPr/>
          </p:nvSpPr>
          <p:spPr bwMode="auto">
            <a:xfrm>
              <a:off x="4259" y="4842"/>
              <a:ext cx="6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200" b="1"/>
                <a:t>皇后</a:t>
              </a:r>
              <a:r>
                <a:rPr kumimoji="0" lang="en-US" altLang="zh-CN" sz="2200" b="1"/>
                <a:t>2</a:t>
              </a:r>
            </a:p>
          </p:txBody>
        </p:sp>
        <p:sp>
          <p:nvSpPr>
            <p:cNvPr id="33815" name="Text Box 20"/>
            <p:cNvSpPr txBox="1">
              <a:spLocks noChangeArrowheads="1"/>
            </p:cNvSpPr>
            <p:nvPr/>
          </p:nvSpPr>
          <p:spPr bwMode="auto">
            <a:xfrm>
              <a:off x="4259" y="5211"/>
              <a:ext cx="6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200" b="1"/>
                <a:t>皇后</a:t>
              </a:r>
              <a:r>
                <a:rPr kumimoji="0" lang="en-US" altLang="zh-CN" sz="2200" b="1"/>
                <a:t>3</a:t>
              </a:r>
            </a:p>
          </p:txBody>
        </p:sp>
        <p:sp>
          <p:nvSpPr>
            <p:cNvPr id="33816" name="Text Box 21"/>
            <p:cNvSpPr txBox="1">
              <a:spLocks noChangeArrowheads="1"/>
            </p:cNvSpPr>
            <p:nvPr/>
          </p:nvSpPr>
          <p:spPr bwMode="auto">
            <a:xfrm>
              <a:off x="4249" y="5634"/>
              <a:ext cx="6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200" b="1"/>
                <a:t>皇后</a:t>
              </a:r>
              <a:r>
                <a:rPr kumimoji="0" lang="en-US" altLang="zh-CN" sz="2200" b="1"/>
                <a:t>4</a:t>
              </a:r>
            </a:p>
          </p:txBody>
        </p:sp>
        <p:sp>
          <p:nvSpPr>
            <p:cNvPr id="33817" name="Text Box 22"/>
            <p:cNvSpPr txBox="1">
              <a:spLocks noChangeArrowheads="1"/>
            </p:cNvSpPr>
            <p:nvPr/>
          </p:nvSpPr>
          <p:spPr bwMode="auto">
            <a:xfrm>
              <a:off x="2569" y="6204"/>
              <a:ext cx="169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200" b="1"/>
                <a:t>四皇后问题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50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回溯法求解</a:t>
            </a:r>
            <a:r>
              <a:rPr lang="en-US" altLang="zh-CN" sz="2800" smtClean="0"/>
              <a:t>4</a:t>
            </a:r>
            <a:r>
              <a:rPr lang="zh-CN" altLang="en-US" sz="2800" smtClean="0"/>
              <a:t>皇后问题的搜索过程（一个可行解）</a:t>
            </a:r>
          </a:p>
        </p:txBody>
      </p:sp>
      <p:grpSp>
        <p:nvGrpSpPr>
          <p:cNvPr id="34822" name="Group 4"/>
          <p:cNvGrpSpPr>
            <a:grpSpLocks/>
          </p:cNvGrpSpPr>
          <p:nvPr/>
        </p:nvGrpSpPr>
        <p:grpSpPr bwMode="auto">
          <a:xfrm>
            <a:off x="323850" y="1628775"/>
            <a:ext cx="8640763" cy="3913188"/>
            <a:chOff x="204" y="1434"/>
            <a:chExt cx="4710" cy="2057"/>
          </a:xfrm>
        </p:grpSpPr>
        <p:sp>
          <p:nvSpPr>
            <p:cNvPr id="34823" name="Text Box 5"/>
            <p:cNvSpPr txBox="1">
              <a:spLocks noChangeArrowheads="1"/>
            </p:cNvSpPr>
            <p:nvPr/>
          </p:nvSpPr>
          <p:spPr bwMode="auto">
            <a:xfrm>
              <a:off x="211" y="1444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824" name="Line 6"/>
            <p:cNvSpPr>
              <a:spLocks noChangeShapeType="1"/>
            </p:cNvSpPr>
            <p:nvPr/>
          </p:nvSpPr>
          <p:spPr bwMode="auto">
            <a:xfrm>
              <a:off x="211" y="1794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Line 7"/>
            <p:cNvSpPr>
              <a:spLocks noChangeShapeType="1"/>
            </p:cNvSpPr>
            <p:nvPr/>
          </p:nvSpPr>
          <p:spPr bwMode="auto">
            <a:xfrm>
              <a:off x="542" y="144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Line 8"/>
            <p:cNvSpPr>
              <a:spLocks noChangeShapeType="1"/>
            </p:cNvSpPr>
            <p:nvPr/>
          </p:nvSpPr>
          <p:spPr bwMode="auto">
            <a:xfrm>
              <a:off x="373" y="144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Line 9"/>
            <p:cNvSpPr>
              <a:spLocks noChangeShapeType="1"/>
            </p:cNvSpPr>
            <p:nvPr/>
          </p:nvSpPr>
          <p:spPr bwMode="auto">
            <a:xfrm>
              <a:off x="703" y="144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Line 10"/>
            <p:cNvSpPr>
              <a:spLocks noChangeShapeType="1"/>
            </p:cNvSpPr>
            <p:nvPr/>
          </p:nvSpPr>
          <p:spPr bwMode="auto">
            <a:xfrm>
              <a:off x="211" y="1624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Line 11"/>
            <p:cNvSpPr>
              <a:spLocks noChangeShapeType="1"/>
            </p:cNvSpPr>
            <p:nvPr/>
          </p:nvSpPr>
          <p:spPr bwMode="auto">
            <a:xfrm>
              <a:off x="211" y="1973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233" y="1451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31" name="Text Box 13"/>
            <p:cNvSpPr txBox="1">
              <a:spLocks noChangeArrowheads="1"/>
            </p:cNvSpPr>
            <p:nvPr/>
          </p:nvSpPr>
          <p:spPr bwMode="auto">
            <a:xfrm>
              <a:off x="1239" y="1451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832" name="Line 14"/>
            <p:cNvSpPr>
              <a:spLocks noChangeShapeType="1"/>
            </p:cNvSpPr>
            <p:nvPr/>
          </p:nvSpPr>
          <p:spPr bwMode="auto">
            <a:xfrm>
              <a:off x="1239" y="180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Line 15"/>
            <p:cNvSpPr>
              <a:spLocks noChangeShapeType="1"/>
            </p:cNvSpPr>
            <p:nvPr/>
          </p:nvSpPr>
          <p:spPr bwMode="auto">
            <a:xfrm>
              <a:off x="1569" y="1453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6"/>
            <p:cNvSpPr>
              <a:spLocks noChangeShapeType="1"/>
            </p:cNvSpPr>
            <p:nvPr/>
          </p:nvSpPr>
          <p:spPr bwMode="auto">
            <a:xfrm>
              <a:off x="1400" y="1453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17"/>
            <p:cNvSpPr>
              <a:spLocks noChangeShapeType="1"/>
            </p:cNvSpPr>
            <p:nvPr/>
          </p:nvSpPr>
          <p:spPr bwMode="auto">
            <a:xfrm>
              <a:off x="1731" y="1453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18"/>
            <p:cNvSpPr>
              <a:spLocks noChangeShapeType="1"/>
            </p:cNvSpPr>
            <p:nvPr/>
          </p:nvSpPr>
          <p:spPr bwMode="auto">
            <a:xfrm>
              <a:off x="1239" y="163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19"/>
            <p:cNvSpPr>
              <a:spLocks noChangeShapeType="1"/>
            </p:cNvSpPr>
            <p:nvPr/>
          </p:nvSpPr>
          <p:spPr bwMode="auto">
            <a:xfrm>
              <a:off x="1239" y="198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Text Box 20"/>
            <p:cNvSpPr txBox="1">
              <a:spLocks noChangeArrowheads="1"/>
            </p:cNvSpPr>
            <p:nvPr/>
          </p:nvSpPr>
          <p:spPr bwMode="auto">
            <a:xfrm>
              <a:off x="1261" y="1458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39" name="Text Box 21"/>
            <p:cNvSpPr txBox="1">
              <a:spLocks noChangeArrowheads="1"/>
            </p:cNvSpPr>
            <p:nvPr/>
          </p:nvSpPr>
          <p:spPr bwMode="auto">
            <a:xfrm>
              <a:off x="1254" y="1642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40" name="Text Box 22"/>
            <p:cNvSpPr txBox="1">
              <a:spLocks noChangeArrowheads="1"/>
            </p:cNvSpPr>
            <p:nvPr/>
          </p:nvSpPr>
          <p:spPr bwMode="auto">
            <a:xfrm>
              <a:off x="1415" y="1640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41" name="Text Box 23"/>
            <p:cNvSpPr txBox="1">
              <a:spLocks noChangeArrowheads="1"/>
            </p:cNvSpPr>
            <p:nvPr/>
          </p:nvSpPr>
          <p:spPr bwMode="auto">
            <a:xfrm>
              <a:off x="1591" y="1638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42" name="Text Box 24"/>
            <p:cNvSpPr txBox="1">
              <a:spLocks noChangeArrowheads="1"/>
            </p:cNvSpPr>
            <p:nvPr/>
          </p:nvSpPr>
          <p:spPr bwMode="auto">
            <a:xfrm>
              <a:off x="2237" y="1458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843" name="Line 25"/>
            <p:cNvSpPr>
              <a:spLocks noChangeShapeType="1"/>
            </p:cNvSpPr>
            <p:nvPr/>
          </p:nvSpPr>
          <p:spPr bwMode="auto">
            <a:xfrm>
              <a:off x="2237" y="180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Line 26"/>
            <p:cNvSpPr>
              <a:spLocks noChangeShapeType="1"/>
            </p:cNvSpPr>
            <p:nvPr/>
          </p:nvSpPr>
          <p:spPr bwMode="auto">
            <a:xfrm>
              <a:off x="2568" y="146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Line 27"/>
            <p:cNvSpPr>
              <a:spLocks noChangeShapeType="1"/>
            </p:cNvSpPr>
            <p:nvPr/>
          </p:nvSpPr>
          <p:spPr bwMode="auto">
            <a:xfrm>
              <a:off x="2399" y="146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Line 28"/>
            <p:cNvSpPr>
              <a:spLocks noChangeShapeType="1"/>
            </p:cNvSpPr>
            <p:nvPr/>
          </p:nvSpPr>
          <p:spPr bwMode="auto">
            <a:xfrm>
              <a:off x="2729" y="146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Line 29"/>
            <p:cNvSpPr>
              <a:spLocks noChangeShapeType="1"/>
            </p:cNvSpPr>
            <p:nvPr/>
          </p:nvSpPr>
          <p:spPr bwMode="auto">
            <a:xfrm>
              <a:off x="2237" y="163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Line 30"/>
            <p:cNvSpPr>
              <a:spLocks noChangeShapeType="1"/>
            </p:cNvSpPr>
            <p:nvPr/>
          </p:nvSpPr>
          <p:spPr bwMode="auto">
            <a:xfrm>
              <a:off x="2237" y="198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Text Box 31"/>
            <p:cNvSpPr txBox="1">
              <a:spLocks noChangeArrowheads="1"/>
            </p:cNvSpPr>
            <p:nvPr/>
          </p:nvSpPr>
          <p:spPr bwMode="auto">
            <a:xfrm>
              <a:off x="2259" y="146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50" name="Text Box 32"/>
            <p:cNvSpPr txBox="1">
              <a:spLocks noChangeArrowheads="1"/>
            </p:cNvSpPr>
            <p:nvPr/>
          </p:nvSpPr>
          <p:spPr bwMode="auto">
            <a:xfrm>
              <a:off x="2413" y="1647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51" name="Text Box 33"/>
            <p:cNvSpPr txBox="1">
              <a:spLocks noChangeArrowheads="1"/>
            </p:cNvSpPr>
            <p:nvPr/>
          </p:nvSpPr>
          <p:spPr bwMode="auto">
            <a:xfrm>
              <a:off x="2590" y="1645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52" name="Text Box 34"/>
            <p:cNvSpPr txBox="1">
              <a:spLocks noChangeArrowheads="1"/>
            </p:cNvSpPr>
            <p:nvPr/>
          </p:nvSpPr>
          <p:spPr bwMode="auto">
            <a:xfrm>
              <a:off x="2252" y="164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53" name="Text Box 35"/>
            <p:cNvSpPr txBox="1">
              <a:spLocks noChangeArrowheads="1"/>
            </p:cNvSpPr>
            <p:nvPr/>
          </p:nvSpPr>
          <p:spPr bwMode="auto">
            <a:xfrm>
              <a:off x="2582" y="181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54" name="Text Box 36"/>
            <p:cNvSpPr txBox="1">
              <a:spLocks noChangeArrowheads="1"/>
            </p:cNvSpPr>
            <p:nvPr/>
          </p:nvSpPr>
          <p:spPr bwMode="auto">
            <a:xfrm>
              <a:off x="2252" y="181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55" name="Text Box 37"/>
            <p:cNvSpPr txBox="1">
              <a:spLocks noChangeArrowheads="1"/>
            </p:cNvSpPr>
            <p:nvPr/>
          </p:nvSpPr>
          <p:spPr bwMode="auto">
            <a:xfrm>
              <a:off x="2421" y="181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56" name="Text Box 38"/>
            <p:cNvSpPr txBox="1">
              <a:spLocks noChangeArrowheads="1"/>
            </p:cNvSpPr>
            <p:nvPr/>
          </p:nvSpPr>
          <p:spPr bwMode="auto">
            <a:xfrm>
              <a:off x="2744" y="181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57" name="Text Box 39"/>
            <p:cNvSpPr txBox="1">
              <a:spLocks noChangeArrowheads="1"/>
            </p:cNvSpPr>
            <p:nvPr/>
          </p:nvSpPr>
          <p:spPr bwMode="auto">
            <a:xfrm>
              <a:off x="3243" y="1442"/>
              <a:ext cx="666" cy="7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858" name="Line 40"/>
            <p:cNvSpPr>
              <a:spLocks noChangeShapeType="1"/>
            </p:cNvSpPr>
            <p:nvPr/>
          </p:nvSpPr>
          <p:spPr bwMode="auto">
            <a:xfrm>
              <a:off x="3243" y="179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9" name="Line 41"/>
            <p:cNvSpPr>
              <a:spLocks noChangeShapeType="1"/>
            </p:cNvSpPr>
            <p:nvPr/>
          </p:nvSpPr>
          <p:spPr bwMode="auto">
            <a:xfrm>
              <a:off x="3573" y="1444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Line 42"/>
            <p:cNvSpPr>
              <a:spLocks noChangeShapeType="1"/>
            </p:cNvSpPr>
            <p:nvPr/>
          </p:nvSpPr>
          <p:spPr bwMode="auto">
            <a:xfrm>
              <a:off x="3404" y="1444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1" name="Line 43"/>
            <p:cNvSpPr>
              <a:spLocks noChangeShapeType="1"/>
            </p:cNvSpPr>
            <p:nvPr/>
          </p:nvSpPr>
          <p:spPr bwMode="auto">
            <a:xfrm>
              <a:off x="3735" y="1444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2" name="Line 44"/>
            <p:cNvSpPr>
              <a:spLocks noChangeShapeType="1"/>
            </p:cNvSpPr>
            <p:nvPr/>
          </p:nvSpPr>
          <p:spPr bwMode="auto">
            <a:xfrm>
              <a:off x="3243" y="162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3" name="Line 45"/>
            <p:cNvSpPr>
              <a:spLocks noChangeShapeType="1"/>
            </p:cNvSpPr>
            <p:nvPr/>
          </p:nvSpPr>
          <p:spPr bwMode="auto">
            <a:xfrm>
              <a:off x="3243" y="197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4" name="Text Box 46"/>
            <p:cNvSpPr txBox="1">
              <a:spLocks noChangeArrowheads="1"/>
            </p:cNvSpPr>
            <p:nvPr/>
          </p:nvSpPr>
          <p:spPr bwMode="auto">
            <a:xfrm>
              <a:off x="3265" y="1449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65" name="Text Box 47"/>
            <p:cNvSpPr txBox="1">
              <a:spLocks noChangeArrowheads="1"/>
            </p:cNvSpPr>
            <p:nvPr/>
          </p:nvSpPr>
          <p:spPr bwMode="auto">
            <a:xfrm>
              <a:off x="3757" y="1628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66" name="Text Box 48"/>
            <p:cNvSpPr txBox="1">
              <a:spLocks noChangeArrowheads="1"/>
            </p:cNvSpPr>
            <p:nvPr/>
          </p:nvSpPr>
          <p:spPr bwMode="auto">
            <a:xfrm>
              <a:off x="204" y="2488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867" name="Line 49"/>
            <p:cNvSpPr>
              <a:spLocks noChangeShapeType="1"/>
            </p:cNvSpPr>
            <p:nvPr/>
          </p:nvSpPr>
          <p:spPr bwMode="auto">
            <a:xfrm>
              <a:off x="204" y="283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8" name="Line 50"/>
            <p:cNvSpPr>
              <a:spLocks noChangeShapeType="1"/>
            </p:cNvSpPr>
            <p:nvPr/>
          </p:nvSpPr>
          <p:spPr bwMode="auto">
            <a:xfrm>
              <a:off x="534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9" name="Line 51"/>
            <p:cNvSpPr>
              <a:spLocks noChangeShapeType="1"/>
            </p:cNvSpPr>
            <p:nvPr/>
          </p:nvSpPr>
          <p:spPr bwMode="auto">
            <a:xfrm>
              <a:off x="365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0" name="Line 52"/>
            <p:cNvSpPr>
              <a:spLocks noChangeShapeType="1"/>
            </p:cNvSpPr>
            <p:nvPr/>
          </p:nvSpPr>
          <p:spPr bwMode="auto">
            <a:xfrm>
              <a:off x="696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1" name="Line 53"/>
            <p:cNvSpPr>
              <a:spLocks noChangeShapeType="1"/>
            </p:cNvSpPr>
            <p:nvPr/>
          </p:nvSpPr>
          <p:spPr bwMode="auto">
            <a:xfrm>
              <a:off x="204" y="266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2" name="Line 54"/>
            <p:cNvSpPr>
              <a:spLocks noChangeShapeType="1"/>
            </p:cNvSpPr>
            <p:nvPr/>
          </p:nvSpPr>
          <p:spPr bwMode="auto">
            <a:xfrm>
              <a:off x="204" y="301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3" name="Text Box 55"/>
            <p:cNvSpPr txBox="1">
              <a:spLocks noChangeArrowheads="1"/>
            </p:cNvSpPr>
            <p:nvPr/>
          </p:nvSpPr>
          <p:spPr bwMode="auto">
            <a:xfrm>
              <a:off x="226" y="249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74" name="Text Box 56"/>
            <p:cNvSpPr txBox="1">
              <a:spLocks noChangeArrowheads="1"/>
            </p:cNvSpPr>
            <p:nvPr/>
          </p:nvSpPr>
          <p:spPr bwMode="auto">
            <a:xfrm>
              <a:off x="718" y="2674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75" name="Text Box 57"/>
            <p:cNvSpPr txBox="1">
              <a:spLocks noChangeArrowheads="1"/>
            </p:cNvSpPr>
            <p:nvPr/>
          </p:nvSpPr>
          <p:spPr bwMode="auto">
            <a:xfrm>
              <a:off x="219" y="2842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76" name="Text Box 58"/>
            <p:cNvSpPr txBox="1">
              <a:spLocks noChangeArrowheads="1"/>
            </p:cNvSpPr>
            <p:nvPr/>
          </p:nvSpPr>
          <p:spPr bwMode="auto">
            <a:xfrm>
              <a:off x="388" y="2846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77" name="Text Box 59"/>
            <p:cNvSpPr txBox="1">
              <a:spLocks noChangeArrowheads="1"/>
            </p:cNvSpPr>
            <p:nvPr/>
          </p:nvSpPr>
          <p:spPr bwMode="auto">
            <a:xfrm>
              <a:off x="211" y="302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78" name="Text Box 60"/>
            <p:cNvSpPr txBox="1">
              <a:spLocks noChangeArrowheads="1"/>
            </p:cNvSpPr>
            <p:nvPr/>
          </p:nvSpPr>
          <p:spPr bwMode="auto">
            <a:xfrm>
              <a:off x="388" y="3029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79" name="Text Box 61"/>
            <p:cNvSpPr txBox="1">
              <a:spLocks noChangeArrowheads="1"/>
            </p:cNvSpPr>
            <p:nvPr/>
          </p:nvSpPr>
          <p:spPr bwMode="auto">
            <a:xfrm>
              <a:off x="549" y="3029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80" name="Text Box 62"/>
            <p:cNvSpPr txBox="1">
              <a:spLocks noChangeArrowheads="1"/>
            </p:cNvSpPr>
            <p:nvPr/>
          </p:nvSpPr>
          <p:spPr bwMode="auto">
            <a:xfrm>
              <a:off x="718" y="3029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81" name="Text Box 63"/>
            <p:cNvSpPr txBox="1">
              <a:spLocks noChangeArrowheads="1"/>
            </p:cNvSpPr>
            <p:nvPr/>
          </p:nvSpPr>
          <p:spPr bwMode="auto">
            <a:xfrm>
              <a:off x="1239" y="2488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882" name="Line 64"/>
            <p:cNvSpPr>
              <a:spLocks noChangeShapeType="1"/>
            </p:cNvSpPr>
            <p:nvPr/>
          </p:nvSpPr>
          <p:spPr bwMode="auto">
            <a:xfrm>
              <a:off x="1239" y="283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3" name="Line 65"/>
            <p:cNvSpPr>
              <a:spLocks noChangeShapeType="1"/>
            </p:cNvSpPr>
            <p:nvPr/>
          </p:nvSpPr>
          <p:spPr bwMode="auto">
            <a:xfrm>
              <a:off x="1569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4" name="Line 66"/>
            <p:cNvSpPr>
              <a:spLocks noChangeShapeType="1"/>
            </p:cNvSpPr>
            <p:nvPr/>
          </p:nvSpPr>
          <p:spPr bwMode="auto">
            <a:xfrm>
              <a:off x="1400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5" name="Line 67"/>
            <p:cNvSpPr>
              <a:spLocks noChangeShapeType="1"/>
            </p:cNvSpPr>
            <p:nvPr/>
          </p:nvSpPr>
          <p:spPr bwMode="auto">
            <a:xfrm>
              <a:off x="1731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6" name="Line 68"/>
            <p:cNvSpPr>
              <a:spLocks noChangeShapeType="1"/>
            </p:cNvSpPr>
            <p:nvPr/>
          </p:nvSpPr>
          <p:spPr bwMode="auto">
            <a:xfrm>
              <a:off x="1239" y="266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7" name="Line 69"/>
            <p:cNvSpPr>
              <a:spLocks noChangeShapeType="1"/>
            </p:cNvSpPr>
            <p:nvPr/>
          </p:nvSpPr>
          <p:spPr bwMode="auto">
            <a:xfrm>
              <a:off x="1239" y="301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8" name="Text Box 70"/>
            <p:cNvSpPr txBox="1">
              <a:spLocks noChangeArrowheads="1"/>
            </p:cNvSpPr>
            <p:nvPr/>
          </p:nvSpPr>
          <p:spPr bwMode="auto">
            <a:xfrm>
              <a:off x="1423" y="2495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89" name="Text Box 71"/>
            <p:cNvSpPr txBox="1">
              <a:spLocks noChangeArrowheads="1"/>
            </p:cNvSpPr>
            <p:nvPr/>
          </p:nvSpPr>
          <p:spPr bwMode="auto">
            <a:xfrm>
              <a:off x="2237" y="2490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890" name="Line 72"/>
            <p:cNvSpPr>
              <a:spLocks noChangeShapeType="1"/>
            </p:cNvSpPr>
            <p:nvPr/>
          </p:nvSpPr>
          <p:spPr bwMode="auto">
            <a:xfrm>
              <a:off x="2237" y="284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1" name="Line 73"/>
            <p:cNvSpPr>
              <a:spLocks noChangeShapeType="1"/>
            </p:cNvSpPr>
            <p:nvPr/>
          </p:nvSpPr>
          <p:spPr bwMode="auto">
            <a:xfrm>
              <a:off x="2568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2" name="Line 74"/>
            <p:cNvSpPr>
              <a:spLocks noChangeShapeType="1"/>
            </p:cNvSpPr>
            <p:nvPr/>
          </p:nvSpPr>
          <p:spPr bwMode="auto">
            <a:xfrm>
              <a:off x="2399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3" name="Line 75"/>
            <p:cNvSpPr>
              <a:spLocks noChangeShapeType="1"/>
            </p:cNvSpPr>
            <p:nvPr/>
          </p:nvSpPr>
          <p:spPr bwMode="auto">
            <a:xfrm>
              <a:off x="2729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4" name="Line 76"/>
            <p:cNvSpPr>
              <a:spLocks noChangeShapeType="1"/>
            </p:cNvSpPr>
            <p:nvPr/>
          </p:nvSpPr>
          <p:spPr bwMode="auto">
            <a:xfrm>
              <a:off x="2237" y="267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5" name="Line 77"/>
            <p:cNvSpPr>
              <a:spLocks noChangeShapeType="1"/>
            </p:cNvSpPr>
            <p:nvPr/>
          </p:nvSpPr>
          <p:spPr bwMode="auto">
            <a:xfrm>
              <a:off x="2237" y="3019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6" name="Text Box 78"/>
            <p:cNvSpPr txBox="1">
              <a:spLocks noChangeArrowheads="1"/>
            </p:cNvSpPr>
            <p:nvPr/>
          </p:nvSpPr>
          <p:spPr bwMode="auto">
            <a:xfrm>
              <a:off x="2421" y="2497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97" name="Text Box 79"/>
            <p:cNvSpPr txBox="1">
              <a:spLocks noChangeArrowheads="1"/>
            </p:cNvSpPr>
            <p:nvPr/>
          </p:nvSpPr>
          <p:spPr bwMode="auto">
            <a:xfrm>
              <a:off x="2245" y="2672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98" name="Text Box 80"/>
            <p:cNvSpPr txBox="1">
              <a:spLocks noChangeArrowheads="1"/>
            </p:cNvSpPr>
            <p:nvPr/>
          </p:nvSpPr>
          <p:spPr bwMode="auto">
            <a:xfrm>
              <a:off x="2413" y="267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99" name="Text Box 81"/>
            <p:cNvSpPr txBox="1">
              <a:spLocks noChangeArrowheads="1"/>
            </p:cNvSpPr>
            <p:nvPr/>
          </p:nvSpPr>
          <p:spPr bwMode="auto">
            <a:xfrm>
              <a:off x="2582" y="267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900" name="Text Box 82"/>
            <p:cNvSpPr txBox="1">
              <a:spLocks noChangeArrowheads="1"/>
            </p:cNvSpPr>
            <p:nvPr/>
          </p:nvSpPr>
          <p:spPr bwMode="auto">
            <a:xfrm>
              <a:off x="2751" y="2667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01" name="Text Box 83"/>
            <p:cNvSpPr txBox="1">
              <a:spLocks noChangeArrowheads="1"/>
            </p:cNvSpPr>
            <p:nvPr/>
          </p:nvSpPr>
          <p:spPr bwMode="auto">
            <a:xfrm>
              <a:off x="3250" y="2490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902" name="Line 84"/>
            <p:cNvSpPr>
              <a:spLocks noChangeShapeType="1"/>
            </p:cNvSpPr>
            <p:nvPr/>
          </p:nvSpPr>
          <p:spPr bwMode="auto">
            <a:xfrm>
              <a:off x="3250" y="284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3" name="Line 85"/>
            <p:cNvSpPr>
              <a:spLocks noChangeShapeType="1"/>
            </p:cNvSpPr>
            <p:nvPr/>
          </p:nvSpPr>
          <p:spPr bwMode="auto">
            <a:xfrm>
              <a:off x="3581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4" name="Line 86"/>
            <p:cNvSpPr>
              <a:spLocks noChangeShapeType="1"/>
            </p:cNvSpPr>
            <p:nvPr/>
          </p:nvSpPr>
          <p:spPr bwMode="auto">
            <a:xfrm>
              <a:off x="3412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5" name="Line 87"/>
            <p:cNvSpPr>
              <a:spLocks noChangeShapeType="1"/>
            </p:cNvSpPr>
            <p:nvPr/>
          </p:nvSpPr>
          <p:spPr bwMode="auto">
            <a:xfrm>
              <a:off x="3742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6" name="Line 88"/>
            <p:cNvSpPr>
              <a:spLocks noChangeShapeType="1"/>
            </p:cNvSpPr>
            <p:nvPr/>
          </p:nvSpPr>
          <p:spPr bwMode="auto">
            <a:xfrm>
              <a:off x="3250" y="267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7" name="Line 89"/>
            <p:cNvSpPr>
              <a:spLocks noChangeShapeType="1"/>
            </p:cNvSpPr>
            <p:nvPr/>
          </p:nvSpPr>
          <p:spPr bwMode="auto">
            <a:xfrm>
              <a:off x="3250" y="3019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8" name="Text Box 90"/>
            <p:cNvSpPr txBox="1">
              <a:spLocks noChangeArrowheads="1"/>
            </p:cNvSpPr>
            <p:nvPr/>
          </p:nvSpPr>
          <p:spPr bwMode="auto">
            <a:xfrm>
              <a:off x="3434" y="2497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09" name="Text Box 91"/>
            <p:cNvSpPr txBox="1">
              <a:spLocks noChangeArrowheads="1"/>
            </p:cNvSpPr>
            <p:nvPr/>
          </p:nvSpPr>
          <p:spPr bwMode="auto">
            <a:xfrm>
              <a:off x="3764" y="2677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10" name="Text Box 92"/>
            <p:cNvSpPr txBox="1">
              <a:spLocks noChangeArrowheads="1"/>
            </p:cNvSpPr>
            <p:nvPr/>
          </p:nvSpPr>
          <p:spPr bwMode="auto">
            <a:xfrm>
              <a:off x="3272" y="2856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11" name="Text Box 93"/>
            <p:cNvSpPr txBox="1">
              <a:spLocks noChangeArrowheads="1"/>
            </p:cNvSpPr>
            <p:nvPr/>
          </p:nvSpPr>
          <p:spPr bwMode="auto">
            <a:xfrm>
              <a:off x="4249" y="2497"/>
              <a:ext cx="665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912" name="Line 94"/>
            <p:cNvSpPr>
              <a:spLocks noChangeShapeType="1"/>
            </p:cNvSpPr>
            <p:nvPr/>
          </p:nvSpPr>
          <p:spPr bwMode="auto">
            <a:xfrm>
              <a:off x="4249" y="2847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3" name="Line 95"/>
            <p:cNvSpPr>
              <a:spLocks noChangeShapeType="1"/>
            </p:cNvSpPr>
            <p:nvPr/>
          </p:nvSpPr>
          <p:spPr bwMode="auto">
            <a:xfrm>
              <a:off x="4579" y="2500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4" name="Line 96"/>
            <p:cNvSpPr>
              <a:spLocks noChangeShapeType="1"/>
            </p:cNvSpPr>
            <p:nvPr/>
          </p:nvSpPr>
          <p:spPr bwMode="auto">
            <a:xfrm>
              <a:off x="4410" y="2500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5" name="Line 97"/>
            <p:cNvSpPr>
              <a:spLocks noChangeShapeType="1"/>
            </p:cNvSpPr>
            <p:nvPr/>
          </p:nvSpPr>
          <p:spPr bwMode="auto">
            <a:xfrm>
              <a:off x="4740" y="2500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6" name="Line 98"/>
            <p:cNvSpPr>
              <a:spLocks noChangeShapeType="1"/>
            </p:cNvSpPr>
            <p:nvPr/>
          </p:nvSpPr>
          <p:spPr bwMode="auto">
            <a:xfrm>
              <a:off x="4249" y="2677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7" name="Line 99"/>
            <p:cNvSpPr>
              <a:spLocks noChangeShapeType="1"/>
            </p:cNvSpPr>
            <p:nvPr/>
          </p:nvSpPr>
          <p:spPr bwMode="auto">
            <a:xfrm>
              <a:off x="4249" y="3026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8" name="Text Box 100"/>
            <p:cNvSpPr txBox="1">
              <a:spLocks noChangeArrowheads="1"/>
            </p:cNvSpPr>
            <p:nvPr/>
          </p:nvSpPr>
          <p:spPr bwMode="auto">
            <a:xfrm>
              <a:off x="4432" y="2504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19" name="Text Box 101"/>
            <p:cNvSpPr txBox="1">
              <a:spLocks noChangeArrowheads="1"/>
            </p:cNvSpPr>
            <p:nvPr/>
          </p:nvSpPr>
          <p:spPr bwMode="auto">
            <a:xfrm>
              <a:off x="4762" y="2684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20" name="Text Box 102"/>
            <p:cNvSpPr txBox="1">
              <a:spLocks noChangeArrowheads="1"/>
            </p:cNvSpPr>
            <p:nvPr/>
          </p:nvSpPr>
          <p:spPr bwMode="auto">
            <a:xfrm>
              <a:off x="4271" y="2863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21" name="Text Box 103"/>
            <p:cNvSpPr txBox="1">
              <a:spLocks noChangeArrowheads="1"/>
            </p:cNvSpPr>
            <p:nvPr/>
          </p:nvSpPr>
          <p:spPr bwMode="auto">
            <a:xfrm>
              <a:off x="4263" y="3036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922" name="Text Box 104"/>
            <p:cNvSpPr txBox="1">
              <a:spLocks noChangeArrowheads="1"/>
            </p:cNvSpPr>
            <p:nvPr/>
          </p:nvSpPr>
          <p:spPr bwMode="auto">
            <a:xfrm>
              <a:off x="4432" y="3036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923" name="Text Box 105"/>
            <p:cNvSpPr txBox="1">
              <a:spLocks noChangeArrowheads="1"/>
            </p:cNvSpPr>
            <p:nvPr/>
          </p:nvSpPr>
          <p:spPr bwMode="auto">
            <a:xfrm>
              <a:off x="4608" y="3036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24" name="Text Box 106"/>
            <p:cNvSpPr txBox="1">
              <a:spLocks noChangeArrowheads="1"/>
            </p:cNvSpPr>
            <p:nvPr/>
          </p:nvSpPr>
          <p:spPr bwMode="auto">
            <a:xfrm>
              <a:off x="476" y="2205"/>
              <a:ext cx="428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(a)                         (b)                        (c)                        (d)                        (e)</a:t>
              </a:r>
            </a:p>
          </p:txBody>
        </p:sp>
        <p:sp>
          <p:nvSpPr>
            <p:cNvPr id="34925" name="Text Box 107"/>
            <p:cNvSpPr txBox="1">
              <a:spLocks noChangeArrowheads="1"/>
            </p:cNvSpPr>
            <p:nvPr/>
          </p:nvSpPr>
          <p:spPr bwMode="auto">
            <a:xfrm>
              <a:off x="461" y="3314"/>
              <a:ext cx="434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(f)                          (g)                        (h)                         (i)                         (j)</a:t>
              </a:r>
            </a:p>
          </p:txBody>
        </p:sp>
        <p:sp>
          <p:nvSpPr>
            <p:cNvPr id="34926" name="Text Box 108"/>
            <p:cNvSpPr txBox="1">
              <a:spLocks noChangeArrowheads="1"/>
            </p:cNvSpPr>
            <p:nvPr/>
          </p:nvSpPr>
          <p:spPr bwMode="auto">
            <a:xfrm>
              <a:off x="4241" y="1434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927" name="Line 109"/>
            <p:cNvSpPr>
              <a:spLocks noChangeShapeType="1"/>
            </p:cNvSpPr>
            <p:nvPr/>
          </p:nvSpPr>
          <p:spPr bwMode="auto">
            <a:xfrm>
              <a:off x="4241" y="1784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8" name="Line 110"/>
            <p:cNvSpPr>
              <a:spLocks noChangeShapeType="1"/>
            </p:cNvSpPr>
            <p:nvPr/>
          </p:nvSpPr>
          <p:spPr bwMode="auto">
            <a:xfrm>
              <a:off x="4572" y="143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9" name="Line 111"/>
            <p:cNvSpPr>
              <a:spLocks noChangeShapeType="1"/>
            </p:cNvSpPr>
            <p:nvPr/>
          </p:nvSpPr>
          <p:spPr bwMode="auto">
            <a:xfrm>
              <a:off x="4403" y="143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0" name="Line 112"/>
            <p:cNvSpPr>
              <a:spLocks noChangeShapeType="1"/>
            </p:cNvSpPr>
            <p:nvPr/>
          </p:nvSpPr>
          <p:spPr bwMode="auto">
            <a:xfrm>
              <a:off x="4733" y="143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1" name="Line 113"/>
            <p:cNvSpPr>
              <a:spLocks noChangeShapeType="1"/>
            </p:cNvSpPr>
            <p:nvPr/>
          </p:nvSpPr>
          <p:spPr bwMode="auto">
            <a:xfrm>
              <a:off x="4241" y="1613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2" name="Line 114"/>
            <p:cNvSpPr>
              <a:spLocks noChangeShapeType="1"/>
            </p:cNvSpPr>
            <p:nvPr/>
          </p:nvSpPr>
          <p:spPr bwMode="auto">
            <a:xfrm>
              <a:off x="4241" y="1963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3" name="Text Box 115"/>
            <p:cNvSpPr txBox="1">
              <a:spLocks noChangeArrowheads="1"/>
            </p:cNvSpPr>
            <p:nvPr/>
          </p:nvSpPr>
          <p:spPr bwMode="auto">
            <a:xfrm>
              <a:off x="4263" y="1441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34" name="Text Box 116"/>
            <p:cNvSpPr txBox="1">
              <a:spLocks noChangeArrowheads="1"/>
            </p:cNvSpPr>
            <p:nvPr/>
          </p:nvSpPr>
          <p:spPr bwMode="auto">
            <a:xfrm>
              <a:off x="4755" y="1620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35" name="Text Box 117"/>
            <p:cNvSpPr txBox="1">
              <a:spLocks noChangeArrowheads="1"/>
            </p:cNvSpPr>
            <p:nvPr/>
          </p:nvSpPr>
          <p:spPr bwMode="auto">
            <a:xfrm>
              <a:off x="4256" y="1781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936" name="Text Box 118"/>
            <p:cNvSpPr txBox="1">
              <a:spLocks noChangeArrowheads="1"/>
            </p:cNvSpPr>
            <p:nvPr/>
          </p:nvSpPr>
          <p:spPr bwMode="auto">
            <a:xfrm>
              <a:off x="4425" y="179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7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72400" cy="935037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4</a:t>
            </a:r>
            <a:r>
              <a:rPr lang="zh-CN" altLang="en-US" sz="3200" smtClean="0"/>
              <a:t>皇后问题的解空间树的生成</a:t>
            </a:r>
          </a:p>
        </p:txBody>
      </p:sp>
      <p:grpSp>
        <p:nvGrpSpPr>
          <p:cNvPr id="2" name="Group 120"/>
          <p:cNvGrpSpPr>
            <a:grpSpLocks/>
          </p:cNvGrpSpPr>
          <p:nvPr/>
        </p:nvGrpSpPr>
        <p:grpSpPr bwMode="auto">
          <a:xfrm>
            <a:off x="336550" y="1071563"/>
            <a:ext cx="1222375" cy="1341437"/>
            <a:chOff x="212" y="675"/>
            <a:chExt cx="770" cy="845"/>
          </a:xfrm>
        </p:grpSpPr>
        <p:sp>
          <p:nvSpPr>
            <p:cNvPr id="35927" name="Text Box 5"/>
            <p:cNvSpPr txBox="1">
              <a:spLocks noChangeArrowheads="1"/>
            </p:cNvSpPr>
            <p:nvPr/>
          </p:nvSpPr>
          <p:spPr bwMode="auto">
            <a:xfrm>
              <a:off x="212" y="675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5928" name="Line 6"/>
            <p:cNvSpPr>
              <a:spLocks noChangeShapeType="1"/>
            </p:cNvSpPr>
            <p:nvPr/>
          </p:nvSpPr>
          <p:spPr bwMode="auto">
            <a:xfrm>
              <a:off x="212" y="1094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9" name="Line 7"/>
            <p:cNvSpPr>
              <a:spLocks noChangeShapeType="1"/>
            </p:cNvSpPr>
            <p:nvPr/>
          </p:nvSpPr>
          <p:spPr bwMode="auto">
            <a:xfrm>
              <a:off x="595" y="677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0" name="Line 8"/>
            <p:cNvSpPr>
              <a:spLocks noChangeShapeType="1"/>
            </p:cNvSpPr>
            <p:nvPr/>
          </p:nvSpPr>
          <p:spPr bwMode="auto">
            <a:xfrm>
              <a:off x="399" y="677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1" name="Line 9"/>
            <p:cNvSpPr>
              <a:spLocks noChangeShapeType="1"/>
            </p:cNvSpPr>
            <p:nvPr/>
          </p:nvSpPr>
          <p:spPr bwMode="auto">
            <a:xfrm>
              <a:off x="781" y="677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2" name="Line 10"/>
            <p:cNvSpPr>
              <a:spLocks noChangeShapeType="1"/>
            </p:cNvSpPr>
            <p:nvPr/>
          </p:nvSpPr>
          <p:spPr bwMode="auto">
            <a:xfrm>
              <a:off x="212" y="891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3" name="Line 11"/>
            <p:cNvSpPr>
              <a:spLocks noChangeShapeType="1"/>
            </p:cNvSpPr>
            <p:nvPr/>
          </p:nvSpPr>
          <p:spPr bwMode="auto">
            <a:xfrm>
              <a:off x="212" y="1309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4" name="Text Box 12"/>
            <p:cNvSpPr txBox="1">
              <a:spLocks noChangeArrowheads="1"/>
            </p:cNvSpPr>
            <p:nvPr/>
          </p:nvSpPr>
          <p:spPr bwMode="auto">
            <a:xfrm>
              <a:off x="238" y="683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grpSp>
        <p:nvGrpSpPr>
          <p:cNvPr id="3" name="Group 121"/>
          <p:cNvGrpSpPr>
            <a:grpSpLocks/>
          </p:cNvGrpSpPr>
          <p:nvPr/>
        </p:nvGrpSpPr>
        <p:grpSpPr bwMode="auto">
          <a:xfrm>
            <a:off x="2222500" y="1084263"/>
            <a:ext cx="1222375" cy="1341437"/>
            <a:chOff x="1400" y="683"/>
            <a:chExt cx="770" cy="845"/>
          </a:xfrm>
        </p:grpSpPr>
        <p:sp>
          <p:nvSpPr>
            <p:cNvPr id="35916" name="Text Box 13"/>
            <p:cNvSpPr txBox="1">
              <a:spLocks noChangeArrowheads="1"/>
            </p:cNvSpPr>
            <p:nvPr/>
          </p:nvSpPr>
          <p:spPr bwMode="auto">
            <a:xfrm>
              <a:off x="1400" y="683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5917" name="Line 14"/>
            <p:cNvSpPr>
              <a:spLocks noChangeShapeType="1"/>
            </p:cNvSpPr>
            <p:nvPr/>
          </p:nvSpPr>
          <p:spPr bwMode="auto">
            <a:xfrm>
              <a:off x="1400" y="1103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8" name="Line 15"/>
            <p:cNvSpPr>
              <a:spLocks noChangeShapeType="1"/>
            </p:cNvSpPr>
            <p:nvPr/>
          </p:nvSpPr>
          <p:spPr bwMode="auto">
            <a:xfrm>
              <a:off x="1781" y="686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9" name="Line 16"/>
            <p:cNvSpPr>
              <a:spLocks noChangeShapeType="1"/>
            </p:cNvSpPr>
            <p:nvPr/>
          </p:nvSpPr>
          <p:spPr bwMode="auto">
            <a:xfrm>
              <a:off x="1586" y="686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0" name="Line 17"/>
            <p:cNvSpPr>
              <a:spLocks noChangeShapeType="1"/>
            </p:cNvSpPr>
            <p:nvPr/>
          </p:nvSpPr>
          <p:spPr bwMode="auto">
            <a:xfrm>
              <a:off x="1969" y="686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1" name="Line 18"/>
            <p:cNvSpPr>
              <a:spLocks noChangeShapeType="1"/>
            </p:cNvSpPr>
            <p:nvPr/>
          </p:nvSpPr>
          <p:spPr bwMode="auto">
            <a:xfrm>
              <a:off x="1400" y="899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2" name="Line 19"/>
            <p:cNvSpPr>
              <a:spLocks noChangeShapeType="1"/>
            </p:cNvSpPr>
            <p:nvPr/>
          </p:nvSpPr>
          <p:spPr bwMode="auto">
            <a:xfrm>
              <a:off x="1400" y="1317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3" name="Text Box 20"/>
            <p:cNvSpPr txBox="1">
              <a:spLocks noChangeArrowheads="1"/>
            </p:cNvSpPr>
            <p:nvPr/>
          </p:nvSpPr>
          <p:spPr bwMode="auto">
            <a:xfrm>
              <a:off x="1425" y="692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5924" name="Text Box 21"/>
            <p:cNvSpPr txBox="1">
              <a:spLocks noChangeArrowheads="1"/>
            </p:cNvSpPr>
            <p:nvPr/>
          </p:nvSpPr>
          <p:spPr bwMode="auto">
            <a:xfrm>
              <a:off x="1417" y="912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925" name="Text Box 22"/>
            <p:cNvSpPr txBox="1">
              <a:spLocks noChangeArrowheads="1"/>
            </p:cNvSpPr>
            <p:nvPr/>
          </p:nvSpPr>
          <p:spPr bwMode="auto">
            <a:xfrm>
              <a:off x="1603" y="910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926" name="Text Box 23"/>
            <p:cNvSpPr txBox="1">
              <a:spLocks noChangeArrowheads="1"/>
            </p:cNvSpPr>
            <p:nvPr/>
          </p:nvSpPr>
          <p:spPr bwMode="auto">
            <a:xfrm>
              <a:off x="1807" y="907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4052888" y="1098550"/>
            <a:ext cx="1222375" cy="1341438"/>
            <a:chOff x="2553" y="692"/>
            <a:chExt cx="770" cy="845"/>
          </a:xfrm>
        </p:grpSpPr>
        <p:sp>
          <p:nvSpPr>
            <p:cNvPr id="35901" name="Text Box 24"/>
            <p:cNvSpPr txBox="1">
              <a:spLocks noChangeArrowheads="1"/>
            </p:cNvSpPr>
            <p:nvPr/>
          </p:nvSpPr>
          <p:spPr bwMode="auto">
            <a:xfrm>
              <a:off x="2553" y="692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5902" name="Line 25"/>
            <p:cNvSpPr>
              <a:spLocks noChangeShapeType="1"/>
            </p:cNvSpPr>
            <p:nvPr/>
          </p:nvSpPr>
          <p:spPr bwMode="auto">
            <a:xfrm>
              <a:off x="2553" y="1111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3" name="Line 26"/>
            <p:cNvSpPr>
              <a:spLocks noChangeShapeType="1"/>
            </p:cNvSpPr>
            <p:nvPr/>
          </p:nvSpPr>
          <p:spPr bwMode="auto">
            <a:xfrm>
              <a:off x="2936" y="694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4" name="Line 27"/>
            <p:cNvSpPr>
              <a:spLocks noChangeShapeType="1"/>
            </p:cNvSpPr>
            <p:nvPr/>
          </p:nvSpPr>
          <p:spPr bwMode="auto">
            <a:xfrm>
              <a:off x="2741" y="694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5" name="Line 28"/>
            <p:cNvSpPr>
              <a:spLocks noChangeShapeType="1"/>
            </p:cNvSpPr>
            <p:nvPr/>
          </p:nvSpPr>
          <p:spPr bwMode="auto">
            <a:xfrm>
              <a:off x="3122" y="694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6" name="Line 29"/>
            <p:cNvSpPr>
              <a:spLocks noChangeShapeType="1"/>
            </p:cNvSpPr>
            <p:nvPr/>
          </p:nvSpPr>
          <p:spPr bwMode="auto">
            <a:xfrm>
              <a:off x="2553" y="907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7" name="Line 30"/>
            <p:cNvSpPr>
              <a:spLocks noChangeShapeType="1"/>
            </p:cNvSpPr>
            <p:nvPr/>
          </p:nvSpPr>
          <p:spPr bwMode="auto">
            <a:xfrm>
              <a:off x="2553" y="1326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8" name="Text Box 31"/>
            <p:cNvSpPr txBox="1">
              <a:spLocks noChangeArrowheads="1"/>
            </p:cNvSpPr>
            <p:nvPr/>
          </p:nvSpPr>
          <p:spPr bwMode="auto">
            <a:xfrm>
              <a:off x="2579" y="700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5909" name="Text Box 32"/>
            <p:cNvSpPr txBox="1">
              <a:spLocks noChangeArrowheads="1"/>
            </p:cNvSpPr>
            <p:nvPr/>
          </p:nvSpPr>
          <p:spPr bwMode="auto">
            <a:xfrm>
              <a:off x="2757" y="918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910" name="Text Box 33"/>
            <p:cNvSpPr txBox="1">
              <a:spLocks noChangeArrowheads="1"/>
            </p:cNvSpPr>
            <p:nvPr/>
          </p:nvSpPr>
          <p:spPr bwMode="auto">
            <a:xfrm>
              <a:off x="2961" y="916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5911" name="Text Box 34"/>
            <p:cNvSpPr txBox="1">
              <a:spLocks noChangeArrowheads="1"/>
            </p:cNvSpPr>
            <p:nvPr/>
          </p:nvSpPr>
          <p:spPr bwMode="auto">
            <a:xfrm>
              <a:off x="2571" y="912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912" name="Text Box 35"/>
            <p:cNvSpPr txBox="1">
              <a:spLocks noChangeArrowheads="1"/>
            </p:cNvSpPr>
            <p:nvPr/>
          </p:nvSpPr>
          <p:spPr bwMode="auto">
            <a:xfrm>
              <a:off x="2952" y="1120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913" name="Text Box 36"/>
            <p:cNvSpPr txBox="1">
              <a:spLocks noChangeArrowheads="1"/>
            </p:cNvSpPr>
            <p:nvPr/>
          </p:nvSpPr>
          <p:spPr bwMode="auto">
            <a:xfrm>
              <a:off x="2571" y="1120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914" name="Text Box 37"/>
            <p:cNvSpPr txBox="1">
              <a:spLocks noChangeArrowheads="1"/>
            </p:cNvSpPr>
            <p:nvPr/>
          </p:nvSpPr>
          <p:spPr bwMode="auto">
            <a:xfrm>
              <a:off x="2766" y="1120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915" name="Text Box 38"/>
            <p:cNvSpPr txBox="1">
              <a:spLocks noChangeArrowheads="1"/>
            </p:cNvSpPr>
            <p:nvPr/>
          </p:nvSpPr>
          <p:spPr bwMode="auto">
            <a:xfrm>
              <a:off x="3139" y="1120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</p:grpSp>
      <p:grpSp>
        <p:nvGrpSpPr>
          <p:cNvPr id="5" name="Group 123"/>
          <p:cNvGrpSpPr>
            <a:grpSpLocks/>
          </p:cNvGrpSpPr>
          <p:nvPr/>
        </p:nvGrpSpPr>
        <p:grpSpPr bwMode="auto">
          <a:xfrm>
            <a:off x="5899150" y="1068388"/>
            <a:ext cx="1222375" cy="1338262"/>
            <a:chOff x="3716" y="673"/>
            <a:chExt cx="770" cy="843"/>
          </a:xfrm>
        </p:grpSpPr>
        <p:sp>
          <p:nvSpPr>
            <p:cNvPr id="35892" name="Text Box 39"/>
            <p:cNvSpPr txBox="1">
              <a:spLocks noChangeArrowheads="1"/>
            </p:cNvSpPr>
            <p:nvPr/>
          </p:nvSpPr>
          <p:spPr bwMode="auto">
            <a:xfrm>
              <a:off x="3716" y="673"/>
              <a:ext cx="770" cy="84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5893" name="Line 40"/>
            <p:cNvSpPr>
              <a:spLocks noChangeShapeType="1"/>
            </p:cNvSpPr>
            <p:nvPr/>
          </p:nvSpPr>
          <p:spPr bwMode="auto">
            <a:xfrm>
              <a:off x="3716" y="1091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4" name="Line 41"/>
            <p:cNvSpPr>
              <a:spLocks noChangeShapeType="1"/>
            </p:cNvSpPr>
            <p:nvPr/>
          </p:nvSpPr>
          <p:spPr bwMode="auto">
            <a:xfrm>
              <a:off x="4097" y="675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5" name="Line 42"/>
            <p:cNvSpPr>
              <a:spLocks noChangeShapeType="1"/>
            </p:cNvSpPr>
            <p:nvPr/>
          </p:nvSpPr>
          <p:spPr bwMode="auto">
            <a:xfrm>
              <a:off x="3902" y="675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6" name="Line 43"/>
            <p:cNvSpPr>
              <a:spLocks noChangeShapeType="1"/>
            </p:cNvSpPr>
            <p:nvPr/>
          </p:nvSpPr>
          <p:spPr bwMode="auto">
            <a:xfrm>
              <a:off x="4285" y="675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7" name="Line 44"/>
            <p:cNvSpPr>
              <a:spLocks noChangeShapeType="1"/>
            </p:cNvSpPr>
            <p:nvPr/>
          </p:nvSpPr>
          <p:spPr bwMode="auto">
            <a:xfrm>
              <a:off x="3716" y="887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8" name="Line 45"/>
            <p:cNvSpPr>
              <a:spLocks noChangeShapeType="1"/>
            </p:cNvSpPr>
            <p:nvPr/>
          </p:nvSpPr>
          <p:spPr bwMode="auto">
            <a:xfrm>
              <a:off x="3716" y="1307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9" name="Text Box 46"/>
            <p:cNvSpPr txBox="1">
              <a:spLocks noChangeArrowheads="1"/>
            </p:cNvSpPr>
            <p:nvPr/>
          </p:nvSpPr>
          <p:spPr bwMode="auto">
            <a:xfrm>
              <a:off x="3741" y="681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5900" name="Text Box 47"/>
            <p:cNvSpPr txBox="1">
              <a:spLocks noChangeArrowheads="1"/>
            </p:cNvSpPr>
            <p:nvPr/>
          </p:nvSpPr>
          <p:spPr bwMode="auto">
            <a:xfrm>
              <a:off x="4310" y="895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grpSp>
        <p:nvGrpSpPr>
          <p:cNvPr id="6" name="Group 124"/>
          <p:cNvGrpSpPr>
            <a:grpSpLocks/>
          </p:cNvGrpSpPr>
          <p:nvPr/>
        </p:nvGrpSpPr>
        <p:grpSpPr bwMode="auto">
          <a:xfrm>
            <a:off x="7729538" y="1052513"/>
            <a:ext cx="1222375" cy="1341437"/>
            <a:chOff x="4869" y="663"/>
            <a:chExt cx="770" cy="845"/>
          </a:xfrm>
        </p:grpSpPr>
        <p:sp>
          <p:nvSpPr>
            <p:cNvPr id="35881" name="Text Box 108"/>
            <p:cNvSpPr txBox="1">
              <a:spLocks noChangeArrowheads="1"/>
            </p:cNvSpPr>
            <p:nvPr/>
          </p:nvSpPr>
          <p:spPr bwMode="auto">
            <a:xfrm>
              <a:off x="4869" y="663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5882" name="Line 109"/>
            <p:cNvSpPr>
              <a:spLocks noChangeShapeType="1"/>
            </p:cNvSpPr>
            <p:nvPr/>
          </p:nvSpPr>
          <p:spPr bwMode="auto">
            <a:xfrm>
              <a:off x="4869" y="1082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Line 110"/>
            <p:cNvSpPr>
              <a:spLocks noChangeShapeType="1"/>
            </p:cNvSpPr>
            <p:nvPr/>
          </p:nvSpPr>
          <p:spPr bwMode="auto">
            <a:xfrm>
              <a:off x="5252" y="665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Line 111"/>
            <p:cNvSpPr>
              <a:spLocks noChangeShapeType="1"/>
            </p:cNvSpPr>
            <p:nvPr/>
          </p:nvSpPr>
          <p:spPr bwMode="auto">
            <a:xfrm>
              <a:off x="5056" y="665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5" name="Line 112"/>
            <p:cNvSpPr>
              <a:spLocks noChangeShapeType="1"/>
            </p:cNvSpPr>
            <p:nvPr/>
          </p:nvSpPr>
          <p:spPr bwMode="auto">
            <a:xfrm>
              <a:off x="5438" y="665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6" name="Line 113"/>
            <p:cNvSpPr>
              <a:spLocks noChangeShapeType="1"/>
            </p:cNvSpPr>
            <p:nvPr/>
          </p:nvSpPr>
          <p:spPr bwMode="auto">
            <a:xfrm>
              <a:off x="4869" y="878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7" name="Line 114"/>
            <p:cNvSpPr>
              <a:spLocks noChangeShapeType="1"/>
            </p:cNvSpPr>
            <p:nvPr/>
          </p:nvSpPr>
          <p:spPr bwMode="auto">
            <a:xfrm>
              <a:off x="4869" y="1297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8" name="Text Box 115"/>
            <p:cNvSpPr txBox="1">
              <a:spLocks noChangeArrowheads="1"/>
            </p:cNvSpPr>
            <p:nvPr/>
          </p:nvSpPr>
          <p:spPr bwMode="auto">
            <a:xfrm>
              <a:off x="4895" y="671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5889" name="Text Box 116"/>
            <p:cNvSpPr txBox="1">
              <a:spLocks noChangeArrowheads="1"/>
            </p:cNvSpPr>
            <p:nvPr/>
          </p:nvSpPr>
          <p:spPr bwMode="auto">
            <a:xfrm>
              <a:off x="5463" y="886"/>
              <a:ext cx="14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5890" name="Text Box 117"/>
            <p:cNvSpPr txBox="1">
              <a:spLocks noChangeArrowheads="1"/>
            </p:cNvSpPr>
            <p:nvPr/>
          </p:nvSpPr>
          <p:spPr bwMode="auto">
            <a:xfrm>
              <a:off x="4887" y="1079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891" name="Text Box 118"/>
            <p:cNvSpPr txBox="1">
              <a:spLocks noChangeArrowheads="1"/>
            </p:cNvSpPr>
            <p:nvPr/>
          </p:nvSpPr>
          <p:spPr bwMode="auto">
            <a:xfrm>
              <a:off x="5082" y="1092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sp>
        <p:nvSpPr>
          <p:cNvPr id="405629" name="Oval 125"/>
          <p:cNvSpPr>
            <a:spLocks noChangeArrowheads="1"/>
          </p:cNvSpPr>
          <p:nvPr/>
        </p:nvSpPr>
        <p:spPr bwMode="auto">
          <a:xfrm>
            <a:off x="2843213" y="2708275"/>
            <a:ext cx="504825" cy="504825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1</a:t>
            </a:r>
          </a:p>
        </p:txBody>
      </p:sp>
      <p:grpSp>
        <p:nvGrpSpPr>
          <p:cNvPr id="7" name="Group 129"/>
          <p:cNvGrpSpPr>
            <a:grpSpLocks/>
          </p:cNvGrpSpPr>
          <p:nvPr/>
        </p:nvGrpSpPr>
        <p:grpSpPr bwMode="auto">
          <a:xfrm>
            <a:off x="1763713" y="2852738"/>
            <a:ext cx="1223962" cy="1081087"/>
            <a:chOff x="1111" y="1933"/>
            <a:chExt cx="771" cy="681"/>
          </a:xfrm>
        </p:grpSpPr>
        <p:sp>
          <p:nvSpPr>
            <p:cNvPr id="35878" name="Oval 126"/>
            <p:cNvSpPr>
              <a:spLocks noChangeArrowheads="1"/>
            </p:cNvSpPr>
            <p:nvPr/>
          </p:nvSpPr>
          <p:spPr bwMode="auto">
            <a:xfrm>
              <a:off x="1111" y="2296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35879" name="Line 127"/>
            <p:cNvSpPr>
              <a:spLocks noChangeShapeType="1"/>
            </p:cNvSpPr>
            <p:nvPr/>
          </p:nvSpPr>
          <p:spPr bwMode="auto">
            <a:xfrm flipH="1">
              <a:off x="1338" y="2160"/>
              <a:ext cx="544" cy="1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0" name="Text Box 128"/>
            <p:cNvSpPr txBox="1">
              <a:spLocks noChangeArrowheads="1"/>
            </p:cNvSpPr>
            <p:nvPr/>
          </p:nvSpPr>
          <p:spPr bwMode="auto">
            <a:xfrm>
              <a:off x="1338" y="193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0</a:t>
              </a:r>
            </a:p>
          </p:txBody>
        </p: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1116013" y="3860800"/>
            <a:ext cx="719137" cy="889000"/>
            <a:chOff x="703" y="2568"/>
            <a:chExt cx="453" cy="560"/>
          </a:xfrm>
        </p:grpSpPr>
        <p:sp>
          <p:nvSpPr>
            <p:cNvPr id="35876" name="Line 130"/>
            <p:cNvSpPr>
              <a:spLocks noChangeShapeType="1"/>
            </p:cNvSpPr>
            <p:nvPr/>
          </p:nvSpPr>
          <p:spPr bwMode="auto">
            <a:xfrm flipH="1">
              <a:off x="839" y="2568"/>
              <a:ext cx="317" cy="4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7" name="Text Box 131"/>
            <p:cNvSpPr txBox="1">
              <a:spLocks noChangeArrowheads="1"/>
            </p:cNvSpPr>
            <p:nvPr/>
          </p:nvSpPr>
          <p:spPr bwMode="auto">
            <a:xfrm>
              <a:off x="703" y="2840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</p:grpSp>
      <p:grpSp>
        <p:nvGrpSpPr>
          <p:cNvPr id="9" name="Group 140"/>
          <p:cNvGrpSpPr>
            <a:grpSpLocks/>
          </p:cNvGrpSpPr>
          <p:nvPr/>
        </p:nvGrpSpPr>
        <p:grpSpPr bwMode="auto">
          <a:xfrm>
            <a:off x="1547813" y="3933825"/>
            <a:ext cx="936625" cy="1008063"/>
            <a:chOff x="975" y="2614"/>
            <a:chExt cx="590" cy="635"/>
          </a:xfrm>
        </p:grpSpPr>
        <p:grpSp>
          <p:nvGrpSpPr>
            <p:cNvPr id="35872" name="Group 138"/>
            <p:cNvGrpSpPr>
              <a:grpSpLocks/>
            </p:cNvGrpSpPr>
            <p:nvPr/>
          </p:nvGrpSpPr>
          <p:grpSpPr bwMode="auto">
            <a:xfrm>
              <a:off x="975" y="2614"/>
              <a:ext cx="318" cy="635"/>
              <a:chOff x="975" y="2614"/>
              <a:chExt cx="318" cy="635"/>
            </a:xfrm>
          </p:grpSpPr>
          <p:sp>
            <p:nvSpPr>
              <p:cNvPr id="35874" name="Line 132"/>
              <p:cNvSpPr>
                <a:spLocks noChangeShapeType="1"/>
              </p:cNvSpPr>
              <p:nvPr/>
            </p:nvSpPr>
            <p:spPr bwMode="auto">
              <a:xfrm flipH="1">
                <a:off x="1156" y="2614"/>
                <a:ext cx="91" cy="317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5" name="Oval 136"/>
              <p:cNvSpPr>
                <a:spLocks noChangeArrowheads="1"/>
              </p:cNvSpPr>
              <p:nvPr/>
            </p:nvSpPr>
            <p:spPr bwMode="auto">
              <a:xfrm>
                <a:off x="975" y="2931"/>
                <a:ext cx="318" cy="31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8</a:t>
                </a:r>
              </a:p>
            </p:txBody>
          </p:sp>
        </p:grpSp>
        <p:sp>
          <p:nvSpPr>
            <p:cNvPr id="35873" name="Text Box 137"/>
            <p:cNvSpPr txBox="1">
              <a:spLocks noChangeArrowheads="1"/>
            </p:cNvSpPr>
            <p:nvPr/>
          </p:nvSpPr>
          <p:spPr bwMode="auto">
            <a:xfrm>
              <a:off x="1202" y="2614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</a:t>
              </a:r>
            </a:p>
          </p:txBody>
        </p:sp>
      </p:grpSp>
      <p:grpSp>
        <p:nvGrpSpPr>
          <p:cNvPr id="11" name="Group 147"/>
          <p:cNvGrpSpPr>
            <a:grpSpLocks/>
          </p:cNvGrpSpPr>
          <p:nvPr/>
        </p:nvGrpSpPr>
        <p:grpSpPr bwMode="auto">
          <a:xfrm>
            <a:off x="1187450" y="4868863"/>
            <a:ext cx="1296988" cy="746125"/>
            <a:chOff x="748" y="3067"/>
            <a:chExt cx="817" cy="470"/>
          </a:xfrm>
        </p:grpSpPr>
        <p:sp>
          <p:nvSpPr>
            <p:cNvPr id="35866" name="Line 141"/>
            <p:cNvSpPr>
              <a:spLocks noChangeShapeType="1"/>
            </p:cNvSpPr>
            <p:nvPr/>
          </p:nvSpPr>
          <p:spPr bwMode="auto">
            <a:xfrm flipH="1">
              <a:off x="884" y="3113"/>
              <a:ext cx="182" cy="2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Text Box 142"/>
            <p:cNvSpPr txBox="1">
              <a:spLocks noChangeArrowheads="1"/>
            </p:cNvSpPr>
            <p:nvPr/>
          </p:nvSpPr>
          <p:spPr bwMode="auto">
            <a:xfrm>
              <a:off x="748" y="3249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35868" name="Line 143"/>
            <p:cNvSpPr>
              <a:spLocks noChangeShapeType="1"/>
            </p:cNvSpPr>
            <p:nvPr/>
          </p:nvSpPr>
          <p:spPr bwMode="auto">
            <a:xfrm>
              <a:off x="1156" y="3113"/>
              <a:ext cx="136" cy="22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Text Box 144"/>
            <p:cNvSpPr txBox="1">
              <a:spLocks noChangeArrowheads="1"/>
            </p:cNvSpPr>
            <p:nvPr/>
          </p:nvSpPr>
          <p:spPr bwMode="auto">
            <a:xfrm>
              <a:off x="1156" y="3249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35870" name="Text Box 145"/>
            <p:cNvSpPr txBox="1">
              <a:spLocks noChangeArrowheads="1"/>
            </p:cNvSpPr>
            <p:nvPr/>
          </p:nvSpPr>
          <p:spPr bwMode="auto">
            <a:xfrm>
              <a:off x="748" y="3067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35871" name="Text Box 146"/>
            <p:cNvSpPr txBox="1">
              <a:spLocks noChangeArrowheads="1"/>
            </p:cNvSpPr>
            <p:nvPr/>
          </p:nvSpPr>
          <p:spPr bwMode="auto">
            <a:xfrm>
              <a:off x="1247" y="3067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</a:t>
              </a:r>
            </a:p>
          </p:txBody>
        </p:sp>
      </p:grpSp>
      <p:grpSp>
        <p:nvGrpSpPr>
          <p:cNvPr id="12" name="Group 152"/>
          <p:cNvGrpSpPr>
            <a:grpSpLocks/>
          </p:cNvGrpSpPr>
          <p:nvPr/>
        </p:nvGrpSpPr>
        <p:grpSpPr bwMode="auto">
          <a:xfrm>
            <a:off x="2124075" y="3716338"/>
            <a:ext cx="1008063" cy="1009650"/>
            <a:chOff x="1338" y="2341"/>
            <a:chExt cx="635" cy="636"/>
          </a:xfrm>
        </p:grpSpPr>
        <p:sp>
          <p:nvSpPr>
            <p:cNvPr id="35863" name="Line 148"/>
            <p:cNvSpPr>
              <a:spLocks noChangeShapeType="1"/>
            </p:cNvSpPr>
            <p:nvPr/>
          </p:nvSpPr>
          <p:spPr bwMode="auto">
            <a:xfrm>
              <a:off x="1338" y="2478"/>
              <a:ext cx="453" cy="18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Oval 150"/>
            <p:cNvSpPr>
              <a:spLocks noChangeArrowheads="1"/>
            </p:cNvSpPr>
            <p:nvPr/>
          </p:nvSpPr>
          <p:spPr bwMode="auto">
            <a:xfrm>
              <a:off x="1655" y="2659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13</a:t>
              </a:r>
            </a:p>
          </p:txBody>
        </p:sp>
        <p:sp>
          <p:nvSpPr>
            <p:cNvPr id="35865" name="Text Box 151"/>
            <p:cNvSpPr txBox="1">
              <a:spLocks noChangeArrowheads="1"/>
            </p:cNvSpPr>
            <p:nvPr/>
          </p:nvSpPr>
          <p:spPr bwMode="auto">
            <a:xfrm>
              <a:off x="1519" y="2341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</a:t>
              </a:r>
            </a:p>
          </p:txBody>
        </p:sp>
      </p:grpSp>
      <p:grpSp>
        <p:nvGrpSpPr>
          <p:cNvPr id="13" name="Group 156"/>
          <p:cNvGrpSpPr>
            <a:grpSpLocks/>
          </p:cNvGrpSpPr>
          <p:nvPr/>
        </p:nvGrpSpPr>
        <p:grpSpPr bwMode="auto">
          <a:xfrm>
            <a:off x="2411413" y="4652963"/>
            <a:ext cx="649287" cy="1009650"/>
            <a:chOff x="1519" y="2931"/>
            <a:chExt cx="409" cy="636"/>
          </a:xfrm>
        </p:grpSpPr>
        <p:sp>
          <p:nvSpPr>
            <p:cNvPr id="35860" name="Line 153"/>
            <p:cNvSpPr>
              <a:spLocks noChangeShapeType="1"/>
            </p:cNvSpPr>
            <p:nvPr/>
          </p:nvSpPr>
          <p:spPr bwMode="auto">
            <a:xfrm flipH="1">
              <a:off x="1701" y="2976"/>
              <a:ext cx="90" cy="27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Oval 154"/>
            <p:cNvSpPr>
              <a:spLocks noChangeArrowheads="1"/>
            </p:cNvSpPr>
            <p:nvPr/>
          </p:nvSpPr>
          <p:spPr bwMode="auto">
            <a:xfrm>
              <a:off x="1519" y="3249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14</a:t>
              </a:r>
            </a:p>
          </p:txBody>
        </p:sp>
        <p:sp>
          <p:nvSpPr>
            <p:cNvPr id="35862" name="Text Box 155"/>
            <p:cNvSpPr txBox="1">
              <a:spLocks noChangeArrowheads="1"/>
            </p:cNvSpPr>
            <p:nvPr/>
          </p:nvSpPr>
          <p:spPr bwMode="auto">
            <a:xfrm>
              <a:off x="1565" y="2931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</a:t>
              </a:r>
            </a:p>
          </p:txBody>
        </p:sp>
      </p:grpSp>
      <p:sp>
        <p:nvSpPr>
          <p:cNvPr id="405661" name="Text Box 157"/>
          <p:cNvSpPr txBox="1">
            <a:spLocks noChangeArrowheads="1"/>
          </p:cNvSpPr>
          <p:nvPr/>
        </p:nvSpPr>
        <p:spPr bwMode="auto">
          <a:xfrm>
            <a:off x="1331913" y="378936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405662" name="Text Box 158"/>
          <p:cNvSpPr txBox="1">
            <a:spLocks noChangeArrowheads="1"/>
          </p:cNvSpPr>
          <p:nvPr/>
        </p:nvSpPr>
        <p:spPr bwMode="auto">
          <a:xfrm>
            <a:off x="3924300" y="2781300"/>
            <a:ext cx="4608513" cy="28670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ea typeface="楷体_GB2312" pitchFamily="49" charset="-122"/>
              </a:rPr>
              <a:t>4</a:t>
            </a:r>
            <a:r>
              <a:rPr lang="zh-CN" altLang="en-US" b="1">
                <a:solidFill>
                  <a:srgbClr val="000099"/>
                </a:solidFill>
                <a:ea typeface="楷体_GB2312" pitchFamily="49" charset="-122"/>
              </a:rPr>
              <a:t>皇后问题形式化描述：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>
                <a:ea typeface="楷体_GB2312" pitchFamily="49" charset="-122"/>
              </a:rPr>
              <a:t>  </a:t>
            </a:r>
            <a:r>
              <a:rPr lang="en-US" altLang="zh-CN" b="1">
                <a:ea typeface="楷体_GB2312" pitchFamily="49" charset="-122"/>
              </a:rPr>
              <a:t>S</a:t>
            </a:r>
            <a:r>
              <a:rPr lang="en-US" altLang="zh-CN" i="1" baseline="-25000">
                <a:ea typeface="楷体_GB2312" pitchFamily="49" charset="-122"/>
              </a:rPr>
              <a:t>i </a:t>
            </a:r>
            <a:r>
              <a:rPr lang="en-US" altLang="zh-CN" b="1">
                <a:ea typeface="楷体_GB2312" pitchFamily="49" charset="-122"/>
              </a:rPr>
              <a:t>= { 0, 1, 2, 3 }</a:t>
            </a:r>
            <a:r>
              <a:rPr lang="zh-CN" altLang="en-US" b="1">
                <a:ea typeface="楷体_GB2312" pitchFamily="49" charset="-122"/>
              </a:rPr>
              <a:t>，</a:t>
            </a:r>
            <a:r>
              <a:rPr lang="en-US" altLang="zh-CN" b="1">
                <a:ea typeface="楷体_GB2312" pitchFamily="49" charset="-122"/>
              </a:rPr>
              <a:t>0≤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&lt;</a:t>
            </a:r>
            <a:r>
              <a:rPr lang="en-US" altLang="zh-CN" b="1" i="1">
                <a:ea typeface="楷体_GB2312" pitchFamily="49" charset="-122"/>
              </a:rPr>
              <a:t>n</a:t>
            </a:r>
            <a:r>
              <a:rPr lang="zh-CN" altLang="en-US" b="1">
                <a:ea typeface="楷体_GB2312" pitchFamily="49" charset="-122"/>
              </a:rPr>
              <a:t>，且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i="1" baseline="-25000">
                <a:ea typeface="楷体_GB2312" pitchFamily="49" charset="-122"/>
              </a:rPr>
              <a:t>i</a:t>
            </a:r>
            <a:r>
              <a:rPr lang="en-US" altLang="en-US" b="1">
                <a:ea typeface="楷体_GB2312" pitchFamily="49" charset="-122"/>
              </a:rPr>
              <a:t>≠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i="1" baseline="-25000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(0≤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,</a:t>
            </a:r>
            <a:r>
              <a:rPr lang="en-US" altLang="zh-CN" b="1" i="1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&lt;</a:t>
            </a:r>
            <a:r>
              <a:rPr lang="en-US" altLang="zh-CN" b="1" i="1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 ,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≠</a:t>
            </a:r>
            <a:r>
              <a:rPr lang="en-US" altLang="zh-CN" b="1" i="1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zh-CN" altLang="en-US" b="1"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相应的隐式约束为：</a:t>
            </a:r>
            <a:r>
              <a:rPr lang="zh-CN" altLang="en-US" b="1">
                <a:ea typeface="楷体_GB2312" pitchFamily="49" charset="-122"/>
              </a:rPr>
              <a:t>对任意</a:t>
            </a:r>
            <a:r>
              <a:rPr lang="en-US" altLang="zh-CN" b="1">
                <a:ea typeface="楷体_GB2312" pitchFamily="49" charset="-122"/>
              </a:rPr>
              <a:t>0≤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,</a:t>
            </a:r>
            <a:r>
              <a:rPr lang="en-US" altLang="zh-CN" b="1" i="1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&lt;</a:t>
            </a:r>
            <a:r>
              <a:rPr lang="en-US" altLang="zh-CN" b="1" i="1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，当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≠</a:t>
            </a:r>
            <a:r>
              <a:rPr lang="en-US" altLang="zh-CN" b="1" i="1">
                <a:ea typeface="楷体_GB2312" pitchFamily="49" charset="-122"/>
              </a:rPr>
              <a:t>j</a:t>
            </a:r>
            <a:r>
              <a:rPr lang="zh-CN" altLang="en-US" b="1">
                <a:ea typeface="楷体_GB2312" pitchFamily="49" charset="-122"/>
              </a:rPr>
              <a:t>时，</a:t>
            </a:r>
            <a:r>
              <a:rPr lang="en-US" altLang="zh-CN" b="1">
                <a:ea typeface="楷体_GB2312" pitchFamily="49" charset="-122"/>
              </a:rPr>
              <a:t>|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-</a:t>
            </a:r>
            <a:r>
              <a:rPr lang="en-US" altLang="zh-CN" b="1" i="1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|≠|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i="1" baseline="-25000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-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i="1" baseline="-25000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| </a:t>
            </a:r>
            <a:r>
              <a:rPr lang="zh-CN" altLang="en-US" b="1"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>
                <a:ea typeface="楷体_GB2312" pitchFamily="49" charset="-122"/>
              </a:rPr>
              <a:t> 对应的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解空间大小为</a:t>
            </a: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!</a:t>
            </a:r>
            <a:r>
              <a:rPr lang="zh-CN" altLang="en-US" b="1"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592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0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629" grpId="0" animBg="1"/>
      <p:bldP spid="40566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A6E864-ECD2-4465-82D3-BE34E0FAE9F7}" type="datetime1">
              <a:rPr lang="zh-CN" altLang="en-US" sz="1400" smtClean="0"/>
              <a:pPr eaLnBrk="1" hangingPunct="1"/>
              <a:t>2019/11/4</a:t>
            </a:fld>
            <a:endParaRPr lang="en-US" altLang="zh-CN" sz="1400" smtClean="0"/>
          </a:p>
        </p:txBody>
      </p:sp>
      <p:sp>
        <p:nvSpPr>
          <p:cNvPr id="3686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368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22AE7F-77D1-464B-A0A3-3814FC379EC3}" type="slidenum">
              <a:rPr lang="en-US" altLang="zh-CN" sz="1400"/>
              <a:pPr eaLnBrk="1" hangingPunct="1"/>
              <a:t>84</a:t>
            </a:fld>
            <a:endParaRPr lang="en-US" altLang="zh-CN" sz="1400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95263" y="330200"/>
            <a:ext cx="1222375" cy="1341438"/>
            <a:chOff x="123" y="208"/>
            <a:chExt cx="770" cy="845"/>
          </a:xfrm>
        </p:grpSpPr>
        <p:sp>
          <p:nvSpPr>
            <p:cNvPr id="36984" name="Text Box 4"/>
            <p:cNvSpPr txBox="1">
              <a:spLocks noChangeArrowheads="1"/>
            </p:cNvSpPr>
            <p:nvPr/>
          </p:nvSpPr>
          <p:spPr bwMode="auto">
            <a:xfrm>
              <a:off x="123" y="208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6985" name="Line 5"/>
            <p:cNvSpPr>
              <a:spLocks noChangeShapeType="1"/>
            </p:cNvSpPr>
            <p:nvPr/>
          </p:nvSpPr>
          <p:spPr bwMode="auto">
            <a:xfrm>
              <a:off x="123" y="627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6" name="Line 6"/>
            <p:cNvSpPr>
              <a:spLocks noChangeShapeType="1"/>
            </p:cNvSpPr>
            <p:nvPr/>
          </p:nvSpPr>
          <p:spPr bwMode="auto">
            <a:xfrm>
              <a:off x="504" y="210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7" name="Line 7"/>
            <p:cNvSpPr>
              <a:spLocks noChangeShapeType="1"/>
            </p:cNvSpPr>
            <p:nvPr/>
          </p:nvSpPr>
          <p:spPr bwMode="auto">
            <a:xfrm>
              <a:off x="309" y="210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8" name="Line 8"/>
            <p:cNvSpPr>
              <a:spLocks noChangeShapeType="1"/>
            </p:cNvSpPr>
            <p:nvPr/>
          </p:nvSpPr>
          <p:spPr bwMode="auto">
            <a:xfrm>
              <a:off x="692" y="210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9" name="Line 9"/>
            <p:cNvSpPr>
              <a:spLocks noChangeShapeType="1"/>
            </p:cNvSpPr>
            <p:nvPr/>
          </p:nvSpPr>
          <p:spPr bwMode="auto">
            <a:xfrm>
              <a:off x="123" y="423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0" name="Line 10"/>
            <p:cNvSpPr>
              <a:spLocks noChangeShapeType="1"/>
            </p:cNvSpPr>
            <p:nvPr/>
          </p:nvSpPr>
          <p:spPr bwMode="auto">
            <a:xfrm>
              <a:off x="123" y="842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1" name="Text Box 11"/>
            <p:cNvSpPr txBox="1">
              <a:spLocks noChangeArrowheads="1"/>
            </p:cNvSpPr>
            <p:nvPr/>
          </p:nvSpPr>
          <p:spPr bwMode="auto">
            <a:xfrm>
              <a:off x="148" y="216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92" name="Text Box 12"/>
            <p:cNvSpPr txBox="1">
              <a:spLocks noChangeArrowheads="1"/>
            </p:cNvSpPr>
            <p:nvPr/>
          </p:nvSpPr>
          <p:spPr bwMode="auto">
            <a:xfrm>
              <a:off x="717" y="431"/>
              <a:ext cx="14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93" name="Text Box 13"/>
            <p:cNvSpPr txBox="1">
              <a:spLocks noChangeArrowheads="1"/>
            </p:cNvSpPr>
            <p:nvPr/>
          </p:nvSpPr>
          <p:spPr bwMode="auto">
            <a:xfrm>
              <a:off x="140" y="632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94" name="Text Box 14"/>
            <p:cNvSpPr txBox="1">
              <a:spLocks noChangeArrowheads="1"/>
            </p:cNvSpPr>
            <p:nvPr/>
          </p:nvSpPr>
          <p:spPr bwMode="auto">
            <a:xfrm>
              <a:off x="336" y="637"/>
              <a:ext cx="14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95" name="Text Box 15"/>
            <p:cNvSpPr txBox="1">
              <a:spLocks noChangeArrowheads="1"/>
            </p:cNvSpPr>
            <p:nvPr/>
          </p:nvSpPr>
          <p:spPr bwMode="auto">
            <a:xfrm>
              <a:off x="131" y="848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96" name="Text Box 16"/>
            <p:cNvSpPr txBox="1">
              <a:spLocks noChangeArrowheads="1"/>
            </p:cNvSpPr>
            <p:nvPr/>
          </p:nvSpPr>
          <p:spPr bwMode="auto">
            <a:xfrm>
              <a:off x="336" y="856"/>
              <a:ext cx="14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97" name="Text Box 17"/>
            <p:cNvSpPr txBox="1">
              <a:spLocks noChangeArrowheads="1"/>
            </p:cNvSpPr>
            <p:nvPr/>
          </p:nvSpPr>
          <p:spPr bwMode="auto">
            <a:xfrm>
              <a:off x="522" y="856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98" name="Text Box 18"/>
            <p:cNvSpPr txBox="1">
              <a:spLocks noChangeArrowheads="1"/>
            </p:cNvSpPr>
            <p:nvPr/>
          </p:nvSpPr>
          <p:spPr bwMode="auto">
            <a:xfrm>
              <a:off x="717" y="856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2093913" y="330200"/>
            <a:ext cx="1222375" cy="1341438"/>
            <a:chOff x="1319" y="208"/>
            <a:chExt cx="770" cy="845"/>
          </a:xfrm>
        </p:grpSpPr>
        <p:sp>
          <p:nvSpPr>
            <p:cNvPr id="36976" name="Text Box 19"/>
            <p:cNvSpPr txBox="1">
              <a:spLocks noChangeArrowheads="1"/>
            </p:cNvSpPr>
            <p:nvPr/>
          </p:nvSpPr>
          <p:spPr bwMode="auto">
            <a:xfrm>
              <a:off x="1319" y="208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6977" name="Line 20"/>
            <p:cNvSpPr>
              <a:spLocks noChangeShapeType="1"/>
            </p:cNvSpPr>
            <p:nvPr/>
          </p:nvSpPr>
          <p:spPr bwMode="auto">
            <a:xfrm>
              <a:off x="1319" y="627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8" name="Line 21"/>
            <p:cNvSpPr>
              <a:spLocks noChangeShapeType="1"/>
            </p:cNvSpPr>
            <p:nvPr/>
          </p:nvSpPr>
          <p:spPr bwMode="auto">
            <a:xfrm>
              <a:off x="1700" y="210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9" name="Line 22"/>
            <p:cNvSpPr>
              <a:spLocks noChangeShapeType="1"/>
            </p:cNvSpPr>
            <p:nvPr/>
          </p:nvSpPr>
          <p:spPr bwMode="auto">
            <a:xfrm>
              <a:off x="1505" y="210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0" name="Line 23"/>
            <p:cNvSpPr>
              <a:spLocks noChangeShapeType="1"/>
            </p:cNvSpPr>
            <p:nvPr/>
          </p:nvSpPr>
          <p:spPr bwMode="auto">
            <a:xfrm>
              <a:off x="1888" y="210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1" name="Line 24"/>
            <p:cNvSpPr>
              <a:spLocks noChangeShapeType="1"/>
            </p:cNvSpPr>
            <p:nvPr/>
          </p:nvSpPr>
          <p:spPr bwMode="auto">
            <a:xfrm>
              <a:off x="1319" y="423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2" name="Line 25"/>
            <p:cNvSpPr>
              <a:spLocks noChangeShapeType="1"/>
            </p:cNvSpPr>
            <p:nvPr/>
          </p:nvSpPr>
          <p:spPr bwMode="auto">
            <a:xfrm>
              <a:off x="1319" y="842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3" name="Text Box 26"/>
            <p:cNvSpPr txBox="1">
              <a:spLocks noChangeArrowheads="1"/>
            </p:cNvSpPr>
            <p:nvPr/>
          </p:nvSpPr>
          <p:spPr bwMode="auto">
            <a:xfrm>
              <a:off x="1532" y="216"/>
              <a:ext cx="14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3924300" y="333375"/>
            <a:ext cx="1222375" cy="1341438"/>
            <a:chOff x="2472" y="210"/>
            <a:chExt cx="770" cy="845"/>
          </a:xfrm>
        </p:grpSpPr>
        <p:sp>
          <p:nvSpPr>
            <p:cNvPr id="36964" name="Text Box 27"/>
            <p:cNvSpPr txBox="1">
              <a:spLocks noChangeArrowheads="1"/>
            </p:cNvSpPr>
            <p:nvPr/>
          </p:nvSpPr>
          <p:spPr bwMode="auto">
            <a:xfrm>
              <a:off x="2472" y="210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6965" name="Line 28"/>
            <p:cNvSpPr>
              <a:spLocks noChangeShapeType="1"/>
            </p:cNvSpPr>
            <p:nvPr/>
          </p:nvSpPr>
          <p:spPr bwMode="auto">
            <a:xfrm>
              <a:off x="2472" y="630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6" name="Line 29"/>
            <p:cNvSpPr>
              <a:spLocks noChangeShapeType="1"/>
            </p:cNvSpPr>
            <p:nvPr/>
          </p:nvSpPr>
          <p:spPr bwMode="auto">
            <a:xfrm>
              <a:off x="2855" y="214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7" name="Line 30"/>
            <p:cNvSpPr>
              <a:spLocks noChangeShapeType="1"/>
            </p:cNvSpPr>
            <p:nvPr/>
          </p:nvSpPr>
          <p:spPr bwMode="auto">
            <a:xfrm>
              <a:off x="2660" y="214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8" name="Line 31"/>
            <p:cNvSpPr>
              <a:spLocks noChangeShapeType="1"/>
            </p:cNvSpPr>
            <p:nvPr/>
          </p:nvSpPr>
          <p:spPr bwMode="auto">
            <a:xfrm>
              <a:off x="3041" y="214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9" name="Line 32"/>
            <p:cNvSpPr>
              <a:spLocks noChangeShapeType="1"/>
            </p:cNvSpPr>
            <p:nvPr/>
          </p:nvSpPr>
          <p:spPr bwMode="auto">
            <a:xfrm>
              <a:off x="2472" y="426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0" name="Line 33"/>
            <p:cNvSpPr>
              <a:spLocks noChangeShapeType="1"/>
            </p:cNvSpPr>
            <p:nvPr/>
          </p:nvSpPr>
          <p:spPr bwMode="auto">
            <a:xfrm>
              <a:off x="2472" y="844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1" name="Text Box 34"/>
            <p:cNvSpPr txBox="1">
              <a:spLocks noChangeArrowheads="1"/>
            </p:cNvSpPr>
            <p:nvPr/>
          </p:nvSpPr>
          <p:spPr bwMode="auto">
            <a:xfrm>
              <a:off x="2685" y="219"/>
              <a:ext cx="14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72" name="Text Box 35"/>
            <p:cNvSpPr txBox="1">
              <a:spLocks noChangeArrowheads="1"/>
            </p:cNvSpPr>
            <p:nvPr/>
          </p:nvSpPr>
          <p:spPr bwMode="auto">
            <a:xfrm>
              <a:off x="2482" y="429"/>
              <a:ext cx="14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73" name="Text Box 36"/>
            <p:cNvSpPr txBox="1">
              <a:spLocks noChangeArrowheads="1"/>
            </p:cNvSpPr>
            <p:nvPr/>
          </p:nvSpPr>
          <p:spPr bwMode="auto">
            <a:xfrm>
              <a:off x="2676" y="429"/>
              <a:ext cx="144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74" name="Text Box 37"/>
            <p:cNvSpPr txBox="1">
              <a:spLocks noChangeArrowheads="1"/>
            </p:cNvSpPr>
            <p:nvPr/>
          </p:nvSpPr>
          <p:spPr bwMode="auto">
            <a:xfrm>
              <a:off x="2871" y="429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75" name="Text Box 38"/>
            <p:cNvSpPr txBox="1">
              <a:spLocks noChangeArrowheads="1"/>
            </p:cNvSpPr>
            <p:nvPr/>
          </p:nvSpPr>
          <p:spPr bwMode="auto">
            <a:xfrm>
              <a:off x="3066" y="423"/>
              <a:ext cx="14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5783263" y="333375"/>
            <a:ext cx="1222375" cy="1341438"/>
            <a:chOff x="3643" y="210"/>
            <a:chExt cx="770" cy="845"/>
          </a:xfrm>
        </p:grpSpPr>
        <p:sp>
          <p:nvSpPr>
            <p:cNvPr id="36954" name="Text Box 39"/>
            <p:cNvSpPr txBox="1">
              <a:spLocks noChangeArrowheads="1"/>
            </p:cNvSpPr>
            <p:nvPr/>
          </p:nvSpPr>
          <p:spPr bwMode="auto">
            <a:xfrm>
              <a:off x="3643" y="210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6955" name="Line 40"/>
            <p:cNvSpPr>
              <a:spLocks noChangeShapeType="1"/>
            </p:cNvSpPr>
            <p:nvPr/>
          </p:nvSpPr>
          <p:spPr bwMode="auto">
            <a:xfrm>
              <a:off x="3643" y="630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6" name="Line 41"/>
            <p:cNvSpPr>
              <a:spLocks noChangeShapeType="1"/>
            </p:cNvSpPr>
            <p:nvPr/>
          </p:nvSpPr>
          <p:spPr bwMode="auto">
            <a:xfrm>
              <a:off x="4026" y="214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7" name="Line 42"/>
            <p:cNvSpPr>
              <a:spLocks noChangeShapeType="1"/>
            </p:cNvSpPr>
            <p:nvPr/>
          </p:nvSpPr>
          <p:spPr bwMode="auto">
            <a:xfrm>
              <a:off x="3830" y="214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8" name="Line 43"/>
            <p:cNvSpPr>
              <a:spLocks noChangeShapeType="1"/>
            </p:cNvSpPr>
            <p:nvPr/>
          </p:nvSpPr>
          <p:spPr bwMode="auto">
            <a:xfrm>
              <a:off x="4212" y="214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9" name="Line 44"/>
            <p:cNvSpPr>
              <a:spLocks noChangeShapeType="1"/>
            </p:cNvSpPr>
            <p:nvPr/>
          </p:nvSpPr>
          <p:spPr bwMode="auto">
            <a:xfrm>
              <a:off x="3643" y="426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0" name="Line 45"/>
            <p:cNvSpPr>
              <a:spLocks noChangeShapeType="1"/>
            </p:cNvSpPr>
            <p:nvPr/>
          </p:nvSpPr>
          <p:spPr bwMode="auto">
            <a:xfrm>
              <a:off x="3643" y="844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1" name="Text Box 46"/>
            <p:cNvSpPr txBox="1">
              <a:spLocks noChangeArrowheads="1"/>
            </p:cNvSpPr>
            <p:nvPr/>
          </p:nvSpPr>
          <p:spPr bwMode="auto">
            <a:xfrm>
              <a:off x="3856" y="219"/>
              <a:ext cx="14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62" name="Text Box 47"/>
            <p:cNvSpPr txBox="1">
              <a:spLocks noChangeArrowheads="1"/>
            </p:cNvSpPr>
            <p:nvPr/>
          </p:nvSpPr>
          <p:spPr bwMode="auto">
            <a:xfrm>
              <a:off x="4237" y="435"/>
              <a:ext cx="144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63" name="Text Box 48"/>
            <p:cNvSpPr txBox="1">
              <a:spLocks noChangeArrowheads="1"/>
            </p:cNvSpPr>
            <p:nvPr/>
          </p:nvSpPr>
          <p:spPr bwMode="auto">
            <a:xfrm>
              <a:off x="3668" y="649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7616825" y="347663"/>
            <a:ext cx="1219200" cy="1341437"/>
            <a:chOff x="4798" y="219"/>
            <a:chExt cx="768" cy="845"/>
          </a:xfrm>
        </p:grpSpPr>
        <p:sp>
          <p:nvSpPr>
            <p:cNvPr id="36941" name="Text Box 49"/>
            <p:cNvSpPr txBox="1">
              <a:spLocks noChangeArrowheads="1"/>
            </p:cNvSpPr>
            <p:nvPr/>
          </p:nvSpPr>
          <p:spPr bwMode="auto">
            <a:xfrm>
              <a:off x="4798" y="219"/>
              <a:ext cx="768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6942" name="Line 50"/>
            <p:cNvSpPr>
              <a:spLocks noChangeShapeType="1"/>
            </p:cNvSpPr>
            <p:nvPr/>
          </p:nvSpPr>
          <p:spPr bwMode="auto">
            <a:xfrm>
              <a:off x="4798" y="638"/>
              <a:ext cx="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3" name="Line 51"/>
            <p:cNvSpPr>
              <a:spLocks noChangeShapeType="1"/>
            </p:cNvSpPr>
            <p:nvPr/>
          </p:nvSpPr>
          <p:spPr bwMode="auto">
            <a:xfrm>
              <a:off x="5179" y="222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4" name="Line 52"/>
            <p:cNvSpPr>
              <a:spLocks noChangeShapeType="1"/>
            </p:cNvSpPr>
            <p:nvPr/>
          </p:nvSpPr>
          <p:spPr bwMode="auto">
            <a:xfrm>
              <a:off x="4984" y="222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5" name="Line 53"/>
            <p:cNvSpPr>
              <a:spLocks noChangeShapeType="1"/>
            </p:cNvSpPr>
            <p:nvPr/>
          </p:nvSpPr>
          <p:spPr bwMode="auto">
            <a:xfrm>
              <a:off x="5365" y="222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6" name="Line 54"/>
            <p:cNvSpPr>
              <a:spLocks noChangeShapeType="1"/>
            </p:cNvSpPr>
            <p:nvPr/>
          </p:nvSpPr>
          <p:spPr bwMode="auto">
            <a:xfrm>
              <a:off x="4798" y="435"/>
              <a:ext cx="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7" name="Line 55"/>
            <p:cNvSpPr>
              <a:spLocks noChangeShapeType="1"/>
            </p:cNvSpPr>
            <p:nvPr/>
          </p:nvSpPr>
          <p:spPr bwMode="auto">
            <a:xfrm>
              <a:off x="4798" y="853"/>
              <a:ext cx="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8" name="Text Box 56"/>
            <p:cNvSpPr txBox="1">
              <a:spLocks noChangeArrowheads="1"/>
            </p:cNvSpPr>
            <p:nvPr/>
          </p:nvSpPr>
          <p:spPr bwMode="auto">
            <a:xfrm>
              <a:off x="5009" y="227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49" name="Text Box 57"/>
            <p:cNvSpPr txBox="1">
              <a:spLocks noChangeArrowheads="1"/>
            </p:cNvSpPr>
            <p:nvPr/>
          </p:nvSpPr>
          <p:spPr bwMode="auto">
            <a:xfrm>
              <a:off x="5390" y="443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50" name="Text Box 58"/>
            <p:cNvSpPr txBox="1">
              <a:spLocks noChangeArrowheads="1"/>
            </p:cNvSpPr>
            <p:nvPr/>
          </p:nvSpPr>
          <p:spPr bwMode="auto">
            <a:xfrm>
              <a:off x="4823" y="657"/>
              <a:ext cx="14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51" name="Text Box 59"/>
            <p:cNvSpPr txBox="1">
              <a:spLocks noChangeArrowheads="1"/>
            </p:cNvSpPr>
            <p:nvPr/>
          </p:nvSpPr>
          <p:spPr bwMode="auto">
            <a:xfrm>
              <a:off x="4814" y="865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52" name="Text Box 60"/>
            <p:cNvSpPr txBox="1">
              <a:spLocks noChangeArrowheads="1"/>
            </p:cNvSpPr>
            <p:nvPr/>
          </p:nvSpPr>
          <p:spPr bwMode="auto">
            <a:xfrm>
              <a:off x="5009" y="865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53" name="Text Box 61"/>
            <p:cNvSpPr txBox="1">
              <a:spLocks noChangeArrowheads="1"/>
            </p:cNvSpPr>
            <p:nvPr/>
          </p:nvSpPr>
          <p:spPr bwMode="auto">
            <a:xfrm>
              <a:off x="5212" y="865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grpSp>
        <p:nvGrpSpPr>
          <p:cNvPr id="36874" name="Group 98"/>
          <p:cNvGrpSpPr>
            <a:grpSpLocks/>
          </p:cNvGrpSpPr>
          <p:nvPr/>
        </p:nvGrpSpPr>
        <p:grpSpPr bwMode="auto">
          <a:xfrm>
            <a:off x="539750" y="1773238"/>
            <a:ext cx="2232025" cy="2954337"/>
            <a:chOff x="341" y="1207"/>
            <a:chExt cx="1406" cy="1861"/>
          </a:xfrm>
        </p:grpSpPr>
        <p:sp>
          <p:nvSpPr>
            <p:cNvPr id="36912" name="Oval 69"/>
            <p:cNvSpPr>
              <a:spLocks noChangeArrowheads="1"/>
            </p:cNvSpPr>
            <p:nvPr/>
          </p:nvSpPr>
          <p:spPr bwMode="auto">
            <a:xfrm>
              <a:off x="1429" y="120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grpSp>
          <p:nvGrpSpPr>
            <p:cNvPr id="36913" name="Group 70"/>
            <p:cNvGrpSpPr>
              <a:grpSpLocks/>
            </p:cNvGrpSpPr>
            <p:nvPr/>
          </p:nvGrpSpPr>
          <p:grpSpPr bwMode="auto">
            <a:xfrm>
              <a:off x="749" y="1298"/>
              <a:ext cx="771" cy="681"/>
              <a:chOff x="1111" y="1933"/>
              <a:chExt cx="771" cy="681"/>
            </a:xfrm>
          </p:grpSpPr>
          <p:sp>
            <p:nvSpPr>
              <p:cNvPr id="36938" name="Oval 71"/>
              <p:cNvSpPr>
                <a:spLocks noChangeArrowheads="1"/>
              </p:cNvSpPr>
              <p:nvPr/>
            </p:nvSpPr>
            <p:spPr bwMode="auto">
              <a:xfrm>
                <a:off x="1111" y="2296"/>
                <a:ext cx="318" cy="31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</a:t>
                </a:r>
              </a:p>
            </p:txBody>
          </p:sp>
          <p:sp>
            <p:nvSpPr>
              <p:cNvPr id="36939" name="Line 72"/>
              <p:cNvSpPr>
                <a:spLocks noChangeShapeType="1"/>
              </p:cNvSpPr>
              <p:nvPr/>
            </p:nvSpPr>
            <p:spPr bwMode="auto">
              <a:xfrm flipH="1">
                <a:off x="1338" y="2160"/>
                <a:ext cx="544" cy="13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40" name="Text Box 73"/>
              <p:cNvSpPr txBox="1">
                <a:spLocks noChangeArrowheads="1"/>
              </p:cNvSpPr>
              <p:nvPr/>
            </p:nvSpPr>
            <p:spPr bwMode="auto">
              <a:xfrm>
                <a:off x="1338" y="1933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</a:rPr>
                  <a:t>0</a:t>
                </a:r>
              </a:p>
            </p:txBody>
          </p:sp>
        </p:grpSp>
        <p:grpSp>
          <p:nvGrpSpPr>
            <p:cNvPr id="36914" name="Group 74"/>
            <p:cNvGrpSpPr>
              <a:grpSpLocks/>
            </p:cNvGrpSpPr>
            <p:nvPr/>
          </p:nvGrpSpPr>
          <p:grpSpPr bwMode="auto">
            <a:xfrm>
              <a:off x="341" y="1933"/>
              <a:ext cx="453" cy="560"/>
              <a:chOff x="703" y="2568"/>
              <a:chExt cx="453" cy="560"/>
            </a:xfrm>
          </p:grpSpPr>
          <p:sp>
            <p:nvSpPr>
              <p:cNvPr id="36936" name="Line 75"/>
              <p:cNvSpPr>
                <a:spLocks noChangeShapeType="1"/>
              </p:cNvSpPr>
              <p:nvPr/>
            </p:nvSpPr>
            <p:spPr bwMode="auto">
              <a:xfrm flipH="1">
                <a:off x="839" y="2568"/>
                <a:ext cx="317" cy="40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7" name="Text Box 76"/>
              <p:cNvSpPr txBox="1">
                <a:spLocks noChangeArrowheads="1"/>
              </p:cNvSpPr>
              <p:nvPr/>
            </p:nvSpPr>
            <p:spPr bwMode="auto">
              <a:xfrm>
                <a:off x="703" y="2840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</a:p>
            </p:txBody>
          </p:sp>
        </p:grpSp>
        <p:grpSp>
          <p:nvGrpSpPr>
            <p:cNvPr id="36915" name="Group 77"/>
            <p:cNvGrpSpPr>
              <a:grpSpLocks/>
            </p:cNvGrpSpPr>
            <p:nvPr/>
          </p:nvGrpSpPr>
          <p:grpSpPr bwMode="auto">
            <a:xfrm>
              <a:off x="613" y="1979"/>
              <a:ext cx="590" cy="635"/>
              <a:chOff x="975" y="2614"/>
              <a:chExt cx="590" cy="635"/>
            </a:xfrm>
          </p:grpSpPr>
          <p:grpSp>
            <p:nvGrpSpPr>
              <p:cNvPr id="36932" name="Group 78"/>
              <p:cNvGrpSpPr>
                <a:grpSpLocks/>
              </p:cNvGrpSpPr>
              <p:nvPr/>
            </p:nvGrpSpPr>
            <p:grpSpPr bwMode="auto">
              <a:xfrm>
                <a:off x="975" y="2614"/>
                <a:ext cx="318" cy="635"/>
                <a:chOff x="975" y="2614"/>
                <a:chExt cx="318" cy="635"/>
              </a:xfrm>
            </p:grpSpPr>
            <p:sp>
              <p:nvSpPr>
                <p:cNvPr id="36934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1156" y="2614"/>
                  <a:ext cx="91" cy="317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935" name="Oval 80"/>
                <p:cNvSpPr>
                  <a:spLocks noChangeArrowheads="1"/>
                </p:cNvSpPr>
                <p:nvPr/>
              </p:nvSpPr>
              <p:spPr bwMode="auto">
                <a:xfrm>
                  <a:off x="975" y="2931"/>
                  <a:ext cx="318" cy="318"/>
                </a:xfrm>
                <a:prstGeom prst="ellipse">
                  <a:avLst/>
                </a:prstGeom>
                <a:solidFill>
                  <a:srgbClr val="CCFFCC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</a:t>
                  </a:r>
                </a:p>
              </p:txBody>
            </p:sp>
          </p:grpSp>
          <p:sp>
            <p:nvSpPr>
              <p:cNvPr id="36933" name="Text Box 81"/>
              <p:cNvSpPr txBox="1">
                <a:spLocks noChangeArrowheads="1"/>
              </p:cNvSpPr>
              <p:nvPr/>
            </p:nvSpPr>
            <p:spPr bwMode="auto">
              <a:xfrm>
                <a:off x="1202" y="261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</a:rPr>
                  <a:t>2</a:t>
                </a:r>
              </a:p>
            </p:txBody>
          </p:sp>
        </p:grpSp>
        <p:grpSp>
          <p:nvGrpSpPr>
            <p:cNvPr id="36916" name="Group 82"/>
            <p:cNvGrpSpPr>
              <a:grpSpLocks/>
            </p:cNvGrpSpPr>
            <p:nvPr/>
          </p:nvGrpSpPr>
          <p:grpSpPr bwMode="auto">
            <a:xfrm>
              <a:off x="386" y="2568"/>
              <a:ext cx="817" cy="470"/>
              <a:chOff x="748" y="3067"/>
              <a:chExt cx="817" cy="470"/>
            </a:xfrm>
          </p:grpSpPr>
          <p:sp>
            <p:nvSpPr>
              <p:cNvPr id="36926" name="Line 83"/>
              <p:cNvSpPr>
                <a:spLocks noChangeShapeType="1"/>
              </p:cNvSpPr>
              <p:nvPr/>
            </p:nvSpPr>
            <p:spPr bwMode="auto">
              <a:xfrm flipH="1">
                <a:off x="884" y="3113"/>
                <a:ext cx="182" cy="27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7" name="Text Box 84"/>
              <p:cNvSpPr txBox="1">
                <a:spLocks noChangeArrowheads="1"/>
              </p:cNvSpPr>
              <p:nvPr/>
            </p:nvSpPr>
            <p:spPr bwMode="auto">
              <a:xfrm>
                <a:off x="748" y="3249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</a:p>
            </p:txBody>
          </p:sp>
          <p:sp>
            <p:nvSpPr>
              <p:cNvPr id="36928" name="Line 85"/>
              <p:cNvSpPr>
                <a:spLocks noChangeShapeType="1"/>
              </p:cNvSpPr>
              <p:nvPr/>
            </p:nvSpPr>
            <p:spPr bwMode="auto">
              <a:xfrm>
                <a:off x="1156" y="3113"/>
                <a:ext cx="136" cy="22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9" name="Text Box 86"/>
              <p:cNvSpPr txBox="1">
                <a:spLocks noChangeArrowheads="1"/>
              </p:cNvSpPr>
              <p:nvPr/>
            </p:nvSpPr>
            <p:spPr bwMode="auto">
              <a:xfrm>
                <a:off x="1156" y="3249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</a:p>
            </p:txBody>
          </p:sp>
          <p:sp>
            <p:nvSpPr>
              <p:cNvPr id="36930" name="Text Box 87"/>
              <p:cNvSpPr txBox="1">
                <a:spLocks noChangeArrowheads="1"/>
              </p:cNvSpPr>
              <p:nvPr/>
            </p:nvSpPr>
            <p:spPr bwMode="auto">
              <a:xfrm>
                <a:off x="748" y="3067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36931" name="Text Box 88"/>
              <p:cNvSpPr txBox="1">
                <a:spLocks noChangeArrowheads="1"/>
              </p:cNvSpPr>
              <p:nvPr/>
            </p:nvSpPr>
            <p:spPr bwMode="auto">
              <a:xfrm>
                <a:off x="1247" y="3067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</a:rPr>
                  <a:t>3</a:t>
                </a:r>
              </a:p>
            </p:txBody>
          </p:sp>
        </p:grpSp>
        <p:grpSp>
          <p:nvGrpSpPr>
            <p:cNvPr id="36917" name="Group 89"/>
            <p:cNvGrpSpPr>
              <a:grpSpLocks/>
            </p:cNvGrpSpPr>
            <p:nvPr/>
          </p:nvGrpSpPr>
          <p:grpSpPr bwMode="auto">
            <a:xfrm>
              <a:off x="976" y="1842"/>
              <a:ext cx="635" cy="636"/>
              <a:chOff x="1338" y="2341"/>
              <a:chExt cx="635" cy="636"/>
            </a:xfrm>
          </p:grpSpPr>
          <p:sp>
            <p:nvSpPr>
              <p:cNvPr id="36923" name="Line 90"/>
              <p:cNvSpPr>
                <a:spLocks noChangeShapeType="1"/>
              </p:cNvSpPr>
              <p:nvPr/>
            </p:nvSpPr>
            <p:spPr bwMode="auto">
              <a:xfrm>
                <a:off x="1338" y="2478"/>
                <a:ext cx="453" cy="18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4" name="Oval 91"/>
              <p:cNvSpPr>
                <a:spLocks noChangeArrowheads="1"/>
              </p:cNvSpPr>
              <p:nvPr/>
            </p:nvSpPr>
            <p:spPr bwMode="auto">
              <a:xfrm>
                <a:off x="1655" y="2659"/>
                <a:ext cx="318" cy="31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13</a:t>
                </a:r>
              </a:p>
            </p:txBody>
          </p:sp>
          <p:sp>
            <p:nvSpPr>
              <p:cNvPr id="36925" name="Text Box 92"/>
              <p:cNvSpPr txBox="1">
                <a:spLocks noChangeArrowheads="1"/>
              </p:cNvSpPr>
              <p:nvPr/>
            </p:nvSpPr>
            <p:spPr bwMode="auto">
              <a:xfrm>
                <a:off x="1519" y="234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</a:rPr>
                  <a:t>3</a:t>
                </a:r>
              </a:p>
            </p:txBody>
          </p:sp>
        </p:grpSp>
        <p:grpSp>
          <p:nvGrpSpPr>
            <p:cNvPr id="36918" name="Group 93"/>
            <p:cNvGrpSpPr>
              <a:grpSpLocks/>
            </p:cNvGrpSpPr>
            <p:nvPr/>
          </p:nvGrpSpPr>
          <p:grpSpPr bwMode="auto">
            <a:xfrm>
              <a:off x="1157" y="2432"/>
              <a:ext cx="409" cy="636"/>
              <a:chOff x="1519" y="2931"/>
              <a:chExt cx="409" cy="636"/>
            </a:xfrm>
          </p:grpSpPr>
          <p:sp>
            <p:nvSpPr>
              <p:cNvPr id="36920" name="Line 94"/>
              <p:cNvSpPr>
                <a:spLocks noChangeShapeType="1"/>
              </p:cNvSpPr>
              <p:nvPr/>
            </p:nvSpPr>
            <p:spPr bwMode="auto">
              <a:xfrm flipH="1">
                <a:off x="1701" y="2976"/>
                <a:ext cx="90" cy="27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1" name="Oval 95"/>
              <p:cNvSpPr>
                <a:spLocks noChangeArrowheads="1"/>
              </p:cNvSpPr>
              <p:nvPr/>
            </p:nvSpPr>
            <p:spPr bwMode="auto">
              <a:xfrm>
                <a:off x="1519" y="3249"/>
                <a:ext cx="318" cy="31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14</a:t>
                </a:r>
              </a:p>
            </p:txBody>
          </p:sp>
          <p:sp>
            <p:nvSpPr>
              <p:cNvPr id="36922" name="Text Box 96"/>
              <p:cNvSpPr txBox="1">
                <a:spLocks noChangeArrowheads="1"/>
              </p:cNvSpPr>
              <p:nvPr/>
            </p:nvSpPr>
            <p:spPr bwMode="auto">
              <a:xfrm>
                <a:off x="1565" y="293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</a:rPr>
                  <a:t>1</a:t>
                </a:r>
              </a:p>
            </p:txBody>
          </p:sp>
        </p:grpSp>
        <p:sp>
          <p:nvSpPr>
            <p:cNvPr id="36919" name="Text Box 97"/>
            <p:cNvSpPr txBox="1">
              <a:spLocks noChangeArrowheads="1"/>
            </p:cNvSpPr>
            <p:nvPr/>
          </p:nvSpPr>
          <p:spPr bwMode="auto">
            <a:xfrm>
              <a:off x="477" y="1888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</a:t>
              </a:r>
            </a:p>
          </p:txBody>
        </p:sp>
      </p:grpSp>
      <p:sp>
        <p:nvSpPr>
          <p:cNvPr id="36875" name="Line 99"/>
          <p:cNvSpPr>
            <a:spLocks noChangeShapeType="1"/>
          </p:cNvSpPr>
          <p:nvPr/>
        </p:nvSpPr>
        <p:spPr bwMode="auto">
          <a:xfrm flipH="1">
            <a:off x="2051050" y="4724400"/>
            <a:ext cx="0" cy="3603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6664" name="Text Box 136"/>
          <p:cNvSpPr txBox="1">
            <a:spLocks noChangeArrowheads="1"/>
          </p:cNvSpPr>
          <p:nvPr/>
        </p:nvSpPr>
        <p:spPr bwMode="auto">
          <a:xfrm>
            <a:off x="1547813" y="4724400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</a:rPr>
              <a:t>2</a:t>
            </a:r>
          </a:p>
        </p:txBody>
      </p:sp>
      <p:grpSp>
        <p:nvGrpSpPr>
          <p:cNvPr id="15" name="Group 141"/>
          <p:cNvGrpSpPr>
            <a:grpSpLocks/>
          </p:cNvGrpSpPr>
          <p:nvPr/>
        </p:nvGrpSpPr>
        <p:grpSpPr bwMode="auto">
          <a:xfrm>
            <a:off x="2411413" y="3716338"/>
            <a:ext cx="647700" cy="890587"/>
            <a:chOff x="1519" y="2341"/>
            <a:chExt cx="408" cy="561"/>
          </a:xfrm>
        </p:grpSpPr>
        <p:sp>
          <p:nvSpPr>
            <p:cNvPr id="36909" name="Line 134"/>
            <p:cNvSpPr>
              <a:spLocks noChangeShapeType="1"/>
            </p:cNvSpPr>
            <p:nvPr/>
          </p:nvSpPr>
          <p:spPr bwMode="auto">
            <a:xfrm>
              <a:off x="1519" y="2387"/>
              <a:ext cx="136" cy="31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0" name="Text Box 135"/>
            <p:cNvSpPr txBox="1">
              <a:spLocks noChangeArrowheads="1"/>
            </p:cNvSpPr>
            <p:nvPr/>
          </p:nvSpPr>
          <p:spPr bwMode="auto">
            <a:xfrm>
              <a:off x="1610" y="2341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36911" name="Text Box 140"/>
            <p:cNvSpPr txBox="1">
              <a:spLocks noChangeArrowheads="1"/>
            </p:cNvSpPr>
            <p:nvPr/>
          </p:nvSpPr>
          <p:spPr bwMode="auto">
            <a:xfrm>
              <a:off x="1519" y="2614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</p:grpSp>
      <p:grpSp>
        <p:nvGrpSpPr>
          <p:cNvPr id="16" name="Group 145"/>
          <p:cNvGrpSpPr>
            <a:grpSpLocks/>
          </p:cNvGrpSpPr>
          <p:nvPr/>
        </p:nvGrpSpPr>
        <p:grpSpPr bwMode="auto">
          <a:xfrm>
            <a:off x="2627313" y="1989138"/>
            <a:ext cx="1295400" cy="1008062"/>
            <a:chOff x="1655" y="1253"/>
            <a:chExt cx="816" cy="635"/>
          </a:xfrm>
        </p:grpSpPr>
        <p:sp>
          <p:nvSpPr>
            <p:cNvPr id="36906" name="Line 142"/>
            <p:cNvSpPr>
              <a:spLocks noChangeShapeType="1"/>
            </p:cNvSpPr>
            <p:nvPr/>
          </p:nvSpPr>
          <p:spPr bwMode="auto">
            <a:xfrm>
              <a:off x="1655" y="1434"/>
              <a:ext cx="590" cy="18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7" name="Oval 143"/>
            <p:cNvSpPr>
              <a:spLocks noChangeArrowheads="1"/>
            </p:cNvSpPr>
            <p:nvPr/>
          </p:nvSpPr>
          <p:spPr bwMode="auto">
            <a:xfrm>
              <a:off x="2154" y="1570"/>
              <a:ext cx="317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18</a:t>
              </a:r>
            </a:p>
          </p:txBody>
        </p:sp>
        <p:sp>
          <p:nvSpPr>
            <p:cNvPr id="36908" name="Text Box 144"/>
            <p:cNvSpPr txBox="1">
              <a:spLocks noChangeArrowheads="1"/>
            </p:cNvSpPr>
            <p:nvPr/>
          </p:nvSpPr>
          <p:spPr bwMode="auto">
            <a:xfrm>
              <a:off x="1882" y="1253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</a:t>
              </a:r>
            </a:p>
          </p:txBody>
        </p:sp>
      </p:grpSp>
      <p:grpSp>
        <p:nvGrpSpPr>
          <p:cNvPr id="17" name="Group 153"/>
          <p:cNvGrpSpPr>
            <a:grpSpLocks/>
          </p:cNvGrpSpPr>
          <p:nvPr/>
        </p:nvGrpSpPr>
        <p:grpSpPr bwMode="auto">
          <a:xfrm>
            <a:off x="2987675" y="2852738"/>
            <a:ext cx="1008063" cy="817562"/>
            <a:chOff x="1882" y="1797"/>
            <a:chExt cx="635" cy="515"/>
          </a:xfrm>
        </p:grpSpPr>
        <p:sp>
          <p:nvSpPr>
            <p:cNvPr id="36900" name="Line 146"/>
            <p:cNvSpPr>
              <a:spLocks noChangeShapeType="1"/>
            </p:cNvSpPr>
            <p:nvPr/>
          </p:nvSpPr>
          <p:spPr bwMode="auto">
            <a:xfrm flipH="1">
              <a:off x="2018" y="1888"/>
              <a:ext cx="227" cy="22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" name="Text Box 148"/>
            <p:cNvSpPr txBox="1">
              <a:spLocks noChangeArrowheads="1"/>
            </p:cNvSpPr>
            <p:nvPr/>
          </p:nvSpPr>
          <p:spPr bwMode="auto">
            <a:xfrm>
              <a:off x="1882" y="1797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36902" name="Text Box 149"/>
            <p:cNvSpPr txBox="1">
              <a:spLocks noChangeArrowheads="1"/>
            </p:cNvSpPr>
            <p:nvPr/>
          </p:nvSpPr>
          <p:spPr bwMode="auto">
            <a:xfrm>
              <a:off x="1882" y="2024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36903" name="Line 150"/>
            <p:cNvSpPr>
              <a:spLocks noChangeShapeType="1"/>
            </p:cNvSpPr>
            <p:nvPr/>
          </p:nvSpPr>
          <p:spPr bwMode="auto">
            <a:xfrm>
              <a:off x="2336" y="1888"/>
              <a:ext cx="45" cy="22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" name="Text Box 151"/>
            <p:cNvSpPr txBox="1">
              <a:spLocks noChangeArrowheads="1"/>
            </p:cNvSpPr>
            <p:nvPr/>
          </p:nvSpPr>
          <p:spPr bwMode="auto">
            <a:xfrm>
              <a:off x="2154" y="1888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36905" name="Text Box 152"/>
            <p:cNvSpPr txBox="1">
              <a:spLocks noChangeArrowheads="1"/>
            </p:cNvSpPr>
            <p:nvPr/>
          </p:nvSpPr>
          <p:spPr bwMode="auto">
            <a:xfrm>
              <a:off x="2245" y="2024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</p:grpSp>
      <p:grpSp>
        <p:nvGrpSpPr>
          <p:cNvPr id="18" name="Group 157"/>
          <p:cNvGrpSpPr>
            <a:grpSpLocks/>
          </p:cNvGrpSpPr>
          <p:nvPr/>
        </p:nvGrpSpPr>
        <p:grpSpPr bwMode="auto">
          <a:xfrm>
            <a:off x="3851275" y="2781300"/>
            <a:ext cx="792163" cy="1081088"/>
            <a:chOff x="2426" y="1752"/>
            <a:chExt cx="499" cy="681"/>
          </a:xfrm>
        </p:grpSpPr>
        <p:sp>
          <p:nvSpPr>
            <p:cNvPr id="36897" name="Line 154"/>
            <p:cNvSpPr>
              <a:spLocks noChangeShapeType="1"/>
            </p:cNvSpPr>
            <p:nvPr/>
          </p:nvSpPr>
          <p:spPr bwMode="auto">
            <a:xfrm>
              <a:off x="2426" y="1842"/>
              <a:ext cx="318" cy="27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Oval 155"/>
            <p:cNvSpPr>
              <a:spLocks noChangeArrowheads="1"/>
            </p:cNvSpPr>
            <p:nvPr/>
          </p:nvSpPr>
          <p:spPr bwMode="auto">
            <a:xfrm>
              <a:off x="2608" y="2115"/>
              <a:ext cx="317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29</a:t>
              </a:r>
            </a:p>
          </p:txBody>
        </p:sp>
        <p:sp>
          <p:nvSpPr>
            <p:cNvPr id="36899" name="Text Box 156"/>
            <p:cNvSpPr txBox="1">
              <a:spLocks noChangeArrowheads="1"/>
            </p:cNvSpPr>
            <p:nvPr/>
          </p:nvSpPr>
          <p:spPr bwMode="auto">
            <a:xfrm>
              <a:off x="2562" y="1752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</a:t>
              </a:r>
            </a:p>
          </p:txBody>
        </p:sp>
      </p:grpSp>
      <p:grpSp>
        <p:nvGrpSpPr>
          <p:cNvPr id="19" name="Group 161"/>
          <p:cNvGrpSpPr>
            <a:grpSpLocks/>
          </p:cNvGrpSpPr>
          <p:nvPr/>
        </p:nvGrpSpPr>
        <p:grpSpPr bwMode="auto">
          <a:xfrm>
            <a:off x="3779838" y="3860800"/>
            <a:ext cx="504825" cy="1009650"/>
            <a:chOff x="2381" y="2432"/>
            <a:chExt cx="318" cy="636"/>
          </a:xfrm>
        </p:grpSpPr>
        <p:sp>
          <p:nvSpPr>
            <p:cNvPr id="36894" name="Line 158"/>
            <p:cNvSpPr>
              <a:spLocks noChangeShapeType="1"/>
            </p:cNvSpPr>
            <p:nvPr/>
          </p:nvSpPr>
          <p:spPr bwMode="auto">
            <a:xfrm flipH="1">
              <a:off x="2517" y="2432"/>
              <a:ext cx="182" cy="31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" name="Oval 159"/>
            <p:cNvSpPr>
              <a:spLocks noChangeArrowheads="1"/>
            </p:cNvSpPr>
            <p:nvPr/>
          </p:nvSpPr>
          <p:spPr bwMode="auto">
            <a:xfrm>
              <a:off x="2381" y="2750"/>
              <a:ext cx="317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30</a:t>
              </a:r>
            </a:p>
          </p:txBody>
        </p:sp>
        <p:sp>
          <p:nvSpPr>
            <p:cNvPr id="36896" name="Text Box 160"/>
            <p:cNvSpPr txBox="1">
              <a:spLocks noChangeArrowheads="1"/>
            </p:cNvSpPr>
            <p:nvPr/>
          </p:nvSpPr>
          <p:spPr bwMode="auto">
            <a:xfrm>
              <a:off x="2381" y="2432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0</a:t>
              </a:r>
            </a:p>
          </p:txBody>
        </p:sp>
      </p:grpSp>
      <p:grpSp>
        <p:nvGrpSpPr>
          <p:cNvPr id="20" name="Group 168"/>
          <p:cNvGrpSpPr>
            <a:grpSpLocks/>
          </p:cNvGrpSpPr>
          <p:nvPr/>
        </p:nvGrpSpPr>
        <p:grpSpPr bwMode="auto">
          <a:xfrm>
            <a:off x="3563938" y="4797425"/>
            <a:ext cx="790575" cy="936625"/>
            <a:chOff x="2245" y="3022"/>
            <a:chExt cx="498" cy="590"/>
          </a:xfrm>
        </p:grpSpPr>
        <p:sp>
          <p:nvSpPr>
            <p:cNvPr id="36891" name="Line 162"/>
            <p:cNvSpPr>
              <a:spLocks noChangeShapeType="1"/>
            </p:cNvSpPr>
            <p:nvPr/>
          </p:nvSpPr>
          <p:spPr bwMode="auto">
            <a:xfrm flipH="1">
              <a:off x="2562" y="3067"/>
              <a:ext cx="0" cy="2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2" name="Oval 163"/>
            <p:cNvSpPr>
              <a:spLocks noChangeArrowheads="1"/>
            </p:cNvSpPr>
            <p:nvPr/>
          </p:nvSpPr>
          <p:spPr bwMode="auto">
            <a:xfrm>
              <a:off x="2426" y="3294"/>
              <a:ext cx="317" cy="318"/>
            </a:xfrm>
            <a:prstGeom prst="ellipse">
              <a:avLst/>
            </a:prstGeom>
            <a:solidFill>
              <a:srgbClr val="FFCC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31</a:t>
              </a:r>
            </a:p>
          </p:txBody>
        </p:sp>
        <p:sp>
          <p:nvSpPr>
            <p:cNvPr id="36893" name="Text Box 164"/>
            <p:cNvSpPr txBox="1">
              <a:spLocks noChangeArrowheads="1"/>
            </p:cNvSpPr>
            <p:nvPr/>
          </p:nvSpPr>
          <p:spPr bwMode="auto">
            <a:xfrm>
              <a:off x="2245" y="3022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</a:t>
              </a:r>
            </a:p>
          </p:txBody>
        </p:sp>
      </p:grpSp>
      <p:sp>
        <p:nvSpPr>
          <p:cNvPr id="406697" name="Text Box 169"/>
          <p:cNvSpPr txBox="1">
            <a:spLocks noChangeArrowheads="1"/>
          </p:cNvSpPr>
          <p:nvPr/>
        </p:nvSpPr>
        <p:spPr bwMode="auto">
          <a:xfrm>
            <a:off x="4572000" y="5084763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一个布局！</a:t>
            </a:r>
          </a:p>
        </p:txBody>
      </p:sp>
      <p:grpSp>
        <p:nvGrpSpPr>
          <p:cNvPr id="21" name="Group 174"/>
          <p:cNvGrpSpPr>
            <a:grpSpLocks/>
          </p:cNvGrpSpPr>
          <p:nvPr/>
        </p:nvGrpSpPr>
        <p:grpSpPr bwMode="auto">
          <a:xfrm>
            <a:off x="2555875" y="2276475"/>
            <a:ext cx="2016125" cy="3168650"/>
            <a:chOff x="1610" y="1434"/>
            <a:chExt cx="1270" cy="1996"/>
          </a:xfrm>
        </p:grpSpPr>
        <p:sp>
          <p:nvSpPr>
            <p:cNvPr id="36887" name="Line 170"/>
            <p:cNvSpPr>
              <a:spLocks noChangeShapeType="1"/>
            </p:cNvSpPr>
            <p:nvPr/>
          </p:nvSpPr>
          <p:spPr bwMode="auto">
            <a:xfrm>
              <a:off x="1610" y="1434"/>
              <a:ext cx="725" cy="22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Line 171"/>
            <p:cNvSpPr>
              <a:spLocks noChangeShapeType="1"/>
            </p:cNvSpPr>
            <p:nvPr/>
          </p:nvSpPr>
          <p:spPr bwMode="auto">
            <a:xfrm>
              <a:off x="2336" y="1661"/>
              <a:ext cx="544" cy="59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Line 172"/>
            <p:cNvSpPr>
              <a:spLocks noChangeShapeType="1"/>
            </p:cNvSpPr>
            <p:nvPr/>
          </p:nvSpPr>
          <p:spPr bwMode="auto">
            <a:xfrm flipH="1">
              <a:off x="2562" y="2251"/>
              <a:ext cx="318" cy="58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Line 173"/>
            <p:cNvSpPr>
              <a:spLocks noChangeShapeType="1"/>
            </p:cNvSpPr>
            <p:nvPr/>
          </p:nvSpPr>
          <p:spPr bwMode="auto">
            <a:xfrm>
              <a:off x="2562" y="2840"/>
              <a:ext cx="0" cy="59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6703" name="Text Box 175"/>
          <p:cNvSpPr txBox="1">
            <a:spLocks noChangeArrowheads="1"/>
          </p:cNvSpPr>
          <p:nvPr/>
        </p:nvSpPr>
        <p:spPr bwMode="auto">
          <a:xfrm>
            <a:off x="4932363" y="2205038"/>
            <a:ext cx="30241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一个解（布局）为：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( 1, 3, 0, 2 )</a:t>
            </a:r>
          </a:p>
        </p:txBody>
      </p:sp>
      <p:sp>
        <p:nvSpPr>
          <p:cNvPr id="36886" name="Text Box 140"/>
          <p:cNvSpPr txBox="1">
            <a:spLocks noChangeArrowheads="1"/>
          </p:cNvSpPr>
          <p:nvPr/>
        </p:nvSpPr>
        <p:spPr bwMode="auto">
          <a:xfrm>
            <a:off x="1785938" y="4714875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117993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6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0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40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697" grpId="0"/>
      <p:bldP spid="40670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EBB212-3E74-4C03-B701-19A0478BE5E4}" type="datetime1">
              <a:rPr lang="zh-CN" altLang="en-US" sz="1400" smtClean="0"/>
              <a:pPr eaLnBrk="1" hangingPunct="1"/>
              <a:t>2019/11/4</a:t>
            </a:fld>
            <a:endParaRPr lang="en-US" altLang="zh-CN" sz="1400" smtClean="0"/>
          </a:p>
        </p:txBody>
      </p:sp>
      <p:sp>
        <p:nvSpPr>
          <p:cNvPr id="3789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378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06313B-7478-47D5-8E2C-635CE312422B}" type="slidenum">
              <a:rPr lang="en-US" altLang="zh-CN" sz="1400"/>
              <a:pPr eaLnBrk="1" hangingPunct="1"/>
              <a:t>85</a:t>
            </a:fld>
            <a:endParaRPr lang="en-US" altLang="zh-CN" sz="140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229225"/>
            <a:ext cx="7772400" cy="866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图是</a:t>
            </a:r>
            <a:r>
              <a:rPr lang="en-US" altLang="zh-CN" sz="2400" smtClean="0"/>
              <a:t>4-</a:t>
            </a:r>
            <a:r>
              <a:rPr lang="zh-CN" altLang="en-US" sz="2400" smtClean="0"/>
              <a:t>皇后问题的解空间树。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解状态中包含答案状态</a:t>
            </a:r>
            <a:r>
              <a:rPr lang="en-US" altLang="zh-CN" sz="2400" smtClean="0"/>
              <a:t>31</a:t>
            </a:r>
            <a:r>
              <a:rPr lang="zh-CN" altLang="en-US" sz="2400" smtClean="0"/>
              <a:t>和</a:t>
            </a:r>
            <a:r>
              <a:rPr lang="en-US" altLang="zh-CN" sz="2400" smtClean="0"/>
              <a:t>39</a:t>
            </a:r>
            <a:r>
              <a:rPr lang="zh-CN" altLang="en-US" sz="2400" smtClean="0"/>
              <a:t>。</a:t>
            </a:r>
          </a:p>
        </p:txBody>
      </p:sp>
      <p:pic>
        <p:nvPicPr>
          <p:cNvPr id="37895" name="Picture 4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8496300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6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76E49F-D0A9-4F2F-A032-86107F9BEFDC}" type="datetime1">
              <a:rPr lang="zh-CN" altLang="en-US" sz="1400" smtClean="0"/>
              <a:pPr eaLnBrk="1" hangingPunct="1"/>
              <a:t>2019/11/4</a:t>
            </a:fld>
            <a:endParaRPr lang="en-US" altLang="zh-CN" sz="1400" smtClean="0"/>
          </a:p>
        </p:txBody>
      </p:sp>
      <p:sp>
        <p:nvSpPr>
          <p:cNvPr id="3891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389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4D6CBE-2BE9-455B-A9CC-6496B5AFB939}" type="slidenum">
              <a:rPr lang="en-US" altLang="zh-CN" sz="1400"/>
              <a:pPr eaLnBrk="1" hangingPunct="1"/>
              <a:t>86</a:t>
            </a:fld>
            <a:endParaRPr lang="en-US" altLang="zh-CN" sz="140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52963"/>
            <a:ext cx="7772400" cy="14430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一般称这种用于确定</a:t>
            </a:r>
            <a:r>
              <a:rPr lang="en-US" altLang="zh-CN" sz="2400" smtClean="0"/>
              <a:t>n</a:t>
            </a:r>
            <a:r>
              <a:rPr lang="zh-CN" altLang="en-US" sz="2400" smtClean="0"/>
              <a:t>个元素的排列满足某些性质的解空间树为</a:t>
            </a:r>
            <a:r>
              <a:rPr lang="zh-CN" altLang="en-US" sz="2400" smtClean="0">
                <a:solidFill>
                  <a:srgbClr val="FF0000"/>
                </a:solidFill>
              </a:rPr>
              <a:t>排列树</a:t>
            </a:r>
            <a:r>
              <a:rPr lang="zh-CN" altLang="en-US" sz="2400" smtClean="0"/>
              <a:t>（</a:t>
            </a:r>
            <a:r>
              <a:rPr lang="en-US" altLang="zh-CN" sz="2400" smtClean="0"/>
              <a:t>permutationtree</a:t>
            </a:r>
            <a:r>
              <a:rPr lang="zh-CN" altLang="en-US" sz="2400" smtClean="0"/>
              <a:t>）。排列树有</a:t>
            </a:r>
            <a:r>
              <a:rPr lang="en-US" altLang="zh-CN" sz="2400" smtClean="0"/>
              <a:t>n!</a:t>
            </a:r>
            <a:r>
              <a:rPr lang="zh-CN" altLang="en-US" sz="2400" smtClean="0"/>
              <a:t>个叶子结点，遍历排列树的时间为</a:t>
            </a:r>
            <a:r>
              <a:rPr lang="en-US" altLang="zh-CN" sz="2400" smtClean="0">
                <a:solidFill>
                  <a:srgbClr val="FF0000"/>
                </a:solidFill>
              </a:rPr>
              <a:t>O(n!)</a:t>
            </a:r>
            <a:r>
              <a:rPr lang="zh-CN" altLang="en-US" sz="2400" smtClean="0"/>
              <a:t>。</a:t>
            </a:r>
            <a:endParaRPr lang="zh-CN" altLang="en-US" sz="2000" smtClean="0"/>
          </a:p>
        </p:txBody>
      </p:sp>
      <p:pic>
        <p:nvPicPr>
          <p:cNvPr id="38919" name="Picture 4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7921625" cy="442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6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D2118A-6B55-4003-B405-3A54B62F3CE4}" type="datetime1">
              <a:rPr lang="zh-CN" altLang="en-US" sz="1400" smtClean="0"/>
              <a:pPr eaLnBrk="1" hangingPunct="1"/>
              <a:t>2019/11/4</a:t>
            </a:fld>
            <a:endParaRPr lang="en-US" altLang="zh-CN" sz="1400" smtClean="0"/>
          </a:p>
        </p:txBody>
      </p:sp>
      <p:sp>
        <p:nvSpPr>
          <p:cNvPr id="3993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399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882EAE-2D9F-48FC-8762-62F732C7E811}" type="slidenum">
              <a:rPr lang="en-US" altLang="zh-CN" sz="1400"/>
              <a:pPr eaLnBrk="1" hangingPunct="1"/>
              <a:t>87</a:t>
            </a:fld>
            <a:endParaRPr lang="en-US" altLang="zh-CN" sz="140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820738"/>
          </a:xfrm>
        </p:spPr>
        <p:txBody>
          <a:bodyPr/>
          <a:lstStyle/>
          <a:p>
            <a:pPr eaLnBrk="1" hangingPunct="1"/>
            <a:r>
              <a:rPr lang="zh-CN" altLang="en-US" smtClean="0"/>
              <a:t>分析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96975"/>
            <a:ext cx="3200400" cy="48990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如图显示了</a:t>
            </a:r>
            <a:r>
              <a:rPr lang="en-US" altLang="zh-CN" smtClean="0"/>
              <a:t>4-</a:t>
            </a:r>
            <a:r>
              <a:rPr lang="zh-CN" altLang="en-US" smtClean="0"/>
              <a:t>皇后问题在得到第一个答案状态时，实际生成的那部分解空间树。图中，</a:t>
            </a:r>
            <a:r>
              <a:rPr lang="en-US" altLang="zh-CN" smtClean="0"/>
              <a:t>B</a:t>
            </a:r>
            <a:r>
              <a:rPr lang="zh-CN" altLang="en-US" smtClean="0"/>
              <a:t>代表被限制的结点，</a:t>
            </a:r>
            <a:r>
              <a:rPr lang="en-US" altLang="zh-CN" smtClean="0"/>
              <a:t>ans</a:t>
            </a:r>
            <a:r>
              <a:rPr lang="zh-CN" altLang="en-US" smtClean="0"/>
              <a:t>是第一个答案结点。</a:t>
            </a:r>
          </a:p>
        </p:txBody>
      </p:sp>
      <p:pic>
        <p:nvPicPr>
          <p:cNvPr id="39943" name="Picture 4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66800"/>
            <a:ext cx="47879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9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996739-4FCB-4B68-9428-C30DA8BA44EE}" type="datetime1">
              <a:rPr lang="zh-CN" altLang="en-US" sz="1400" smtClean="0"/>
              <a:pPr eaLnBrk="1" hangingPunct="1"/>
              <a:t>2019/11/4</a:t>
            </a:fld>
            <a:endParaRPr lang="en-US" altLang="zh-CN" sz="1400" smtClean="0"/>
          </a:p>
        </p:txBody>
      </p:sp>
      <p:sp>
        <p:nvSpPr>
          <p:cNvPr id="4096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4096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F1A76D-C6E9-4BA7-83F3-EA77982F9AF2}" type="slidenum">
              <a:rPr lang="en-US" altLang="zh-CN" sz="1400"/>
              <a:pPr eaLnBrk="1" hangingPunct="1"/>
              <a:t>88</a:t>
            </a:fld>
            <a:endParaRPr lang="en-US" altLang="zh-CN" sz="140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举例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28600"/>
            <a:ext cx="40386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u="sng" smtClean="0">
                <a:solidFill>
                  <a:schemeClr val="accent1"/>
                </a:solidFill>
                <a:ea typeface="楷体_GB2312" pitchFamily="49" charset="-122"/>
              </a:rPr>
              <a:t>例如</a:t>
            </a:r>
            <a:r>
              <a:rPr lang="zh-CN" altLang="en-US" sz="2400" smtClean="0">
                <a:solidFill>
                  <a:schemeClr val="accent1"/>
                </a:solidFill>
                <a:ea typeface="楷体_GB2312" pitchFamily="49" charset="-122"/>
              </a:rPr>
              <a:t>，</a:t>
            </a:r>
            <a:r>
              <a:rPr lang="zh-CN" altLang="en-US" sz="2400" smtClean="0"/>
              <a:t>对于路径</a:t>
            </a:r>
            <a:r>
              <a:rPr lang="en-US" altLang="zh-CN" sz="2400" smtClean="0"/>
              <a:t>(1,3,0,2,4)</a:t>
            </a:r>
            <a:r>
              <a:rPr lang="zh-CN" altLang="en-US" sz="2400" smtClean="0"/>
              <a:t>，状态空间树上第</a:t>
            </a:r>
            <a:r>
              <a:rPr lang="en-US" altLang="zh-CN" sz="2400" smtClean="0"/>
              <a:t>2</a:t>
            </a:r>
            <a:r>
              <a:rPr lang="zh-CN" altLang="en-US" sz="2400" smtClean="0"/>
              <a:t>层的结点数（即</a:t>
            </a:r>
            <a:r>
              <a:rPr lang="en-US" altLang="zh-CN" sz="2400" smtClean="0"/>
              <a:t>x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的取值）为</a:t>
            </a:r>
            <a:r>
              <a:rPr lang="en-US" altLang="zh-CN" sz="2400" smtClean="0"/>
              <a:t>8</a:t>
            </a:r>
            <a:r>
              <a:rPr lang="zh-CN" altLang="en-US" sz="2400" smtClean="0"/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因为</a:t>
            </a:r>
            <a:r>
              <a:rPr lang="en-US" altLang="zh-CN" sz="2400" smtClean="0"/>
              <a:t>x</a:t>
            </a:r>
            <a:r>
              <a:rPr lang="en-US" altLang="zh-CN" sz="2400" baseline="-25000" smtClean="0"/>
              <a:t>0</a:t>
            </a:r>
            <a:r>
              <a:rPr lang="en-US" altLang="zh-CN" sz="2400" smtClean="0"/>
              <a:t>=1</a:t>
            </a:r>
            <a:r>
              <a:rPr lang="zh-CN" altLang="en-US" sz="2400" smtClean="0"/>
              <a:t>，所以</a:t>
            </a:r>
            <a:r>
              <a:rPr lang="en-US" altLang="zh-CN" sz="2400" smtClean="0"/>
              <a:t>x</a:t>
            </a:r>
            <a:r>
              <a:rPr lang="en-US" altLang="zh-CN" sz="2400" baseline="-25000" smtClean="0"/>
              <a:t>l</a:t>
            </a:r>
            <a:r>
              <a:rPr lang="zh-CN" altLang="en-US" sz="2400" smtClean="0"/>
              <a:t>可取（相互不冲突）的列号只有</a:t>
            </a:r>
            <a:r>
              <a:rPr lang="en-US" altLang="zh-CN" sz="2400" smtClean="0"/>
              <a:t>5</a:t>
            </a:r>
            <a:r>
              <a:rPr lang="zh-CN" altLang="en-US" sz="2400" smtClean="0"/>
              <a:t>个；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因为</a:t>
            </a:r>
            <a:r>
              <a:rPr lang="en-US" altLang="zh-CN" sz="2400" smtClean="0"/>
              <a:t>x</a:t>
            </a:r>
            <a:r>
              <a:rPr lang="en-US" altLang="zh-CN" sz="2400" baseline="-25000" smtClean="0"/>
              <a:t>l</a:t>
            </a:r>
            <a:r>
              <a:rPr lang="en-US" altLang="zh-CN" sz="2400" smtClean="0"/>
              <a:t>=3</a:t>
            </a:r>
            <a:r>
              <a:rPr lang="zh-CN" altLang="en-US" sz="2400" smtClean="0"/>
              <a:t>，故</a:t>
            </a:r>
            <a:r>
              <a:rPr lang="en-US" altLang="zh-CN" sz="2400" smtClean="0"/>
              <a:t>x</a:t>
            </a:r>
            <a:r>
              <a:rPr lang="en-US" altLang="zh-CN" sz="2400" baseline="-25000" smtClean="0"/>
              <a:t>2</a:t>
            </a:r>
            <a:r>
              <a:rPr lang="zh-CN" altLang="en-US" sz="2400" smtClean="0"/>
              <a:t>可取的列号有</a:t>
            </a:r>
            <a:r>
              <a:rPr lang="en-US" altLang="zh-CN" sz="2400" smtClean="0"/>
              <a:t>4</a:t>
            </a:r>
            <a:r>
              <a:rPr lang="zh-CN" altLang="en-US" sz="2400" smtClean="0"/>
              <a:t>个</a:t>
            </a:r>
            <a:r>
              <a:rPr lang="en-US" altLang="zh-CN" sz="2400" smtClean="0"/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所以，选择这条路径，状态空间树上实际生成的问题状态数目为：</a:t>
            </a:r>
          </a:p>
        </p:txBody>
      </p:sp>
      <p:sp>
        <p:nvSpPr>
          <p:cNvPr id="382021" name="Text Box 69"/>
          <p:cNvSpPr txBox="1">
            <a:spLocks noChangeArrowheads="1"/>
          </p:cNvSpPr>
          <p:nvPr/>
        </p:nvSpPr>
        <p:spPr bwMode="auto">
          <a:xfrm>
            <a:off x="324707" y="6064250"/>
            <a:ext cx="8229600" cy="4889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600" b="1" dirty="0"/>
              <a:t>l+8+8×5+8×5×4+8×5×4×3+8×5×4×3×2=1649</a:t>
            </a:r>
          </a:p>
        </p:txBody>
      </p:sp>
      <p:grpSp>
        <p:nvGrpSpPr>
          <p:cNvPr id="40968" name="Group 88"/>
          <p:cNvGrpSpPr>
            <a:grpSpLocks/>
          </p:cNvGrpSpPr>
          <p:nvPr/>
        </p:nvGrpSpPr>
        <p:grpSpPr bwMode="auto">
          <a:xfrm>
            <a:off x="457200" y="1295400"/>
            <a:ext cx="3657600" cy="3657600"/>
            <a:chOff x="288" y="816"/>
            <a:chExt cx="2304" cy="2304"/>
          </a:xfrm>
        </p:grpSpPr>
        <p:grpSp>
          <p:nvGrpSpPr>
            <p:cNvPr id="40969" name="Group 68"/>
            <p:cNvGrpSpPr>
              <a:grpSpLocks/>
            </p:cNvGrpSpPr>
            <p:nvPr/>
          </p:nvGrpSpPr>
          <p:grpSpPr bwMode="auto">
            <a:xfrm>
              <a:off x="288" y="816"/>
              <a:ext cx="2304" cy="2304"/>
              <a:chOff x="288" y="816"/>
              <a:chExt cx="2304" cy="2304"/>
            </a:xfrm>
          </p:grpSpPr>
          <p:sp>
            <p:nvSpPr>
              <p:cNvPr id="40988" name="Rectangle 4"/>
              <p:cNvSpPr>
                <a:spLocks noChangeArrowheads="1"/>
              </p:cNvSpPr>
              <p:nvPr/>
            </p:nvSpPr>
            <p:spPr bwMode="auto">
              <a:xfrm>
                <a:off x="288" y="816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989" name="Rectangle 5"/>
              <p:cNvSpPr>
                <a:spLocks noChangeArrowheads="1"/>
              </p:cNvSpPr>
              <p:nvPr/>
            </p:nvSpPr>
            <p:spPr bwMode="auto">
              <a:xfrm>
                <a:off x="576" y="816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0</a:t>
                </a:r>
              </a:p>
            </p:txBody>
          </p:sp>
          <p:sp>
            <p:nvSpPr>
              <p:cNvPr id="40990" name="Rectangle 6"/>
              <p:cNvSpPr>
                <a:spLocks noChangeArrowheads="1"/>
              </p:cNvSpPr>
              <p:nvPr/>
            </p:nvSpPr>
            <p:spPr bwMode="auto">
              <a:xfrm>
                <a:off x="864" y="816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991" name="Rectangle 7"/>
              <p:cNvSpPr>
                <a:spLocks noChangeArrowheads="1"/>
              </p:cNvSpPr>
              <p:nvPr/>
            </p:nvSpPr>
            <p:spPr bwMode="auto">
              <a:xfrm>
                <a:off x="1152" y="816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992" name="Rectangle 8"/>
              <p:cNvSpPr>
                <a:spLocks noChangeArrowheads="1"/>
              </p:cNvSpPr>
              <p:nvPr/>
            </p:nvSpPr>
            <p:spPr bwMode="auto">
              <a:xfrm>
                <a:off x="1440" y="816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993" name="Rectangle 9"/>
              <p:cNvSpPr>
                <a:spLocks noChangeArrowheads="1"/>
              </p:cNvSpPr>
              <p:nvPr/>
            </p:nvSpPr>
            <p:spPr bwMode="auto">
              <a:xfrm>
                <a:off x="1728" y="816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994" name="Rectangle 10"/>
              <p:cNvSpPr>
                <a:spLocks noChangeArrowheads="1"/>
              </p:cNvSpPr>
              <p:nvPr/>
            </p:nvSpPr>
            <p:spPr bwMode="auto">
              <a:xfrm>
                <a:off x="2016" y="816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995" name="Rectangle 11"/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996" name="Rectangle 12"/>
              <p:cNvSpPr>
                <a:spLocks noChangeArrowheads="1"/>
              </p:cNvSpPr>
              <p:nvPr/>
            </p:nvSpPr>
            <p:spPr bwMode="auto">
              <a:xfrm>
                <a:off x="288" y="1104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997" name="Rectangle 13"/>
              <p:cNvSpPr>
                <a:spLocks noChangeArrowheads="1"/>
              </p:cNvSpPr>
              <p:nvPr/>
            </p:nvSpPr>
            <p:spPr bwMode="auto">
              <a:xfrm>
                <a:off x="576" y="1104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998" name="Rectangle 14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999" name="Rectangle 15"/>
              <p:cNvSpPr>
                <a:spLocks noChangeArrowheads="1"/>
              </p:cNvSpPr>
              <p:nvPr/>
            </p:nvSpPr>
            <p:spPr bwMode="auto">
              <a:xfrm>
                <a:off x="1152" y="1104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</p:txBody>
          </p:sp>
          <p:sp>
            <p:nvSpPr>
              <p:cNvPr id="41000" name="Rectangle 16"/>
              <p:cNvSpPr>
                <a:spLocks noChangeArrowheads="1"/>
              </p:cNvSpPr>
              <p:nvPr/>
            </p:nvSpPr>
            <p:spPr bwMode="auto">
              <a:xfrm>
                <a:off x="1440" y="1104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01" name="Rectangle 17"/>
              <p:cNvSpPr>
                <a:spLocks noChangeArrowheads="1"/>
              </p:cNvSpPr>
              <p:nvPr/>
            </p:nvSpPr>
            <p:spPr bwMode="auto">
              <a:xfrm>
                <a:off x="1728" y="1104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02" name="Rectangle 18"/>
              <p:cNvSpPr>
                <a:spLocks noChangeArrowheads="1"/>
              </p:cNvSpPr>
              <p:nvPr/>
            </p:nvSpPr>
            <p:spPr bwMode="auto">
              <a:xfrm>
                <a:off x="2016" y="1104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03" name="Rectangle 19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04" name="Rectangle 20"/>
              <p:cNvSpPr>
                <a:spLocks noChangeArrowheads="1"/>
              </p:cNvSpPr>
              <p:nvPr/>
            </p:nvSpPr>
            <p:spPr bwMode="auto">
              <a:xfrm>
                <a:off x="288" y="1392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</a:t>
                </a:r>
              </a:p>
            </p:txBody>
          </p:sp>
          <p:sp>
            <p:nvSpPr>
              <p:cNvPr id="41005" name="Rectangle 21"/>
              <p:cNvSpPr>
                <a:spLocks noChangeArrowheads="1"/>
              </p:cNvSpPr>
              <p:nvPr/>
            </p:nvSpPr>
            <p:spPr bwMode="auto">
              <a:xfrm>
                <a:off x="576" y="1392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06" name="Rectangle 22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07" name="Rectangle 23"/>
              <p:cNvSpPr>
                <a:spLocks noChangeArrowheads="1"/>
              </p:cNvSpPr>
              <p:nvPr/>
            </p:nvSpPr>
            <p:spPr bwMode="auto">
              <a:xfrm>
                <a:off x="1152" y="1392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08" name="Rectangle 24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09" name="Rectangle 25"/>
              <p:cNvSpPr>
                <a:spLocks noChangeArrowheads="1"/>
              </p:cNvSpPr>
              <p:nvPr/>
            </p:nvSpPr>
            <p:spPr bwMode="auto">
              <a:xfrm>
                <a:off x="1728" y="1392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10" name="Rectangle 26"/>
              <p:cNvSpPr>
                <a:spLocks noChangeArrowheads="1"/>
              </p:cNvSpPr>
              <p:nvPr/>
            </p:nvSpPr>
            <p:spPr bwMode="auto">
              <a:xfrm>
                <a:off x="2016" y="1392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11" name="Rectangle 27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12" name="Rectangle 28"/>
              <p:cNvSpPr>
                <a:spLocks noChangeArrowheads="1"/>
              </p:cNvSpPr>
              <p:nvPr/>
            </p:nvSpPr>
            <p:spPr bwMode="auto">
              <a:xfrm>
                <a:off x="288" y="1680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13" name="Rectangle 29"/>
              <p:cNvSpPr>
                <a:spLocks noChangeArrowheads="1"/>
              </p:cNvSpPr>
              <p:nvPr/>
            </p:nvSpPr>
            <p:spPr bwMode="auto">
              <a:xfrm>
                <a:off x="576" y="1680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14" name="Rectangle 30"/>
              <p:cNvSpPr>
                <a:spLocks noChangeArrowheads="1"/>
              </p:cNvSpPr>
              <p:nvPr/>
            </p:nvSpPr>
            <p:spPr bwMode="auto">
              <a:xfrm>
                <a:off x="864" y="1680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</a:t>
                </a:r>
              </a:p>
            </p:txBody>
          </p:sp>
          <p:sp>
            <p:nvSpPr>
              <p:cNvPr id="41015" name="Rectangle 31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16" name="Rectangle 32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17" name="Rectangle 33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18" name="Rectangle 34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19" name="Rectangle 35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20" name="Rectangle 36"/>
              <p:cNvSpPr>
                <a:spLocks noChangeArrowheads="1"/>
              </p:cNvSpPr>
              <p:nvPr/>
            </p:nvSpPr>
            <p:spPr bwMode="auto">
              <a:xfrm>
                <a:off x="288" y="1968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21" name="Rectangle 37"/>
              <p:cNvSpPr>
                <a:spLocks noChangeArrowheads="1"/>
              </p:cNvSpPr>
              <p:nvPr/>
            </p:nvSpPr>
            <p:spPr bwMode="auto">
              <a:xfrm>
                <a:off x="576" y="1968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22" name="Rectangle 38"/>
              <p:cNvSpPr>
                <a:spLocks noChangeArrowheads="1"/>
              </p:cNvSpPr>
              <p:nvPr/>
            </p:nvSpPr>
            <p:spPr bwMode="auto">
              <a:xfrm>
                <a:off x="864" y="1968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23" name="Rectangle 39"/>
              <p:cNvSpPr>
                <a:spLocks noChangeArrowheads="1"/>
              </p:cNvSpPr>
              <p:nvPr/>
            </p:nvSpPr>
            <p:spPr bwMode="auto">
              <a:xfrm>
                <a:off x="1152" y="1968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24" name="Rectangle 40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</a:t>
                </a:r>
              </a:p>
            </p:txBody>
          </p:sp>
          <p:sp>
            <p:nvSpPr>
              <p:cNvPr id="41025" name="Rectangle 41"/>
              <p:cNvSpPr>
                <a:spLocks noChangeArrowheads="1"/>
              </p:cNvSpPr>
              <p:nvPr/>
            </p:nvSpPr>
            <p:spPr bwMode="auto">
              <a:xfrm>
                <a:off x="1728" y="1968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26" name="Rectangle 42"/>
              <p:cNvSpPr>
                <a:spLocks noChangeArrowheads="1"/>
              </p:cNvSpPr>
              <p:nvPr/>
            </p:nvSpPr>
            <p:spPr bwMode="auto">
              <a:xfrm>
                <a:off x="2016" y="1968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27" name="Rectangle 43"/>
              <p:cNvSpPr>
                <a:spLocks noChangeArrowheads="1"/>
              </p:cNvSpPr>
              <p:nvPr/>
            </p:nvSpPr>
            <p:spPr bwMode="auto">
              <a:xfrm>
                <a:off x="2304" y="1968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28" name="Rectangle 44"/>
              <p:cNvSpPr>
                <a:spLocks noChangeArrowheads="1"/>
              </p:cNvSpPr>
              <p:nvPr/>
            </p:nvSpPr>
            <p:spPr bwMode="auto">
              <a:xfrm>
                <a:off x="288" y="2256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29" name="Rectangle 45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30" name="Rectangle 46"/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31" name="Rectangle 47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32" name="Rectangle 48"/>
              <p:cNvSpPr>
                <a:spLocks noChangeArrowheads="1"/>
              </p:cNvSpPr>
              <p:nvPr/>
            </p:nvSpPr>
            <p:spPr bwMode="auto">
              <a:xfrm>
                <a:off x="1440" y="2256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33" name="Rectangle 49"/>
              <p:cNvSpPr>
                <a:spLocks noChangeArrowheads="1"/>
              </p:cNvSpPr>
              <p:nvPr/>
            </p:nvSpPr>
            <p:spPr bwMode="auto">
              <a:xfrm>
                <a:off x="1728" y="2256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34" name="Rectangle 50"/>
              <p:cNvSpPr>
                <a:spLocks noChangeArrowheads="1"/>
              </p:cNvSpPr>
              <p:nvPr/>
            </p:nvSpPr>
            <p:spPr bwMode="auto">
              <a:xfrm>
                <a:off x="2016" y="2256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35" name="Rectangle 51"/>
              <p:cNvSpPr>
                <a:spLocks noChangeArrowheads="1"/>
              </p:cNvSpPr>
              <p:nvPr/>
            </p:nvSpPr>
            <p:spPr bwMode="auto">
              <a:xfrm>
                <a:off x="2304" y="2256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36" name="Rectangle 52"/>
              <p:cNvSpPr>
                <a:spLocks noChangeArrowheads="1"/>
              </p:cNvSpPr>
              <p:nvPr/>
            </p:nvSpPr>
            <p:spPr bwMode="auto">
              <a:xfrm>
                <a:off x="288" y="2544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37" name="Rectangle 53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38" name="Rectangle 54"/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39" name="Rectangle 55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40" name="Rectangle 56"/>
              <p:cNvSpPr>
                <a:spLocks noChangeArrowheads="1"/>
              </p:cNvSpPr>
              <p:nvPr/>
            </p:nvSpPr>
            <p:spPr bwMode="auto">
              <a:xfrm>
                <a:off x="1440" y="2544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41" name="Rectangle 57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42" name="Rectangle 58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43" name="Rectangle 59"/>
              <p:cNvSpPr>
                <a:spLocks noChangeArrowheads="1"/>
              </p:cNvSpPr>
              <p:nvPr/>
            </p:nvSpPr>
            <p:spPr bwMode="auto">
              <a:xfrm>
                <a:off x="2304" y="2544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44" name="Rectangle 60"/>
              <p:cNvSpPr>
                <a:spLocks noChangeArrowheads="1"/>
              </p:cNvSpPr>
              <p:nvPr/>
            </p:nvSpPr>
            <p:spPr bwMode="auto">
              <a:xfrm>
                <a:off x="288" y="2832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45" name="Rectangle 61"/>
              <p:cNvSpPr>
                <a:spLocks noChangeArrowheads="1"/>
              </p:cNvSpPr>
              <p:nvPr/>
            </p:nvSpPr>
            <p:spPr bwMode="auto">
              <a:xfrm>
                <a:off x="576" y="2832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46" name="Rectangle 6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47" name="Rectangle 63"/>
              <p:cNvSpPr>
                <a:spLocks noChangeArrowheads="1"/>
              </p:cNvSpPr>
              <p:nvPr/>
            </p:nvSpPr>
            <p:spPr bwMode="auto">
              <a:xfrm>
                <a:off x="1152" y="2832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48" name="Rectangle 64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49" name="Rectangle 65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50" name="Rectangle 66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51" name="Rectangle 67"/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288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0970" name="Text Box 70"/>
            <p:cNvSpPr txBox="1">
              <a:spLocks noChangeArrowheads="1"/>
            </p:cNvSpPr>
            <p:nvPr/>
          </p:nvSpPr>
          <p:spPr bwMode="auto">
            <a:xfrm>
              <a:off x="288" y="110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40971" name="Text Box 71"/>
            <p:cNvSpPr txBox="1">
              <a:spLocks noChangeArrowheads="1"/>
            </p:cNvSpPr>
            <p:nvPr/>
          </p:nvSpPr>
          <p:spPr bwMode="auto">
            <a:xfrm>
              <a:off x="576" y="110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40972" name="Text Box 72"/>
            <p:cNvSpPr txBox="1">
              <a:spLocks noChangeArrowheads="1"/>
            </p:cNvSpPr>
            <p:nvPr/>
          </p:nvSpPr>
          <p:spPr bwMode="auto">
            <a:xfrm>
              <a:off x="864" y="110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40973" name="Text Box 73"/>
            <p:cNvSpPr txBox="1">
              <a:spLocks noChangeArrowheads="1"/>
            </p:cNvSpPr>
            <p:nvPr/>
          </p:nvSpPr>
          <p:spPr bwMode="auto">
            <a:xfrm>
              <a:off x="864" y="13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40974" name="Text Box 74"/>
            <p:cNvSpPr txBox="1">
              <a:spLocks noChangeArrowheads="1"/>
            </p:cNvSpPr>
            <p:nvPr/>
          </p:nvSpPr>
          <p:spPr bwMode="auto">
            <a:xfrm>
              <a:off x="576" y="13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40975" name="Text Box 75"/>
            <p:cNvSpPr txBox="1">
              <a:spLocks noChangeArrowheads="1"/>
            </p:cNvSpPr>
            <p:nvPr/>
          </p:nvSpPr>
          <p:spPr bwMode="auto">
            <a:xfrm>
              <a:off x="1152" y="13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40976" name="Text Box 76"/>
            <p:cNvSpPr txBox="1">
              <a:spLocks noChangeArrowheads="1"/>
            </p:cNvSpPr>
            <p:nvPr/>
          </p:nvSpPr>
          <p:spPr bwMode="auto">
            <a:xfrm>
              <a:off x="1440" y="13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40977" name="Text Box 77"/>
            <p:cNvSpPr txBox="1">
              <a:spLocks noChangeArrowheads="1"/>
            </p:cNvSpPr>
            <p:nvPr/>
          </p:nvSpPr>
          <p:spPr bwMode="auto">
            <a:xfrm>
              <a:off x="576" y="16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40978" name="Text Box 78"/>
            <p:cNvSpPr txBox="1">
              <a:spLocks noChangeArrowheads="1"/>
            </p:cNvSpPr>
            <p:nvPr/>
          </p:nvSpPr>
          <p:spPr bwMode="auto">
            <a:xfrm>
              <a:off x="288" y="16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40979" name="Text Box 79"/>
            <p:cNvSpPr txBox="1">
              <a:spLocks noChangeArrowheads="1"/>
            </p:cNvSpPr>
            <p:nvPr/>
          </p:nvSpPr>
          <p:spPr bwMode="auto">
            <a:xfrm>
              <a:off x="1152" y="16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40980" name="Text Box 80"/>
            <p:cNvSpPr txBox="1">
              <a:spLocks noChangeArrowheads="1"/>
            </p:cNvSpPr>
            <p:nvPr/>
          </p:nvSpPr>
          <p:spPr bwMode="auto">
            <a:xfrm>
              <a:off x="1440" y="16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40981" name="Text Box 81"/>
            <p:cNvSpPr txBox="1">
              <a:spLocks noChangeArrowheads="1"/>
            </p:cNvSpPr>
            <p:nvPr/>
          </p:nvSpPr>
          <p:spPr bwMode="auto">
            <a:xfrm>
              <a:off x="1728" y="16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40982" name="Text Box 82"/>
            <p:cNvSpPr txBox="1">
              <a:spLocks noChangeArrowheads="1"/>
            </p:cNvSpPr>
            <p:nvPr/>
          </p:nvSpPr>
          <p:spPr bwMode="auto">
            <a:xfrm>
              <a:off x="288" y="19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40983" name="Text Box 83"/>
            <p:cNvSpPr txBox="1">
              <a:spLocks noChangeArrowheads="1"/>
            </p:cNvSpPr>
            <p:nvPr/>
          </p:nvSpPr>
          <p:spPr bwMode="auto">
            <a:xfrm>
              <a:off x="576" y="19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40984" name="Text Box 84"/>
            <p:cNvSpPr txBox="1">
              <a:spLocks noChangeArrowheads="1"/>
            </p:cNvSpPr>
            <p:nvPr/>
          </p:nvSpPr>
          <p:spPr bwMode="auto">
            <a:xfrm>
              <a:off x="864" y="19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40985" name="Text Box 85"/>
            <p:cNvSpPr txBox="1">
              <a:spLocks noChangeArrowheads="1"/>
            </p:cNvSpPr>
            <p:nvPr/>
          </p:nvSpPr>
          <p:spPr bwMode="auto">
            <a:xfrm>
              <a:off x="1152" y="19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40986" name="Text Box 86"/>
            <p:cNvSpPr txBox="1">
              <a:spLocks noChangeArrowheads="1"/>
            </p:cNvSpPr>
            <p:nvPr/>
          </p:nvSpPr>
          <p:spPr bwMode="auto">
            <a:xfrm>
              <a:off x="1728" y="19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40987" name="Text Box 87"/>
            <p:cNvSpPr txBox="1">
              <a:spLocks noChangeArrowheads="1"/>
            </p:cNvSpPr>
            <p:nvPr/>
          </p:nvSpPr>
          <p:spPr bwMode="auto">
            <a:xfrm>
              <a:off x="2016" y="19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0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 autoUpdateAnimBg="0"/>
      <p:bldP spid="382021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  <a:ea typeface="+mn-ea"/>
              </a:rPr>
              <a:t>5.7</a:t>
            </a:r>
            <a:r>
              <a:rPr lang="en-US" altLang="zh-CN" sz="4000" kern="0" dirty="0" smtClean="0">
                <a:solidFill>
                  <a:srgbClr val="000000"/>
                </a:solidFill>
              </a:rPr>
              <a:t>  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最</a:t>
            </a:r>
            <a:r>
              <a:rPr lang="zh-CN" altLang="en-US" sz="4000" kern="0" dirty="0">
                <a:solidFill>
                  <a:srgbClr val="000000"/>
                </a:solidFill>
              </a:rPr>
              <a:t>大团问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题</a:t>
            </a:r>
            <a:endParaRPr lang="en-US" altLang="zh-CN" sz="40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36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Maximum Clique </a:t>
            </a:r>
            <a:r>
              <a:rPr lang="en-GB" altLang="zh-CN" sz="36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2369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生成问题状态的基本方法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 smtClean="0"/>
              <a:t>基本概念</a:t>
            </a:r>
            <a:endParaRPr lang="en-US" altLang="zh-CN" sz="2200" b="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扩展结点：一个正在产生子结点的结点称为扩展结点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活结点：一个自身已生成但其子结点尚未全部生成的结点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死结点：一个所有子结点已经产生的结点称做死结点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/>
              <a:t>深度优先的问题状态生成</a:t>
            </a:r>
            <a:r>
              <a:rPr lang="zh-CN" altLang="en-US" sz="2200" b="0" dirty="0" smtClean="0"/>
              <a:t>法</a:t>
            </a:r>
            <a:endParaRPr lang="en-US" altLang="zh-CN" sz="2200" b="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对一个扩展结点</a:t>
            </a:r>
            <a:r>
              <a:rPr lang="en-US" altLang="zh-CN" sz="2200" dirty="0" smtClean="0"/>
              <a:t>R</a:t>
            </a:r>
            <a:r>
              <a:rPr lang="zh-CN" altLang="en-US" sz="2200" dirty="0" smtClean="0"/>
              <a:t>，一</a:t>
            </a:r>
            <a:r>
              <a:rPr lang="zh-CN" altLang="en-US" sz="2200" dirty="0"/>
              <a:t>旦产生了它的一个子结点</a:t>
            </a:r>
            <a:r>
              <a:rPr lang="en-US" altLang="zh-CN" sz="2200" dirty="0" smtClean="0"/>
              <a:t>C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则将其作为</a:t>
            </a:r>
            <a:r>
              <a:rPr lang="zh-CN" altLang="en-US" sz="2200" dirty="0" smtClean="0"/>
              <a:t>新扩</a:t>
            </a:r>
            <a:r>
              <a:rPr lang="zh-CN" altLang="en-US" sz="2200" dirty="0"/>
              <a:t>展结点，并对以</a:t>
            </a:r>
            <a:r>
              <a:rPr lang="en-US" altLang="zh-CN" sz="2200" dirty="0"/>
              <a:t>C</a:t>
            </a:r>
            <a:r>
              <a:rPr lang="zh-CN" altLang="en-US" sz="2200" dirty="0"/>
              <a:t>为根的子树进行穷尽搜索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在完成对子树</a:t>
            </a:r>
            <a:r>
              <a:rPr lang="en-US" altLang="zh-CN" sz="2200" dirty="0"/>
              <a:t>C</a:t>
            </a:r>
            <a:r>
              <a:rPr lang="zh-CN" altLang="en-US" sz="2200" dirty="0"/>
              <a:t>的穷尽搜索后，将</a:t>
            </a:r>
            <a:r>
              <a:rPr lang="en-US" altLang="zh-CN" sz="2200" dirty="0"/>
              <a:t>R</a:t>
            </a:r>
            <a:r>
              <a:rPr lang="zh-CN" altLang="en-US" sz="2200" dirty="0"/>
              <a:t>重新变成扩展结点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继续生成</a:t>
            </a:r>
            <a:r>
              <a:rPr lang="en-US" altLang="zh-CN" sz="2200" dirty="0"/>
              <a:t>R</a:t>
            </a:r>
            <a:r>
              <a:rPr lang="zh-CN" altLang="en-US" sz="2200" dirty="0"/>
              <a:t>的下一</a:t>
            </a:r>
            <a:r>
              <a:rPr lang="zh-CN" altLang="en-US" sz="2200" dirty="0" smtClean="0"/>
              <a:t>个</a:t>
            </a:r>
            <a:r>
              <a:rPr lang="zh-CN" altLang="en-US" sz="2200" dirty="0"/>
              <a:t>子结点</a:t>
            </a:r>
            <a:r>
              <a:rPr lang="zh-CN" altLang="en-US" sz="2200" dirty="0" smtClean="0"/>
              <a:t>，若存</a:t>
            </a:r>
            <a:r>
              <a:rPr lang="zh-CN" altLang="en-US" sz="2200" dirty="0"/>
              <a:t>在，则对其进行穷尽搜索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 smtClean="0"/>
              <a:t>宽度优先的问题状态生成法</a:t>
            </a:r>
            <a:endParaRPr lang="en-US" altLang="zh-CN" sz="2200" b="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在一个扩展结点变成死结点之前，它一直是扩展结点</a:t>
            </a:r>
          </a:p>
        </p:txBody>
      </p:sp>
    </p:spTree>
    <p:extLst>
      <p:ext uri="{BB962C8B-B14F-4D97-AF65-F5344CB8AC3E}">
        <p14:creationId xmlns:p14="http://schemas.microsoft.com/office/powerpoint/2010/main" val="230505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3183480"/>
            <a:ext cx="8927976" cy="3601482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cs typeface="+mn-cs"/>
              </a:rPr>
              <a:t>问题描述</a:t>
            </a:r>
            <a:endParaRPr lang="en-US" altLang="zh-CN" sz="2200" b="1" dirty="0">
              <a:cs typeface="+mn-cs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给定无向图</a:t>
            </a:r>
            <a:r>
              <a:rPr lang="en-US" altLang="zh-CN" sz="2200" dirty="0"/>
              <a:t>G=(V</a:t>
            </a:r>
            <a:r>
              <a:rPr lang="zh-CN" altLang="en-US" sz="2200" dirty="0"/>
              <a:t>，</a:t>
            </a:r>
            <a:r>
              <a:rPr lang="en-US" altLang="zh-CN" sz="2200" dirty="0"/>
              <a:t>E)</a:t>
            </a:r>
            <a:r>
              <a:rPr lang="zh-CN" altLang="en-US" sz="2200" dirty="0"/>
              <a:t>和</a:t>
            </a:r>
            <a:r>
              <a:rPr lang="en-US" altLang="zh-CN" sz="2200" dirty="0"/>
              <a:t>G</a:t>
            </a:r>
            <a:r>
              <a:rPr lang="zh-CN" altLang="en-US" sz="2200" dirty="0"/>
              <a:t>的完全子图</a:t>
            </a:r>
            <a:r>
              <a:rPr lang="en-US" altLang="zh-CN" sz="2200" dirty="0" smtClean="0"/>
              <a:t>U</a:t>
            </a:r>
          </a:p>
          <a:p>
            <a:pPr marL="1408050" lvl="2" indent="-432000" eaLnBrk="1" hangingPunct="1">
              <a:lnSpc>
                <a:spcPct val="200000"/>
              </a:lnSpc>
              <a:spcBef>
                <a:spcPts val="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 smtClean="0">
                <a:latin typeface="+mn-lt"/>
              </a:rPr>
              <a:t>完全子</a:t>
            </a:r>
            <a:r>
              <a:rPr lang="zh-CN" altLang="en-US" sz="2200" dirty="0">
                <a:latin typeface="+mn-lt"/>
              </a:rPr>
              <a:t>图</a:t>
            </a:r>
            <a:r>
              <a:rPr lang="zh-CN" altLang="en-US" sz="2200" dirty="0" smtClean="0">
                <a:latin typeface="+mn-lt"/>
              </a:rPr>
              <a:t>：</a:t>
            </a:r>
            <a:r>
              <a:rPr lang="en-US" altLang="zh-CN" sz="2200" dirty="0">
                <a:latin typeface="+mn-lt"/>
              </a:rPr>
              <a:t> U</a:t>
            </a:r>
            <a:r>
              <a:rPr lang="en-US" altLang="zh-CN" sz="2200" dirty="0">
                <a:latin typeface="+mn-lt"/>
                <a:sym typeface="Symbol" pitchFamily="18" charset="2"/>
              </a:rPr>
              <a:t></a:t>
            </a:r>
            <a:r>
              <a:rPr lang="en-US" altLang="zh-CN" sz="2200" dirty="0">
                <a:latin typeface="+mn-lt"/>
              </a:rPr>
              <a:t>V</a:t>
            </a:r>
            <a:r>
              <a:rPr lang="zh-CN" altLang="en-US" sz="2200" dirty="0">
                <a:latin typeface="+mn-lt"/>
              </a:rPr>
              <a:t>且</a:t>
            </a:r>
            <a:r>
              <a:rPr lang="zh-CN" altLang="en-US" sz="2200" dirty="0" smtClean="0">
                <a:latin typeface="+mn-lt"/>
              </a:rPr>
              <a:t>对</a:t>
            </a:r>
            <a:r>
              <a:rPr lang="zh-CN" altLang="en-US" sz="2200" dirty="0">
                <a:latin typeface="+mn-lt"/>
              </a:rPr>
              <a:t>任意</a:t>
            </a:r>
            <a:r>
              <a:rPr lang="en-GB" altLang="zh-CN" sz="2200" dirty="0" err="1" smtClean="0">
                <a:latin typeface="+mn-lt"/>
              </a:rPr>
              <a:t>u∈U</a:t>
            </a:r>
            <a:r>
              <a:rPr lang="zh-CN" altLang="en-US" sz="2200" dirty="0" smtClean="0">
                <a:latin typeface="+mn-lt"/>
              </a:rPr>
              <a:t>和</a:t>
            </a:r>
            <a:r>
              <a:rPr lang="en-GB" altLang="zh-CN" sz="2200" dirty="0" err="1" smtClean="0">
                <a:latin typeface="+mn-lt"/>
              </a:rPr>
              <a:t>v</a:t>
            </a:r>
            <a:r>
              <a:rPr lang="en-GB" altLang="zh-CN" sz="2200" dirty="0" err="1">
                <a:latin typeface="+mn-lt"/>
              </a:rPr>
              <a:t>∈</a:t>
            </a:r>
            <a:r>
              <a:rPr lang="en-GB" altLang="zh-CN" sz="2200" dirty="0" err="1" smtClean="0">
                <a:latin typeface="+mn-lt"/>
              </a:rPr>
              <a:t>U</a:t>
            </a:r>
            <a:r>
              <a:rPr lang="zh-CN" altLang="en-US" sz="2200" dirty="0" smtClean="0">
                <a:latin typeface="+mn-lt"/>
              </a:rPr>
              <a:t>，有</a:t>
            </a:r>
            <a:r>
              <a:rPr lang="en-US" altLang="zh-CN" sz="2200" dirty="0">
                <a:latin typeface="+mn-lt"/>
              </a:rPr>
              <a:t>(</a:t>
            </a:r>
            <a:r>
              <a:rPr lang="en-GB" altLang="zh-CN" sz="2200" dirty="0">
                <a:latin typeface="+mn-lt"/>
              </a:rPr>
              <a:t>u</a:t>
            </a:r>
            <a:r>
              <a:rPr lang="zh-CN" altLang="en-GB" sz="2200" dirty="0">
                <a:latin typeface="+mn-lt"/>
              </a:rPr>
              <a:t>，</a:t>
            </a:r>
            <a:r>
              <a:rPr lang="en-GB" altLang="zh-CN" sz="2200" dirty="0">
                <a:latin typeface="+mn-lt"/>
              </a:rPr>
              <a:t>v) ∈ </a:t>
            </a:r>
            <a:r>
              <a:rPr lang="en-GB" altLang="zh-CN" sz="2200" dirty="0" smtClean="0">
                <a:latin typeface="+mn-lt"/>
              </a:rPr>
              <a:t>E</a:t>
            </a:r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定义：</a:t>
            </a:r>
            <a:r>
              <a:rPr lang="en-US" altLang="zh-CN" sz="2200" dirty="0"/>
              <a:t>U</a:t>
            </a:r>
            <a:r>
              <a:rPr lang="zh-CN" altLang="en-US" sz="2200" dirty="0"/>
              <a:t>是</a:t>
            </a:r>
            <a:r>
              <a:rPr lang="en-US" altLang="zh-CN" sz="2200" dirty="0"/>
              <a:t>G</a:t>
            </a:r>
            <a:r>
              <a:rPr lang="zh-CN" altLang="en-US" sz="2200" dirty="0"/>
              <a:t>的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团</a:t>
            </a:r>
            <a:r>
              <a:rPr lang="zh-CN" altLang="en-US" sz="2200" dirty="0" smtClean="0"/>
              <a:t>，当</a:t>
            </a:r>
            <a:r>
              <a:rPr lang="zh-CN" altLang="en-US" sz="2200" dirty="0"/>
              <a:t>且仅当</a:t>
            </a:r>
            <a:r>
              <a:rPr lang="en-US" altLang="zh-CN" sz="2200" dirty="0"/>
              <a:t>U</a:t>
            </a:r>
            <a:r>
              <a:rPr lang="zh-CN" altLang="en-US" sz="2200" dirty="0"/>
              <a:t>不包含在</a:t>
            </a:r>
            <a:r>
              <a:rPr lang="en-US" altLang="zh-CN" sz="2200" dirty="0"/>
              <a:t>G</a:t>
            </a:r>
            <a:r>
              <a:rPr lang="zh-CN" altLang="en-US" sz="2200" dirty="0"/>
              <a:t>的更大的完全子图</a:t>
            </a:r>
            <a:r>
              <a:rPr lang="zh-CN" altLang="en-US" sz="2200" dirty="0" smtClean="0"/>
              <a:t>中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altLang="zh-CN" sz="2200" dirty="0" smtClean="0"/>
              <a:t>G</a:t>
            </a:r>
            <a:r>
              <a:rPr lang="zh-CN" altLang="en-US" sz="2200" dirty="0" smtClean="0"/>
              <a:t>的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最大团</a:t>
            </a:r>
            <a:r>
              <a:rPr lang="zh-CN" altLang="en-US" sz="2200" dirty="0" smtClean="0"/>
              <a:t>是指：</a:t>
            </a:r>
            <a:r>
              <a:rPr lang="en-US" altLang="zh-CN" sz="2200" dirty="0" smtClean="0"/>
              <a:t>G</a:t>
            </a:r>
            <a:r>
              <a:rPr lang="zh-CN" altLang="en-US" sz="2200" dirty="0" smtClean="0"/>
              <a:t>中所含顶点数最多的团</a:t>
            </a:r>
            <a:endParaRPr lang="en-US" altLang="zh-CN" sz="22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1763688" y="836712"/>
            <a:ext cx="6192688" cy="2501290"/>
            <a:chOff x="1763688" y="836712"/>
            <a:chExt cx="6192688" cy="2501290"/>
          </a:xfrm>
        </p:grpSpPr>
        <p:sp>
          <p:nvSpPr>
            <p:cNvPr id="6" name="矩形 5"/>
            <p:cNvSpPr/>
            <p:nvPr/>
          </p:nvSpPr>
          <p:spPr>
            <a:xfrm>
              <a:off x="2123728" y="2816628"/>
              <a:ext cx="1728192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无向图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endParaRPr lang="zh-CN" altLang="en-US" sz="2400" dirty="0"/>
            </a:p>
          </p:txBody>
        </p:sp>
        <p:pic>
          <p:nvPicPr>
            <p:cNvPr id="248834" name="Picture 2" descr="E:\资料存档\课堂教学\算法分析与设计\我的课件\graph\CH05\最大团3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836712"/>
              <a:ext cx="5762477" cy="1918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5292080" y="2816628"/>
              <a:ext cx="2664296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的完全子图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U</a:t>
              </a:r>
              <a:endParaRPr lang="zh-CN" altLang="en-US" sz="2400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2267744" y="3426430"/>
            <a:ext cx="6012668" cy="52137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200" kern="0" dirty="0" smtClean="0">
                <a:solidFill>
                  <a:srgbClr val="0033CC"/>
                </a:solidFill>
                <a:latin typeface="Verdana"/>
                <a:ea typeface="微软雅黑" panose="020B0503020204020204" pitchFamily="34" charset="-122"/>
              </a:rPr>
              <a:t>思考：团和最大团的区别？</a:t>
            </a:r>
            <a:endParaRPr lang="zh-CN" altLang="en-US" sz="22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35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3068960"/>
            <a:ext cx="8927976" cy="3745498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cs typeface="+mn-cs"/>
              </a:rPr>
              <a:t>基本概念</a:t>
            </a:r>
            <a:endParaRPr lang="en-US" altLang="zh-CN" sz="2200" b="1" dirty="0">
              <a:cs typeface="+mn-cs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如</a:t>
            </a:r>
            <a:r>
              <a:rPr lang="zh-CN" altLang="en-US" sz="2200" dirty="0"/>
              <a:t>图：子集</a:t>
            </a:r>
            <a:r>
              <a:rPr lang="en-US" altLang="zh-CN" sz="2200" dirty="0"/>
              <a:t>{1,2}</a:t>
            </a:r>
            <a:r>
              <a:rPr lang="zh-CN" altLang="en-US" sz="2200" dirty="0"/>
              <a:t>是图</a:t>
            </a:r>
            <a:r>
              <a:rPr lang="en-US" altLang="zh-CN" sz="2200" dirty="0"/>
              <a:t>G</a:t>
            </a:r>
            <a:r>
              <a:rPr lang="zh-CN" altLang="en-US" sz="2200" dirty="0" smtClean="0"/>
              <a:t>的大</a:t>
            </a:r>
            <a:r>
              <a:rPr lang="zh-CN" altLang="en-US" sz="2200" dirty="0"/>
              <a:t>小为</a:t>
            </a:r>
            <a:r>
              <a:rPr lang="en-US" altLang="zh-CN" sz="2200" dirty="0"/>
              <a:t>2</a:t>
            </a:r>
            <a:r>
              <a:rPr lang="zh-CN" altLang="en-US" sz="2200" dirty="0"/>
              <a:t>的完全子图，但不是一个团</a:t>
            </a:r>
          </a:p>
          <a:p>
            <a:pPr marL="1296000" lvl="2" indent="-285750" eaLnBrk="1" hangingPunct="1">
              <a:lnSpc>
                <a:spcPct val="200000"/>
              </a:lnSpc>
              <a:spcBef>
                <a:spcPts val="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因为它包含于</a:t>
            </a:r>
            <a:r>
              <a:rPr lang="en-US" altLang="zh-CN" sz="2200" dirty="0"/>
              <a:t>G</a:t>
            </a:r>
            <a:r>
              <a:rPr lang="zh-CN" altLang="en-US" sz="2200" dirty="0"/>
              <a:t>的更大的完全子图</a:t>
            </a:r>
            <a:r>
              <a:rPr lang="en-US" altLang="zh-CN" sz="2200" dirty="0"/>
              <a:t>{1,2,5}</a:t>
            </a:r>
            <a:r>
              <a:rPr lang="zh-CN" altLang="en-US" sz="2200" dirty="0"/>
              <a:t>之中</a:t>
            </a:r>
          </a:p>
          <a:p>
            <a:pPr marL="1296000" lvl="2" indent="-285750" eaLnBrk="1" hangingPunct="1">
              <a:lnSpc>
                <a:spcPct val="200000"/>
              </a:lnSpc>
              <a:spcBef>
                <a:spcPts val="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子集</a:t>
            </a:r>
            <a:r>
              <a:rPr lang="en-US" altLang="zh-CN" sz="2200" dirty="0"/>
              <a:t>{1,2,5}</a:t>
            </a:r>
            <a:r>
              <a:rPr lang="zh-CN" altLang="en-US" sz="2200" dirty="0"/>
              <a:t>是</a:t>
            </a:r>
            <a:r>
              <a:rPr lang="en-US" altLang="zh-CN" sz="2200" dirty="0"/>
              <a:t>G</a:t>
            </a:r>
            <a:r>
              <a:rPr lang="zh-CN" altLang="en-US" sz="2200" dirty="0"/>
              <a:t>的一个最大团</a:t>
            </a:r>
          </a:p>
          <a:p>
            <a:pPr marL="1296000" lvl="2" indent="-285750" eaLnBrk="1" hangingPunct="1">
              <a:lnSpc>
                <a:spcPct val="200000"/>
              </a:lnSpc>
              <a:spcBef>
                <a:spcPts val="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子集</a:t>
            </a:r>
            <a:r>
              <a:rPr lang="en-US" altLang="zh-CN" sz="2200" dirty="0"/>
              <a:t>{1,4,5}</a:t>
            </a:r>
            <a:r>
              <a:rPr lang="zh-CN" altLang="en-US" sz="2200" dirty="0"/>
              <a:t>和</a:t>
            </a:r>
            <a:r>
              <a:rPr lang="en-US" altLang="zh-CN" sz="2200" dirty="0"/>
              <a:t>{2,3,5}</a:t>
            </a:r>
            <a:r>
              <a:rPr lang="zh-CN" altLang="en-US" sz="2200" dirty="0"/>
              <a:t>也是</a:t>
            </a:r>
            <a:r>
              <a:rPr lang="en-US" altLang="zh-CN" sz="2200" dirty="0"/>
              <a:t>G</a:t>
            </a:r>
            <a:r>
              <a:rPr lang="zh-CN" altLang="en-US" sz="2200" dirty="0"/>
              <a:t>的最大</a:t>
            </a:r>
            <a:r>
              <a:rPr lang="zh-CN" altLang="en-US" sz="2200" dirty="0" smtClean="0"/>
              <a:t>团</a:t>
            </a:r>
            <a:endParaRPr lang="zh-CN" altLang="en-US" sz="22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982479" y="880351"/>
            <a:ext cx="3179045" cy="2764673"/>
            <a:chOff x="899592" y="3849997"/>
            <a:chExt cx="3179045" cy="2764673"/>
          </a:xfrm>
        </p:grpSpPr>
        <p:sp>
          <p:nvSpPr>
            <p:cNvPr id="6" name="矩形 5"/>
            <p:cNvSpPr/>
            <p:nvPr/>
          </p:nvSpPr>
          <p:spPr>
            <a:xfrm>
              <a:off x="1625018" y="6093296"/>
              <a:ext cx="1728192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无向图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endParaRPr lang="zh-CN" altLang="en-US" sz="2400" dirty="0"/>
            </a:p>
          </p:txBody>
        </p:sp>
        <p:pic>
          <p:nvPicPr>
            <p:cNvPr id="7" name="Picture 6" descr="E:\资料存档\课堂教学\算法分析与设计\我的课件\graph\CH05\最大团1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849997"/>
              <a:ext cx="3179045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矩形 7"/>
          <p:cNvSpPr/>
          <p:nvPr/>
        </p:nvSpPr>
        <p:spPr>
          <a:xfrm>
            <a:off x="5220072" y="5328134"/>
            <a:ext cx="3744416" cy="52137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200" kern="0" dirty="0" smtClean="0">
                <a:solidFill>
                  <a:srgbClr val="0033CC"/>
                </a:solidFill>
                <a:latin typeface="Verdana"/>
                <a:ea typeface="微软雅黑" panose="020B0503020204020204" pitchFamily="34" charset="-122"/>
              </a:rPr>
              <a:t>…… </a:t>
            </a:r>
            <a:r>
              <a:rPr lang="zh-CN" altLang="en-US" sz="2200" kern="0" dirty="0" smtClean="0">
                <a:solidFill>
                  <a:srgbClr val="0033CC"/>
                </a:solidFill>
                <a:latin typeface="Verdana"/>
                <a:ea typeface="微软雅黑" panose="020B0503020204020204" pitchFamily="34" charset="-122"/>
              </a:rPr>
              <a:t>最大团是唯一的么？</a:t>
            </a:r>
            <a:endParaRPr lang="zh-CN" altLang="en-US" sz="22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9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9566" y="3573016"/>
            <a:ext cx="8884434" cy="3283902"/>
          </a:xfrm>
          <a:prstGeom prst="rect">
            <a:avLst/>
          </a:prstGeom>
        </p:spPr>
        <p:txBody>
          <a:bodyPr/>
          <a:lstStyle/>
          <a:p>
            <a:pPr marL="0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无向图的补图 </a:t>
            </a:r>
            <a:endParaRPr lang="en-US" altLang="zh-CN" sz="2200" dirty="0" smtClean="0">
              <a:latin typeface="+mn-lt"/>
            </a:endParaRPr>
          </a:p>
          <a:p>
            <a:pPr marL="864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无向图</a:t>
            </a:r>
            <a:r>
              <a:rPr lang="en-US" altLang="zh-CN" sz="2200" dirty="0"/>
              <a:t>G=(V</a:t>
            </a:r>
            <a:r>
              <a:rPr lang="zh-CN" altLang="en-US" sz="2200" dirty="0"/>
              <a:t>，</a:t>
            </a:r>
            <a:r>
              <a:rPr lang="en-US" altLang="zh-CN" sz="2200" dirty="0" smtClean="0"/>
              <a:t>E)</a:t>
            </a:r>
            <a:r>
              <a:rPr lang="zh-CN" altLang="en-US" sz="2200" dirty="0" smtClean="0"/>
              <a:t>的补图</a:t>
            </a:r>
            <a:r>
              <a:rPr lang="en-US" altLang="zh-CN" sz="2200" dirty="0" smtClean="0">
                <a:latin typeface="+mn-lt"/>
              </a:rPr>
              <a:t>G</a:t>
            </a:r>
            <a:r>
              <a:rPr lang="en-US" altLang="zh-CN" sz="2200" dirty="0">
                <a:latin typeface="+mn-lt"/>
              </a:rPr>
              <a:t>’=(</a:t>
            </a:r>
            <a:r>
              <a:rPr lang="en-US" altLang="zh-CN" sz="2200" dirty="0" smtClean="0">
                <a:latin typeface="+mn-lt"/>
              </a:rPr>
              <a:t>V’</a:t>
            </a:r>
            <a:r>
              <a:rPr lang="zh-CN" altLang="en-US" sz="2200" dirty="0" smtClean="0">
                <a:latin typeface="+mn-lt"/>
              </a:rPr>
              <a:t>，</a:t>
            </a:r>
            <a:r>
              <a:rPr lang="en-US" altLang="zh-CN" sz="2200" dirty="0" smtClean="0">
                <a:latin typeface="+mn-lt"/>
              </a:rPr>
              <a:t>E’)</a:t>
            </a:r>
            <a:r>
              <a:rPr lang="zh-CN" altLang="en-US" sz="2200" dirty="0" smtClean="0">
                <a:latin typeface="+mn-lt"/>
              </a:rPr>
              <a:t> 定</a:t>
            </a:r>
            <a:r>
              <a:rPr lang="zh-CN" altLang="en-US" sz="2200" dirty="0">
                <a:latin typeface="+mn-lt"/>
              </a:rPr>
              <a:t>义为</a:t>
            </a:r>
            <a:endParaRPr lang="en-US" altLang="zh-CN" sz="2200" dirty="0">
              <a:latin typeface="+mn-lt"/>
            </a:endParaRPr>
          </a:p>
          <a:p>
            <a:pPr marL="1296000" lvl="2" indent="-432000" eaLnBrk="1" hangingPunct="1">
              <a:lnSpc>
                <a:spcPct val="200000"/>
              </a:lnSpc>
              <a:spcBef>
                <a:spcPts val="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en-US" altLang="zh-CN" sz="2200" dirty="0" smtClean="0">
                <a:latin typeface="+mn-lt"/>
              </a:rPr>
              <a:t>V’=V</a:t>
            </a:r>
            <a:r>
              <a:rPr lang="zh-CN" altLang="en-US" sz="2200" dirty="0" smtClean="0">
                <a:latin typeface="+mn-lt"/>
              </a:rPr>
              <a:t>，且</a:t>
            </a:r>
            <a:r>
              <a:rPr lang="en-US" altLang="zh-CN" sz="2200" dirty="0" smtClean="0">
                <a:latin typeface="+mn-lt"/>
              </a:rPr>
              <a:t>(u</a:t>
            </a:r>
            <a:r>
              <a:rPr lang="zh-CN" altLang="en-US" sz="2200" dirty="0" smtClean="0">
                <a:latin typeface="+mn-lt"/>
              </a:rPr>
              <a:t>，</a:t>
            </a:r>
            <a:r>
              <a:rPr lang="en-US" altLang="zh-CN" sz="2200" dirty="0" smtClean="0">
                <a:latin typeface="+mn-lt"/>
              </a:rPr>
              <a:t>v)</a:t>
            </a:r>
            <a:r>
              <a:rPr lang="en-US" altLang="zh-CN" sz="2200" dirty="0" smtClean="0">
                <a:latin typeface="+mn-lt"/>
                <a:sym typeface="Symbol" pitchFamily="18" charset="2"/>
              </a:rPr>
              <a:t></a:t>
            </a:r>
            <a:r>
              <a:rPr lang="en-US" altLang="zh-CN" sz="2200" dirty="0" smtClean="0">
                <a:latin typeface="+mn-lt"/>
              </a:rPr>
              <a:t>E’ </a:t>
            </a:r>
            <a:r>
              <a:rPr lang="zh-CN" altLang="en-US" sz="2200" dirty="0" smtClean="0">
                <a:latin typeface="+mn-lt"/>
              </a:rPr>
              <a:t>当且仅当 </a:t>
            </a:r>
            <a:r>
              <a:rPr lang="en-US" altLang="zh-CN" sz="2200" dirty="0" smtClean="0">
                <a:latin typeface="+mn-lt"/>
              </a:rPr>
              <a:t>(u</a:t>
            </a:r>
            <a:r>
              <a:rPr lang="zh-CN" altLang="en-US" sz="2200" dirty="0" smtClean="0">
                <a:latin typeface="+mn-lt"/>
              </a:rPr>
              <a:t>，</a:t>
            </a:r>
            <a:r>
              <a:rPr lang="en-US" altLang="zh-CN" sz="2200" dirty="0" smtClean="0">
                <a:latin typeface="+mn-lt"/>
              </a:rPr>
              <a:t>v)</a:t>
            </a:r>
            <a:r>
              <a:rPr lang="en-US" altLang="zh-CN" sz="2200" dirty="0" smtClean="0">
                <a:latin typeface="+mn-lt"/>
                <a:sym typeface="Symbol" pitchFamily="18" charset="2"/>
              </a:rPr>
              <a:t> </a:t>
            </a:r>
            <a:r>
              <a:rPr lang="en-US" altLang="zh-CN" sz="2200" dirty="0" smtClean="0">
                <a:latin typeface="+mn-lt"/>
              </a:rPr>
              <a:t>E</a:t>
            </a:r>
          </a:p>
          <a:p>
            <a:pPr marL="864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显然：补图的概念是相</a:t>
            </a:r>
            <a:r>
              <a:rPr lang="zh-CN" altLang="en-US" sz="2200" dirty="0"/>
              <a:t>对于完全</a:t>
            </a:r>
            <a:r>
              <a:rPr lang="zh-CN" altLang="en-US" sz="2200" dirty="0" smtClean="0"/>
              <a:t>图定义的</a:t>
            </a:r>
            <a:endParaRPr lang="en-US" altLang="zh-CN" sz="2200" dirty="0" smtClean="0">
              <a:latin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92566" y="990377"/>
            <a:ext cx="2890041" cy="2513339"/>
            <a:chOff x="5148064" y="3849997"/>
            <a:chExt cx="3179045" cy="2764673"/>
          </a:xfrm>
        </p:grpSpPr>
        <p:sp>
          <p:nvSpPr>
            <p:cNvPr id="5" name="矩形 4"/>
            <p:cNvSpPr/>
            <p:nvPr/>
          </p:nvSpPr>
          <p:spPr>
            <a:xfrm>
              <a:off x="5621462" y="6093296"/>
              <a:ext cx="2232248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的补图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G’</a:t>
              </a:r>
              <a:endParaRPr lang="zh-CN" altLang="en-US" sz="2400" dirty="0"/>
            </a:p>
          </p:txBody>
        </p:sp>
        <p:pic>
          <p:nvPicPr>
            <p:cNvPr id="6" name="Picture 5" descr="E:\资料存档\课堂教学\算法分析与设计\我的课件\graph\CH05\最大团2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849997"/>
              <a:ext cx="3179045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1044094" y="990377"/>
            <a:ext cx="2890041" cy="2513339"/>
            <a:chOff x="899592" y="3849997"/>
            <a:chExt cx="3179045" cy="2764673"/>
          </a:xfrm>
        </p:grpSpPr>
        <p:sp>
          <p:nvSpPr>
            <p:cNvPr id="8" name="矩形 7"/>
            <p:cNvSpPr/>
            <p:nvPr/>
          </p:nvSpPr>
          <p:spPr>
            <a:xfrm>
              <a:off x="1625018" y="6093296"/>
              <a:ext cx="1728192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无向图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endParaRPr lang="zh-CN" altLang="en-US" sz="2400" dirty="0"/>
            </a:p>
          </p:txBody>
        </p:sp>
        <p:pic>
          <p:nvPicPr>
            <p:cNvPr id="9" name="Picture 6" descr="E:\资料存档\课堂教学\算法分析与设计\我的课件\graph\CH05\最大团1.e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849997"/>
              <a:ext cx="3179045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734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9566" y="3573016"/>
            <a:ext cx="8884434" cy="3283902"/>
          </a:xfrm>
          <a:prstGeom prst="rect">
            <a:avLst/>
          </a:prstGeom>
        </p:spPr>
        <p:txBody>
          <a:bodyPr/>
          <a:lstStyle/>
          <a:p>
            <a:pPr marL="0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最</a:t>
            </a:r>
            <a:r>
              <a:rPr lang="zh-CN" altLang="en-US" sz="2200" dirty="0">
                <a:latin typeface="+mn-lt"/>
              </a:rPr>
              <a:t>大独立集</a:t>
            </a:r>
            <a:endParaRPr lang="en-US" altLang="zh-CN" sz="2200" dirty="0" smtClean="0">
              <a:latin typeface="+mn-lt"/>
            </a:endParaRPr>
          </a:p>
          <a:p>
            <a:pPr marL="864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+mn-lt"/>
              </a:rPr>
              <a:t>如果</a:t>
            </a:r>
            <a:r>
              <a:rPr lang="en-US" altLang="zh-CN" sz="2200" dirty="0">
                <a:latin typeface="+mn-lt"/>
              </a:rPr>
              <a:t>U</a:t>
            </a:r>
            <a:r>
              <a:rPr lang="en-US" altLang="zh-CN" sz="2200" dirty="0">
                <a:latin typeface="+mn-lt"/>
                <a:sym typeface="Symbol" pitchFamily="18" charset="2"/>
              </a:rPr>
              <a:t></a:t>
            </a:r>
            <a:r>
              <a:rPr lang="en-US" altLang="zh-CN" sz="2200" dirty="0">
                <a:latin typeface="+mn-lt"/>
              </a:rPr>
              <a:t>V</a:t>
            </a:r>
            <a:r>
              <a:rPr lang="zh-CN" altLang="en-US" sz="2200" dirty="0">
                <a:latin typeface="+mn-lt"/>
              </a:rPr>
              <a:t>且对</a:t>
            </a:r>
            <a:r>
              <a:rPr lang="zh-CN" altLang="en-US" sz="2200" b="1" dirty="0">
                <a:solidFill>
                  <a:srgbClr val="C00000"/>
                </a:solidFill>
                <a:latin typeface="+mn-lt"/>
              </a:rPr>
              <a:t>任意</a:t>
            </a:r>
            <a:r>
              <a:rPr lang="en-US" altLang="zh-CN" sz="2200" dirty="0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，</a:t>
            </a:r>
            <a:r>
              <a:rPr lang="en-US" altLang="zh-CN" sz="2200" dirty="0" err="1">
                <a:latin typeface="+mn-lt"/>
              </a:rPr>
              <a:t>v</a:t>
            </a:r>
            <a:r>
              <a:rPr lang="en-US" altLang="zh-CN" sz="2200" dirty="0" err="1">
                <a:latin typeface="+mn-lt"/>
                <a:sym typeface="Symbol" pitchFamily="18" charset="2"/>
              </a:rPr>
              <a:t>∈</a:t>
            </a:r>
            <a:r>
              <a:rPr lang="en-US" altLang="zh-CN" sz="2200" dirty="0" err="1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有</a:t>
            </a:r>
            <a:r>
              <a:rPr lang="en-US" altLang="zh-CN" sz="2200" dirty="0">
                <a:latin typeface="+mn-lt"/>
              </a:rPr>
              <a:t>(u</a:t>
            </a:r>
            <a:r>
              <a:rPr lang="zh-CN" altLang="en-US" sz="2200" dirty="0">
                <a:latin typeface="+mn-lt"/>
              </a:rPr>
              <a:t>，</a:t>
            </a:r>
            <a:r>
              <a:rPr lang="en-US" altLang="zh-CN" sz="2200" dirty="0">
                <a:latin typeface="+mn-lt"/>
              </a:rPr>
              <a:t>v)</a:t>
            </a:r>
            <a:r>
              <a:rPr lang="en-US" altLang="zh-CN" sz="2200" dirty="0">
                <a:latin typeface="+mn-lt"/>
                <a:sym typeface="Symbol" pitchFamily="18" charset="2"/>
              </a:rPr>
              <a:t></a:t>
            </a:r>
            <a:r>
              <a:rPr lang="en-US" altLang="zh-CN" sz="2200" dirty="0">
                <a:latin typeface="+mn-lt"/>
              </a:rPr>
              <a:t>E</a:t>
            </a:r>
            <a:r>
              <a:rPr lang="zh-CN" altLang="en-US" sz="2200" dirty="0">
                <a:latin typeface="+mn-lt"/>
              </a:rPr>
              <a:t>，则称</a:t>
            </a:r>
            <a:r>
              <a:rPr lang="en-US" altLang="zh-CN" sz="2200" dirty="0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</a:t>
            </a:r>
            <a:r>
              <a:rPr lang="zh-CN" altLang="en-US" sz="2200" b="1" dirty="0">
                <a:solidFill>
                  <a:srgbClr val="C00000"/>
                </a:solidFill>
                <a:latin typeface="+mn-lt"/>
                <a:cs typeface="+mn-cs"/>
              </a:rPr>
              <a:t>空子图</a:t>
            </a:r>
            <a:endParaRPr lang="en-US" altLang="zh-CN" sz="2200" b="1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864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+mn-lt"/>
              </a:rPr>
              <a:t>空子图</a:t>
            </a:r>
            <a:r>
              <a:rPr lang="en-US" altLang="zh-CN" sz="2200" dirty="0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的独立集</a:t>
            </a:r>
            <a:r>
              <a:rPr lang="zh-CN" altLang="en-US" sz="2200" b="1" dirty="0">
                <a:latin typeface="+mn-lt"/>
              </a:rPr>
              <a:t>当且仅当</a:t>
            </a:r>
            <a:r>
              <a:rPr lang="en-US" altLang="zh-CN" sz="2200" dirty="0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不包含在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的更大的空子图中</a:t>
            </a:r>
            <a:endParaRPr lang="en-US" altLang="zh-CN" sz="2200" dirty="0">
              <a:latin typeface="+mn-lt"/>
            </a:endParaRPr>
          </a:p>
          <a:p>
            <a:pPr marL="864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的最大独立集：是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中所含顶点数最多的独立</a:t>
            </a:r>
            <a:r>
              <a:rPr lang="zh-CN" altLang="en-US" sz="2200" dirty="0" smtClean="0">
                <a:latin typeface="+mn-lt"/>
              </a:rPr>
              <a:t>集</a:t>
            </a:r>
            <a:endParaRPr lang="en-US" altLang="zh-CN" sz="2200" dirty="0">
              <a:latin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53754" y="830065"/>
            <a:ext cx="6299956" cy="2675245"/>
            <a:chOff x="1553754" y="771073"/>
            <a:chExt cx="6299956" cy="2675245"/>
          </a:xfrm>
        </p:grpSpPr>
        <p:sp>
          <p:nvSpPr>
            <p:cNvPr id="5" name="矩形 4"/>
            <p:cNvSpPr/>
            <p:nvPr/>
          </p:nvSpPr>
          <p:spPr>
            <a:xfrm>
              <a:off x="5364088" y="2924944"/>
              <a:ext cx="2489622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的空子图</a:t>
              </a:r>
              <a:endParaRPr lang="zh-CN" altLang="en-US" sz="2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625018" y="2924944"/>
              <a:ext cx="2802966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无向图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endParaRPr lang="zh-CN" altLang="en-US" sz="2400" dirty="0"/>
            </a:p>
          </p:txBody>
        </p:sp>
        <p:pic>
          <p:nvPicPr>
            <p:cNvPr id="249858" name="Picture 2" descr="E:\资料存档\课堂教学\算法分析与设计\我的课件\graph\CH05\最大团4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3754" y="771073"/>
              <a:ext cx="6036494" cy="2009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161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9566" y="3573016"/>
            <a:ext cx="8884434" cy="3283902"/>
          </a:xfrm>
          <a:prstGeom prst="rect">
            <a:avLst/>
          </a:prstGeom>
        </p:spPr>
        <p:txBody>
          <a:bodyPr/>
          <a:lstStyle/>
          <a:p>
            <a:pPr marL="0" indent="-432000" eaLnBrk="1" hangingPunct="1">
              <a:lnSpc>
                <a:spcPct val="150000"/>
              </a:lnSpc>
              <a:spcBef>
                <a:spcPts val="2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最</a:t>
            </a:r>
            <a:r>
              <a:rPr lang="zh-CN" altLang="en-US" sz="2200" dirty="0">
                <a:latin typeface="+mn-lt"/>
              </a:rPr>
              <a:t>大独立集</a:t>
            </a:r>
            <a:endParaRPr lang="en-US" altLang="zh-CN" sz="2200" dirty="0" smtClean="0">
              <a:latin typeface="+mn-lt"/>
            </a:endParaRPr>
          </a:p>
          <a:p>
            <a:pPr marL="864000" lvl="1" indent="-432000" eaLnBrk="1" hangingPunct="1">
              <a:lnSpc>
                <a:spcPct val="150000"/>
              </a:lnSpc>
              <a:spcBef>
                <a:spcPts val="2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如图：</a:t>
            </a:r>
            <a:r>
              <a:rPr lang="en-US" altLang="zh-CN" sz="2200" dirty="0" smtClean="0">
                <a:latin typeface="+mn-lt"/>
              </a:rPr>
              <a:t>{</a:t>
            </a:r>
            <a:r>
              <a:rPr lang="en-US" altLang="zh-CN" sz="2200" dirty="0">
                <a:latin typeface="+mn-lt"/>
              </a:rPr>
              <a:t>2,4}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的一个空子图，同时也是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的一个最大独立</a:t>
            </a:r>
            <a:r>
              <a:rPr lang="zh-CN" altLang="en-US" sz="2200" dirty="0" smtClean="0">
                <a:latin typeface="+mn-lt"/>
              </a:rPr>
              <a:t>集</a:t>
            </a:r>
            <a:endParaRPr lang="en-US" altLang="zh-CN" sz="2200" dirty="0" smtClean="0">
              <a:latin typeface="+mn-lt"/>
            </a:endParaRPr>
          </a:p>
          <a:p>
            <a:pPr marL="864000" lvl="1" indent="-432000" eaLnBrk="1" hangingPunct="1">
              <a:lnSpc>
                <a:spcPct val="150000"/>
              </a:lnSpc>
              <a:spcBef>
                <a:spcPts val="200"/>
              </a:spcBef>
              <a:buSzPct val="100000"/>
            </a:pPr>
            <a:r>
              <a:rPr lang="zh-CN" altLang="en-US" sz="2200" dirty="0">
                <a:latin typeface="+mn-lt"/>
              </a:rPr>
              <a:t>子集</a:t>
            </a:r>
            <a:r>
              <a:rPr lang="en-US" altLang="zh-CN" sz="2200" dirty="0" smtClean="0">
                <a:latin typeface="+mn-lt"/>
              </a:rPr>
              <a:t>{</a:t>
            </a:r>
            <a:r>
              <a:rPr lang="en-US" altLang="zh-CN" sz="2200" dirty="0">
                <a:latin typeface="+mn-lt"/>
              </a:rPr>
              <a:t>1,2}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G'</a:t>
            </a:r>
            <a:r>
              <a:rPr lang="zh-CN" altLang="en-US" sz="2200" dirty="0">
                <a:latin typeface="+mn-lt"/>
              </a:rPr>
              <a:t>的空子图，但它不是</a:t>
            </a:r>
            <a:r>
              <a:rPr lang="en-US" altLang="zh-CN" sz="2200" dirty="0">
                <a:latin typeface="+mn-lt"/>
              </a:rPr>
              <a:t>G'</a:t>
            </a:r>
            <a:r>
              <a:rPr lang="zh-CN" altLang="en-US" sz="2200" dirty="0">
                <a:latin typeface="+mn-lt"/>
              </a:rPr>
              <a:t>的独立</a:t>
            </a:r>
            <a:r>
              <a:rPr lang="zh-CN" altLang="en-US" sz="2200" dirty="0" smtClean="0">
                <a:latin typeface="+mn-lt"/>
              </a:rPr>
              <a:t>集</a:t>
            </a:r>
            <a:endParaRPr lang="en-US" altLang="zh-CN" sz="2200" dirty="0" smtClean="0">
              <a:latin typeface="+mn-lt"/>
            </a:endParaRPr>
          </a:p>
          <a:p>
            <a:pPr marL="1296000" lvl="2" indent="-285750" eaLnBrk="1" hangingPunct="1">
              <a:lnSpc>
                <a:spcPct val="150000"/>
              </a:lnSpc>
              <a:spcBef>
                <a:spcPts val="20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因为它包含在</a:t>
            </a:r>
            <a:r>
              <a:rPr lang="en-US" altLang="zh-CN" sz="2200" dirty="0">
                <a:latin typeface="+mn-lt"/>
              </a:rPr>
              <a:t>G'</a:t>
            </a:r>
            <a:r>
              <a:rPr lang="zh-CN" altLang="en-US" sz="2200" dirty="0">
                <a:latin typeface="+mn-lt"/>
              </a:rPr>
              <a:t>的空子图</a:t>
            </a:r>
            <a:r>
              <a:rPr lang="en-US" altLang="zh-CN" sz="2200" dirty="0">
                <a:latin typeface="+mn-lt"/>
              </a:rPr>
              <a:t>{1,2,5}</a:t>
            </a:r>
            <a:r>
              <a:rPr lang="zh-CN" altLang="en-US" sz="2200" dirty="0">
                <a:latin typeface="+mn-lt"/>
              </a:rPr>
              <a:t>中</a:t>
            </a:r>
            <a:endParaRPr lang="en-US" altLang="zh-CN" sz="2200" dirty="0">
              <a:latin typeface="+mn-lt"/>
            </a:endParaRPr>
          </a:p>
          <a:p>
            <a:pPr marL="1296000" lvl="2" indent="-285750" eaLnBrk="1" hangingPunct="1">
              <a:lnSpc>
                <a:spcPct val="150000"/>
              </a:lnSpc>
              <a:spcBef>
                <a:spcPts val="20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子集</a:t>
            </a:r>
            <a:r>
              <a:rPr lang="en-US" altLang="zh-CN" sz="2200" dirty="0">
                <a:latin typeface="+mn-lt"/>
              </a:rPr>
              <a:t>{1,2,5}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G'</a:t>
            </a:r>
            <a:r>
              <a:rPr lang="zh-CN" altLang="en-US" sz="2200" dirty="0">
                <a:latin typeface="+mn-lt"/>
              </a:rPr>
              <a:t>的最大独立集</a:t>
            </a:r>
            <a:endParaRPr lang="en-US" altLang="zh-CN" sz="2200" dirty="0">
              <a:latin typeface="+mn-lt"/>
            </a:endParaRPr>
          </a:p>
          <a:p>
            <a:pPr marL="1296000" lvl="2" indent="-285750" eaLnBrk="1" hangingPunct="1">
              <a:lnSpc>
                <a:spcPct val="150000"/>
              </a:lnSpc>
              <a:spcBef>
                <a:spcPts val="20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子集</a:t>
            </a:r>
            <a:r>
              <a:rPr lang="en-US" altLang="zh-CN" sz="2200" dirty="0">
                <a:latin typeface="+mn-lt"/>
              </a:rPr>
              <a:t>{1,4,5}</a:t>
            </a:r>
            <a:r>
              <a:rPr lang="zh-CN" altLang="en-US" sz="2200" dirty="0">
                <a:latin typeface="+mn-lt"/>
              </a:rPr>
              <a:t>和</a:t>
            </a:r>
            <a:r>
              <a:rPr lang="en-US" altLang="zh-CN" sz="2200" dirty="0">
                <a:latin typeface="+mn-lt"/>
              </a:rPr>
              <a:t>{2,3,5}</a:t>
            </a:r>
            <a:r>
              <a:rPr lang="zh-CN" altLang="en-US" sz="2200" dirty="0">
                <a:latin typeface="+mn-lt"/>
              </a:rPr>
              <a:t>也是</a:t>
            </a:r>
            <a:r>
              <a:rPr lang="en-US" altLang="zh-CN" sz="2200" dirty="0">
                <a:latin typeface="+mn-lt"/>
              </a:rPr>
              <a:t>G'</a:t>
            </a:r>
            <a:r>
              <a:rPr lang="zh-CN" altLang="en-US" sz="2200" dirty="0">
                <a:latin typeface="+mn-lt"/>
              </a:rPr>
              <a:t>的最大独立集</a:t>
            </a:r>
            <a:endParaRPr lang="en-US" altLang="zh-CN" sz="2200" dirty="0">
              <a:latin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92566" y="990377"/>
            <a:ext cx="2890041" cy="2513339"/>
            <a:chOff x="5148064" y="3849997"/>
            <a:chExt cx="3179045" cy="2764673"/>
          </a:xfrm>
        </p:grpSpPr>
        <p:sp>
          <p:nvSpPr>
            <p:cNvPr id="15" name="矩形 14"/>
            <p:cNvSpPr/>
            <p:nvPr/>
          </p:nvSpPr>
          <p:spPr>
            <a:xfrm>
              <a:off x="5621462" y="6093296"/>
              <a:ext cx="2232248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的补图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G’</a:t>
              </a:r>
              <a:endParaRPr lang="zh-CN" altLang="en-US" sz="2400" dirty="0"/>
            </a:p>
          </p:txBody>
        </p:sp>
        <p:pic>
          <p:nvPicPr>
            <p:cNvPr id="16" name="Picture 5" descr="E:\资料存档\课堂教学\算法分析与设计\我的课件\graph\CH05\最大团2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849997"/>
              <a:ext cx="3179045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组合 16"/>
          <p:cNvGrpSpPr/>
          <p:nvPr/>
        </p:nvGrpSpPr>
        <p:grpSpPr>
          <a:xfrm>
            <a:off x="1044094" y="990377"/>
            <a:ext cx="2890041" cy="2513339"/>
            <a:chOff x="899592" y="3849997"/>
            <a:chExt cx="3179045" cy="2764673"/>
          </a:xfrm>
        </p:grpSpPr>
        <p:sp>
          <p:nvSpPr>
            <p:cNvPr id="18" name="矩形 17"/>
            <p:cNvSpPr/>
            <p:nvPr/>
          </p:nvSpPr>
          <p:spPr>
            <a:xfrm>
              <a:off x="1625018" y="6093296"/>
              <a:ext cx="1728192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无向图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endParaRPr lang="zh-CN" altLang="en-US" sz="2400" dirty="0"/>
            </a:p>
          </p:txBody>
        </p:sp>
        <p:pic>
          <p:nvPicPr>
            <p:cNvPr id="19" name="Picture 6" descr="E:\资料存档\课堂教学\算法分析与设计\我的课件\graph\CH05\最大团1.e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849997"/>
              <a:ext cx="3179045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089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9566" y="3658878"/>
            <a:ext cx="8884434" cy="3198039"/>
          </a:xfrm>
          <a:prstGeom prst="rect">
            <a:avLst/>
          </a:prstGeom>
        </p:spPr>
        <p:txBody>
          <a:bodyPr/>
          <a:lstStyle/>
          <a:p>
            <a:pPr marL="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dirty="0" smtClean="0">
                <a:latin typeface="+mn-lt"/>
                <a:cs typeface="+mn-cs"/>
              </a:rPr>
              <a:t>无向图</a:t>
            </a:r>
            <a:r>
              <a:rPr lang="en-US" altLang="zh-CN" sz="2200" dirty="0" smtClean="0">
                <a:latin typeface="+mn-lt"/>
                <a:cs typeface="+mn-cs"/>
              </a:rPr>
              <a:t>G</a:t>
            </a:r>
            <a:r>
              <a:rPr lang="zh-CN" altLang="en-US" sz="2200" dirty="0" smtClean="0">
                <a:latin typeface="+mn-lt"/>
                <a:cs typeface="+mn-cs"/>
              </a:rPr>
              <a:t>的最大团和最大独立集问题是等价的</a:t>
            </a:r>
            <a:endParaRPr lang="en-US" altLang="zh-CN" sz="2200" dirty="0" smtClean="0">
              <a:latin typeface="+mn-lt"/>
              <a:cs typeface="+mn-cs"/>
            </a:endParaRPr>
          </a:p>
          <a:p>
            <a:pPr marL="864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en-US" altLang="zh-CN" sz="2200" dirty="0" smtClean="0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的完全子图，则它也是</a:t>
            </a:r>
            <a:r>
              <a:rPr lang="en-US" altLang="zh-CN" sz="2200" dirty="0">
                <a:latin typeface="+mn-lt"/>
              </a:rPr>
              <a:t>G'</a:t>
            </a:r>
            <a:r>
              <a:rPr lang="zh-CN" altLang="en-US" sz="2200" dirty="0">
                <a:latin typeface="+mn-lt"/>
              </a:rPr>
              <a:t>的空子图，反之亦然</a:t>
            </a:r>
            <a:endParaRPr lang="en-US" altLang="zh-CN" sz="2200" dirty="0">
              <a:latin typeface="+mn-lt"/>
            </a:endParaRPr>
          </a:p>
          <a:p>
            <a:pPr marL="864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>
                <a:latin typeface="+mn-lt"/>
              </a:rPr>
              <a:t>推论：</a:t>
            </a:r>
            <a:r>
              <a:rPr lang="en-US" altLang="zh-CN" sz="2200" dirty="0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的最大团</a:t>
            </a:r>
            <a:r>
              <a:rPr lang="zh-CN" altLang="en-US" sz="2200" b="1" dirty="0">
                <a:solidFill>
                  <a:srgbClr val="C00000"/>
                </a:solidFill>
                <a:latin typeface="+mn-lt"/>
              </a:rPr>
              <a:t>当且仅当</a:t>
            </a:r>
            <a:r>
              <a:rPr lang="en-US" altLang="zh-CN" sz="2200" dirty="0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G’</a:t>
            </a:r>
            <a:r>
              <a:rPr lang="zh-CN" altLang="en-US" sz="2200" dirty="0">
                <a:latin typeface="+mn-lt"/>
              </a:rPr>
              <a:t>的最大独立</a:t>
            </a:r>
            <a:r>
              <a:rPr lang="zh-CN" altLang="en-US" sz="2200" dirty="0" smtClean="0">
                <a:latin typeface="+mn-lt"/>
              </a:rPr>
              <a:t>集</a:t>
            </a:r>
            <a:endParaRPr lang="en-US" altLang="zh-CN" sz="2200" dirty="0" smtClean="0">
              <a:latin typeface="+mn-lt"/>
            </a:endParaRPr>
          </a:p>
          <a:p>
            <a:pPr marL="864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二者都</a:t>
            </a:r>
            <a:r>
              <a:rPr lang="zh-CN" altLang="en-US" sz="2200" dirty="0">
                <a:latin typeface="+mn-lt"/>
              </a:rPr>
              <a:t>可以看做是图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的顶点集</a:t>
            </a:r>
            <a:r>
              <a:rPr lang="en-US" altLang="zh-CN" sz="2200" dirty="0">
                <a:latin typeface="+mn-lt"/>
              </a:rPr>
              <a:t>V</a:t>
            </a:r>
            <a:r>
              <a:rPr lang="zh-CN" altLang="en-US" sz="2200" dirty="0">
                <a:latin typeface="+mn-lt"/>
              </a:rPr>
              <a:t>的子集选取问</a:t>
            </a:r>
            <a:r>
              <a:rPr lang="zh-CN" altLang="en-US" sz="2200" dirty="0" smtClean="0">
                <a:latin typeface="+mn-lt"/>
              </a:rPr>
              <a:t>题</a:t>
            </a:r>
            <a:endParaRPr lang="en-US" altLang="zh-CN" sz="2200" dirty="0" smtClean="0">
              <a:latin typeface="+mn-lt"/>
            </a:endParaRPr>
          </a:p>
          <a:p>
            <a:pPr marL="864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/>
              <a:t>二者</a:t>
            </a:r>
            <a:r>
              <a:rPr lang="zh-CN" altLang="en-US" sz="2200" dirty="0" smtClean="0"/>
              <a:t>都</a:t>
            </a:r>
            <a:r>
              <a:rPr lang="zh-CN" altLang="en-US" sz="2200" dirty="0" smtClean="0">
                <a:latin typeface="+mn-lt"/>
              </a:rPr>
              <a:t>可</a:t>
            </a:r>
            <a:r>
              <a:rPr lang="zh-CN" altLang="en-US" sz="2200" dirty="0">
                <a:latin typeface="+mn-lt"/>
              </a:rPr>
              <a:t>以用回溯法在</a:t>
            </a:r>
            <a:r>
              <a:rPr lang="en-US" altLang="zh-CN" sz="2200" dirty="0" smtClean="0">
                <a:latin typeface="+mn-lt"/>
              </a:rPr>
              <a:t>O(n2</a:t>
            </a:r>
            <a:r>
              <a:rPr lang="en-US" altLang="zh-CN" sz="2200" baseline="30000" dirty="0" smtClean="0">
                <a:latin typeface="+mn-lt"/>
              </a:rPr>
              <a:t>n</a:t>
            </a:r>
            <a:r>
              <a:rPr lang="en-US" altLang="zh-CN" sz="2200" dirty="0">
                <a:latin typeface="+mn-lt"/>
              </a:rPr>
              <a:t>)</a:t>
            </a:r>
            <a:r>
              <a:rPr lang="zh-CN" altLang="en-US" sz="2200" dirty="0">
                <a:latin typeface="+mn-lt"/>
              </a:rPr>
              <a:t>的时间内解决</a:t>
            </a:r>
            <a:endParaRPr lang="en-US" altLang="zh-CN" sz="2200" dirty="0" smtClean="0">
              <a:latin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48064" y="894206"/>
            <a:ext cx="3179045" cy="2764673"/>
            <a:chOff x="5148064" y="3849997"/>
            <a:chExt cx="3179045" cy="2764673"/>
          </a:xfrm>
        </p:grpSpPr>
        <p:sp>
          <p:nvSpPr>
            <p:cNvPr id="5" name="矩形 4"/>
            <p:cNvSpPr/>
            <p:nvPr/>
          </p:nvSpPr>
          <p:spPr>
            <a:xfrm>
              <a:off x="5621462" y="6093296"/>
              <a:ext cx="2232248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的补图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G’</a:t>
              </a:r>
              <a:endParaRPr lang="zh-CN" altLang="en-US" sz="2400" dirty="0"/>
            </a:p>
          </p:txBody>
        </p:sp>
        <p:pic>
          <p:nvPicPr>
            <p:cNvPr id="6" name="Picture 5" descr="E:\资料存档\课堂教学\算法分析与设计\我的课件\graph\CH05\最大团2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849997"/>
              <a:ext cx="3179045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899592" y="894206"/>
            <a:ext cx="3179045" cy="2764673"/>
            <a:chOff x="899592" y="3849997"/>
            <a:chExt cx="3179045" cy="2764673"/>
          </a:xfrm>
        </p:grpSpPr>
        <p:sp>
          <p:nvSpPr>
            <p:cNvPr id="8" name="矩形 7"/>
            <p:cNvSpPr/>
            <p:nvPr/>
          </p:nvSpPr>
          <p:spPr>
            <a:xfrm>
              <a:off x="1625018" y="6093296"/>
              <a:ext cx="1728192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无向图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endParaRPr lang="zh-CN" altLang="en-US" sz="2400" dirty="0"/>
            </a:p>
          </p:txBody>
        </p:sp>
        <p:pic>
          <p:nvPicPr>
            <p:cNvPr id="9" name="Picture 6" descr="E:\资料存档\课堂教学\算法分析与设计\我的课件\graph\CH05\最大团1.e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849997"/>
              <a:ext cx="3179045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575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5052" y="721162"/>
            <a:ext cx="8927976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latin typeface="+mn-lt"/>
                <a:cs typeface="+mn-cs"/>
              </a:rPr>
              <a:t>问题分析</a:t>
            </a:r>
            <a:endParaRPr lang="en-US" altLang="zh-CN" sz="2200" b="1" dirty="0">
              <a:latin typeface="+mn-lt"/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问题的解</a:t>
            </a:r>
            <a:r>
              <a:rPr lang="zh-CN" altLang="en-US" sz="2200" dirty="0">
                <a:latin typeface="+mn-lt"/>
              </a:rPr>
              <a:t>向量：</a:t>
            </a:r>
            <a:r>
              <a:rPr lang="en-US" altLang="zh-CN" sz="2200" dirty="0">
                <a:latin typeface="+mn-lt"/>
              </a:rPr>
              <a:t>(</a:t>
            </a:r>
            <a:r>
              <a:rPr lang="en-GB" altLang="zh-CN" sz="2200" dirty="0">
                <a:latin typeface="+mn-lt"/>
              </a:rPr>
              <a:t>x</a:t>
            </a:r>
            <a:r>
              <a:rPr lang="en-GB" altLang="zh-CN" sz="2200" baseline="-25000" dirty="0">
                <a:latin typeface="+mn-lt"/>
              </a:rPr>
              <a:t>1</a:t>
            </a:r>
            <a:r>
              <a:rPr lang="en-GB" altLang="zh-CN" sz="2200" dirty="0">
                <a:latin typeface="+mn-lt"/>
              </a:rPr>
              <a:t>, x</a:t>
            </a:r>
            <a:r>
              <a:rPr lang="en-GB" altLang="zh-CN" sz="2200" baseline="-25000" dirty="0">
                <a:latin typeface="+mn-lt"/>
              </a:rPr>
              <a:t>2</a:t>
            </a:r>
            <a:r>
              <a:rPr lang="en-GB" altLang="zh-CN" sz="2200" dirty="0">
                <a:latin typeface="+mn-lt"/>
              </a:rPr>
              <a:t>, … , </a:t>
            </a:r>
            <a:r>
              <a:rPr lang="en-GB" altLang="zh-CN" sz="2200" dirty="0" err="1">
                <a:latin typeface="+mn-lt"/>
              </a:rPr>
              <a:t>x</a:t>
            </a:r>
            <a:r>
              <a:rPr lang="en-GB" altLang="zh-CN" sz="2200" baseline="-25000" dirty="0" err="1">
                <a:latin typeface="+mn-lt"/>
              </a:rPr>
              <a:t>n</a:t>
            </a:r>
            <a:r>
              <a:rPr lang="en-GB" altLang="zh-CN" sz="2200" dirty="0" smtClean="0">
                <a:latin typeface="+mn-lt"/>
              </a:rPr>
              <a:t>) </a:t>
            </a:r>
            <a:r>
              <a:rPr lang="zh-CN" altLang="en-US" sz="2200" dirty="0" smtClean="0">
                <a:latin typeface="+mn-lt"/>
              </a:rPr>
              <a:t>为</a:t>
            </a:r>
            <a:r>
              <a:rPr lang="en-US" altLang="zh-CN" sz="2200" dirty="0" smtClean="0">
                <a:latin typeface="+mn-lt"/>
              </a:rPr>
              <a:t>0/1</a:t>
            </a:r>
            <a:r>
              <a:rPr lang="zh-CN" altLang="en-US" sz="2200" dirty="0" smtClean="0">
                <a:latin typeface="+mn-lt"/>
              </a:rPr>
              <a:t>向量</a:t>
            </a:r>
            <a:endParaRPr lang="en-GB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en-GB" altLang="zh-CN" sz="2200" b="1" dirty="0" smtClean="0">
                <a:latin typeface="Verdana"/>
                <a:cs typeface="+mn-cs"/>
              </a:rPr>
              <a:t>x</a:t>
            </a:r>
            <a:r>
              <a:rPr lang="en-GB" altLang="zh-CN" sz="2200" b="1" baseline="-25000" dirty="0" smtClean="0">
                <a:latin typeface="Verdana"/>
                <a:cs typeface="+mn-cs"/>
              </a:rPr>
              <a:t>i</a:t>
            </a:r>
            <a:r>
              <a:rPr lang="en-US" altLang="zh-CN" sz="2200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表示该顶点是否入选最大团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思考：采用哪种解空间树？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解题思路（</a:t>
            </a:r>
            <a:r>
              <a:rPr lang="en-US" altLang="zh-CN" sz="2200" dirty="0" smtClean="0">
                <a:solidFill>
                  <a:srgbClr val="0033CC"/>
                </a:solidFill>
                <a:latin typeface="+mn-lt"/>
              </a:rPr>
              <a:t>mark</a:t>
            </a:r>
            <a:r>
              <a:rPr lang="zh-CN" altLang="en-US" sz="2200" dirty="0" smtClean="0">
                <a:latin typeface="+mn-lt"/>
              </a:rPr>
              <a:t>）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首先设最大</a:t>
            </a:r>
            <a:r>
              <a:rPr lang="zh-CN" altLang="en-US" sz="2200" dirty="0" smtClean="0">
                <a:latin typeface="+mn-lt"/>
              </a:rPr>
              <a:t>团</a:t>
            </a:r>
            <a:r>
              <a:rPr lang="en-US" altLang="zh-CN" sz="2200" dirty="0" smtClean="0">
                <a:latin typeface="+mn-lt"/>
              </a:rPr>
              <a:t>U</a:t>
            </a:r>
            <a:r>
              <a:rPr lang="zh-CN" altLang="en-US" sz="2200" dirty="0" smtClean="0">
                <a:latin typeface="+mn-lt"/>
              </a:rPr>
              <a:t>为空集，向其</a:t>
            </a:r>
            <a:r>
              <a:rPr lang="zh-CN" altLang="en-US" sz="2200" dirty="0">
                <a:latin typeface="+mn-lt"/>
              </a:rPr>
              <a:t>中加入一个顶</a:t>
            </a:r>
            <a:r>
              <a:rPr lang="zh-CN" altLang="en-US" sz="2200" dirty="0" smtClean="0">
                <a:latin typeface="+mn-lt"/>
              </a:rPr>
              <a:t>点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>
                <a:latin typeface="+mn-lt"/>
              </a:rPr>
              <a:t>0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然后依</a:t>
            </a:r>
            <a:r>
              <a:rPr lang="zh-CN" altLang="en-US" sz="2200" dirty="0" smtClean="0">
                <a:latin typeface="+mn-lt"/>
              </a:rPr>
              <a:t>次（递归地）考</a:t>
            </a:r>
            <a:r>
              <a:rPr lang="zh-CN" altLang="en-US" sz="2200" dirty="0">
                <a:latin typeface="+mn-lt"/>
              </a:rPr>
              <a:t>查其他顶点</a:t>
            </a:r>
            <a:r>
              <a:rPr lang="en-US" altLang="zh-CN" sz="2200" dirty="0" smtClean="0">
                <a:latin typeface="+mn-lt"/>
              </a:rPr>
              <a:t>v</a:t>
            </a:r>
            <a:r>
              <a:rPr lang="en-US" altLang="zh-CN" sz="2200" baseline="-25000" dirty="0">
                <a:latin typeface="+mn-lt"/>
              </a:rPr>
              <a:t>i</a:t>
            </a:r>
          </a:p>
          <a:p>
            <a:pPr marL="1753200" lvl="3" indent="-28575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 smtClean="0"/>
              <a:t>若 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 smtClean="0">
                <a:latin typeface="+mn-lt"/>
              </a:rPr>
              <a:t>i </a:t>
            </a:r>
            <a:r>
              <a:rPr lang="zh-CN" altLang="en-US" sz="2200" dirty="0" smtClean="0"/>
              <a:t>加</a:t>
            </a:r>
            <a:r>
              <a:rPr lang="zh-CN" altLang="en-US" sz="2200" dirty="0"/>
              <a:t>入后，</a:t>
            </a:r>
            <a:r>
              <a:rPr lang="en-US" altLang="zh-CN" sz="2200" dirty="0"/>
              <a:t>U</a:t>
            </a:r>
            <a:r>
              <a:rPr lang="zh-CN" altLang="en-US" sz="2200" dirty="0"/>
              <a:t>不再是团，则舍弃顶</a:t>
            </a:r>
            <a:r>
              <a:rPr lang="zh-CN" altLang="en-US" sz="2200" dirty="0" smtClean="0"/>
              <a:t>点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 smtClean="0">
                <a:latin typeface="+mn-lt"/>
              </a:rPr>
              <a:t>i</a:t>
            </a:r>
            <a:r>
              <a:rPr lang="zh-CN" altLang="en-US" sz="2200" dirty="0" smtClean="0"/>
              <a:t>（考查右子树）</a:t>
            </a:r>
            <a:endParaRPr lang="en-US" altLang="zh-CN" sz="2200" dirty="0"/>
          </a:p>
          <a:p>
            <a:pPr marL="1753200" lvl="3" indent="-28575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 smtClean="0"/>
              <a:t>若 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 smtClean="0">
                <a:latin typeface="+mn-lt"/>
              </a:rPr>
              <a:t>i </a:t>
            </a:r>
            <a:r>
              <a:rPr lang="zh-CN" altLang="en-US" sz="2200" dirty="0" smtClean="0"/>
              <a:t>加入后，</a:t>
            </a:r>
            <a:r>
              <a:rPr lang="en-US" altLang="zh-CN" sz="2200" dirty="0" smtClean="0"/>
              <a:t>U</a:t>
            </a:r>
            <a:r>
              <a:rPr lang="zh-CN" altLang="en-US" sz="2200" dirty="0" smtClean="0"/>
              <a:t>仍然是团？</a:t>
            </a:r>
            <a:r>
              <a:rPr lang="en-US" altLang="zh-CN" sz="2200" dirty="0" smtClean="0"/>
              <a:t> </a:t>
            </a:r>
          </a:p>
          <a:p>
            <a:pPr marL="2232000" lvl="4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 dirty="0" smtClean="0"/>
              <a:t>考虑将该顶点加入团或者舍弃两种情况</a:t>
            </a:r>
            <a:endParaRPr lang="en-US" altLang="zh-CN" sz="2200" dirty="0" smtClean="0"/>
          </a:p>
          <a:p>
            <a:pPr marL="2232000" lvl="4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 dirty="0" smtClean="0"/>
              <a:t>怎</a:t>
            </a:r>
            <a:r>
              <a:rPr lang="zh-CN" altLang="en-US" sz="2200" dirty="0"/>
              <a:t>样判</a:t>
            </a:r>
            <a:r>
              <a:rPr lang="zh-CN" altLang="en-US" sz="2200" dirty="0" smtClean="0"/>
              <a:t>断？</a:t>
            </a:r>
            <a:endParaRPr lang="en-US" altLang="zh-CN" sz="2200" dirty="0"/>
          </a:p>
        </p:txBody>
      </p:sp>
      <p:sp>
        <p:nvSpPr>
          <p:cNvPr id="3" name="矩形 2"/>
          <p:cNvSpPr/>
          <p:nvPr/>
        </p:nvSpPr>
        <p:spPr>
          <a:xfrm>
            <a:off x="4615215" y="2450515"/>
            <a:ext cx="1252929" cy="43088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20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子</a:t>
            </a:r>
            <a:r>
              <a:rPr lang="zh-CN" altLang="en-US" sz="22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集树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24729" y="6238473"/>
            <a:ext cx="4219679" cy="43088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200" b="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v</a:t>
            </a:r>
            <a:r>
              <a:rPr lang="en-US" altLang="zh-CN" sz="2200" b="0" kern="0" baseline="-2500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i </a:t>
            </a:r>
            <a:r>
              <a:rPr lang="zh-CN" altLang="en-US" sz="2200" b="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与</a:t>
            </a:r>
            <a:r>
              <a:rPr lang="en-US" altLang="zh-CN" sz="2200" b="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U</a:t>
            </a:r>
            <a:r>
              <a:rPr lang="zh-CN" altLang="en-US" sz="2200" b="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中其余顶点均直接相连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57231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676456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buFont typeface="Wingdings" pitchFamily="2" charset="2"/>
              <a:buChar char=""/>
            </a:pPr>
            <a:r>
              <a:rPr lang="zh-CN" altLang="en-US" sz="2200" b="1" dirty="0" smtClean="0">
                <a:latin typeface="+mn-lt"/>
                <a:cs typeface="+mn-cs"/>
              </a:rPr>
              <a:t>问题分析</a:t>
            </a:r>
            <a:endParaRPr lang="en-US" altLang="zh-CN" sz="2200" b="1" dirty="0">
              <a:latin typeface="+mn-lt"/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buSzPct val="100000"/>
            </a:pPr>
            <a:r>
              <a:rPr lang="zh-CN" altLang="en-US" sz="2200" dirty="0" smtClean="0">
                <a:latin typeface="+mn-lt"/>
              </a:rPr>
              <a:t>剪枝函数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约束函</a:t>
            </a:r>
            <a:r>
              <a:rPr lang="zh-CN" altLang="en-US" sz="2200" dirty="0" smtClean="0">
                <a:latin typeface="+mn-lt"/>
              </a:rPr>
              <a:t>数：新加入的顶点是否构成团</a:t>
            </a:r>
            <a:endParaRPr lang="en-US" altLang="zh-CN" sz="2200" dirty="0" smtClean="0">
              <a:latin typeface="+mn-lt"/>
            </a:endParaRPr>
          </a:p>
          <a:p>
            <a:pPr marL="1753200" lvl="3" indent="-285750" eaLnBrk="1" hangingPunct="1">
              <a:lnSpc>
                <a:spcPct val="150000"/>
              </a:lnSpc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顶</a:t>
            </a:r>
            <a:r>
              <a:rPr lang="zh-CN" altLang="en-US" sz="2200" dirty="0" smtClean="0"/>
              <a:t>点</a:t>
            </a:r>
            <a:r>
              <a:rPr lang="en-US" altLang="zh-CN" sz="2200" dirty="0" smtClean="0"/>
              <a:t>vi</a:t>
            </a:r>
            <a:r>
              <a:rPr lang="zh-CN" altLang="en-US" sz="2200" dirty="0" smtClean="0"/>
              <a:t>到顶</a:t>
            </a:r>
            <a:r>
              <a:rPr lang="zh-CN" altLang="en-US" sz="2200" dirty="0"/>
              <a:t>点</a:t>
            </a:r>
            <a:r>
              <a:rPr lang="zh-CN" altLang="en-US" sz="2200" dirty="0" smtClean="0"/>
              <a:t>集</a:t>
            </a:r>
            <a:r>
              <a:rPr lang="en-US" altLang="zh-CN" sz="2200" dirty="0" smtClean="0"/>
              <a:t>U</a:t>
            </a:r>
            <a:r>
              <a:rPr lang="zh-CN" altLang="en-US" sz="2200" dirty="0" smtClean="0"/>
              <a:t>中</a:t>
            </a:r>
            <a:r>
              <a:rPr lang="zh-CN" altLang="en-US" sz="2200" dirty="0"/>
              <a:t>每一个顶点都有边相</a:t>
            </a:r>
            <a:r>
              <a:rPr lang="zh-CN" altLang="en-US" sz="2200" dirty="0" smtClean="0"/>
              <a:t>连</a:t>
            </a:r>
            <a:endParaRPr lang="en-US" altLang="zh-CN" sz="2200" dirty="0" smtClean="0"/>
          </a:p>
          <a:p>
            <a:pPr marL="1753200" lvl="3" indent="-285750" eaLnBrk="1" hangingPunct="1">
              <a:lnSpc>
                <a:spcPct val="150000"/>
              </a:lnSpc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否</a:t>
            </a:r>
            <a:r>
              <a:rPr lang="zh-CN" altLang="en-US" sz="2200" dirty="0" smtClean="0"/>
              <a:t>则可对以</a:t>
            </a:r>
            <a:r>
              <a:rPr lang="en-US" altLang="zh-CN" sz="2200" dirty="0" smtClean="0"/>
              <a:t>vi</a:t>
            </a:r>
            <a:r>
              <a:rPr lang="zh-CN" altLang="en-US" sz="2200" dirty="0" smtClean="0"/>
              <a:t>为根的左子树进行剪枝</a:t>
            </a:r>
            <a:endParaRPr lang="en-GB" altLang="zh-CN" sz="2200" dirty="0"/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限界函数：当前扩展结点代表的团是否小于当前最优解</a:t>
            </a:r>
            <a:endParaRPr lang="en-US" altLang="zh-CN" sz="2200" dirty="0" smtClean="0">
              <a:latin typeface="+mn-lt"/>
            </a:endParaRPr>
          </a:p>
          <a:p>
            <a:pPr marL="1753200" lvl="3" indent="-285750" eaLnBrk="1" hangingPunct="1">
              <a:lnSpc>
                <a:spcPct val="150000"/>
              </a:lnSpc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若剩</a:t>
            </a:r>
            <a:r>
              <a:rPr lang="zh-CN" altLang="en-US" sz="2200" dirty="0" smtClean="0"/>
              <a:t>余顶</a:t>
            </a:r>
            <a:r>
              <a:rPr lang="zh-CN" altLang="en-US" sz="2200" dirty="0"/>
              <a:t>点数加上当前团中顶点数不大于当</a:t>
            </a:r>
            <a:r>
              <a:rPr lang="zh-CN" altLang="en-US" sz="2200" dirty="0" smtClean="0"/>
              <a:t>前最优解</a:t>
            </a:r>
            <a:endParaRPr lang="en-US" altLang="zh-CN" sz="2200" dirty="0" smtClean="0"/>
          </a:p>
          <a:p>
            <a:pPr marL="1753200" lvl="3" indent="-285750" eaLnBrk="1" hangingPunct="1">
              <a:lnSpc>
                <a:spcPct val="150000"/>
              </a:lnSpc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 smtClean="0"/>
              <a:t>则可以对</a:t>
            </a:r>
            <a:r>
              <a:rPr lang="zh-CN" altLang="en-US" sz="2200" dirty="0"/>
              <a:t>以</a:t>
            </a:r>
            <a:r>
              <a:rPr lang="en-US" altLang="zh-CN" sz="2200" dirty="0"/>
              <a:t>vi</a:t>
            </a:r>
            <a:r>
              <a:rPr lang="zh-CN" altLang="en-US" sz="2200" dirty="0"/>
              <a:t>为根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右</a:t>
            </a:r>
            <a:r>
              <a:rPr lang="zh-CN" altLang="en-US" sz="2200" dirty="0" smtClean="0"/>
              <a:t>子</a:t>
            </a:r>
            <a:r>
              <a:rPr lang="zh-CN" altLang="en-US" sz="2200" dirty="0"/>
              <a:t>树进行剪</a:t>
            </a:r>
            <a:r>
              <a:rPr lang="zh-CN" altLang="en-US" sz="2200" dirty="0" smtClean="0"/>
              <a:t>枝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97942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64704"/>
            <a:ext cx="8887032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valid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&gt; n){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数组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m[]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保存当前最优解</a:t>
            </a:r>
            <a:endParaRPr lang="en-US" altLang="zh-CN" sz="2200" dirty="0">
              <a:solidFill>
                <a:srgbClr val="0033CC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k = 1; k &lt;= n; k++) m[k] = x[j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mn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= 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cn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 return;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en-US" altLang="zh-CN" sz="2200" dirty="0" err="1" smtClean="0">
                <a:solidFill>
                  <a:srgbClr val="0033CC"/>
                </a:solidFill>
                <a:cs typeface="Verdana" panose="020B0604030504040204" pitchFamily="34" charset="0"/>
              </a:rPr>
              <a:t>cn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当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前顶点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数， </a:t>
            </a:r>
            <a:r>
              <a:rPr lang="en-GB" altLang="zh-CN" sz="2200" dirty="0" err="1">
                <a:solidFill>
                  <a:srgbClr val="0033CC"/>
                </a:solidFill>
                <a:cs typeface="Verdana" panose="020B0604030504040204" pitchFamily="34" charset="0"/>
              </a:rPr>
              <a:t>mn</a:t>
            </a:r>
            <a:r>
              <a:rPr lang="en-GB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 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当前最大顶点数</a:t>
            </a:r>
            <a:endParaRPr lang="en-US" altLang="zh-CN" sz="2200" dirty="0">
              <a:solidFill>
                <a:srgbClr val="0033CC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for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k = 1; k &lt;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k++){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Vi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是否与当前子图构成团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if (x[k] &amp;&amp; G[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][k] == 0){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和</a:t>
            </a:r>
            <a:r>
              <a:rPr lang="en-US" altLang="zh-CN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k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不相连，不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是完全图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valid = 0; break;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 (valid){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满足约束条件，进入左子树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cn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++; x[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 = 1;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(i+1);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x[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 = 0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cn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--;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if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cn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+ n -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&gt;=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mn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满足限界条件，进入右子树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x[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 = 0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(i+1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8064" y="6021288"/>
            <a:ext cx="2635503" cy="5735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80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算法复杂度？</a:t>
            </a:r>
          </a:p>
        </p:txBody>
      </p:sp>
      <p:sp>
        <p:nvSpPr>
          <p:cNvPr id="5" name="矩形 4"/>
          <p:cNvSpPr/>
          <p:nvPr/>
        </p:nvSpPr>
        <p:spPr>
          <a:xfrm>
            <a:off x="7351519" y="6021288"/>
            <a:ext cx="1800200" cy="5735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GB" altLang="zh-CN" sz="280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O(n2</a:t>
            </a:r>
            <a:r>
              <a:rPr lang="en-GB" altLang="zh-CN" sz="2800" kern="0" baseline="3000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n</a:t>
            </a:r>
            <a:r>
              <a:rPr lang="en-GB" altLang="zh-CN" sz="280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)</a:t>
            </a:r>
            <a:endParaRPr lang="zh-CN" altLang="en-US" sz="2800" kern="0" dirty="0">
              <a:solidFill>
                <a:srgbClr val="161616"/>
              </a:solidFill>
              <a:latin typeface="Verdana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1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/>
        </p:nvSpPr>
        <p:spPr bwMode="auto">
          <a:xfrm>
            <a:off x="1556148" y="1557933"/>
            <a:ext cx="5850731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MCP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回溯法详细介绍</a:t>
            </a:r>
          </a:p>
        </p:txBody>
      </p:sp>
      <p:grpSp>
        <p:nvGrpSpPr>
          <p:cNvPr id="181" name="Group 4"/>
          <p:cNvGrpSpPr>
            <a:grpSpLocks/>
          </p:cNvGrpSpPr>
          <p:nvPr/>
        </p:nvGrpSpPr>
        <p:grpSpPr bwMode="auto">
          <a:xfrm>
            <a:off x="6540322" y="276352"/>
            <a:ext cx="1937039" cy="1192890"/>
            <a:chOff x="1192" y="3275"/>
            <a:chExt cx="1443" cy="768"/>
          </a:xfrm>
        </p:grpSpPr>
        <p:sp>
          <p:nvSpPr>
            <p:cNvPr id="182" name="Oval 5"/>
            <p:cNvSpPr>
              <a:spLocks noChangeArrowheads="1"/>
            </p:cNvSpPr>
            <p:nvPr/>
          </p:nvSpPr>
          <p:spPr bwMode="auto">
            <a:xfrm>
              <a:off x="1204" y="3275"/>
              <a:ext cx="309" cy="267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9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83" name="Oval 6"/>
            <p:cNvSpPr>
              <a:spLocks noChangeArrowheads="1"/>
            </p:cNvSpPr>
            <p:nvPr/>
          </p:nvSpPr>
          <p:spPr bwMode="auto">
            <a:xfrm>
              <a:off x="1882" y="3276"/>
              <a:ext cx="199" cy="267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9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84" name="Oval 7"/>
            <p:cNvSpPr>
              <a:spLocks noChangeArrowheads="1"/>
            </p:cNvSpPr>
            <p:nvPr/>
          </p:nvSpPr>
          <p:spPr bwMode="auto">
            <a:xfrm>
              <a:off x="1192" y="3776"/>
              <a:ext cx="309" cy="267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900">
                  <a:ea typeface="楷体_GB2312" pitchFamily="49" charset="-122"/>
                </a:rPr>
                <a:t>4</a:t>
              </a:r>
            </a:p>
          </p:txBody>
        </p:sp>
        <p:sp>
          <p:nvSpPr>
            <p:cNvPr id="185" name="Oval 8"/>
            <p:cNvSpPr>
              <a:spLocks noChangeArrowheads="1"/>
            </p:cNvSpPr>
            <p:nvPr/>
          </p:nvSpPr>
          <p:spPr bwMode="auto">
            <a:xfrm>
              <a:off x="1826" y="3776"/>
              <a:ext cx="309" cy="267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900">
                  <a:ea typeface="楷体_GB2312" pitchFamily="49" charset="-122"/>
                </a:rPr>
                <a:t>5</a:t>
              </a:r>
            </a:p>
          </p:txBody>
        </p:sp>
        <p:sp>
          <p:nvSpPr>
            <p:cNvPr id="186" name="Oval 9"/>
            <p:cNvSpPr>
              <a:spLocks noChangeArrowheads="1"/>
            </p:cNvSpPr>
            <p:nvPr/>
          </p:nvSpPr>
          <p:spPr bwMode="auto">
            <a:xfrm>
              <a:off x="2326" y="3503"/>
              <a:ext cx="309" cy="267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900">
                  <a:ea typeface="楷体_GB2312" pitchFamily="49" charset="-122"/>
                </a:rPr>
                <a:t>3</a:t>
              </a:r>
            </a:p>
          </p:txBody>
        </p:sp>
        <p:cxnSp>
          <p:nvCxnSpPr>
            <p:cNvPr id="187" name="AutoShape 10"/>
            <p:cNvCxnSpPr>
              <a:cxnSpLocks noChangeShapeType="1"/>
              <a:stCxn id="182" idx="6"/>
              <a:endCxn id="183" idx="2"/>
            </p:cNvCxnSpPr>
            <p:nvPr/>
          </p:nvCxnSpPr>
          <p:spPr bwMode="auto">
            <a:xfrm>
              <a:off x="1459" y="3409"/>
              <a:ext cx="423" cy="1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AutoShape 11"/>
            <p:cNvCxnSpPr>
              <a:cxnSpLocks noChangeShapeType="1"/>
              <a:stCxn id="182" idx="4"/>
              <a:endCxn id="184" idx="0"/>
            </p:cNvCxnSpPr>
            <p:nvPr/>
          </p:nvCxnSpPr>
          <p:spPr bwMode="auto">
            <a:xfrm flipH="1">
              <a:off x="1347" y="3523"/>
              <a:ext cx="13" cy="2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AutoShape 12"/>
            <p:cNvCxnSpPr>
              <a:cxnSpLocks noChangeShapeType="1"/>
              <a:stCxn id="184" idx="6"/>
              <a:endCxn id="185" idx="2"/>
            </p:cNvCxnSpPr>
            <p:nvPr/>
          </p:nvCxnSpPr>
          <p:spPr bwMode="auto">
            <a:xfrm>
              <a:off x="1446" y="3909"/>
              <a:ext cx="43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AutoShape 13"/>
            <p:cNvCxnSpPr>
              <a:cxnSpLocks noChangeShapeType="1"/>
              <a:stCxn id="185" idx="0"/>
              <a:endCxn id="183" idx="4"/>
            </p:cNvCxnSpPr>
            <p:nvPr/>
          </p:nvCxnSpPr>
          <p:spPr bwMode="auto">
            <a:xfrm flipV="1">
              <a:off x="1982" y="3524"/>
              <a:ext cx="0" cy="270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AutoShape 14"/>
            <p:cNvCxnSpPr>
              <a:cxnSpLocks noChangeShapeType="1"/>
              <a:stCxn id="182" idx="5"/>
              <a:endCxn id="185" idx="1"/>
            </p:cNvCxnSpPr>
            <p:nvPr/>
          </p:nvCxnSpPr>
          <p:spPr bwMode="auto">
            <a:xfrm>
              <a:off x="1430" y="3489"/>
              <a:ext cx="481" cy="339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" name="AutoShape 15"/>
            <p:cNvCxnSpPr>
              <a:cxnSpLocks noChangeShapeType="1"/>
              <a:stCxn id="186" idx="1"/>
              <a:endCxn id="183" idx="6"/>
            </p:cNvCxnSpPr>
            <p:nvPr/>
          </p:nvCxnSpPr>
          <p:spPr bwMode="auto">
            <a:xfrm flipH="1" flipV="1">
              <a:off x="2081" y="3410"/>
              <a:ext cx="329" cy="1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" name="AutoShape 16"/>
            <p:cNvCxnSpPr>
              <a:cxnSpLocks noChangeShapeType="1"/>
              <a:stCxn id="185" idx="6"/>
              <a:endCxn id="186" idx="3"/>
            </p:cNvCxnSpPr>
            <p:nvPr/>
          </p:nvCxnSpPr>
          <p:spPr bwMode="auto">
            <a:xfrm flipV="1">
              <a:off x="2081" y="3717"/>
              <a:ext cx="329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6319209" y="2177917"/>
            <a:ext cx="331335" cy="357053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1</a:t>
            </a:r>
          </a:p>
        </p:txBody>
      </p:sp>
      <p:cxnSp>
        <p:nvCxnSpPr>
          <p:cNvPr id="20" name="AutoShape 37"/>
          <p:cNvCxnSpPr>
            <a:cxnSpLocks noChangeShapeType="1"/>
            <a:stCxn id="28" idx="4"/>
            <a:endCxn id="36" idx="0"/>
          </p:cNvCxnSpPr>
          <p:nvPr/>
        </p:nvCxnSpPr>
        <p:spPr bwMode="auto">
          <a:xfrm flipH="1">
            <a:off x="744774" y="3903456"/>
            <a:ext cx="452881" cy="283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0"/>
          <p:cNvCxnSpPr>
            <a:cxnSpLocks noChangeShapeType="1"/>
            <a:endCxn id="31" idx="0"/>
          </p:cNvCxnSpPr>
          <p:nvPr/>
        </p:nvCxnSpPr>
        <p:spPr bwMode="auto">
          <a:xfrm>
            <a:off x="3600256" y="3252333"/>
            <a:ext cx="467867" cy="288332"/>
          </a:xfrm>
          <a:prstGeom prst="straightConnector1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43"/>
          <p:cNvSpPr>
            <a:spLocks noChangeArrowheads="1"/>
          </p:cNvSpPr>
          <p:nvPr/>
        </p:nvSpPr>
        <p:spPr bwMode="auto">
          <a:xfrm>
            <a:off x="2466388" y="2177917"/>
            <a:ext cx="331335" cy="357053"/>
          </a:xfrm>
          <a:prstGeom prst="ellipse">
            <a:avLst/>
          </a:prstGeom>
          <a:solidFill>
            <a:srgbClr val="59D15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1</a:t>
            </a:r>
          </a:p>
        </p:txBody>
      </p:sp>
      <p:sp>
        <p:nvSpPr>
          <p:cNvPr id="23" name="Oval 44"/>
          <p:cNvSpPr>
            <a:spLocks noChangeArrowheads="1"/>
          </p:cNvSpPr>
          <p:nvPr/>
        </p:nvSpPr>
        <p:spPr bwMode="auto">
          <a:xfrm>
            <a:off x="7904293" y="3543531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24" name="Oval 45"/>
          <p:cNvSpPr>
            <a:spLocks noChangeArrowheads="1"/>
          </p:cNvSpPr>
          <p:nvPr/>
        </p:nvSpPr>
        <p:spPr bwMode="auto">
          <a:xfrm>
            <a:off x="1485701" y="2897164"/>
            <a:ext cx="331337" cy="357053"/>
          </a:xfrm>
          <a:prstGeom prst="ellipse">
            <a:avLst/>
          </a:prstGeom>
          <a:solidFill>
            <a:srgbClr val="59D15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2</a:t>
            </a:r>
          </a:p>
        </p:txBody>
      </p:sp>
      <p:sp>
        <p:nvSpPr>
          <p:cNvPr id="25" name="Oval 46"/>
          <p:cNvSpPr>
            <a:spLocks noChangeArrowheads="1"/>
          </p:cNvSpPr>
          <p:nvPr/>
        </p:nvSpPr>
        <p:spPr bwMode="auto">
          <a:xfrm>
            <a:off x="3448741" y="2892408"/>
            <a:ext cx="331335" cy="357053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2</a:t>
            </a:r>
          </a:p>
        </p:txBody>
      </p:sp>
      <p:sp>
        <p:nvSpPr>
          <p:cNvPr id="26" name="Oval 47"/>
          <p:cNvSpPr>
            <a:spLocks noChangeArrowheads="1"/>
          </p:cNvSpPr>
          <p:nvPr/>
        </p:nvSpPr>
        <p:spPr bwMode="auto">
          <a:xfrm>
            <a:off x="5336856" y="2897164"/>
            <a:ext cx="331335" cy="357053"/>
          </a:xfrm>
          <a:prstGeom prst="ellipse">
            <a:avLst/>
          </a:prstGeom>
          <a:solidFill>
            <a:srgbClr val="59D15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2</a:t>
            </a:r>
          </a:p>
        </p:txBody>
      </p:sp>
      <p:sp>
        <p:nvSpPr>
          <p:cNvPr id="27" name="Oval 48"/>
          <p:cNvSpPr>
            <a:spLocks noChangeArrowheads="1"/>
          </p:cNvSpPr>
          <p:nvPr/>
        </p:nvSpPr>
        <p:spPr bwMode="auto">
          <a:xfrm>
            <a:off x="4214644" y="4188319"/>
            <a:ext cx="331335" cy="357053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28" name="Oval 49"/>
          <p:cNvSpPr>
            <a:spLocks noChangeArrowheads="1"/>
          </p:cNvSpPr>
          <p:nvPr/>
        </p:nvSpPr>
        <p:spPr bwMode="auto">
          <a:xfrm>
            <a:off x="1031155" y="3543531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29" name="Oval 50"/>
          <p:cNvSpPr>
            <a:spLocks noChangeArrowheads="1"/>
          </p:cNvSpPr>
          <p:nvPr/>
        </p:nvSpPr>
        <p:spPr bwMode="auto">
          <a:xfrm>
            <a:off x="1938582" y="3543531"/>
            <a:ext cx="331337" cy="357053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30" name="Oval 51"/>
          <p:cNvSpPr>
            <a:spLocks noChangeArrowheads="1"/>
          </p:cNvSpPr>
          <p:nvPr/>
        </p:nvSpPr>
        <p:spPr bwMode="auto">
          <a:xfrm>
            <a:off x="2995860" y="354194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31" name="Oval 52"/>
          <p:cNvSpPr>
            <a:spLocks noChangeArrowheads="1"/>
          </p:cNvSpPr>
          <p:nvPr/>
        </p:nvSpPr>
        <p:spPr bwMode="auto">
          <a:xfrm>
            <a:off x="3901622" y="3543531"/>
            <a:ext cx="331335" cy="357053"/>
          </a:xfrm>
          <a:prstGeom prst="ellipse">
            <a:avLst/>
          </a:prstGeom>
          <a:gradFill rotWithShape="1">
            <a:gsLst>
              <a:gs pos="0">
                <a:srgbClr val="FECF40"/>
              </a:gs>
              <a:gs pos="100000">
                <a:srgbClr val="846C21"/>
              </a:gs>
            </a:gsLst>
            <a:lin ang="540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32" name="Oval 53"/>
          <p:cNvSpPr>
            <a:spLocks noChangeArrowheads="1"/>
          </p:cNvSpPr>
          <p:nvPr/>
        </p:nvSpPr>
        <p:spPr bwMode="auto">
          <a:xfrm>
            <a:off x="4883975" y="3543531"/>
            <a:ext cx="331335" cy="357053"/>
          </a:xfrm>
          <a:prstGeom prst="ellipse">
            <a:avLst/>
          </a:prstGeom>
          <a:solidFill>
            <a:srgbClr val="59D15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33" name="Oval 54"/>
          <p:cNvSpPr>
            <a:spLocks noChangeArrowheads="1"/>
          </p:cNvSpPr>
          <p:nvPr/>
        </p:nvSpPr>
        <p:spPr bwMode="auto">
          <a:xfrm>
            <a:off x="5864662" y="3543531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34" name="Oval 55"/>
          <p:cNvSpPr>
            <a:spLocks noChangeArrowheads="1"/>
          </p:cNvSpPr>
          <p:nvPr/>
        </p:nvSpPr>
        <p:spPr bwMode="auto">
          <a:xfrm>
            <a:off x="2757765" y="4185148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35" name="Oval 56"/>
          <p:cNvSpPr>
            <a:spLocks noChangeArrowheads="1"/>
          </p:cNvSpPr>
          <p:nvPr/>
        </p:nvSpPr>
        <p:spPr bwMode="auto">
          <a:xfrm>
            <a:off x="6921940" y="3543531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36" name="Oval 57"/>
          <p:cNvSpPr>
            <a:spLocks noChangeArrowheads="1"/>
          </p:cNvSpPr>
          <p:nvPr/>
        </p:nvSpPr>
        <p:spPr bwMode="auto">
          <a:xfrm>
            <a:off x="578274" y="4189901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37" name="Oval 58"/>
          <p:cNvSpPr>
            <a:spLocks noChangeArrowheads="1"/>
          </p:cNvSpPr>
          <p:nvPr/>
        </p:nvSpPr>
        <p:spPr bwMode="auto">
          <a:xfrm>
            <a:off x="1182670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38" name="Oval 59"/>
          <p:cNvSpPr>
            <a:spLocks noChangeArrowheads="1"/>
          </p:cNvSpPr>
          <p:nvPr/>
        </p:nvSpPr>
        <p:spPr bwMode="auto">
          <a:xfrm>
            <a:off x="7376485" y="2897164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2</a:t>
            </a:r>
          </a:p>
        </p:txBody>
      </p:sp>
      <p:sp>
        <p:nvSpPr>
          <p:cNvPr id="39" name="Oval 60"/>
          <p:cNvSpPr>
            <a:spLocks noChangeArrowheads="1"/>
          </p:cNvSpPr>
          <p:nvPr/>
        </p:nvSpPr>
        <p:spPr bwMode="auto">
          <a:xfrm>
            <a:off x="8328869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0" name="Oval 61"/>
          <p:cNvSpPr>
            <a:spLocks noChangeArrowheads="1"/>
          </p:cNvSpPr>
          <p:nvPr/>
        </p:nvSpPr>
        <p:spPr bwMode="auto">
          <a:xfrm>
            <a:off x="5208651" y="4188319"/>
            <a:ext cx="331337" cy="357053"/>
          </a:xfrm>
          <a:prstGeom prst="ellipse">
            <a:avLst/>
          </a:prstGeom>
          <a:gradFill rotWithShape="1">
            <a:gsLst>
              <a:gs pos="0">
                <a:srgbClr val="FECF40"/>
              </a:gs>
              <a:gs pos="100000">
                <a:srgbClr val="846C21"/>
              </a:gs>
            </a:gsLst>
            <a:lin ang="540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1" name="Oval 62"/>
          <p:cNvSpPr>
            <a:spLocks noChangeArrowheads="1"/>
          </p:cNvSpPr>
          <p:nvPr/>
        </p:nvSpPr>
        <p:spPr bwMode="auto">
          <a:xfrm>
            <a:off x="4702490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2" name="Oval 63"/>
          <p:cNvSpPr>
            <a:spLocks noChangeArrowheads="1"/>
          </p:cNvSpPr>
          <p:nvPr/>
        </p:nvSpPr>
        <p:spPr bwMode="auto">
          <a:xfrm>
            <a:off x="3710146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3" name="Oval 64"/>
          <p:cNvSpPr>
            <a:spLocks noChangeArrowheads="1"/>
          </p:cNvSpPr>
          <p:nvPr/>
        </p:nvSpPr>
        <p:spPr bwMode="auto">
          <a:xfrm>
            <a:off x="3245611" y="418831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4" name="Oval 65"/>
          <p:cNvSpPr>
            <a:spLocks noChangeArrowheads="1"/>
          </p:cNvSpPr>
          <p:nvPr/>
        </p:nvSpPr>
        <p:spPr bwMode="auto">
          <a:xfrm>
            <a:off x="2239947" y="4185148"/>
            <a:ext cx="331335" cy="357053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5" name="Oval 66"/>
          <p:cNvSpPr>
            <a:spLocks noChangeArrowheads="1"/>
          </p:cNvSpPr>
          <p:nvPr/>
        </p:nvSpPr>
        <p:spPr bwMode="auto">
          <a:xfrm>
            <a:off x="1712141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6" name="Oval 67"/>
          <p:cNvSpPr>
            <a:spLocks noChangeArrowheads="1"/>
          </p:cNvSpPr>
          <p:nvPr/>
        </p:nvSpPr>
        <p:spPr bwMode="auto">
          <a:xfrm>
            <a:off x="5684841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7" name="Oval 68"/>
          <p:cNvSpPr>
            <a:spLocks noChangeArrowheads="1"/>
          </p:cNvSpPr>
          <p:nvPr/>
        </p:nvSpPr>
        <p:spPr bwMode="auto">
          <a:xfrm>
            <a:off x="6161033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8" name="Oval 69"/>
          <p:cNvSpPr>
            <a:spLocks noChangeArrowheads="1"/>
          </p:cNvSpPr>
          <p:nvPr/>
        </p:nvSpPr>
        <p:spPr bwMode="auto">
          <a:xfrm>
            <a:off x="6667194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9" name="Oval 70"/>
          <p:cNvSpPr>
            <a:spLocks noChangeArrowheads="1"/>
          </p:cNvSpPr>
          <p:nvPr/>
        </p:nvSpPr>
        <p:spPr bwMode="auto">
          <a:xfrm>
            <a:off x="7195000" y="418831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50" name="Oval 71"/>
          <p:cNvSpPr>
            <a:spLocks noChangeArrowheads="1"/>
          </p:cNvSpPr>
          <p:nvPr/>
        </p:nvSpPr>
        <p:spPr bwMode="auto">
          <a:xfrm>
            <a:off x="7724472" y="418831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 dirty="0">
                <a:ea typeface="楷体_GB2312" pitchFamily="49" charset="-122"/>
              </a:rPr>
              <a:t>4</a:t>
            </a:r>
          </a:p>
        </p:txBody>
      </p:sp>
      <p:sp>
        <p:nvSpPr>
          <p:cNvPr id="51" name="Oval 72"/>
          <p:cNvSpPr>
            <a:spLocks noChangeArrowheads="1"/>
          </p:cNvSpPr>
          <p:nvPr/>
        </p:nvSpPr>
        <p:spPr bwMode="auto">
          <a:xfrm>
            <a:off x="4506019" y="1458671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R</a:t>
            </a:r>
          </a:p>
        </p:txBody>
      </p:sp>
      <p:sp>
        <p:nvSpPr>
          <p:cNvPr id="52" name="Oval 73"/>
          <p:cNvSpPr>
            <a:spLocks noChangeArrowheads="1"/>
          </p:cNvSpPr>
          <p:nvPr/>
        </p:nvSpPr>
        <p:spPr bwMode="auto">
          <a:xfrm>
            <a:off x="323528" y="512143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53" name="Oval 74"/>
          <p:cNvSpPr>
            <a:spLocks noChangeArrowheads="1"/>
          </p:cNvSpPr>
          <p:nvPr/>
        </p:nvSpPr>
        <p:spPr bwMode="auto">
          <a:xfrm>
            <a:off x="666519" y="512143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54" name="Oval 75"/>
          <p:cNvSpPr>
            <a:spLocks noChangeArrowheads="1"/>
          </p:cNvSpPr>
          <p:nvPr/>
        </p:nvSpPr>
        <p:spPr bwMode="auto">
          <a:xfrm>
            <a:off x="729788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55" name="Oval 76"/>
          <p:cNvSpPr>
            <a:spLocks noChangeArrowheads="1"/>
          </p:cNvSpPr>
          <p:nvPr/>
        </p:nvSpPr>
        <p:spPr bwMode="auto">
          <a:xfrm>
            <a:off x="1107744" y="562680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56" name="Oval 79"/>
          <p:cNvSpPr>
            <a:spLocks noChangeArrowheads="1"/>
          </p:cNvSpPr>
          <p:nvPr/>
        </p:nvSpPr>
        <p:spPr bwMode="auto">
          <a:xfrm>
            <a:off x="1334185" y="5110346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57" name="Oval 80"/>
          <p:cNvSpPr>
            <a:spLocks noChangeArrowheads="1"/>
          </p:cNvSpPr>
          <p:nvPr/>
        </p:nvSpPr>
        <p:spPr bwMode="auto">
          <a:xfrm>
            <a:off x="1712141" y="512460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58" name="Oval 81"/>
          <p:cNvSpPr>
            <a:spLocks noChangeArrowheads="1"/>
          </p:cNvSpPr>
          <p:nvPr/>
        </p:nvSpPr>
        <p:spPr bwMode="auto">
          <a:xfrm>
            <a:off x="1861991" y="5626809"/>
            <a:ext cx="331337" cy="357053"/>
          </a:xfrm>
          <a:prstGeom prst="ellipse">
            <a:avLst/>
          </a:prstGeom>
          <a:solidFill>
            <a:srgbClr val="59D15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59" name="Oval 82"/>
          <p:cNvSpPr>
            <a:spLocks noChangeArrowheads="1"/>
          </p:cNvSpPr>
          <p:nvPr/>
        </p:nvSpPr>
        <p:spPr bwMode="auto">
          <a:xfrm>
            <a:off x="2239947" y="562680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0" name="Oval 83"/>
          <p:cNvSpPr>
            <a:spLocks noChangeArrowheads="1"/>
          </p:cNvSpPr>
          <p:nvPr/>
        </p:nvSpPr>
        <p:spPr bwMode="auto">
          <a:xfrm>
            <a:off x="2438084" y="512460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1" name="Oval 84"/>
          <p:cNvSpPr>
            <a:spLocks noChangeArrowheads="1"/>
          </p:cNvSpPr>
          <p:nvPr/>
        </p:nvSpPr>
        <p:spPr bwMode="auto">
          <a:xfrm>
            <a:off x="2792730" y="5124605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2" name="Oval 85"/>
          <p:cNvSpPr>
            <a:spLocks noChangeArrowheads="1"/>
          </p:cNvSpPr>
          <p:nvPr/>
        </p:nvSpPr>
        <p:spPr bwMode="auto">
          <a:xfrm>
            <a:off x="2919269" y="562680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3" name="Oval 86"/>
          <p:cNvSpPr>
            <a:spLocks noChangeArrowheads="1"/>
          </p:cNvSpPr>
          <p:nvPr/>
        </p:nvSpPr>
        <p:spPr bwMode="auto">
          <a:xfrm>
            <a:off x="3297225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4" name="Oval 87"/>
          <p:cNvSpPr>
            <a:spLocks noChangeArrowheads="1"/>
          </p:cNvSpPr>
          <p:nvPr/>
        </p:nvSpPr>
        <p:spPr bwMode="auto">
          <a:xfrm>
            <a:off x="3495362" y="5124605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5" name="Oval 88"/>
          <p:cNvSpPr>
            <a:spLocks noChangeArrowheads="1"/>
          </p:cNvSpPr>
          <p:nvPr/>
        </p:nvSpPr>
        <p:spPr bwMode="auto">
          <a:xfrm>
            <a:off x="3861662" y="5124605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6" name="Oval 89"/>
          <p:cNvSpPr>
            <a:spLocks noChangeArrowheads="1"/>
          </p:cNvSpPr>
          <p:nvPr/>
        </p:nvSpPr>
        <p:spPr bwMode="auto">
          <a:xfrm>
            <a:off x="4018173" y="5626809"/>
            <a:ext cx="331335" cy="357053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540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7" name="Oval 90"/>
          <p:cNvSpPr>
            <a:spLocks noChangeArrowheads="1"/>
          </p:cNvSpPr>
          <p:nvPr/>
        </p:nvSpPr>
        <p:spPr bwMode="auto">
          <a:xfrm>
            <a:off x="4396129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8" name="Oval 91"/>
          <p:cNvSpPr>
            <a:spLocks noChangeArrowheads="1"/>
          </p:cNvSpPr>
          <p:nvPr/>
        </p:nvSpPr>
        <p:spPr bwMode="auto">
          <a:xfrm>
            <a:off x="4540984" y="5124605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9" name="Oval 92"/>
          <p:cNvSpPr>
            <a:spLocks noChangeArrowheads="1"/>
          </p:cNvSpPr>
          <p:nvPr/>
        </p:nvSpPr>
        <p:spPr bwMode="auto">
          <a:xfrm>
            <a:off x="4907285" y="5124605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70" name="Oval 93"/>
          <p:cNvSpPr>
            <a:spLocks noChangeArrowheads="1"/>
          </p:cNvSpPr>
          <p:nvPr/>
        </p:nvSpPr>
        <p:spPr bwMode="auto">
          <a:xfrm>
            <a:off x="5063795" y="5626809"/>
            <a:ext cx="331335" cy="357053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540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71" name="Oval 94"/>
          <p:cNvSpPr>
            <a:spLocks noChangeArrowheads="1"/>
          </p:cNvSpPr>
          <p:nvPr/>
        </p:nvSpPr>
        <p:spPr bwMode="auto">
          <a:xfrm>
            <a:off x="5423436" y="562680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72" name="Oval 95"/>
          <p:cNvSpPr>
            <a:spLocks noChangeArrowheads="1"/>
          </p:cNvSpPr>
          <p:nvPr/>
        </p:nvSpPr>
        <p:spPr bwMode="auto">
          <a:xfrm>
            <a:off x="6643884" y="512460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73" name="Oval 96"/>
          <p:cNvSpPr>
            <a:spLocks noChangeArrowheads="1"/>
          </p:cNvSpPr>
          <p:nvPr/>
        </p:nvSpPr>
        <p:spPr bwMode="auto">
          <a:xfrm>
            <a:off x="6998531" y="5124605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74" name="Oval 97"/>
          <p:cNvSpPr>
            <a:spLocks noChangeArrowheads="1"/>
          </p:cNvSpPr>
          <p:nvPr/>
        </p:nvSpPr>
        <p:spPr bwMode="auto">
          <a:xfrm>
            <a:off x="8328869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75" name="Oval 98"/>
          <p:cNvSpPr>
            <a:spLocks noChangeArrowheads="1"/>
          </p:cNvSpPr>
          <p:nvPr/>
        </p:nvSpPr>
        <p:spPr bwMode="auto">
          <a:xfrm>
            <a:off x="8705159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cxnSp>
        <p:nvCxnSpPr>
          <p:cNvPr id="76" name="AutoShape 103"/>
          <p:cNvCxnSpPr>
            <a:cxnSpLocks noChangeShapeType="1"/>
            <a:stCxn id="51" idx="4"/>
            <a:endCxn id="22" idx="0"/>
          </p:cNvCxnSpPr>
          <p:nvPr/>
        </p:nvCxnSpPr>
        <p:spPr bwMode="auto">
          <a:xfrm flipH="1">
            <a:off x="2632889" y="1818595"/>
            <a:ext cx="2039629" cy="3564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104"/>
          <p:cNvCxnSpPr>
            <a:cxnSpLocks noChangeShapeType="1"/>
            <a:stCxn id="51" idx="4"/>
            <a:endCxn id="19" idx="0"/>
          </p:cNvCxnSpPr>
          <p:nvPr/>
        </p:nvCxnSpPr>
        <p:spPr bwMode="auto">
          <a:xfrm>
            <a:off x="4672519" y="1818595"/>
            <a:ext cx="1813190" cy="3564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105"/>
          <p:cNvCxnSpPr>
            <a:cxnSpLocks noChangeShapeType="1"/>
            <a:stCxn id="22" idx="4"/>
            <a:endCxn id="24" idx="0"/>
          </p:cNvCxnSpPr>
          <p:nvPr/>
        </p:nvCxnSpPr>
        <p:spPr bwMode="auto">
          <a:xfrm flipH="1">
            <a:off x="1652200" y="2537840"/>
            <a:ext cx="980689" cy="3564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106"/>
          <p:cNvCxnSpPr>
            <a:cxnSpLocks noChangeShapeType="1"/>
            <a:stCxn id="22" idx="4"/>
            <a:endCxn id="25" idx="0"/>
          </p:cNvCxnSpPr>
          <p:nvPr/>
        </p:nvCxnSpPr>
        <p:spPr bwMode="auto">
          <a:xfrm>
            <a:off x="2632889" y="2537840"/>
            <a:ext cx="982353" cy="3517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107"/>
          <p:cNvCxnSpPr>
            <a:cxnSpLocks noChangeShapeType="1"/>
            <a:endCxn id="26" idx="0"/>
          </p:cNvCxnSpPr>
          <p:nvPr/>
        </p:nvCxnSpPr>
        <p:spPr bwMode="auto">
          <a:xfrm flipH="1">
            <a:off x="5503356" y="2534672"/>
            <a:ext cx="965703" cy="3596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108"/>
          <p:cNvCxnSpPr>
            <a:cxnSpLocks noChangeShapeType="1"/>
            <a:stCxn id="19" idx="4"/>
            <a:endCxn id="38" idx="0"/>
          </p:cNvCxnSpPr>
          <p:nvPr/>
        </p:nvCxnSpPr>
        <p:spPr bwMode="auto">
          <a:xfrm>
            <a:off x="6485709" y="2537840"/>
            <a:ext cx="1057278" cy="3564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109"/>
          <p:cNvCxnSpPr>
            <a:cxnSpLocks noChangeShapeType="1"/>
            <a:stCxn id="24" idx="4"/>
            <a:endCxn id="28" idx="0"/>
          </p:cNvCxnSpPr>
          <p:nvPr/>
        </p:nvCxnSpPr>
        <p:spPr bwMode="auto">
          <a:xfrm flipH="1">
            <a:off x="1197656" y="3257086"/>
            <a:ext cx="454545" cy="283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110"/>
          <p:cNvCxnSpPr>
            <a:cxnSpLocks noChangeShapeType="1"/>
            <a:stCxn id="24" idx="4"/>
            <a:endCxn id="29" idx="0"/>
          </p:cNvCxnSpPr>
          <p:nvPr/>
        </p:nvCxnSpPr>
        <p:spPr bwMode="auto">
          <a:xfrm>
            <a:off x="1652200" y="3257086"/>
            <a:ext cx="452881" cy="283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111"/>
          <p:cNvCxnSpPr>
            <a:cxnSpLocks noChangeShapeType="1"/>
            <a:stCxn id="25" idx="4"/>
            <a:endCxn id="30" idx="0"/>
          </p:cNvCxnSpPr>
          <p:nvPr/>
        </p:nvCxnSpPr>
        <p:spPr bwMode="auto">
          <a:xfrm flipH="1">
            <a:off x="3162361" y="3252333"/>
            <a:ext cx="452881" cy="28674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112"/>
          <p:cNvCxnSpPr>
            <a:cxnSpLocks noChangeShapeType="1"/>
            <a:stCxn id="25" idx="4"/>
            <a:endCxn id="31" idx="0"/>
          </p:cNvCxnSpPr>
          <p:nvPr/>
        </p:nvCxnSpPr>
        <p:spPr bwMode="auto">
          <a:xfrm>
            <a:off x="3615242" y="3252333"/>
            <a:ext cx="452881" cy="2883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113"/>
          <p:cNvCxnSpPr>
            <a:cxnSpLocks noChangeShapeType="1"/>
            <a:stCxn id="26" idx="4"/>
            <a:endCxn id="32" idx="0"/>
          </p:cNvCxnSpPr>
          <p:nvPr/>
        </p:nvCxnSpPr>
        <p:spPr bwMode="auto">
          <a:xfrm flipH="1">
            <a:off x="5050475" y="3257086"/>
            <a:ext cx="452881" cy="283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114"/>
          <p:cNvCxnSpPr>
            <a:cxnSpLocks noChangeShapeType="1"/>
            <a:stCxn id="26" idx="4"/>
            <a:endCxn id="33" idx="0"/>
          </p:cNvCxnSpPr>
          <p:nvPr/>
        </p:nvCxnSpPr>
        <p:spPr bwMode="auto">
          <a:xfrm>
            <a:off x="5503357" y="3257086"/>
            <a:ext cx="527806" cy="283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115"/>
          <p:cNvCxnSpPr>
            <a:cxnSpLocks noChangeShapeType="1"/>
            <a:endCxn id="35" idx="0"/>
          </p:cNvCxnSpPr>
          <p:nvPr/>
        </p:nvCxnSpPr>
        <p:spPr bwMode="auto">
          <a:xfrm flipH="1">
            <a:off x="7088440" y="3252333"/>
            <a:ext cx="437896" cy="2883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16"/>
          <p:cNvCxnSpPr>
            <a:cxnSpLocks noChangeShapeType="1"/>
            <a:stCxn id="38" idx="4"/>
            <a:endCxn id="23" idx="0"/>
          </p:cNvCxnSpPr>
          <p:nvPr/>
        </p:nvCxnSpPr>
        <p:spPr bwMode="auto">
          <a:xfrm>
            <a:off x="7542985" y="3257086"/>
            <a:ext cx="527808" cy="283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117"/>
          <p:cNvCxnSpPr>
            <a:cxnSpLocks noChangeShapeType="1"/>
            <a:stCxn id="28" idx="4"/>
            <a:endCxn id="37" idx="0"/>
          </p:cNvCxnSpPr>
          <p:nvPr/>
        </p:nvCxnSpPr>
        <p:spPr bwMode="auto">
          <a:xfrm>
            <a:off x="1197655" y="3903456"/>
            <a:ext cx="151516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118"/>
          <p:cNvCxnSpPr>
            <a:cxnSpLocks noChangeShapeType="1"/>
            <a:stCxn id="29" idx="4"/>
            <a:endCxn id="45" idx="0"/>
          </p:cNvCxnSpPr>
          <p:nvPr/>
        </p:nvCxnSpPr>
        <p:spPr bwMode="auto">
          <a:xfrm flipH="1">
            <a:off x="1878641" y="3903456"/>
            <a:ext cx="226441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AutoShape 119"/>
          <p:cNvCxnSpPr>
            <a:cxnSpLocks noChangeShapeType="1"/>
            <a:stCxn id="29" idx="4"/>
            <a:endCxn id="44" idx="0"/>
          </p:cNvCxnSpPr>
          <p:nvPr/>
        </p:nvCxnSpPr>
        <p:spPr bwMode="auto">
          <a:xfrm>
            <a:off x="2105082" y="3903456"/>
            <a:ext cx="301367" cy="2788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AutoShape 120"/>
          <p:cNvCxnSpPr>
            <a:cxnSpLocks noChangeShapeType="1"/>
            <a:stCxn id="30" idx="4"/>
            <a:endCxn id="34" idx="0"/>
          </p:cNvCxnSpPr>
          <p:nvPr/>
        </p:nvCxnSpPr>
        <p:spPr bwMode="auto">
          <a:xfrm flipH="1">
            <a:off x="2924264" y="3901872"/>
            <a:ext cx="238096" cy="2804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121"/>
          <p:cNvCxnSpPr>
            <a:cxnSpLocks noChangeShapeType="1"/>
            <a:stCxn id="30" idx="4"/>
            <a:endCxn id="43" idx="0"/>
          </p:cNvCxnSpPr>
          <p:nvPr/>
        </p:nvCxnSpPr>
        <p:spPr bwMode="auto">
          <a:xfrm>
            <a:off x="3162361" y="3901871"/>
            <a:ext cx="249751" cy="283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122"/>
          <p:cNvCxnSpPr>
            <a:cxnSpLocks noChangeShapeType="1"/>
            <a:stCxn id="31" idx="4"/>
            <a:endCxn id="42" idx="0"/>
          </p:cNvCxnSpPr>
          <p:nvPr/>
        </p:nvCxnSpPr>
        <p:spPr bwMode="auto">
          <a:xfrm flipH="1">
            <a:off x="3876648" y="3903456"/>
            <a:ext cx="191476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AutoShape 123"/>
          <p:cNvCxnSpPr>
            <a:cxnSpLocks noChangeShapeType="1"/>
            <a:stCxn id="31" idx="4"/>
            <a:endCxn id="27" idx="0"/>
          </p:cNvCxnSpPr>
          <p:nvPr/>
        </p:nvCxnSpPr>
        <p:spPr bwMode="auto">
          <a:xfrm>
            <a:off x="4068122" y="3903456"/>
            <a:ext cx="313022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124"/>
          <p:cNvCxnSpPr>
            <a:cxnSpLocks noChangeShapeType="1"/>
            <a:stCxn id="32" idx="4"/>
            <a:endCxn id="41" idx="0"/>
          </p:cNvCxnSpPr>
          <p:nvPr/>
        </p:nvCxnSpPr>
        <p:spPr bwMode="auto">
          <a:xfrm flipH="1">
            <a:off x="4868989" y="3903456"/>
            <a:ext cx="181487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AutoShape 125"/>
          <p:cNvCxnSpPr>
            <a:cxnSpLocks noChangeShapeType="1"/>
            <a:stCxn id="32" idx="4"/>
            <a:endCxn id="40" idx="0"/>
          </p:cNvCxnSpPr>
          <p:nvPr/>
        </p:nvCxnSpPr>
        <p:spPr bwMode="auto">
          <a:xfrm>
            <a:off x="5050475" y="3903456"/>
            <a:ext cx="324676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AutoShape 126"/>
          <p:cNvCxnSpPr>
            <a:cxnSpLocks noChangeShapeType="1"/>
            <a:stCxn id="33" idx="4"/>
            <a:endCxn id="46" idx="0"/>
          </p:cNvCxnSpPr>
          <p:nvPr/>
        </p:nvCxnSpPr>
        <p:spPr bwMode="auto">
          <a:xfrm flipH="1">
            <a:off x="5851341" y="3903456"/>
            <a:ext cx="179821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127"/>
          <p:cNvCxnSpPr>
            <a:cxnSpLocks noChangeShapeType="1"/>
            <a:stCxn id="33" idx="4"/>
            <a:endCxn id="47" idx="0"/>
          </p:cNvCxnSpPr>
          <p:nvPr/>
        </p:nvCxnSpPr>
        <p:spPr bwMode="auto">
          <a:xfrm>
            <a:off x="6031163" y="3903456"/>
            <a:ext cx="296370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AutoShape 128"/>
          <p:cNvCxnSpPr>
            <a:cxnSpLocks noChangeShapeType="1"/>
            <a:stCxn id="35" idx="4"/>
            <a:endCxn id="48" idx="0"/>
          </p:cNvCxnSpPr>
          <p:nvPr/>
        </p:nvCxnSpPr>
        <p:spPr bwMode="auto">
          <a:xfrm flipH="1">
            <a:off x="6833694" y="3903456"/>
            <a:ext cx="254746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129"/>
          <p:cNvCxnSpPr>
            <a:cxnSpLocks noChangeShapeType="1"/>
            <a:stCxn id="35" idx="4"/>
            <a:endCxn id="49" idx="0"/>
          </p:cNvCxnSpPr>
          <p:nvPr/>
        </p:nvCxnSpPr>
        <p:spPr bwMode="auto">
          <a:xfrm>
            <a:off x="7088440" y="3903456"/>
            <a:ext cx="273061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AutoShape 130"/>
          <p:cNvCxnSpPr>
            <a:cxnSpLocks noChangeShapeType="1"/>
            <a:stCxn id="23" idx="4"/>
            <a:endCxn id="50" idx="0"/>
          </p:cNvCxnSpPr>
          <p:nvPr/>
        </p:nvCxnSpPr>
        <p:spPr bwMode="auto">
          <a:xfrm flipH="1">
            <a:off x="7890972" y="3903456"/>
            <a:ext cx="179821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131"/>
          <p:cNvCxnSpPr>
            <a:cxnSpLocks noChangeShapeType="1"/>
            <a:stCxn id="23" idx="4"/>
            <a:endCxn id="39" idx="0"/>
          </p:cNvCxnSpPr>
          <p:nvPr/>
        </p:nvCxnSpPr>
        <p:spPr bwMode="auto">
          <a:xfrm>
            <a:off x="8070793" y="3903456"/>
            <a:ext cx="424576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AutoShape 132"/>
          <p:cNvCxnSpPr>
            <a:cxnSpLocks noChangeShapeType="1"/>
            <a:stCxn id="52" idx="0"/>
            <a:endCxn id="36" idx="4"/>
          </p:cNvCxnSpPr>
          <p:nvPr/>
        </p:nvCxnSpPr>
        <p:spPr bwMode="auto">
          <a:xfrm flipV="1">
            <a:off x="490028" y="4549826"/>
            <a:ext cx="254746" cy="568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133"/>
          <p:cNvCxnSpPr>
            <a:cxnSpLocks noChangeShapeType="1"/>
            <a:stCxn id="53" idx="0"/>
            <a:endCxn id="36" idx="4"/>
          </p:cNvCxnSpPr>
          <p:nvPr/>
        </p:nvCxnSpPr>
        <p:spPr bwMode="auto">
          <a:xfrm flipH="1" flipV="1">
            <a:off x="744774" y="4549826"/>
            <a:ext cx="88245" cy="568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134"/>
          <p:cNvCxnSpPr>
            <a:cxnSpLocks noChangeShapeType="1"/>
            <a:stCxn id="37" idx="4"/>
            <a:endCxn id="54" idx="0"/>
          </p:cNvCxnSpPr>
          <p:nvPr/>
        </p:nvCxnSpPr>
        <p:spPr bwMode="auto">
          <a:xfrm flipH="1">
            <a:off x="896289" y="4548241"/>
            <a:ext cx="452881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AutoShape 135"/>
          <p:cNvCxnSpPr>
            <a:cxnSpLocks noChangeShapeType="1"/>
            <a:stCxn id="55" idx="0"/>
            <a:endCxn id="37" idx="4"/>
          </p:cNvCxnSpPr>
          <p:nvPr/>
        </p:nvCxnSpPr>
        <p:spPr bwMode="auto">
          <a:xfrm flipV="1">
            <a:off x="1274246" y="4548241"/>
            <a:ext cx="74925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AutoShape 136"/>
          <p:cNvCxnSpPr>
            <a:cxnSpLocks noChangeShapeType="1"/>
            <a:stCxn id="45" idx="4"/>
            <a:endCxn id="56" idx="0"/>
          </p:cNvCxnSpPr>
          <p:nvPr/>
        </p:nvCxnSpPr>
        <p:spPr bwMode="auto">
          <a:xfrm flipH="1">
            <a:off x="1500686" y="4548243"/>
            <a:ext cx="377956" cy="55923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AutoShape 137"/>
          <p:cNvCxnSpPr>
            <a:cxnSpLocks noChangeShapeType="1"/>
            <a:stCxn id="45" idx="4"/>
            <a:endCxn id="57" idx="0"/>
          </p:cNvCxnSpPr>
          <p:nvPr/>
        </p:nvCxnSpPr>
        <p:spPr bwMode="auto">
          <a:xfrm>
            <a:off x="1878641" y="4548243"/>
            <a:ext cx="0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AutoShape 138"/>
          <p:cNvCxnSpPr>
            <a:cxnSpLocks noChangeShapeType="1"/>
            <a:stCxn id="44" idx="4"/>
            <a:endCxn id="58" idx="0"/>
          </p:cNvCxnSpPr>
          <p:nvPr/>
        </p:nvCxnSpPr>
        <p:spPr bwMode="auto">
          <a:xfrm flipH="1">
            <a:off x="2028492" y="4545074"/>
            <a:ext cx="377956" cy="10788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AutoShape 139"/>
          <p:cNvCxnSpPr>
            <a:cxnSpLocks noChangeShapeType="1"/>
            <a:stCxn id="44" idx="4"/>
            <a:endCxn id="59" idx="0"/>
          </p:cNvCxnSpPr>
          <p:nvPr/>
        </p:nvCxnSpPr>
        <p:spPr bwMode="auto">
          <a:xfrm>
            <a:off x="2406449" y="4545074"/>
            <a:ext cx="0" cy="10788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140"/>
          <p:cNvCxnSpPr>
            <a:cxnSpLocks noChangeShapeType="1"/>
            <a:stCxn id="34" idx="4"/>
            <a:endCxn id="60" idx="0"/>
          </p:cNvCxnSpPr>
          <p:nvPr/>
        </p:nvCxnSpPr>
        <p:spPr bwMode="auto">
          <a:xfrm flipH="1">
            <a:off x="2604584" y="4545073"/>
            <a:ext cx="319681" cy="5766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141"/>
          <p:cNvCxnSpPr>
            <a:cxnSpLocks noChangeShapeType="1"/>
            <a:stCxn id="34" idx="4"/>
            <a:endCxn id="61" idx="0"/>
          </p:cNvCxnSpPr>
          <p:nvPr/>
        </p:nvCxnSpPr>
        <p:spPr bwMode="auto">
          <a:xfrm>
            <a:off x="2924264" y="4545073"/>
            <a:ext cx="34966" cy="5766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142"/>
          <p:cNvCxnSpPr>
            <a:cxnSpLocks noChangeShapeType="1"/>
            <a:stCxn id="43" idx="4"/>
            <a:endCxn id="62" idx="0"/>
          </p:cNvCxnSpPr>
          <p:nvPr/>
        </p:nvCxnSpPr>
        <p:spPr bwMode="auto">
          <a:xfrm flipH="1">
            <a:off x="3085770" y="4548241"/>
            <a:ext cx="326342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AutoShape 143"/>
          <p:cNvCxnSpPr>
            <a:cxnSpLocks noChangeShapeType="1"/>
            <a:stCxn id="43" idx="4"/>
            <a:endCxn id="63" idx="0"/>
          </p:cNvCxnSpPr>
          <p:nvPr/>
        </p:nvCxnSpPr>
        <p:spPr bwMode="auto">
          <a:xfrm>
            <a:off x="3412110" y="4548241"/>
            <a:ext cx="51615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AutoShape 144"/>
          <p:cNvCxnSpPr>
            <a:cxnSpLocks noChangeShapeType="1"/>
            <a:stCxn id="42" idx="4"/>
            <a:endCxn id="64" idx="0"/>
          </p:cNvCxnSpPr>
          <p:nvPr/>
        </p:nvCxnSpPr>
        <p:spPr bwMode="auto">
          <a:xfrm flipH="1">
            <a:off x="3661863" y="4548243"/>
            <a:ext cx="214785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AutoShape 145"/>
          <p:cNvCxnSpPr>
            <a:cxnSpLocks noChangeShapeType="1"/>
            <a:stCxn id="42" idx="4"/>
            <a:endCxn id="65" idx="0"/>
          </p:cNvCxnSpPr>
          <p:nvPr/>
        </p:nvCxnSpPr>
        <p:spPr bwMode="auto">
          <a:xfrm>
            <a:off x="3876648" y="4548243"/>
            <a:ext cx="151516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AutoShape 146"/>
          <p:cNvCxnSpPr>
            <a:cxnSpLocks noChangeShapeType="1"/>
            <a:stCxn id="27" idx="4"/>
            <a:endCxn id="66" idx="0"/>
          </p:cNvCxnSpPr>
          <p:nvPr/>
        </p:nvCxnSpPr>
        <p:spPr bwMode="auto">
          <a:xfrm flipH="1">
            <a:off x="4184674" y="4548241"/>
            <a:ext cx="196471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AutoShape 147"/>
          <p:cNvCxnSpPr>
            <a:cxnSpLocks noChangeShapeType="1"/>
            <a:stCxn id="27" idx="4"/>
            <a:endCxn id="67" idx="0"/>
          </p:cNvCxnSpPr>
          <p:nvPr/>
        </p:nvCxnSpPr>
        <p:spPr bwMode="auto">
          <a:xfrm>
            <a:off x="4381143" y="4548241"/>
            <a:ext cx="181485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AutoShape 148"/>
          <p:cNvCxnSpPr>
            <a:cxnSpLocks noChangeShapeType="1"/>
            <a:stCxn id="41" idx="4"/>
            <a:endCxn id="68" idx="0"/>
          </p:cNvCxnSpPr>
          <p:nvPr/>
        </p:nvCxnSpPr>
        <p:spPr bwMode="auto">
          <a:xfrm flipH="1">
            <a:off x="4707485" y="4548243"/>
            <a:ext cx="161505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149"/>
          <p:cNvCxnSpPr>
            <a:cxnSpLocks noChangeShapeType="1"/>
            <a:stCxn id="41" idx="4"/>
            <a:endCxn id="69" idx="0"/>
          </p:cNvCxnSpPr>
          <p:nvPr/>
        </p:nvCxnSpPr>
        <p:spPr bwMode="auto">
          <a:xfrm>
            <a:off x="4868989" y="4548243"/>
            <a:ext cx="204796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150"/>
          <p:cNvCxnSpPr>
            <a:cxnSpLocks noChangeShapeType="1"/>
            <a:stCxn id="40" idx="4"/>
            <a:endCxn id="70" idx="0"/>
          </p:cNvCxnSpPr>
          <p:nvPr/>
        </p:nvCxnSpPr>
        <p:spPr bwMode="auto">
          <a:xfrm flipH="1">
            <a:off x="5230296" y="4548241"/>
            <a:ext cx="144855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AutoShape 151"/>
          <p:cNvCxnSpPr>
            <a:cxnSpLocks noChangeShapeType="1"/>
            <a:stCxn id="40" idx="4"/>
            <a:endCxn id="71" idx="0"/>
          </p:cNvCxnSpPr>
          <p:nvPr/>
        </p:nvCxnSpPr>
        <p:spPr bwMode="auto">
          <a:xfrm>
            <a:off x="5375151" y="4548241"/>
            <a:ext cx="214786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Oval 153"/>
          <p:cNvSpPr>
            <a:spLocks noChangeArrowheads="1"/>
          </p:cNvSpPr>
          <p:nvPr/>
        </p:nvSpPr>
        <p:spPr bwMode="auto">
          <a:xfrm>
            <a:off x="7259936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126" name="Oval 154"/>
          <p:cNvSpPr>
            <a:spLocks noChangeArrowheads="1"/>
          </p:cNvSpPr>
          <p:nvPr/>
        </p:nvSpPr>
        <p:spPr bwMode="auto">
          <a:xfrm>
            <a:off x="7626236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127" name="Oval 155"/>
          <p:cNvSpPr>
            <a:spLocks noChangeArrowheads="1"/>
          </p:cNvSpPr>
          <p:nvPr/>
        </p:nvSpPr>
        <p:spPr bwMode="auto">
          <a:xfrm>
            <a:off x="8102428" y="512460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128" name="Oval 156"/>
          <p:cNvSpPr>
            <a:spLocks noChangeArrowheads="1"/>
          </p:cNvSpPr>
          <p:nvPr/>
        </p:nvSpPr>
        <p:spPr bwMode="auto">
          <a:xfrm>
            <a:off x="7736126" y="512460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129" name="Oval 157"/>
          <p:cNvSpPr>
            <a:spLocks noChangeArrowheads="1"/>
          </p:cNvSpPr>
          <p:nvPr/>
        </p:nvSpPr>
        <p:spPr bwMode="auto">
          <a:xfrm>
            <a:off x="5558302" y="512460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130" name="Oval 158"/>
          <p:cNvSpPr>
            <a:spLocks noChangeArrowheads="1"/>
          </p:cNvSpPr>
          <p:nvPr/>
        </p:nvSpPr>
        <p:spPr bwMode="auto">
          <a:xfrm>
            <a:off x="5906288" y="5124605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131" name="Oval 159"/>
          <p:cNvSpPr>
            <a:spLocks noChangeArrowheads="1"/>
          </p:cNvSpPr>
          <p:nvPr/>
        </p:nvSpPr>
        <p:spPr bwMode="auto">
          <a:xfrm>
            <a:off x="6139388" y="562680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132" name="Oval 160"/>
          <p:cNvSpPr>
            <a:spLocks noChangeArrowheads="1"/>
          </p:cNvSpPr>
          <p:nvPr/>
        </p:nvSpPr>
        <p:spPr bwMode="auto">
          <a:xfrm>
            <a:off x="6494034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cxnSp>
        <p:nvCxnSpPr>
          <p:cNvPr id="133" name="AutoShape 165"/>
          <p:cNvCxnSpPr>
            <a:cxnSpLocks noChangeShapeType="1"/>
            <a:stCxn id="46" idx="4"/>
            <a:endCxn id="129" idx="0"/>
          </p:cNvCxnSpPr>
          <p:nvPr/>
        </p:nvCxnSpPr>
        <p:spPr bwMode="auto">
          <a:xfrm flipH="1">
            <a:off x="5724801" y="4548243"/>
            <a:ext cx="126541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166"/>
          <p:cNvCxnSpPr>
            <a:cxnSpLocks noChangeShapeType="1"/>
            <a:stCxn id="46" idx="4"/>
            <a:endCxn id="130" idx="0"/>
          </p:cNvCxnSpPr>
          <p:nvPr/>
        </p:nvCxnSpPr>
        <p:spPr bwMode="auto">
          <a:xfrm>
            <a:off x="5851341" y="4548243"/>
            <a:ext cx="221447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67"/>
          <p:cNvCxnSpPr>
            <a:cxnSpLocks noChangeShapeType="1"/>
            <a:stCxn id="47" idx="4"/>
            <a:endCxn id="131" idx="0"/>
          </p:cNvCxnSpPr>
          <p:nvPr/>
        </p:nvCxnSpPr>
        <p:spPr bwMode="auto">
          <a:xfrm flipH="1">
            <a:off x="6305889" y="4548241"/>
            <a:ext cx="21645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168"/>
          <p:cNvCxnSpPr>
            <a:cxnSpLocks noChangeShapeType="1"/>
            <a:stCxn id="47" idx="4"/>
            <a:endCxn id="132" idx="0"/>
          </p:cNvCxnSpPr>
          <p:nvPr/>
        </p:nvCxnSpPr>
        <p:spPr bwMode="auto">
          <a:xfrm>
            <a:off x="6327532" y="4548241"/>
            <a:ext cx="333001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AutoShape 169"/>
          <p:cNvCxnSpPr>
            <a:cxnSpLocks noChangeShapeType="1"/>
            <a:stCxn id="48" idx="4"/>
            <a:endCxn id="72" idx="0"/>
          </p:cNvCxnSpPr>
          <p:nvPr/>
        </p:nvCxnSpPr>
        <p:spPr bwMode="auto">
          <a:xfrm flipH="1">
            <a:off x="6810385" y="4548243"/>
            <a:ext cx="23310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" name="AutoShape 170"/>
          <p:cNvCxnSpPr>
            <a:cxnSpLocks noChangeShapeType="1"/>
            <a:stCxn id="48" idx="4"/>
            <a:endCxn id="73" idx="0"/>
          </p:cNvCxnSpPr>
          <p:nvPr/>
        </p:nvCxnSpPr>
        <p:spPr bwMode="auto">
          <a:xfrm>
            <a:off x="6833695" y="4548243"/>
            <a:ext cx="331337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171"/>
          <p:cNvCxnSpPr>
            <a:cxnSpLocks noChangeShapeType="1"/>
            <a:stCxn id="49" idx="4"/>
            <a:endCxn id="125" idx="0"/>
          </p:cNvCxnSpPr>
          <p:nvPr/>
        </p:nvCxnSpPr>
        <p:spPr bwMode="auto">
          <a:xfrm>
            <a:off x="7361501" y="4548241"/>
            <a:ext cx="64935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172"/>
          <p:cNvCxnSpPr>
            <a:cxnSpLocks noChangeShapeType="1"/>
            <a:stCxn id="49" idx="4"/>
            <a:endCxn id="126" idx="0"/>
          </p:cNvCxnSpPr>
          <p:nvPr/>
        </p:nvCxnSpPr>
        <p:spPr bwMode="auto">
          <a:xfrm>
            <a:off x="7361501" y="4548241"/>
            <a:ext cx="431236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" name="AutoShape 173"/>
          <p:cNvCxnSpPr>
            <a:cxnSpLocks noChangeShapeType="1"/>
            <a:stCxn id="50" idx="4"/>
            <a:endCxn id="128" idx="0"/>
          </p:cNvCxnSpPr>
          <p:nvPr/>
        </p:nvCxnSpPr>
        <p:spPr bwMode="auto">
          <a:xfrm>
            <a:off x="7890973" y="4548243"/>
            <a:ext cx="11655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" name="AutoShape 174"/>
          <p:cNvCxnSpPr>
            <a:cxnSpLocks noChangeShapeType="1"/>
            <a:stCxn id="50" idx="4"/>
            <a:endCxn id="127" idx="0"/>
          </p:cNvCxnSpPr>
          <p:nvPr/>
        </p:nvCxnSpPr>
        <p:spPr bwMode="auto">
          <a:xfrm>
            <a:off x="7890972" y="4548243"/>
            <a:ext cx="377956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" name="AutoShape 175"/>
          <p:cNvCxnSpPr>
            <a:cxnSpLocks noChangeShapeType="1"/>
            <a:stCxn id="39" idx="4"/>
            <a:endCxn id="74" idx="0"/>
          </p:cNvCxnSpPr>
          <p:nvPr/>
        </p:nvCxnSpPr>
        <p:spPr bwMode="auto">
          <a:xfrm>
            <a:off x="8495368" y="4548241"/>
            <a:ext cx="0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" name="AutoShape 176"/>
          <p:cNvCxnSpPr>
            <a:cxnSpLocks noChangeShapeType="1"/>
            <a:stCxn id="39" idx="4"/>
            <a:endCxn id="75" idx="0"/>
          </p:cNvCxnSpPr>
          <p:nvPr/>
        </p:nvCxnSpPr>
        <p:spPr bwMode="auto">
          <a:xfrm>
            <a:off x="8495370" y="4548241"/>
            <a:ext cx="376291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" name="AutoShape 177"/>
          <p:cNvCxnSpPr>
            <a:cxnSpLocks noChangeShapeType="1"/>
          </p:cNvCxnSpPr>
          <p:nvPr/>
        </p:nvCxnSpPr>
        <p:spPr bwMode="auto">
          <a:xfrm flipH="1">
            <a:off x="2691163" y="1802753"/>
            <a:ext cx="2039631" cy="356455"/>
          </a:xfrm>
          <a:prstGeom prst="straightConnector1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" name="AutoShape 178"/>
          <p:cNvCxnSpPr>
            <a:cxnSpLocks noChangeShapeType="1"/>
          </p:cNvCxnSpPr>
          <p:nvPr/>
        </p:nvCxnSpPr>
        <p:spPr bwMode="auto">
          <a:xfrm flipV="1">
            <a:off x="1635551" y="2521998"/>
            <a:ext cx="980689" cy="356455"/>
          </a:xfrm>
          <a:prstGeom prst="straightConnector1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AutoShape 179"/>
          <p:cNvCxnSpPr>
            <a:cxnSpLocks noChangeShapeType="1"/>
          </p:cNvCxnSpPr>
          <p:nvPr/>
        </p:nvCxnSpPr>
        <p:spPr bwMode="auto">
          <a:xfrm>
            <a:off x="1642210" y="3253916"/>
            <a:ext cx="452881" cy="283579"/>
          </a:xfrm>
          <a:prstGeom prst="straightConnector1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" name="AutoShape 181"/>
          <p:cNvCxnSpPr>
            <a:cxnSpLocks noChangeShapeType="1"/>
          </p:cNvCxnSpPr>
          <p:nvPr/>
        </p:nvCxnSpPr>
        <p:spPr bwMode="auto">
          <a:xfrm>
            <a:off x="2123728" y="3942262"/>
            <a:ext cx="301367" cy="278826"/>
          </a:xfrm>
          <a:prstGeom prst="straightConnector1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AutoShape 182"/>
          <p:cNvCxnSpPr>
            <a:cxnSpLocks noChangeShapeType="1"/>
          </p:cNvCxnSpPr>
          <p:nvPr/>
        </p:nvCxnSpPr>
        <p:spPr bwMode="auto">
          <a:xfrm flipV="1">
            <a:off x="2011843" y="4600522"/>
            <a:ext cx="377956" cy="1078868"/>
          </a:xfrm>
          <a:prstGeom prst="straightConnector1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" name="AutoShape 184"/>
          <p:cNvCxnSpPr>
            <a:cxnSpLocks noChangeShapeType="1"/>
            <a:endCxn id="25" idx="0"/>
          </p:cNvCxnSpPr>
          <p:nvPr/>
        </p:nvCxnSpPr>
        <p:spPr bwMode="auto">
          <a:xfrm>
            <a:off x="2692830" y="2534672"/>
            <a:ext cx="922412" cy="354870"/>
          </a:xfrm>
          <a:prstGeom prst="straightConnector1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185"/>
          <p:cNvCxnSpPr>
            <a:cxnSpLocks noChangeShapeType="1"/>
          </p:cNvCxnSpPr>
          <p:nvPr/>
        </p:nvCxnSpPr>
        <p:spPr bwMode="auto">
          <a:xfrm>
            <a:off x="4732459" y="1815427"/>
            <a:ext cx="1813190" cy="356455"/>
          </a:xfrm>
          <a:prstGeom prst="straightConnector1">
            <a:avLst/>
          </a:prstGeom>
          <a:noFill/>
          <a:ln w="5080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186"/>
          <p:cNvCxnSpPr>
            <a:cxnSpLocks noChangeShapeType="1"/>
            <a:stCxn id="26" idx="0"/>
          </p:cNvCxnSpPr>
          <p:nvPr/>
        </p:nvCxnSpPr>
        <p:spPr bwMode="auto">
          <a:xfrm flipV="1">
            <a:off x="5503357" y="2534672"/>
            <a:ext cx="982353" cy="359623"/>
          </a:xfrm>
          <a:prstGeom prst="straightConnector1">
            <a:avLst/>
          </a:prstGeom>
          <a:noFill/>
          <a:ln w="5080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" name="AutoShape 187"/>
          <p:cNvCxnSpPr>
            <a:cxnSpLocks noChangeShapeType="1"/>
          </p:cNvCxnSpPr>
          <p:nvPr/>
        </p:nvCxnSpPr>
        <p:spPr bwMode="auto">
          <a:xfrm flipV="1">
            <a:off x="5033825" y="3241244"/>
            <a:ext cx="452881" cy="283579"/>
          </a:xfrm>
          <a:prstGeom prst="straightConnector1">
            <a:avLst/>
          </a:prstGeom>
          <a:noFill/>
          <a:ln w="5080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AutoShape 188"/>
          <p:cNvCxnSpPr>
            <a:cxnSpLocks noChangeShapeType="1"/>
          </p:cNvCxnSpPr>
          <p:nvPr/>
        </p:nvCxnSpPr>
        <p:spPr bwMode="auto">
          <a:xfrm>
            <a:off x="6455739" y="2539425"/>
            <a:ext cx="1057278" cy="356453"/>
          </a:xfrm>
          <a:prstGeom prst="straightConnector1">
            <a:avLst/>
          </a:prstGeom>
          <a:noFill/>
          <a:ln w="5080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AutoShape 189"/>
          <p:cNvCxnSpPr>
            <a:cxnSpLocks noChangeShapeType="1"/>
            <a:endCxn id="40" idx="0"/>
          </p:cNvCxnSpPr>
          <p:nvPr/>
        </p:nvCxnSpPr>
        <p:spPr bwMode="auto">
          <a:xfrm>
            <a:off x="5033825" y="3900286"/>
            <a:ext cx="341326" cy="285164"/>
          </a:xfrm>
          <a:prstGeom prst="straightConnector1">
            <a:avLst/>
          </a:prstGeom>
          <a:noFill/>
          <a:ln w="5080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6" name="Group 192"/>
          <p:cNvGrpSpPr>
            <a:grpSpLocks/>
          </p:cNvGrpSpPr>
          <p:nvPr/>
        </p:nvGrpSpPr>
        <p:grpSpPr bwMode="auto">
          <a:xfrm>
            <a:off x="7714694" y="3309228"/>
            <a:ext cx="226441" cy="215457"/>
            <a:chOff x="2608" y="1434"/>
            <a:chExt cx="136" cy="136"/>
          </a:xfrm>
        </p:grpSpPr>
        <p:cxnSp>
          <p:nvCxnSpPr>
            <p:cNvPr id="157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9" name="Group 195"/>
          <p:cNvGrpSpPr>
            <a:grpSpLocks/>
          </p:cNvGrpSpPr>
          <p:nvPr/>
        </p:nvGrpSpPr>
        <p:grpSpPr bwMode="auto">
          <a:xfrm>
            <a:off x="4846025" y="3964378"/>
            <a:ext cx="226441" cy="215457"/>
            <a:chOff x="2608" y="1434"/>
            <a:chExt cx="136" cy="136"/>
          </a:xfrm>
        </p:grpSpPr>
        <p:cxnSp>
          <p:nvCxnSpPr>
            <p:cNvPr id="160" name="AutoShape 196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" name="AutoShape 197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2" name="Text Box 201"/>
          <p:cNvSpPr txBox="1">
            <a:spLocks noChangeArrowheads="1"/>
          </p:cNvSpPr>
          <p:nvPr/>
        </p:nvSpPr>
        <p:spPr bwMode="auto">
          <a:xfrm>
            <a:off x="2466389" y="1455804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050" dirty="0">
                <a:solidFill>
                  <a:srgbClr val="663300"/>
                </a:solidFill>
              </a:rPr>
              <a:t>根节点</a:t>
            </a:r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=1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=0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=0</a:t>
            </a:r>
          </a:p>
        </p:txBody>
      </p:sp>
      <p:sp>
        <p:nvSpPr>
          <p:cNvPr id="163" name="Text Box 202"/>
          <p:cNvSpPr txBox="1">
            <a:spLocks noChangeArrowheads="1"/>
          </p:cNvSpPr>
          <p:nvPr/>
        </p:nvSpPr>
        <p:spPr bwMode="auto">
          <a:xfrm>
            <a:off x="351834" y="2175049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=1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=0</a:t>
            </a:r>
          </a:p>
        </p:txBody>
      </p:sp>
      <p:sp>
        <p:nvSpPr>
          <p:cNvPr id="164" name="Text Box 203"/>
          <p:cNvSpPr txBox="1">
            <a:spLocks noChangeArrowheads="1"/>
          </p:cNvSpPr>
          <p:nvPr/>
        </p:nvSpPr>
        <p:spPr bwMode="auto">
          <a:xfrm>
            <a:off x="351834" y="2750129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=3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=0</a:t>
            </a:r>
          </a:p>
        </p:txBody>
      </p:sp>
      <p:sp>
        <p:nvSpPr>
          <p:cNvPr id="165" name="Text Box 204"/>
          <p:cNvSpPr txBox="1">
            <a:spLocks noChangeArrowheads="1"/>
          </p:cNvSpPr>
          <p:nvPr/>
        </p:nvSpPr>
        <p:spPr bwMode="auto">
          <a:xfrm>
            <a:off x="1922764" y="3232610"/>
            <a:ext cx="145105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=4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=0</a:t>
            </a:r>
          </a:p>
        </p:txBody>
      </p:sp>
      <p:sp>
        <p:nvSpPr>
          <p:cNvPr id="166" name="Text Box 206"/>
          <p:cNvSpPr txBox="1">
            <a:spLocks noChangeArrowheads="1"/>
          </p:cNvSpPr>
          <p:nvPr/>
        </p:nvSpPr>
        <p:spPr bwMode="auto">
          <a:xfrm>
            <a:off x="1239119" y="5950924"/>
            <a:ext cx="21145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/>
              <a:t>i</a:t>
            </a:r>
            <a:r>
              <a:rPr lang="en-US" altLang="zh-CN" sz="1050" dirty="0"/>
              <a:t>=6 </a:t>
            </a:r>
            <a:r>
              <a:rPr lang="en-US" altLang="zh-CN" sz="1050" dirty="0" err="1"/>
              <a:t>cn</a:t>
            </a:r>
            <a:r>
              <a:rPr lang="en-US" altLang="zh-CN" sz="1050" dirty="0"/>
              <a:t>=3 </a:t>
            </a:r>
            <a:r>
              <a:rPr lang="en-US" altLang="zh-CN" sz="1050" dirty="0" err="1" smtClean="0"/>
              <a:t>bestn</a:t>
            </a:r>
            <a:r>
              <a:rPr lang="en-US" altLang="zh-CN" sz="1050" dirty="0" smtClean="0"/>
              <a:t>=3</a:t>
            </a:r>
          </a:p>
          <a:p>
            <a:pPr eaLnBrk="1" hangingPunct="1"/>
            <a:r>
              <a:rPr lang="en-US" altLang="zh-CN" sz="1050" dirty="0" smtClean="0"/>
              <a:t>{1,2,5}</a:t>
            </a:r>
            <a:endParaRPr lang="en-US" altLang="zh-CN" sz="1050" dirty="0"/>
          </a:p>
        </p:txBody>
      </p:sp>
      <p:sp>
        <p:nvSpPr>
          <p:cNvPr id="167" name="Text Box 207"/>
          <p:cNvSpPr txBox="1">
            <a:spLocks noChangeArrowheads="1"/>
          </p:cNvSpPr>
          <p:nvPr/>
        </p:nvSpPr>
        <p:spPr bwMode="auto">
          <a:xfrm>
            <a:off x="3750601" y="2916867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=3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=1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sp>
        <p:nvSpPr>
          <p:cNvPr id="168" name="Text Box 208"/>
          <p:cNvSpPr txBox="1">
            <a:spLocks noChangeArrowheads="1"/>
          </p:cNvSpPr>
          <p:nvPr/>
        </p:nvSpPr>
        <p:spPr bwMode="auto">
          <a:xfrm>
            <a:off x="5411781" y="1744136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=1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=0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sp>
        <p:nvSpPr>
          <p:cNvPr id="169" name="Text Box 209"/>
          <p:cNvSpPr txBox="1">
            <a:spLocks noChangeArrowheads="1"/>
          </p:cNvSpPr>
          <p:nvPr/>
        </p:nvSpPr>
        <p:spPr bwMode="auto">
          <a:xfrm>
            <a:off x="5028413" y="3686303"/>
            <a:ext cx="139111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=4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sp>
        <p:nvSpPr>
          <p:cNvPr id="170" name="Text Box 210"/>
          <p:cNvSpPr txBox="1">
            <a:spLocks noChangeArrowheads="1"/>
          </p:cNvSpPr>
          <p:nvPr/>
        </p:nvSpPr>
        <p:spPr bwMode="auto">
          <a:xfrm>
            <a:off x="6847015" y="2319215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=0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grpSp>
        <p:nvGrpSpPr>
          <p:cNvPr id="171" name="Group 198"/>
          <p:cNvGrpSpPr>
            <a:grpSpLocks/>
          </p:cNvGrpSpPr>
          <p:nvPr/>
        </p:nvGrpSpPr>
        <p:grpSpPr bwMode="auto">
          <a:xfrm>
            <a:off x="1285900" y="3323624"/>
            <a:ext cx="226441" cy="215457"/>
            <a:chOff x="2608" y="1434"/>
            <a:chExt cx="136" cy="136"/>
          </a:xfrm>
        </p:grpSpPr>
        <p:cxnSp>
          <p:nvCxnSpPr>
            <p:cNvPr id="172" name="AutoShape 199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AutoShape 200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4" name="Group 192"/>
          <p:cNvGrpSpPr>
            <a:grpSpLocks/>
          </p:cNvGrpSpPr>
          <p:nvPr/>
        </p:nvGrpSpPr>
        <p:grpSpPr bwMode="auto">
          <a:xfrm>
            <a:off x="3233955" y="3323624"/>
            <a:ext cx="226441" cy="215457"/>
            <a:chOff x="2608" y="1434"/>
            <a:chExt cx="136" cy="136"/>
          </a:xfrm>
        </p:grpSpPr>
        <p:cxnSp>
          <p:nvCxnSpPr>
            <p:cNvPr id="175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7" name="Group 192"/>
          <p:cNvGrpSpPr>
            <a:grpSpLocks/>
          </p:cNvGrpSpPr>
          <p:nvPr/>
        </p:nvGrpSpPr>
        <p:grpSpPr bwMode="auto">
          <a:xfrm>
            <a:off x="5784866" y="3978128"/>
            <a:ext cx="226441" cy="215457"/>
            <a:chOff x="2608" y="1434"/>
            <a:chExt cx="136" cy="136"/>
          </a:xfrm>
        </p:grpSpPr>
        <p:cxnSp>
          <p:nvCxnSpPr>
            <p:cNvPr id="178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0" name="Text Box 209"/>
          <p:cNvSpPr txBox="1">
            <a:spLocks noChangeArrowheads="1"/>
          </p:cNvSpPr>
          <p:nvPr/>
        </p:nvSpPr>
        <p:spPr bwMode="auto">
          <a:xfrm>
            <a:off x="5556188" y="3062808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/>
              <a:t>i</a:t>
            </a:r>
            <a:r>
              <a:rPr lang="en-US" altLang="zh-CN" sz="1050" dirty="0"/>
              <a:t>=3 </a:t>
            </a:r>
            <a:r>
              <a:rPr lang="en-US" altLang="zh-CN" sz="1050" dirty="0" err="1"/>
              <a:t>cn</a:t>
            </a:r>
            <a:r>
              <a:rPr lang="en-US" altLang="zh-CN" sz="1050" dirty="0"/>
              <a:t>=1 </a:t>
            </a:r>
            <a:r>
              <a:rPr lang="en-US" altLang="zh-CN" sz="1050" dirty="0" err="1"/>
              <a:t>bestn</a:t>
            </a:r>
            <a:r>
              <a:rPr lang="en-US" altLang="zh-CN" sz="1050" dirty="0"/>
              <a:t>=3</a:t>
            </a:r>
          </a:p>
        </p:txBody>
      </p:sp>
      <p:grpSp>
        <p:nvGrpSpPr>
          <p:cNvPr id="194" name="Group 138"/>
          <p:cNvGrpSpPr>
            <a:grpSpLocks/>
          </p:cNvGrpSpPr>
          <p:nvPr/>
        </p:nvGrpSpPr>
        <p:grpSpPr bwMode="auto">
          <a:xfrm>
            <a:off x="1787066" y="3971578"/>
            <a:ext cx="226441" cy="215457"/>
            <a:chOff x="2608" y="1434"/>
            <a:chExt cx="136" cy="136"/>
          </a:xfrm>
        </p:grpSpPr>
        <p:cxnSp>
          <p:nvCxnSpPr>
            <p:cNvPr id="195" name="AutoShape 139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6" name="AutoShape 140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7" name="Text Box 205"/>
          <p:cNvSpPr txBox="1">
            <a:spLocks noChangeArrowheads="1"/>
          </p:cNvSpPr>
          <p:nvPr/>
        </p:nvSpPr>
        <p:spPr bwMode="auto">
          <a:xfrm>
            <a:off x="1938582" y="3900286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=5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=0</a:t>
            </a:r>
          </a:p>
        </p:txBody>
      </p:sp>
      <p:cxnSp>
        <p:nvCxnSpPr>
          <p:cNvPr id="198" name="AutoShape 184"/>
          <p:cNvCxnSpPr>
            <a:cxnSpLocks noChangeShapeType="1"/>
            <a:endCxn id="33" idx="0"/>
          </p:cNvCxnSpPr>
          <p:nvPr/>
        </p:nvCxnSpPr>
        <p:spPr bwMode="auto">
          <a:xfrm>
            <a:off x="5479597" y="3202993"/>
            <a:ext cx="550734" cy="340538"/>
          </a:xfrm>
          <a:prstGeom prst="straightConnector1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184"/>
          <p:cNvCxnSpPr>
            <a:cxnSpLocks noChangeShapeType="1"/>
            <a:endCxn id="70" idx="0"/>
          </p:cNvCxnSpPr>
          <p:nvPr/>
        </p:nvCxnSpPr>
        <p:spPr bwMode="auto">
          <a:xfrm flipH="1">
            <a:off x="5229463" y="4533983"/>
            <a:ext cx="119046" cy="1092826"/>
          </a:xfrm>
          <a:prstGeom prst="straightConnector1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3" name="文本框 4"/>
          <p:cNvSpPr txBox="1"/>
          <p:nvPr/>
        </p:nvSpPr>
        <p:spPr>
          <a:xfrm>
            <a:off x="509654" y="394161"/>
            <a:ext cx="37467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 smtClean="0">
                <a:solidFill>
                  <a:srgbClr val="7F6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</a:t>
            </a:r>
            <a:r>
              <a:rPr lang="zh-CN" altLang="en-US" sz="2100" dirty="0">
                <a:solidFill>
                  <a:srgbClr val="7F6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例分析</a:t>
            </a:r>
            <a:endParaRPr lang="en-US" altLang="zh-CN" sz="2100" kern="0" dirty="0">
              <a:solidFill>
                <a:srgbClr val="000000"/>
              </a:solidFill>
              <a:latin typeface="宋体" pitchFamily="2" charset="-122"/>
            </a:endParaRPr>
          </a:p>
        </p:txBody>
      </p:sp>
      <p:grpSp>
        <p:nvGrpSpPr>
          <p:cNvPr id="200" name="Group 192"/>
          <p:cNvGrpSpPr>
            <a:grpSpLocks/>
          </p:cNvGrpSpPr>
          <p:nvPr/>
        </p:nvGrpSpPr>
        <p:grpSpPr bwMode="auto">
          <a:xfrm>
            <a:off x="2301553" y="4889030"/>
            <a:ext cx="226441" cy="215457"/>
            <a:chOff x="2608" y="1434"/>
            <a:chExt cx="136" cy="136"/>
          </a:xfrm>
        </p:grpSpPr>
        <p:cxnSp>
          <p:nvCxnSpPr>
            <p:cNvPr id="201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2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" name="Text Box 207"/>
          <p:cNvSpPr txBox="1">
            <a:spLocks noChangeArrowheads="1"/>
          </p:cNvSpPr>
          <p:nvPr/>
        </p:nvSpPr>
        <p:spPr bwMode="auto">
          <a:xfrm>
            <a:off x="3932809" y="3272007"/>
            <a:ext cx="133699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 smtClean="0">
                <a:solidFill>
                  <a:srgbClr val="663300"/>
                </a:solidFill>
              </a:rPr>
              <a:t>i</a:t>
            </a:r>
            <a:r>
              <a:rPr lang="en-US" altLang="zh-CN" sz="1050" dirty="0" smtClean="0">
                <a:solidFill>
                  <a:srgbClr val="663300"/>
                </a:solidFill>
              </a:rPr>
              <a:t>=4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=1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cxnSp>
        <p:nvCxnSpPr>
          <p:cNvPr id="205" name="AutoShape 184"/>
          <p:cNvCxnSpPr>
            <a:cxnSpLocks noChangeShapeType="1"/>
            <a:stCxn id="31" idx="4"/>
            <a:endCxn id="42" idx="0"/>
          </p:cNvCxnSpPr>
          <p:nvPr/>
        </p:nvCxnSpPr>
        <p:spPr bwMode="auto">
          <a:xfrm flipH="1">
            <a:off x="3875815" y="3900584"/>
            <a:ext cx="191475" cy="287735"/>
          </a:xfrm>
          <a:prstGeom prst="straightConnector1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" name="Text Box 207"/>
          <p:cNvSpPr txBox="1">
            <a:spLocks noChangeArrowheads="1"/>
          </p:cNvSpPr>
          <p:nvPr/>
        </p:nvSpPr>
        <p:spPr bwMode="auto">
          <a:xfrm>
            <a:off x="2978517" y="4527191"/>
            <a:ext cx="133699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 smtClean="0">
                <a:solidFill>
                  <a:srgbClr val="663300"/>
                </a:solidFill>
              </a:rPr>
              <a:t>i</a:t>
            </a:r>
            <a:r>
              <a:rPr lang="en-US" altLang="zh-CN" sz="1050" dirty="0" smtClean="0">
                <a:solidFill>
                  <a:srgbClr val="663300"/>
                </a:solidFill>
              </a:rPr>
              <a:t>=5 </a:t>
            </a:r>
            <a:r>
              <a:rPr lang="en-US" altLang="zh-CN" sz="1050" dirty="0" err="1" smtClean="0">
                <a:solidFill>
                  <a:srgbClr val="663300"/>
                </a:solidFill>
              </a:rPr>
              <a:t>cn</a:t>
            </a:r>
            <a:r>
              <a:rPr lang="en-US" altLang="zh-CN" sz="1050" dirty="0" smtClean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cxnSp>
        <p:nvCxnSpPr>
          <p:cNvPr id="207" name="AutoShape 184"/>
          <p:cNvCxnSpPr>
            <a:cxnSpLocks noChangeShapeType="1"/>
            <a:endCxn id="64" idx="0"/>
          </p:cNvCxnSpPr>
          <p:nvPr/>
        </p:nvCxnSpPr>
        <p:spPr bwMode="auto">
          <a:xfrm flipH="1">
            <a:off x="3661030" y="4524836"/>
            <a:ext cx="198342" cy="599769"/>
          </a:xfrm>
          <a:prstGeom prst="straightConnector1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Text Box 207"/>
          <p:cNvSpPr txBox="1">
            <a:spLocks noChangeArrowheads="1"/>
          </p:cNvSpPr>
          <p:nvPr/>
        </p:nvSpPr>
        <p:spPr bwMode="auto">
          <a:xfrm>
            <a:off x="2955902" y="5440132"/>
            <a:ext cx="13369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 smtClean="0">
                <a:solidFill>
                  <a:srgbClr val="663300"/>
                </a:solidFill>
              </a:rPr>
              <a:t>i</a:t>
            </a:r>
            <a:r>
              <a:rPr lang="en-US" altLang="zh-CN" sz="1050" dirty="0" smtClean="0">
                <a:solidFill>
                  <a:srgbClr val="663300"/>
                </a:solidFill>
              </a:rPr>
              <a:t>=6 </a:t>
            </a:r>
            <a:r>
              <a:rPr lang="en-US" altLang="zh-CN" sz="1050" dirty="0" err="1" smtClean="0">
                <a:solidFill>
                  <a:srgbClr val="663300"/>
                </a:solidFill>
              </a:rPr>
              <a:t>cn</a:t>
            </a:r>
            <a:r>
              <a:rPr lang="en-US" altLang="zh-CN" sz="1050" dirty="0" smtClean="0">
                <a:solidFill>
                  <a:srgbClr val="663300"/>
                </a:solidFill>
              </a:rPr>
              <a:t>=3 </a:t>
            </a:r>
            <a:r>
              <a:rPr lang="en-US" altLang="zh-CN" sz="1050" dirty="0" err="1" smtClean="0">
                <a:solidFill>
                  <a:srgbClr val="663300"/>
                </a:solidFill>
              </a:rPr>
              <a:t>bestn</a:t>
            </a:r>
            <a:r>
              <a:rPr lang="en-US" altLang="zh-CN" sz="1050" dirty="0" smtClean="0">
                <a:solidFill>
                  <a:srgbClr val="663300"/>
                </a:solidFill>
              </a:rPr>
              <a:t>=3</a:t>
            </a:r>
          </a:p>
          <a:p>
            <a:pPr eaLnBrk="1" hangingPunct="1"/>
            <a:r>
              <a:rPr lang="en-US" altLang="zh-CN" sz="1050" dirty="0" smtClean="0">
                <a:solidFill>
                  <a:srgbClr val="663300"/>
                </a:solidFill>
              </a:rPr>
              <a:t>{1,4,5}</a:t>
            </a:r>
            <a:endParaRPr lang="en-US" altLang="zh-CN" sz="1050" dirty="0">
              <a:solidFill>
                <a:srgbClr val="663300"/>
              </a:solidFill>
            </a:endParaRPr>
          </a:p>
        </p:txBody>
      </p:sp>
      <p:grpSp>
        <p:nvGrpSpPr>
          <p:cNvPr id="209" name="Group 192"/>
          <p:cNvGrpSpPr>
            <a:grpSpLocks/>
          </p:cNvGrpSpPr>
          <p:nvPr/>
        </p:nvGrpSpPr>
        <p:grpSpPr bwMode="auto">
          <a:xfrm>
            <a:off x="3847507" y="4813243"/>
            <a:ext cx="226441" cy="215457"/>
            <a:chOff x="2608" y="1434"/>
            <a:chExt cx="136" cy="136"/>
          </a:xfrm>
        </p:grpSpPr>
        <p:cxnSp>
          <p:nvCxnSpPr>
            <p:cNvPr id="210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2" name="Group 192"/>
          <p:cNvGrpSpPr>
            <a:grpSpLocks/>
          </p:cNvGrpSpPr>
          <p:nvPr/>
        </p:nvGrpSpPr>
        <p:grpSpPr bwMode="auto">
          <a:xfrm>
            <a:off x="4145001" y="3940726"/>
            <a:ext cx="226441" cy="215457"/>
            <a:chOff x="2608" y="1434"/>
            <a:chExt cx="136" cy="136"/>
          </a:xfrm>
        </p:grpSpPr>
        <p:cxnSp>
          <p:nvCxnSpPr>
            <p:cNvPr id="213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" name="Text Box 209"/>
          <p:cNvSpPr txBox="1">
            <a:spLocks noChangeArrowheads="1"/>
          </p:cNvSpPr>
          <p:nvPr/>
        </p:nvSpPr>
        <p:spPr bwMode="auto">
          <a:xfrm>
            <a:off x="4932673" y="4539090"/>
            <a:ext cx="139111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 smtClean="0">
                <a:solidFill>
                  <a:srgbClr val="663300"/>
                </a:solidFill>
              </a:rPr>
              <a:t>i</a:t>
            </a:r>
            <a:r>
              <a:rPr lang="en-US" altLang="zh-CN" sz="1050" dirty="0" smtClean="0">
                <a:solidFill>
                  <a:srgbClr val="663300"/>
                </a:solidFill>
              </a:rPr>
              <a:t>=5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sp>
        <p:nvSpPr>
          <p:cNvPr id="216" name="Text Box 209"/>
          <p:cNvSpPr txBox="1">
            <a:spLocks noChangeArrowheads="1"/>
          </p:cNvSpPr>
          <p:nvPr/>
        </p:nvSpPr>
        <p:spPr bwMode="auto">
          <a:xfrm>
            <a:off x="4533905" y="6129013"/>
            <a:ext cx="139111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 smtClean="0">
                <a:solidFill>
                  <a:srgbClr val="663300"/>
                </a:solidFill>
              </a:rPr>
              <a:t>i</a:t>
            </a:r>
            <a:r>
              <a:rPr lang="en-US" altLang="zh-CN" sz="1050" dirty="0" smtClean="0">
                <a:solidFill>
                  <a:srgbClr val="663300"/>
                </a:solidFill>
              </a:rPr>
              <a:t>=6 </a:t>
            </a:r>
            <a:r>
              <a:rPr lang="en-US" altLang="zh-CN" sz="1050" dirty="0" err="1" smtClean="0">
                <a:solidFill>
                  <a:srgbClr val="663300"/>
                </a:solidFill>
              </a:rPr>
              <a:t>cn</a:t>
            </a:r>
            <a:r>
              <a:rPr lang="en-US" altLang="zh-CN" sz="1050" dirty="0" smtClean="0">
                <a:solidFill>
                  <a:srgbClr val="663300"/>
                </a:solidFill>
              </a:rPr>
              <a:t>=3 </a:t>
            </a:r>
            <a:r>
              <a:rPr lang="en-US" altLang="zh-CN" sz="1050" dirty="0" err="1" smtClean="0">
                <a:solidFill>
                  <a:srgbClr val="663300"/>
                </a:solidFill>
              </a:rPr>
              <a:t>bestn</a:t>
            </a:r>
            <a:r>
              <a:rPr lang="en-US" altLang="zh-CN" sz="1050" dirty="0" smtClean="0">
                <a:solidFill>
                  <a:srgbClr val="663300"/>
                </a:solidFill>
              </a:rPr>
              <a:t>=3</a:t>
            </a:r>
          </a:p>
          <a:p>
            <a:pPr eaLnBrk="1" hangingPunct="1"/>
            <a:r>
              <a:rPr lang="en-US" altLang="zh-CN" sz="1050" dirty="0" smtClean="0">
                <a:solidFill>
                  <a:srgbClr val="663300"/>
                </a:solidFill>
              </a:rPr>
              <a:t>{2,3,5}</a:t>
            </a:r>
            <a:endParaRPr lang="en-US" altLang="zh-CN" sz="1050" dirty="0">
              <a:solidFill>
                <a:srgbClr val="663300"/>
              </a:solidFill>
            </a:endParaRPr>
          </a:p>
        </p:txBody>
      </p:sp>
      <p:grpSp>
        <p:nvGrpSpPr>
          <p:cNvPr id="217" name="Group 192"/>
          <p:cNvGrpSpPr>
            <a:grpSpLocks/>
          </p:cNvGrpSpPr>
          <p:nvPr/>
        </p:nvGrpSpPr>
        <p:grpSpPr bwMode="auto">
          <a:xfrm>
            <a:off x="5380899" y="4971653"/>
            <a:ext cx="226441" cy="215457"/>
            <a:chOff x="2608" y="1434"/>
            <a:chExt cx="136" cy="136"/>
          </a:xfrm>
        </p:grpSpPr>
        <p:cxnSp>
          <p:nvCxnSpPr>
            <p:cNvPr id="218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0" name="Text Box 209"/>
          <p:cNvSpPr txBox="1">
            <a:spLocks noChangeArrowheads="1"/>
          </p:cNvSpPr>
          <p:nvPr/>
        </p:nvSpPr>
        <p:spPr bwMode="auto">
          <a:xfrm>
            <a:off x="5958199" y="3408473"/>
            <a:ext cx="139111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=4 </a:t>
            </a:r>
            <a:r>
              <a:rPr lang="en-US" altLang="zh-CN" sz="1050" dirty="0" err="1" smtClean="0">
                <a:solidFill>
                  <a:srgbClr val="663300"/>
                </a:solidFill>
              </a:rPr>
              <a:t>cn</a:t>
            </a:r>
            <a:r>
              <a:rPr lang="en-US" altLang="zh-CN" sz="1050" dirty="0" smtClean="0">
                <a:solidFill>
                  <a:srgbClr val="663300"/>
                </a:solidFill>
              </a:rPr>
              <a:t>=1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grpSp>
        <p:nvGrpSpPr>
          <p:cNvPr id="222" name="Group 192"/>
          <p:cNvGrpSpPr>
            <a:grpSpLocks/>
          </p:cNvGrpSpPr>
          <p:nvPr/>
        </p:nvGrpSpPr>
        <p:grpSpPr bwMode="auto">
          <a:xfrm>
            <a:off x="6172687" y="3940103"/>
            <a:ext cx="226441" cy="215457"/>
            <a:chOff x="2608" y="1434"/>
            <a:chExt cx="136" cy="136"/>
          </a:xfrm>
        </p:grpSpPr>
        <p:cxnSp>
          <p:nvCxnSpPr>
            <p:cNvPr id="223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4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" name="Text Box 210"/>
          <p:cNvSpPr txBox="1">
            <a:spLocks noChangeArrowheads="1"/>
          </p:cNvSpPr>
          <p:nvPr/>
        </p:nvSpPr>
        <p:spPr bwMode="auto">
          <a:xfrm>
            <a:off x="7498157" y="2807370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 smtClean="0">
                <a:solidFill>
                  <a:srgbClr val="663300"/>
                </a:solidFill>
              </a:rPr>
              <a:t>i</a:t>
            </a:r>
            <a:r>
              <a:rPr lang="en-US" altLang="zh-CN" sz="1050" dirty="0" smtClean="0">
                <a:solidFill>
                  <a:srgbClr val="663300"/>
                </a:solidFill>
              </a:rPr>
              <a:t>=3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=0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cxnSp>
        <p:nvCxnSpPr>
          <p:cNvPr id="226" name="AutoShape 186"/>
          <p:cNvCxnSpPr>
            <a:cxnSpLocks noChangeShapeType="1"/>
          </p:cNvCxnSpPr>
          <p:nvPr/>
        </p:nvCxnSpPr>
        <p:spPr bwMode="auto">
          <a:xfrm flipV="1">
            <a:off x="7134162" y="3247099"/>
            <a:ext cx="418817" cy="288332"/>
          </a:xfrm>
          <a:prstGeom prst="straightConnector1">
            <a:avLst/>
          </a:prstGeom>
          <a:noFill/>
          <a:ln w="5080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7" name="Text Box 210"/>
          <p:cNvSpPr txBox="1">
            <a:spLocks noChangeArrowheads="1"/>
          </p:cNvSpPr>
          <p:nvPr/>
        </p:nvSpPr>
        <p:spPr bwMode="auto">
          <a:xfrm>
            <a:off x="7178350" y="3640519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 smtClean="0">
                <a:solidFill>
                  <a:srgbClr val="663300"/>
                </a:solidFill>
              </a:rPr>
              <a:t>i</a:t>
            </a:r>
            <a:r>
              <a:rPr lang="en-US" altLang="zh-CN" sz="1050" dirty="0" smtClean="0">
                <a:solidFill>
                  <a:srgbClr val="663300"/>
                </a:solidFill>
              </a:rPr>
              <a:t>=4 </a:t>
            </a:r>
            <a:r>
              <a:rPr lang="en-US" altLang="zh-CN" sz="1050" dirty="0" err="1" smtClean="0">
                <a:solidFill>
                  <a:srgbClr val="663300"/>
                </a:solidFill>
              </a:rPr>
              <a:t>cn</a:t>
            </a:r>
            <a:r>
              <a:rPr lang="en-US" altLang="zh-CN" sz="1050" dirty="0" smtClean="0">
                <a:solidFill>
                  <a:srgbClr val="663300"/>
                </a:solidFill>
              </a:rPr>
              <a:t>=1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grpSp>
        <p:nvGrpSpPr>
          <p:cNvPr id="228" name="Group 192"/>
          <p:cNvGrpSpPr>
            <a:grpSpLocks/>
          </p:cNvGrpSpPr>
          <p:nvPr/>
        </p:nvGrpSpPr>
        <p:grpSpPr bwMode="auto">
          <a:xfrm>
            <a:off x="7201660" y="3952090"/>
            <a:ext cx="226441" cy="215457"/>
            <a:chOff x="2608" y="1434"/>
            <a:chExt cx="136" cy="136"/>
          </a:xfrm>
        </p:grpSpPr>
        <p:cxnSp>
          <p:nvCxnSpPr>
            <p:cNvPr id="229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0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2" name="Group 192"/>
          <p:cNvGrpSpPr>
            <a:grpSpLocks/>
          </p:cNvGrpSpPr>
          <p:nvPr/>
        </p:nvGrpSpPr>
        <p:grpSpPr bwMode="auto">
          <a:xfrm>
            <a:off x="6732240" y="3933056"/>
            <a:ext cx="226441" cy="215457"/>
            <a:chOff x="2608" y="1434"/>
            <a:chExt cx="136" cy="136"/>
          </a:xfrm>
        </p:grpSpPr>
        <p:cxnSp>
          <p:nvCxnSpPr>
            <p:cNvPr id="233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4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2969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80" grpId="0"/>
      <p:bldP spid="197" grpId="0"/>
      <p:bldP spid="204" grpId="0"/>
      <p:bldP spid="206" grpId="0"/>
      <p:bldP spid="208" grpId="0"/>
      <p:bldP spid="215" grpId="0"/>
      <p:bldP spid="216" grpId="0"/>
      <p:bldP spid="220" grpId="0"/>
      <p:bldP spid="225" grpId="0"/>
      <p:bldP spid="2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0000"/>
  <p:tag name="ISPRING_RESOURCE_PATHS_HASH_2" val="90a0bc99b3bae3f84f22851bb3182577373f1c"/>
</p:tagLst>
</file>

<file path=ppt/theme/theme1.xml><?xml version="1.0" encoding="utf-8"?>
<a:theme xmlns:a="http://schemas.openxmlformats.org/drawingml/2006/main" name="40_1231308129">
  <a:themeElements>
    <a:clrScheme name="40_1231308129 1">
      <a:dk1>
        <a:srgbClr val="003366"/>
      </a:dk1>
      <a:lt1>
        <a:srgbClr val="FFFFFF"/>
      </a:lt1>
      <a:dk2>
        <a:srgbClr val="3EB1CC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76A0CA"/>
      </a:folHlink>
    </a:clrScheme>
    <a:fontScheme name="40_1231308129">
      <a:majorFont>
        <a:latin typeface="Verdana"/>
        <a:ea typeface="楷体_GB2312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40_1231308129 1">
        <a:dk1>
          <a:srgbClr val="003366"/>
        </a:dk1>
        <a:lt1>
          <a:srgbClr val="FFFFFF"/>
        </a:lt1>
        <a:dk2>
          <a:srgbClr val="3EB1CC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76A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2">
        <a:dk1>
          <a:srgbClr val="30311D"/>
        </a:dk1>
        <a:lt1>
          <a:srgbClr val="FFFFFF"/>
        </a:lt1>
        <a:dk2>
          <a:srgbClr val="D59D81"/>
        </a:dk2>
        <a:lt2>
          <a:srgbClr val="DDDDDD"/>
        </a:lt2>
        <a:accent1>
          <a:srgbClr val="617CD3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B7BFE6"/>
        </a:accent5>
        <a:accent6>
          <a:srgbClr val="85A655"/>
        </a:accent6>
        <a:hlink>
          <a:srgbClr val="557B97"/>
        </a:hlink>
        <a:folHlink>
          <a:srgbClr val="9778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7D7E89"/>
        </a:hlink>
        <a:folHlink>
          <a:srgbClr val="8AC4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55091</TotalTime>
  <Words>20440</Words>
  <Application>Microsoft Office PowerPoint</Application>
  <PresentationFormat>全屏显示(4:3)</PresentationFormat>
  <Paragraphs>2194</Paragraphs>
  <Slides>130</Slides>
  <Notes>78</Notes>
  <HiddenSlides>1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130</vt:i4>
      </vt:variant>
    </vt:vector>
  </HeadingPairs>
  <TitlesOfParts>
    <vt:vector size="146" baseType="lpstr">
      <vt:lpstr>黑体</vt:lpstr>
      <vt:lpstr>华文楷体</vt:lpstr>
      <vt:lpstr>楷体_GB2312</vt:lpstr>
      <vt:lpstr>思源黑体 CN Medium</vt:lpstr>
      <vt:lpstr>宋体</vt:lpstr>
      <vt:lpstr>微软雅黑</vt:lpstr>
      <vt:lpstr>Arial</vt:lpstr>
      <vt:lpstr>Courier New</vt:lpstr>
      <vt:lpstr>Symbol</vt:lpstr>
      <vt:lpstr>Times New Roman</vt:lpstr>
      <vt:lpstr>Verdana</vt:lpstr>
      <vt:lpstr>Wingdings</vt:lpstr>
      <vt:lpstr>40_1231308129</vt:lpstr>
      <vt:lpstr>Equation</vt:lpstr>
      <vt:lpstr>Visio</vt:lpstr>
      <vt:lpstr>公式</vt:lpstr>
      <vt:lpstr>PowerPoint 演示文稿</vt:lpstr>
      <vt:lpstr>PowerPoint 演示文稿</vt:lpstr>
      <vt:lpstr>知识要点</vt:lpstr>
      <vt:lpstr>PowerPoint 演示文稿</vt:lpstr>
      <vt:lpstr>PowerPoint 演示文稿</vt:lpstr>
      <vt:lpstr>PowerPoint 演示文稿</vt:lpstr>
      <vt:lpstr>回溯法的基本概念</vt:lpstr>
      <vt:lpstr>问题的解空间</vt:lpstr>
      <vt:lpstr>生成问题状态的基本方法</vt:lpstr>
      <vt:lpstr>回溯法的解题思路</vt:lpstr>
      <vt:lpstr>递归回溯：通用算法框架</vt:lpstr>
      <vt:lpstr>递归回溯：通用算法框架</vt:lpstr>
      <vt:lpstr>两类常见的解空间树</vt:lpstr>
      <vt:lpstr>子集树示例： 0/1背包问题</vt:lpstr>
      <vt:lpstr>子集树回溯算法框架</vt:lpstr>
      <vt:lpstr>排列生成问题</vt:lpstr>
      <vt:lpstr>排列树回溯算法框架</vt:lpstr>
      <vt:lpstr>排列生成问题的回溯算法</vt:lpstr>
      <vt:lpstr>回溯法的特点</vt:lpstr>
      <vt:lpstr>回溯法的特点</vt:lpstr>
      <vt:lpstr>PowerPoint 演示文稿</vt:lpstr>
      <vt:lpstr>算法理论的研究对象：两类抽象问题</vt:lpstr>
      <vt:lpstr>算法理论的研究对象：两类抽象问题</vt:lpstr>
      <vt:lpstr>P和NP</vt:lpstr>
      <vt:lpstr>PowerPoint 演示文稿</vt:lpstr>
      <vt:lpstr>NPC：NP-Complete</vt:lpstr>
      <vt:lpstr>NP完全性的证明</vt:lpstr>
      <vt:lpstr>问题的规约</vt:lpstr>
      <vt:lpstr>问题的规约（续）</vt:lpstr>
      <vt:lpstr>NPC和NPH</vt:lpstr>
      <vt:lpstr>一些经典的NP问题</vt:lpstr>
      <vt:lpstr>NP完全性小结</vt:lpstr>
      <vt:lpstr>搜索算法简介</vt:lpstr>
      <vt:lpstr>PowerPoint 演示文稿</vt:lpstr>
      <vt:lpstr>小结： 回溯法的算法框架</vt:lpstr>
      <vt:lpstr>PowerPoint 演示文稿</vt:lpstr>
      <vt:lpstr>PowerPoint 演示文稿</vt:lpstr>
      <vt:lpstr>回溯法的基本思想</vt:lpstr>
      <vt:lpstr>0-1背包问题的解空间</vt:lpstr>
      <vt:lpstr>结论2：</vt:lpstr>
      <vt:lpstr>PowerPoint 演示文稿</vt:lpstr>
      <vt:lpstr>举例：0-1背包问题</vt:lpstr>
      <vt:lpstr>PowerPoint 演示文稿</vt:lpstr>
      <vt:lpstr>PowerPoint 演示文稿</vt:lpstr>
      <vt:lpstr>结论3：</vt:lpstr>
      <vt:lpstr>PowerPoint 演示文稿</vt:lpstr>
      <vt:lpstr>回溯法的递归形式的一般框架</vt:lpstr>
      <vt:lpstr>回溯法迭代形式的一般框架</vt:lpstr>
      <vt:lpstr>回溯法的时间性能分析</vt:lpstr>
      <vt:lpstr>两种典型的解空间树</vt:lpstr>
      <vt:lpstr>PowerPoint 演示文稿</vt:lpstr>
      <vt:lpstr>PowerPoint 演示文稿</vt:lpstr>
      <vt:lpstr>PowerPoint 演示文稿</vt:lpstr>
      <vt:lpstr>PowerPoint 演示文稿</vt:lpstr>
      <vt:lpstr>排列树示例：旅行商问题</vt:lpstr>
      <vt:lpstr>PowerPoint 演示文稿</vt:lpstr>
      <vt:lpstr>求解TSP问题</vt:lpstr>
      <vt:lpstr>排列树示例：旅行商问题</vt:lpstr>
      <vt:lpstr>解空间树</vt:lpstr>
      <vt:lpstr>解空间树</vt:lpstr>
      <vt:lpstr>解空间树</vt:lpstr>
      <vt:lpstr>解空间树</vt:lpstr>
      <vt:lpstr>排列树回溯算法框架</vt:lpstr>
      <vt:lpstr>求解TSP问题</vt:lpstr>
      <vt:lpstr>PowerPoint 演示文稿</vt:lpstr>
      <vt:lpstr>0/1背包问题</vt:lpstr>
      <vt:lpstr>0/1背包问题</vt:lpstr>
      <vt:lpstr>限界函数的实现</vt:lpstr>
      <vt:lpstr>0/1背包问题的回溯算法</vt:lpstr>
      <vt:lpstr>PowerPoint 演示文稿</vt:lpstr>
      <vt:lpstr>装载问题</vt:lpstr>
      <vt:lpstr>装载问题</vt:lpstr>
      <vt:lpstr>装载问题</vt:lpstr>
      <vt:lpstr>装载问题</vt:lpstr>
      <vt:lpstr>PowerPoint 演示文稿</vt:lpstr>
      <vt:lpstr>PowerPoint 演示文稿</vt:lpstr>
      <vt:lpstr>PowerPoint 演示文稿</vt:lpstr>
      <vt:lpstr>n-皇后问题</vt:lpstr>
      <vt:lpstr>n-皇后问题</vt:lpstr>
      <vt:lpstr>n-皇后问题</vt:lpstr>
      <vt:lpstr>4皇后问题</vt:lpstr>
      <vt:lpstr>回溯法求解4皇后问题的搜索过程（一个可行解）</vt:lpstr>
      <vt:lpstr>4皇后问题的解空间树的生成</vt:lpstr>
      <vt:lpstr>PowerPoint 演示文稿</vt:lpstr>
      <vt:lpstr>PowerPoint 演示文稿</vt:lpstr>
      <vt:lpstr>PowerPoint 演示文稿</vt:lpstr>
      <vt:lpstr>分析</vt:lpstr>
      <vt:lpstr>举例</vt:lpstr>
      <vt:lpstr>PowerPoint 演示文稿</vt:lpstr>
      <vt:lpstr>最大团问题</vt:lpstr>
      <vt:lpstr>最大团问题</vt:lpstr>
      <vt:lpstr>最大团问题</vt:lpstr>
      <vt:lpstr>最大团问题</vt:lpstr>
      <vt:lpstr>最大团问题</vt:lpstr>
      <vt:lpstr>最大团问题</vt:lpstr>
      <vt:lpstr>最大团问题</vt:lpstr>
      <vt:lpstr>最大团问题</vt:lpstr>
      <vt:lpstr>最大团问题</vt:lpstr>
      <vt:lpstr>PowerPoint 演示文稿</vt:lpstr>
      <vt:lpstr>PowerPoint 演示文稿</vt:lpstr>
      <vt:lpstr>批处理作业调度问题</vt:lpstr>
      <vt:lpstr>批处理作业调度问题</vt:lpstr>
      <vt:lpstr>批处理作业调度问题</vt:lpstr>
      <vt:lpstr>PowerPoint 演示文稿</vt:lpstr>
      <vt:lpstr>批处理作业调度问题</vt:lpstr>
      <vt:lpstr>PowerPoint 演示文稿</vt:lpstr>
      <vt:lpstr>图的m着色问题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对偶图（dual of graph）</vt:lpstr>
      <vt:lpstr>对偶图（dual of graph）</vt:lpstr>
      <vt:lpstr>对偶图（dual of graph）</vt:lpstr>
      <vt:lpstr>图的m着色问题</vt:lpstr>
      <vt:lpstr>PowerPoint 演示文稿</vt:lpstr>
      <vt:lpstr>图的m着色问题</vt:lpstr>
      <vt:lpstr>PowerPoint 演示文稿</vt:lpstr>
      <vt:lpstr>PowerPoint 演示文稿</vt:lpstr>
      <vt:lpstr>PowerPoint 演示文稿</vt:lpstr>
      <vt:lpstr>PowerPoint 演示文稿</vt:lpstr>
      <vt:lpstr>图的m着色问题</vt:lpstr>
      <vt:lpstr>PowerPoint 演示文稿</vt:lpstr>
      <vt:lpstr>PowerPoint 演示文稿</vt:lpstr>
      <vt:lpstr>图的m着色问题的应用</vt:lpstr>
      <vt:lpstr>PowerPoint 演示文稿</vt:lpstr>
      <vt:lpstr>回溯法的效率分析</vt:lpstr>
      <vt:lpstr>回溯法的效率分析</vt:lpstr>
    </vt:vector>
  </TitlesOfParts>
  <Company>Sinopec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</dc:title>
  <dc:creator>LR</dc:creator>
  <cp:lastModifiedBy>ly@uestc.edu.cn</cp:lastModifiedBy>
  <cp:revision>2384</cp:revision>
  <dcterms:created xsi:type="dcterms:W3CDTF">2011-07-01T08:48:09Z</dcterms:created>
  <dcterms:modified xsi:type="dcterms:W3CDTF">2019-11-04T03:49:13Z</dcterms:modified>
</cp:coreProperties>
</file>